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67" r:id="rId4"/>
    <p:sldId id="274" r:id="rId5"/>
    <p:sldId id="257" r:id="rId6"/>
    <p:sldId id="270" r:id="rId7"/>
    <p:sldId id="268" r:id="rId8"/>
    <p:sldId id="269" r:id="rId9"/>
    <p:sldId id="275" r:id="rId10"/>
    <p:sldId id="271" r:id="rId11"/>
    <p:sldId id="273" r:id="rId12"/>
    <p:sldId id="272" r:id="rId13"/>
    <p:sldId id="261" r:id="rId14"/>
    <p:sldId id="263" r:id="rId15"/>
    <p:sldId id="2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126" autoAdjust="0"/>
  </p:normalViewPr>
  <p:slideViewPr>
    <p:cSldViewPr snapToGrid="0">
      <p:cViewPr varScale="1">
        <p:scale>
          <a:sx n="49" d="100"/>
          <a:sy n="49" d="100"/>
        </p:scale>
        <p:origin x="850" y="58"/>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notesViewPr>
    <p:cSldViewPr snapToGrid="0">
      <p:cViewPr varScale="1">
        <p:scale>
          <a:sx n="96" d="100"/>
          <a:sy n="96" d="100"/>
        </p:scale>
        <p:origin x="-3558"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88D01F-2261-4CDD-9D89-EB7E0BC616F4}" type="datetimeFigureOut">
              <a:rPr lang="en-ZA" smtClean="0"/>
              <a:pPr/>
              <a:t>2015-08-26</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1C9A8C-CA82-41C9-AA9C-5938482EE3CE}" type="slidenum">
              <a:rPr lang="en-ZA" smtClean="0"/>
              <a:pPr/>
              <a:t>‹#›</a:t>
            </a:fld>
            <a:endParaRPr lang="en-ZA" dirty="0"/>
          </a:p>
        </p:txBody>
      </p:sp>
    </p:spTree>
    <p:extLst>
      <p:ext uri="{BB962C8B-B14F-4D97-AF65-F5344CB8AC3E}">
        <p14:creationId xmlns:p14="http://schemas.microsoft.com/office/powerpoint/2010/main" val="1455260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Instructions: Complete items in </a:t>
            </a:r>
            <a:r>
              <a:rPr lang="en-US" i="1" dirty="0" smtClean="0">
                <a:solidFill>
                  <a:srgbClr val="FF0000"/>
                </a:solidFill>
              </a:rPr>
              <a:t>red</a:t>
            </a:r>
            <a:r>
              <a:rPr lang="en-US" i="1" baseline="0" dirty="0" smtClean="0">
                <a:solidFill>
                  <a:srgbClr val="FF0000"/>
                </a:solidFill>
              </a:rPr>
              <a:t> italics</a:t>
            </a:r>
            <a:endParaRPr lang="en-US" i="1" dirty="0">
              <a:solidFill>
                <a:srgbClr val="FF0000"/>
              </a:solidFill>
            </a:endParaRPr>
          </a:p>
        </p:txBody>
      </p:sp>
      <p:sp>
        <p:nvSpPr>
          <p:cNvPr id="4" name="Slide Number Placeholder 3"/>
          <p:cNvSpPr>
            <a:spLocks noGrp="1"/>
          </p:cNvSpPr>
          <p:nvPr>
            <p:ph type="sldNum" sz="quarter" idx="10"/>
          </p:nvPr>
        </p:nvSpPr>
        <p:spPr/>
        <p:txBody>
          <a:bodyPr/>
          <a:lstStyle/>
          <a:p>
            <a:fld id="{AD1C9A8C-CA82-41C9-AA9C-5938482EE3CE}" type="slidenum">
              <a:rPr lang="en-ZA" smtClean="0"/>
              <a:pPr/>
              <a:t>1</a:t>
            </a:fld>
            <a:endParaRPr lang="en-ZA" dirty="0"/>
          </a:p>
        </p:txBody>
      </p:sp>
    </p:spTree>
    <p:extLst>
      <p:ext uri="{BB962C8B-B14F-4D97-AF65-F5344CB8AC3E}">
        <p14:creationId xmlns:p14="http://schemas.microsoft.com/office/powerpoint/2010/main" val="2920972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150000"/>
              </a:lnSpc>
              <a:buFontTx/>
              <a:buAutoNum type="arabicPeriod"/>
            </a:pPr>
            <a:r>
              <a:rPr lang="en-ZA" dirty="0" smtClean="0"/>
              <a:t>This slide and the two that follow are intended to help you make </a:t>
            </a:r>
            <a:r>
              <a:rPr lang="en-ZA" u="sng" dirty="0" smtClean="0"/>
              <a:t>three slides per Department/Agency</a:t>
            </a:r>
            <a:r>
              <a:rPr lang="en-ZA" dirty="0" smtClean="0"/>
              <a:t>. </a:t>
            </a:r>
          </a:p>
          <a:p>
            <a:pPr marL="228600" indent="-228600">
              <a:lnSpc>
                <a:spcPct val="150000"/>
              </a:lnSpc>
              <a:buAutoNum type="arabicPeriod"/>
            </a:pPr>
            <a:r>
              <a:rPr lang="en-ZA" baseline="0" dirty="0" smtClean="0"/>
              <a:t>This effort will result in a stack</a:t>
            </a:r>
            <a:r>
              <a:rPr lang="en-ZA" dirty="0" smtClean="0"/>
              <a:t> of slides that cover your nation’s</a:t>
            </a:r>
            <a:r>
              <a:rPr lang="en-ZA" baseline="0" dirty="0" smtClean="0"/>
              <a:t> government agencies that are relevant to the accomplishing the objectives of the CIRDA program. You should have contacts in all these agencies. E.g., National Meteorological Service, Ministry of the Environment, Ministry of Agriculture/Ag Met Extension Program, Ministry of Water, Ministry of Emergency Management.</a:t>
            </a:r>
          </a:p>
          <a:p>
            <a:pPr marL="228600" indent="-228600">
              <a:lnSpc>
                <a:spcPct val="150000"/>
              </a:lnSpc>
              <a:buAutoNum type="arabicPeriod"/>
            </a:pPr>
            <a:r>
              <a:rPr lang="en-ZA" dirty="0" smtClean="0"/>
              <a:t>Do NOT make the slides too detailed. Focus on high-level, big-picture items.</a:t>
            </a:r>
            <a:endParaRPr lang="en-ZA" baseline="0" dirty="0" smtClean="0"/>
          </a:p>
          <a:p>
            <a:pPr marL="228600" indent="-228600">
              <a:buAutoNum type="arabicPeriod"/>
            </a:pPr>
            <a:endParaRPr lang="en-ZA" dirty="0"/>
          </a:p>
        </p:txBody>
      </p:sp>
      <p:sp>
        <p:nvSpPr>
          <p:cNvPr id="4" name="Slide Number Placeholder 3"/>
          <p:cNvSpPr>
            <a:spLocks noGrp="1"/>
          </p:cNvSpPr>
          <p:nvPr>
            <p:ph type="sldNum" sz="quarter" idx="10"/>
          </p:nvPr>
        </p:nvSpPr>
        <p:spPr/>
        <p:txBody>
          <a:bodyPr/>
          <a:lstStyle/>
          <a:p>
            <a:fld id="{AD1C9A8C-CA82-41C9-AA9C-5938482EE3CE}" type="slidenum">
              <a:rPr lang="en-ZA" smtClean="0"/>
              <a:pPr/>
              <a:t>5</a:t>
            </a:fld>
            <a:endParaRPr lang="en-ZA" dirty="0"/>
          </a:p>
        </p:txBody>
      </p:sp>
    </p:spTree>
    <p:extLst>
      <p:ext uri="{BB962C8B-B14F-4D97-AF65-F5344CB8AC3E}">
        <p14:creationId xmlns:p14="http://schemas.microsoft.com/office/powerpoint/2010/main" val="3759012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6644CD24-1A92-4016-9957-181FB33ED627}" type="datetime1">
              <a:rPr lang="en-ZA" smtClean="0"/>
              <a:t>2015-08-26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19E6B96-096C-4B7F-BB82-A76007EDE823}" type="slidenum">
              <a:rPr lang="en-ZA" smtClean="0"/>
              <a:pPr/>
              <a:t>‹#›</a:t>
            </a:fld>
            <a:endParaRPr lang="en-ZA" dirty="0"/>
          </a:p>
        </p:txBody>
      </p:sp>
      <p:pic>
        <p:nvPicPr>
          <p:cNvPr id="7" name="Picture 6"/>
          <p:cNvPicPr>
            <a:picLocks noChangeAspect="1"/>
          </p:cNvPicPr>
          <p:nvPr userDrawn="1"/>
        </p:nvPicPr>
        <p:blipFill>
          <a:blip r:embed="rId2" cstate="print"/>
          <a:stretch>
            <a:fillRect/>
          </a:stretch>
        </p:blipFill>
        <p:spPr>
          <a:xfrm>
            <a:off x="10345812" y="164307"/>
            <a:ext cx="1581150" cy="1343025"/>
          </a:xfrm>
          <a:prstGeom prst="rect">
            <a:avLst/>
          </a:prstGeom>
        </p:spPr>
      </p:pic>
    </p:spTree>
    <p:extLst>
      <p:ext uri="{BB962C8B-B14F-4D97-AF65-F5344CB8AC3E}">
        <p14:creationId xmlns:p14="http://schemas.microsoft.com/office/powerpoint/2010/main" val="2293131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C7F489F-2115-4229-9D9B-F11E9BA2A161}" type="datetime1">
              <a:rPr lang="en-ZA" smtClean="0"/>
              <a:t>2015-08-26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19E6B96-096C-4B7F-BB82-A76007EDE823}" type="slidenum">
              <a:rPr lang="en-ZA" smtClean="0"/>
              <a:pPr/>
              <a:t>‹#›</a:t>
            </a:fld>
            <a:endParaRPr lang="en-ZA" dirty="0"/>
          </a:p>
        </p:txBody>
      </p:sp>
    </p:spTree>
    <p:extLst>
      <p:ext uri="{BB962C8B-B14F-4D97-AF65-F5344CB8AC3E}">
        <p14:creationId xmlns:p14="http://schemas.microsoft.com/office/powerpoint/2010/main" val="2504354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0024A4D-55FE-4D6F-AA5D-D0391A48204C}" type="datetime1">
              <a:rPr lang="en-ZA" smtClean="0"/>
              <a:t>2015-08-26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19E6B96-096C-4B7F-BB82-A76007EDE823}" type="slidenum">
              <a:rPr lang="en-ZA" smtClean="0"/>
              <a:pPr/>
              <a:t>‹#›</a:t>
            </a:fld>
            <a:endParaRPr lang="en-ZA" dirty="0"/>
          </a:p>
        </p:txBody>
      </p:sp>
    </p:spTree>
    <p:extLst>
      <p:ext uri="{BB962C8B-B14F-4D97-AF65-F5344CB8AC3E}">
        <p14:creationId xmlns:p14="http://schemas.microsoft.com/office/powerpoint/2010/main" val="786061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DFB0A62-E37C-4F90-A8C6-AE1AAAC725D8}" type="datetime1">
              <a:rPr lang="en-ZA" smtClean="0"/>
              <a:t>2015-08-26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19E6B96-096C-4B7F-BB82-A76007EDE823}" type="slidenum">
              <a:rPr lang="en-ZA" smtClean="0"/>
              <a:pPr/>
              <a:t>‹#›</a:t>
            </a:fld>
            <a:endParaRPr lang="en-ZA" dirty="0"/>
          </a:p>
        </p:txBody>
      </p:sp>
      <p:pic>
        <p:nvPicPr>
          <p:cNvPr id="7" name="Picture 6"/>
          <p:cNvPicPr>
            <a:picLocks noChangeAspect="1"/>
          </p:cNvPicPr>
          <p:nvPr userDrawn="1"/>
        </p:nvPicPr>
        <p:blipFill>
          <a:blip r:embed="rId2" cstate="print"/>
          <a:stretch>
            <a:fillRect/>
          </a:stretch>
        </p:blipFill>
        <p:spPr>
          <a:xfrm>
            <a:off x="10368794" y="347663"/>
            <a:ext cx="1581150" cy="1343025"/>
          </a:xfrm>
          <a:prstGeom prst="rect">
            <a:avLst/>
          </a:prstGeom>
        </p:spPr>
      </p:pic>
    </p:spTree>
    <p:extLst>
      <p:ext uri="{BB962C8B-B14F-4D97-AF65-F5344CB8AC3E}">
        <p14:creationId xmlns:p14="http://schemas.microsoft.com/office/powerpoint/2010/main" val="4272014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ABBEB4-B3D0-4425-862D-3D017C59AA5A}" type="datetime1">
              <a:rPr lang="en-ZA" smtClean="0"/>
              <a:t>2015-08-26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19E6B96-096C-4B7F-BB82-A76007EDE823}" type="slidenum">
              <a:rPr lang="en-ZA" smtClean="0"/>
              <a:pPr/>
              <a:t>‹#›</a:t>
            </a:fld>
            <a:endParaRPr lang="en-ZA" dirty="0"/>
          </a:p>
        </p:txBody>
      </p:sp>
      <p:pic>
        <p:nvPicPr>
          <p:cNvPr id="7" name="Picture 6"/>
          <p:cNvPicPr>
            <a:picLocks noChangeAspect="1"/>
          </p:cNvPicPr>
          <p:nvPr userDrawn="1"/>
        </p:nvPicPr>
        <p:blipFill>
          <a:blip r:embed="rId2" cstate="print"/>
          <a:stretch>
            <a:fillRect/>
          </a:stretch>
        </p:blipFill>
        <p:spPr>
          <a:xfrm>
            <a:off x="10368493" y="339725"/>
            <a:ext cx="1581150" cy="1343025"/>
          </a:xfrm>
          <a:prstGeom prst="rect">
            <a:avLst/>
          </a:prstGeom>
        </p:spPr>
      </p:pic>
    </p:spTree>
    <p:extLst>
      <p:ext uri="{BB962C8B-B14F-4D97-AF65-F5344CB8AC3E}">
        <p14:creationId xmlns:p14="http://schemas.microsoft.com/office/powerpoint/2010/main" val="1848551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58D972B6-81BA-4193-8EA7-48826176C510}" type="datetime1">
              <a:rPr lang="en-ZA" smtClean="0"/>
              <a:t>2015-08-26</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19E6B96-096C-4B7F-BB82-A76007EDE823}" type="slidenum">
              <a:rPr lang="en-ZA" smtClean="0"/>
              <a:pPr/>
              <a:t>‹#›</a:t>
            </a:fld>
            <a:endParaRPr lang="en-ZA" dirty="0"/>
          </a:p>
        </p:txBody>
      </p:sp>
      <p:pic>
        <p:nvPicPr>
          <p:cNvPr id="8" name="Picture 7"/>
          <p:cNvPicPr>
            <a:picLocks noChangeAspect="1"/>
          </p:cNvPicPr>
          <p:nvPr userDrawn="1"/>
        </p:nvPicPr>
        <p:blipFill>
          <a:blip r:embed="rId2" cstate="print"/>
          <a:stretch>
            <a:fillRect/>
          </a:stretch>
        </p:blipFill>
        <p:spPr>
          <a:xfrm>
            <a:off x="10402358" y="356393"/>
            <a:ext cx="1581150" cy="1343025"/>
          </a:xfrm>
          <a:prstGeom prst="rect">
            <a:avLst/>
          </a:prstGeom>
        </p:spPr>
      </p:pic>
    </p:spTree>
    <p:extLst>
      <p:ext uri="{BB962C8B-B14F-4D97-AF65-F5344CB8AC3E}">
        <p14:creationId xmlns:p14="http://schemas.microsoft.com/office/powerpoint/2010/main" val="4252975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5BBB4E61-9989-4C6E-9F26-B04260B2F3F0}" type="datetime1">
              <a:rPr lang="en-ZA" smtClean="0"/>
              <a:t>2015-08-26</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419E6B96-096C-4B7F-BB82-A76007EDE823}" type="slidenum">
              <a:rPr lang="en-ZA" smtClean="0"/>
              <a:pPr/>
              <a:t>‹#›</a:t>
            </a:fld>
            <a:endParaRPr lang="en-ZA" dirty="0"/>
          </a:p>
        </p:txBody>
      </p:sp>
      <p:pic>
        <p:nvPicPr>
          <p:cNvPr id="10" name="Picture 9"/>
          <p:cNvPicPr>
            <a:picLocks noChangeAspect="1"/>
          </p:cNvPicPr>
          <p:nvPr userDrawn="1"/>
        </p:nvPicPr>
        <p:blipFill>
          <a:blip r:embed="rId2" cstate="print"/>
          <a:stretch>
            <a:fillRect/>
          </a:stretch>
        </p:blipFill>
        <p:spPr>
          <a:xfrm>
            <a:off x="10410825" y="351632"/>
            <a:ext cx="1581150" cy="1343025"/>
          </a:xfrm>
          <a:prstGeom prst="rect">
            <a:avLst/>
          </a:prstGeom>
        </p:spPr>
      </p:pic>
    </p:spTree>
    <p:extLst>
      <p:ext uri="{BB962C8B-B14F-4D97-AF65-F5344CB8AC3E}">
        <p14:creationId xmlns:p14="http://schemas.microsoft.com/office/powerpoint/2010/main" val="3408017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2C5F3BD3-A52A-4492-8C3C-B6A8F79742AB}" type="datetime1">
              <a:rPr lang="en-ZA" smtClean="0"/>
              <a:t>2015-08-26</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419E6B96-096C-4B7F-BB82-A76007EDE823}" type="slidenum">
              <a:rPr lang="en-ZA" smtClean="0"/>
              <a:pPr/>
              <a:t>‹#›</a:t>
            </a:fld>
            <a:endParaRPr lang="en-ZA" dirty="0"/>
          </a:p>
        </p:txBody>
      </p:sp>
      <p:pic>
        <p:nvPicPr>
          <p:cNvPr id="6" name="Picture 5"/>
          <p:cNvPicPr>
            <a:picLocks noChangeAspect="1"/>
          </p:cNvPicPr>
          <p:nvPr userDrawn="1"/>
        </p:nvPicPr>
        <p:blipFill>
          <a:blip r:embed="rId2" cstate="print"/>
          <a:stretch>
            <a:fillRect/>
          </a:stretch>
        </p:blipFill>
        <p:spPr>
          <a:xfrm>
            <a:off x="10402362" y="356393"/>
            <a:ext cx="1581150" cy="1343025"/>
          </a:xfrm>
          <a:prstGeom prst="rect">
            <a:avLst/>
          </a:prstGeom>
        </p:spPr>
      </p:pic>
    </p:spTree>
    <p:extLst>
      <p:ext uri="{BB962C8B-B14F-4D97-AF65-F5344CB8AC3E}">
        <p14:creationId xmlns:p14="http://schemas.microsoft.com/office/powerpoint/2010/main" val="2177438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BFF329-B718-4FF6-8AFA-9BF6D79FC514}" type="datetime1">
              <a:rPr lang="en-ZA" smtClean="0"/>
              <a:t>2015-08-26</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419E6B96-096C-4B7F-BB82-A76007EDE823}" type="slidenum">
              <a:rPr lang="en-ZA" smtClean="0"/>
              <a:pPr/>
              <a:t>‹#›</a:t>
            </a:fld>
            <a:endParaRPr lang="en-ZA" dirty="0"/>
          </a:p>
        </p:txBody>
      </p:sp>
    </p:spTree>
    <p:extLst>
      <p:ext uri="{BB962C8B-B14F-4D97-AF65-F5344CB8AC3E}">
        <p14:creationId xmlns:p14="http://schemas.microsoft.com/office/powerpoint/2010/main" val="2117460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48FB65-6D63-4B5B-B9A6-D1DD96E4FEA4}" type="datetime1">
              <a:rPr lang="en-ZA" smtClean="0"/>
              <a:t>2015-08-26</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19E6B96-096C-4B7F-BB82-A76007EDE823}" type="slidenum">
              <a:rPr lang="en-ZA" smtClean="0"/>
              <a:pPr/>
              <a:t>‹#›</a:t>
            </a:fld>
            <a:endParaRPr lang="en-ZA" dirty="0"/>
          </a:p>
        </p:txBody>
      </p:sp>
    </p:spTree>
    <p:extLst>
      <p:ext uri="{BB962C8B-B14F-4D97-AF65-F5344CB8AC3E}">
        <p14:creationId xmlns:p14="http://schemas.microsoft.com/office/powerpoint/2010/main" val="948965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49B824-A613-4AE6-9CB3-66250A903432}" type="datetime1">
              <a:rPr lang="en-ZA" smtClean="0"/>
              <a:t>2015-08-26</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19E6B96-096C-4B7F-BB82-A76007EDE823}" type="slidenum">
              <a:rPr lang="en-ZA" smtClean="0"/>
              <a:pPr/>
              <a:t>‹#›</a:t>
            </a:fld>
            <a:endParaRPr lang="en-ZA" dirty="0"/>
          </a:p>
        </p:txBody>
      </p:sp>
    </p:spTree>
    <p:extLst>
      <p:ext uri="{BB962C8B-B14F-4D97-AF65-F5344CB8AC3E}">
        <p14:creationId xmlns:p14="http://schemas.microsoft.com/office/powerpoint/2010/main" val="1099782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723ED-9412-4B3E-B479-51F7465E4159}" type="datetime1">
              <a:rPr lang="en-ZA" smtClean="0"/>
              <a:t>2015-08-26</a:t>
            </a:fld>
            <a:endParaRPr lang="en-Z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9E6B96-096C-4B7F-BB82-A76007EDE823}" type="slidenum">
              <a:rPr lang="en-ZA" smtClean="0"/>
              <a:pPr/>
              <a:t>‹#›</a:t>
            </a:fld>
            <a:endParaRPr lang="en-ZA" dirty="0"/>
          </a:p>
        </p:txBody>
      </p:sp>
    </p:spTree>
    <p:extLst>
      <p:ext uri="{BB962C8B-B14F-4D97-AF65-F5344CB8AC3E}">
        <p14:creationId xmlns:p14="http://schemas.microsoft.com/office/powerpoint/2010/main" val="1970862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6192" y="4596385"/>
            <a:ext cx="9144000" cy="1742122"/>
          </a:xfrm>
        </p:spPr>
        <p:txBody>
          <a:bodyPr>
            <a:normAutofit/>
          </a:bodyPr>
          <a:lstStyle/>
          <a:p>
            <a:pPr>
              <a:lnSpc>
                <a:spcPct val="150000"/>
              </a:lnSpc>
            </a:pPr>
            <a:r>
              <a:rPr lang="en-ZA" altLang="fr-FR" sz="2400" b="1" dirty="0" smtClean="0">
                <a:solidFill>
                  <a:schemeClr val="tx2">
                    <a:lumMod val="75000"/>
                  </a:schemeClr>
                </a:solidFill>
              </a:rPr>
              <a:t>UNDP CIRDA Country Program Managers Workshop </a:t>
            </a:r>
            <a:br>
              <a:rPr lang="en-ZA" altLang="fr-FR" sz="2400" b="1" dirty="0" smtClean="0">
                <a:solidFill>
                  <a:schemeClr val="tx2">
                    <a:lumMod val="75000"/>
                  </a:schemeClr>
                </a:solidFill>
              </a:rPr>
            </a:br>
            <a:r>
              <a:rPr lang="en-ZA" altLang="fr-FR" sz="2400" b="1" dirty="0" smtClean="0">
                <a:solidFill>
                  <a:schemeClr val="tx2">
                    <a:lumMod val="75000"/>
                  </a:schemeClr>
                </a:solidFill>
              </a:rPr>
              <a:t>25-27August 2015</a:t>
            </a:r>
            <a:br>
              <a:rPr lang="en-ZA" altLang="fr-FR" sz="2400" b="1" dirty="0" smtClean="0">
                <a:solidFill>
                  <a:schemeClr val="tx2">
                    <a:lumMod val="75000"/>
                  </a:schemeClr>
                </a:solidFill>
              </a:rPr>
            </a:br>
            <a:r>
              <a:rPr lang="en-ZA" altLang="fr-FR" sz="2400" b="1" dirty="0" smtClean="0">
                <a:solidFill>
                  <a:schemeClr val="tx2">
                    <a:lumMod val="75000"/>
                  </a:schemeClr>
                </a:solidFill>
              </a:rPr>
              <a:t>Addis Ababa, Ethiopia </a:t>
            </a:r>
            <a:endParaRPr lang="en-ZA" sz="2400" b="1" dirty="0"/>
          </a:p>
        </p:txBody>
      </p:sp>
      <p:sp>
        <p:nvSpPr>
          <p:cNvPr id="3" name="Subtitle 2"/>
          <p:cNvSpPr>
            <a:spLocks noGrp="1"/>
          </p:cNvSpPr>
          <p:nvPr>
            <p:ph type="subTitle" idx="1"/>
          </p:nvPr>
        </p:nvSpPr>
        <p:spPr>
          <a:xfrm>
            <a:off x="1548384" y="841247"/>
            <a:ext cx="9144000" cy="3531247"/>
          </a:xfrm>
        </p:spPr>
        <p:txBody>
          <a:bodyPr>
            <a:normAutofit/>
          </a:bodyPr>
          <a:lstStyle/>
          <a:p>
            <a:r>
              <a:rPr lang="en-US" b="1" dirty="0" smtClean="0"/>
              <a:t>Report from Strengthening National Climate Information/ Early Warning System (CI/EWS) Project</a:t>
            </a:r>
          </a:p>
          <a:p>
            <a:endParaRPr lang="en-US" dirty="0" smtClean="0"/>
          </a:p>
          <a:p>
            <a:r>
              <a:rPr lang="en-ZA" b="1" i="1" dirty="0" smtClean="0">
                <a:solidFill>
                  <a:srgbClr val="FF0000"/>
                </a:solidFill>
              </a:rPr>
              <a:t>Uganda</a:t>
            </a:r>
          </a:p>
          <a:p>
            <a:endParaRPr lang="en-ZA" b="1" i="1" dirty="0" smtClean="0">
              <a:solidFill>
                <a:srgbClr val="FF0000"/>
              </a:solidFill>
            </a:endParaRPr>
          </a:p>
          <a:p>
            <a:r>
              <a:rPr lang="en-ZA" b="1" i="1" dirty="0" smtClean="0">
                <a:solidFill>
                  <a:srgbClr val="FF0000"/>
                </a:solidFill>
              </a:rPr>
              <a:t>Pascal Onegiu Okello</a:t>
            </a:r>
          </a:p>
          <a:p>
            <a:r>
              <a:rPr lang="en-ZA" b="1" i="1" dirty="0" smtClean="0">
                <a:solidFill>
                  <a:srgbClr val="FF0000"/>
                </a:solidFill>
              </a:rPr>
              <a:t>Project Manager</a:t>
            </a:r>
          </a:p>
        </p:txBody>
      </p:sp>
      <p:sp>
        <p:nvSpPr>
          <p:cNvPr id="4" name="Slide Number Placeholder 3"/>
          <p:cNvSpPr>
            <a:spLocks noGrp="1"/>
          </p:cNvSpPr>
          <p:nvPr>
            <p:ph type="sldNum" sz="quarter" idx="12"/>
          </p:nvPr>
        </p:nvSpPr>
        <p:spPr/>
        <p:txBody>
          <a:bodyPr/>
          <a:lstStyle/>
          <a:p>
            <a:fld id="{419E6B96-096C-4B7F-BB82-A76007EDE823}" type="slidenum">
              <a:rPr lang="en-ZA" smtClean="0"/>
              <a:pPr/>
              <a:t>1</a:t>
            </a:fld>
            <a:endParaRPr lang="en-ZA" dirty="0"/>
          </a:p>
        </p:txBody>
      </p:sp>
    </p:spTree>
    <p:extLst>
      <p:ext uri="{BB962C8B-B14F-4D97-AF65-F5344CB8AC3E}">
        <p14:creationId xmlns:p14="http://schemas.microsoft.com/office/powerpoint/2010/main" val="371520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8447690" cy="785758"/>
          </a:xfrm>
          <a:solidFill>
            <a:srgbClr val="FFC000"/>
          </a:solidFill>
        </p:spPr>
        <p:txBody>
          <a:bodyPr>
            <a:normAutofit/>
          </a:bodyPr>
          <a:lstStyle/>
          <a:p>
            <a:r>
              <a:rPr lang="en-US" b="1" dirty="0" smtClean="0"/>
              <a:t>Contribution to Key events(visibility):</a:t>
            </a:r>
            <a:endParaRPr lang="en-US" b="1" dirty="0"/>
          </a:p>
        </p:txBody>
      </p:sp>
      <p:sp>
        <p:nvSpPr>
          <p:cNvPr id="3" name="Slide Number Placeholder 2"/>
          <p:cNvSpPr>
            <a:spLocks noGrp="1"/>
          </p:cNvSpPr>
          <p:nvPr>
            <p:ph type="sldNum" sz="quarter" idx="12"/>
          </p:nvPr>
        </p:nvSpPr>
        <p:spPr/>
        <p:txBody>
          <a:bodyPr/>
          <a:lstStyle/>
          <a:p>
            <a:fld id="{419E6B96-096C-4B7F-BB82-A76007EDE823}" type="slidenum">
              <a:rPr lang="en-ZA" smtClean="0"/>
              <a:pPr/>
              <a:t>10</a:t>
            </a:fld>
            <a:endParaRPr lang="en-ZA" dirty="0"/>
          </a:p>
        </p:txBody>
      </p:sp>
      <p:sp>
        <p:nvSpPr>
          <p:cNvPr id="4" name="TextBox 3"/>
          <p:cNvSpPr txBox="1"/>
          <p:nvPr/>
        </p:nvSpPr>
        <p:spPr>
          <a:xfrm>
            <a:off x="1087821" y="1434662"/>
            <a:ext cx="10265979" cy="507831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txBody>
          <a:bodyPr wrap="square" rtlCol="0">
            <a:spAutoFit/>
          </a:bodyPr>
          <a:lstStyle/>
          <a:p>
            <a:pPr marL="285750" indent="-285750">
              <a:buFont typeface="Arial" panose="020B0604020202020204" pitchFamily="34" charset="0"/>
              <a:buChar char="•"/>
            </a:pPr>
            <a:r>
              <a:rPr lang="en-US" sz="3600" b="1" dirty="0" smtClean="0"/>
              <a:t>CIRDA Public Private Partnership conference in Uganda-March,2015;</a:t>
            </a:r>
          </a:p>
          <a:p>
            <a:pPr marL="285750" indent="-285750">
              <a:buFont typeface="Arial" panose="020B0604020202020204" pitchFamily="34" charset="0"/>
              <a:buChar char="•"/>
            </a:pPr>
            <a:r>
              <a:rPr lang="en-US" sz="3600" b="1" dirty="0" smtClean="0"/>
              <a:t>World Meteorological Day March,2015;</a:t>
            </a:r>
          </a:p>
          <a:p>
            <a:pPr marL="285750" indent="-285750">
              <a:buFont typeface="Arial" panose="020B0604020202020204" pitchFamily="34" charset="0"/>
              <a:buChar char="•"/>
            </a:pPr>
            <a:r>
              <a:rPr lang="en-US" sz="3600" b="1" dirty="0" smtClean="0"/>
              <a:t>World Water Day-March 2015;</a:t>
            </a:r>
          </a:p>
          <a:p>
            <a:pPr marL="285750" indent="-285750">
              <a:buFont typeface="Arial" panose="020B0604020202020204" pitchFamily="34" charset="0"/>
              <a:buChar char="•"/>
            </a:pPr>
            <a:r>
              <a:rPr lang="en-US" sz="3600" b="1" dirty="0" smtClean="0"/>
              <a:t>World Environment Day- June 2015;</a:t>
            </a:r>
          </a:p>
          <a:p>
            <a:pPr marL="285750" indent="-285750">
              <a:buFont typeface="Arial" panose="020B0604020202020204" pitchFamily="34" charset="0"/>
              <a:buChar char="•"/>
            </a:pPr>
            <a:r>
              <a:rPr lang="en-US" sz="3600" b="1" dirty="0" smtClean="0"/>
              <a:t>A week long Agricultural show-July 2015;</a:t>
            </a:r>
          </a:p>
          <a:p>
            <a:pPr marL="285750" indent="-285750">
              <a:buFont typeface="Arial" panose="020B0604020202020204" pitchFamily="34" charset="0"/>
              <a:buChar char="•"/>
            </a:pPr>
            <a:r>
              <a:rPr lang="en-US" sz="3600" b="1" dirty="0" smtClean="0"/>
              <a:t>UNMA Stakeholders’ workshop May,2015;</a:t>
            </a:r>
          </a:p>
          <a:p>
            <a:pPr marL="285750" indent="-285750">
              <a:buFont typeface="Arial" panose="020B0604020202020204" pitchFamily="34" charset="0"/>
              <a:buChar char="•"/>
            </a:pPr>
            <a:r>
              <a:rPr lang="en-US" sz="3600" b="1" dirty="0" smtClean="0"/>
              <a:t>International Day for Disaster Reduction(October)</a:t>
            </a:r>
          </a:p>
          <a:p>
            <a:pPr marL="285750" indent="-285750">
              <a:buFont typeface="Arial" panose="020B0604020202020204" pitchFamily="34" charset="0"/>
              <a:buChar char="•"/>
            </a:pPr>
            <a:endParaRPr lang="en-US" sz="3600" b="1" dirty="0"/>
          </a:p>
        </p:txBody>
      </p:sp>
    </p:spTree>
    <p:extLst>
      <p:ext uri="{BB962C8B-B14F-4D97-AF65-F5344CB8AC3E}">
        <p14:creationId xmlns:p14="http://schemas.microsoft.com/office/powerpoint/2010/main" val="36508799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9360"/>
            <a:ext cx="8132379" cy="1325563"/>
          </a:xfrm>
          <a:solidFill>
            <a:srgbClr val="FFC000"/>
          </a:solidFill>
        </p:spPr>
        <p:txBody>
          <a:bodyPr/>
          <a:lstStyle/>
          <a:p>
            <a:r>
              <a:rPr lang="en-US" b="1" dirty="0" smtClean="0"/>
              <a:t>Opportunities:</a:t>
            </a:r>
            <a:endParaRPr lang="en-US" b="1" dirty="0"/>
          </a:p>
        </p:txBody>
      </p:sp>
      <p:sp>
        <p:nvSpPr>
          <p:cNvPr id="4" name="Content Placeholder 3"/>
          <p:cNvSpPr>
            <a:spLocks noGrp="1"/>
          </p:cNvSpPr>
          <p:nvPr>
            <p:ph sz="half" idx="2"/>
          </p:nvPr>
        </p:nvSpPr>
        <p:spPr>
          <a:xfrm>
            <a:off x="838200" y="1825625"/>
            <a:ext cx="10515600" cy="4351338"/>
          </a:xfrm>
          <a:solidFill>
            <a:schemeClr val="accent5">
              <a:lumMod val="20000"/>
              <a:lumOff val="80000"/>
            </a:schemeClr>
          </a:solidFill>
          <a:ln>
            <a:solidFill>
              <a:schemeClr val="accent4">
                <a:lumMod val="20000"/>
                <a:lumOff val="80000"/>
              </a:schemeClr>
            </a:solidFill>
          </a:ln>
        </p:spPr>
        <p:txBody>
          <a:bodyPr>
            <a:normAutofit fontScale="92500" lnSpcReduction="20000"/>
          </a:bodyPr>
          <a:lstStyle/>
          <a:p>
            <a:r>
              <a:rPr lang="en-US" sz="4000" b="1" dirty="0" smtClean="0"/>
              <a:t>Political support for  meteorological services;</a:t>
            </a:r>
          </a:p>
          <a:p>
            <a:r>
              <a:rPr lang="en-US" sz="4000" b="1" dirty="0" smtClean="0"/>
              <a:t>UNMA Act- a legal basis to exercise its mandate;</a:t>
            </a:r>
          </a:p>
          <a:p>
            <a:r>
              <a:rPr lang="en-US" sz="4000" b="1" dirty="0" smtClean="0"/>
              <a:t>UNMA has a new Management team that could bring in a new approach to doing business;</a:t>
            </a:r>
          </a:p>
          <a:p>
            <a:r>
              <a:rPr lang="en-US" sz="4000" b="1" dirty="0" smtClean="0"/>
              <a:t>Assessment Reports( MDA, Cost Benefit&amp;Market) with options for improving income generation;</a:t>
            </a:r>
          </a:p>
          <a:p>
            <a:r>
              <a:rPr lang="en-US" sz="4000" b="1" dirty="0" smtClean="0"/>
              <a:t>Income generation through Govt., partnering with Telecommunications Companies &amp; other private sector;</a:t>
            </a:r>
            <a:endParaRPr lang="en-US" sz="4000" b="1" dirty="0"/>
          </a:p>
        </p:txBody>
      </p:sp>
      <p:sp>
        <p:nvSpPr>
          <p:cNvPr id="5" name="Slide Number Placeholder 4"/>
          <p:cNvSpPr>
            <a:spLocks noGrp="1"/>
          </p:cNvSpPr>
          <p:nvPr>
            <p:ph type="sldNum" sz="quarter" idx="12"/>
          </p:nvPr>
        </p:nvSpPr>
        <p:spPr/>
        <p:txBody>
          <a:bodyPr/>
          <a:lstStyle/>
          <a:p>
            <a:fld id="{419E6B96-096C-4B7F-BB82-A76007EDE823}" type="slidenum">
              <a:rPr lang="en-ZA" smtClean="0"/>
              <a:pPr/>
              <a:t>11</a:t>
            </a:fld>
            <a:endParaRPr lang="en-ZA" dirty="0"/>
          </a:p>
        </p:txBody>
      </p:sp>
    </p:spTree>
    <p:extLst>
      <p:ext uri="{BB962C8B-B14F-4D97-AF65-F5344CB8AC3E}">
        <p14:creationId xmlns:p14="http://schemas.microsoft.com/office/powerpoint/2010/main" val="28097504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8132379" cy="959178"/>
          </a:xfrm>
          <a:solidFill>
            <a:srgbClr val="FFC000"/>
          </a:solidFill>
        </p:spPr>
        <p:txBody>
          <a:bodyPr/>
          <a:lstStyle/>
          <a:p>
            <a:r>
              <a:rPr lang="en-US" b="1" dirty="0" smtClean="0"/>
              <a:t>CHALLENGES:</a:t>
            </a:r>
            <a:endParaRPr lang="en-US" b="1" dirty="0"/>
          </a:p>
        </p:txBody>
      </p:sp>
      <p:sp>
        <p:nvSpPr>
          <p:cNvPr id="3" name="Content Placeholder 2"/>
          <p:cNvSpPr>
            <a:spLocks noGrp="1"/>
          </p:cNvSpPr>
          <p:nvPr>
            <p:ph sz="half" idx="1"/>
          </p:nvPr>
        </p:nvSpPr>
        <p:spPr>
          <a:xfrm>
            <a:off x="838200" y="1825625"/>
            <a:ext cx="5181600" cy="4351338"/>
          </a:xfrm>
          <a:solidFill>
            <a:schemeClr val="accent6">
              <a:lumMod val="20000"/>
              <a:lumOff val="80000"/>
            </a:schemeClr>
          </a:solidFill>
          <a:ln>
            <a:solidFill>
              <a:schemeClr val="accent6">
                <a:lumMod val="40000"/>
                <a:lumOff val="60000"/>
              </a:schemeClr>
            </a:solidFill>
          </a:ln>
        </p:spPr>
        <p:txBody>
          <a:bodyPr/>
          <a:lstStyle/>
          <a:p>
            <a:pPr marL="0" indent="0">
              <a:buNone/>
            </a:pPr>
            <a:r>
              <a:rPr lang="en-US" sz="3200" b="1" dirty="0" smtClean="0"/>
              <a:t>Operational:</a:t>
            </a:r>
          </a:p>
          <a:p>
            <a:r>
              <a:rPr lang="en-US" sz="3200" dirty="0" smtClean="0"/>
              <a:t>Transition from DoM to UNMA affected NIM hence request for services via UNDP;</a:t>
            </a:r>
          </a:p>
          <a:p>
            <a:r>
              <a:rPr lang="en-US" sz="3200" dirty="0" smtClean="0"/>
              <a:t>Delayed procurement affecting delivery (24% SCIEWS);</a:t>
            </a:r>
          </a:p>
          <a:p>
            <a:endParaRPr lang="en-US" dirty="0" smtClean="0"/>
          </a:p>
          <a:p>
            <a:endParaRPr lang="en-US" dirty="0" smtClean="0"/>
          </a:p>
          <a:p>
            <a:endParaRPr lang="en-US" dirty="0"/>
          </a:p>
        </p:txBody>
      </p:sp>
      <p:sp>
        <p:nvSpPr>
          <p:cNvPr id="4" name="Content Placeholder 3"/>
          <p:cNvSpPr>
            <a:spLocks noGrp="1"/>
          </p:cNvSpPr>
          <p:nvPr>
            <p:ph sz="half" idx="2"/>
          </p:nvPr>
        </p:nvSpPr>
        <p:spPr>
          <a:solidFill>
            <a:schemeClr val="accent5">
              <a:lumMod val="20000"/>
              <a:lumOff val="80000"/>
            </a:schemeClr>
          </a:solidFill>
          <a:ln>
            <a:solidFill>
              <a:schemeClr val="accent4">
                <a:lumMod val="20000"/>
                <a:lumOff val="80000"/>
              </a:schemeClr>
            </a:solidFill>
          </a:ln>
        </p:spPr>
        <p:txBody>
          <a:bodyPr/>
          <a:lstStyle/>
          <a:p>
            <a:pPr marL="0" indent="0">
              <a:buNone/>
            </a:pPr>
            <a:r>
              <a:rPr lang="en-US" b="1" dirty="0" smtClean="0"/>
              <a:t>Programmatic:</a:t>
            </a:r>
          </a:p>
          <a:p>
            <a:r>
              <a:rPr lang="en-US" dirty="0" smtClean="0"/>
              <a:t>Balancing the status quo and need for innovation in technology transfer;</a:t>
            </a:r>
          </a:p>
          <a:p>
            <a:r>
              <a:rPr lang="en-US" dirty="0" smtClean="0"/>
              <a:t>Demand for high quality and reliable weather data;</a:t>
            </a:r>
          </a:p>
          <a:p>
            <a:r>
              <a:rPr lang="en-US" dirty="0" smtClean="0"/>
              <a:t>Poor visibility of UNMA(DoM)</a:t>
            </a:r>
          </a:p>
          <a:p>
            <a:endParaRPr lang="en-US" dirty="0"/>
          </a:p>
        </p:txBody>
      </p:sp>
      <p:sp>
        <p:nvSpPr>
          <p:cNvPr id="5" name="Slide Number Placeholder 4"/>
          <p:cNvSpPr>
            <a:spLocks noGrp="1"/>
          </p:cNvSpPr>
          <p:nvPr>
            <p:ph type="sldNum" sz="quarter" idx="12"/>
          </p:nvPr>
        </p:nvSpPr>
        <p:spPr/>
        <p:txBody>
          <a:bodyPr/>
          <a:lstStyle/>
          <a:p>
            <a:fld id="{419E6B96-096C-4B7F-BB82-A76007EDE823}" type="slidenum">
              <a:rPr lang="en-ZA" smtClean="0"/>
              <a:pPr/>
              <a:t>12</a:t>
            </a:fld>
            <a:endParaRPr lang="en-ZA" dirty="0"/>
          </a:p>
        </p:txBody>
      </p:sp>
    </p:spTree>
    <p:extLst>
      <p:ext uri="{BB962C8B-B14F-4D97-AF65-F5344CB8AC3E}">
        <p14:creationId xmlns:p14="http://schemas.microsoft.com/office/powerpoint/2010/main" val="21029949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008" y="1"/>
            <a:ext cx="8034213" cy="914400"/>
          </a:xfrm>
          <a:solidFill>
            <a:srgbClr val="FFC000"/>
          </a:solidFill>
        </p:spPr>
        <p:txBody>
          <a:bodyPr/>
          <a:lstStyle/>
          <a:p>
            <a:r>
              <a:rPr lang="en-ZA" b="1" dirty="0" smtClean="0"/>
              <a:t>SOCIAL &amp; ECONOMIC IMPACT: </a:t>
            </a:r>
            <a:endParaRPr lang="en-ZA" b="1" dirty="0"/>
          </a:p>
        </p:txBody>
      </p:sp>
      <p:sp>
        <p:nvSpPr>
          <p:cNvPr id="3" name="Content Placeholder 2"/>
          <p:cNvSpPr>
            <a:spLocks noGrp="1"/>
          </p:cNvSpPr>
          <p:nvPr>
            <p:ph idx="1"/>
          </p:nvPr>
        </p:nvSpPr>
        <p:spPr>
          <a:xfrm>
            <a:off x="158496" y="1560576"/>
            <a:ext cx="11862816" cy="4738307"/>
          </a:xfrm>
          <a:solidFill>
            <a:schemeClr val="accent1">
              <a:lumMod val="20000"/>
              <a:lumOff val="80000"/>
            </a:schemeClr>
          </a:solidFill>
        </p:spPr>
        <p:txBody>
          <a:bodyPr>
            <a:noAutofit/>
          </a:bodyPr>
          <a:lstStyle/>
          <a:p>
            <a:pPr marL="0" indent="0">
              <a:lnSpc>
                <a:spcPct val="100000"/>
              </a:lnSpc>
              <a:spcBef>
                <a:spcPts val="0"/>
              </a:spcBef>
              <a:buNone/>
            </a:pPr>
            <a:r>
              <a:rPr lang="en-ZA" sz="3200" b="1" dirty="0" smtClean="0"/>
              <a:t>Nominal impact:</a:t>
            </a:r>
          </a:p>
          <a:p>
            <a:pPr>
              <a:lnSpc>
                <a:spcPct val="100000"/>
              </a:lnSpc>
              <a:spcBef>
                <a:spcPts val="0"/>
              </a:spcBef>
            </a:pPr>
            <a:r>
              <a:rPr lang="en-ZA" sz="3200" b="1" dirty="0" smtClean="0"/>
              <a:t>Sectors: Aviation , agriculture, Water Resources , </a:t>
            </a:r>
            <a:r>
              <a:rPr lang="en-ZA" sz="3200" b="1" dirty="0" err="1" smtClean="0"/>
              <a:t>Desaster</a:t>
            </a:r>
            <a:r>
              <a:rPr lang="en-ZA" sz="3200" b="1" dirty="0" smtClean="0"/>
              <a:t> </a:t>
            </a:r>
            <a:r>
              <a:rPr lang="en-ZA" sz="3200" b="1" dirty="0" err="1" smtClean="0"/>
              <a:t>Mgmt</a:t>
            </a:r>
            <a:r>
              <a:rPr lang="en-ZA" sz="3200" b="1" dirty="0" smtClean="0"/>
              <a:t>; </a:t>
            </a:r>
          </a:p>
          <a:p>
            <a:pPr>
              <a:lnSpc>
                <a:spcPct val="100000"/>
              </a:lnSpc>
              <a:spcBef>
                <a:spcPts val="0"/>
              </a:spcBef>
            </a:pPr>
            <a:r>
              <a:rPr lang="en-ZA" sz="3200" b="1" dirty="0" smtClean="0"/>
              <a:t>Media: radio, TV (UBC), web-site (courtesy of GiZ/USAID), cell phones;</a:t>
            </a:r>
          </a:p>
          <a:p>
            <a:pPr>
              <a:lnSpc>
                <a:spcPct val="100000"/>
              </a:lnSpc>
              <a:spcBef>
                <a:spcPts val="0"/>
              </a:spcBef>
            </a:pPr>
            <a:r>
              <a:rPr lang="en-ZA" sz="3200" b="1" dirty="0" smtClean="0"/>
              <a:t>Generally a growing interest/value in meteorological products among population in disaster and hazards prone areas;</a:t>
            </a:r>
          </a:p>
          <a:p>
            <a:pPr>
              <a:lnSpc>
                <a:spcPct val="100000"/>
              </a:lnSpc>
              <a:spcBef>
                <a:spcPts val="0"/>
              </a:spcBef>
            </a:pPr>
            <a:r>
              <a:rPr lang="en-ZA" sz="3200" b="1" dirty="0" smtClean="0"/>
              <a:t> The Sugar Corporations /plantations (Kinyara, Kakira) are two key business sectors interested in weather data;</a:t>
            </a:r>
          </a:p>
          <a:p>
            <a:pPr>
              <a:lnSpc>
                <a:spcPct val="100000"/>
              </a:lnSpc>
              <a:spcBef>
                <a:spcPts val="0"/>
              </a:spcBef>
            </a:pPr>
            <a:r>
              <a:rPr lang="en-ZA" sz="3200" b="1" dirty="0" smtClean="0"/>
              <a:t>NECOC , MAAIF  and CSOs are instrumental in dissemination of data downstream.</a:t>
            </a:r>
            <a:r>
              <a:rPr lang="en-ZA" sz="3200" dirty="0" smtClean="0"/>
              <a:t> </a:t>
            </a:r>
            <a:endParaRPr lang="en-ZA" sz="3200" dirty="0"/>
          </a:p>
        </p:txBody>
      </p:sp>
      <p:sp>
        <p:nvSpPr>
          <p:cNvPr id="4" name="Slide Number Placeholder 3"/>
          <p:cNvSpPr>
            <a:spLocks noGrp="1"/>
          </p:cNvSpPr>
          <p:nvPr>
            <p:ph type="sldNum" sz="quarter" idx="12"/>
          </p:nvPr>
        </p:nvSpPr>
        <p:spPr/>
        <p:txBody>
          <a:bodyPr/>
          <a:lstStyle/>
          <a:p>
            <a:fld id="{419E6B96-096C-4B7F-BB82-A76007EDE823}" type="slidenum">
              <a:rPr lang="en-ZA" smtClean="0"/>
              <a:pPr/>
              <a:t>13</a:t>
            </a:fld>
            <a:endParaRPr lang="en-ZA" dirty="0"/>
          </a:p>
        </p:txBody>
      </p:sp>
    </p:spTree>
    <p:extLst>
      <p:ext uri="{BB962C8B-B14F-4D97-AF65-F5344CB8AC3E}">
        <p14:creationId xmlns:p14="http://schemas.microsoft.com/office/powerpoint/2010/main" val="11457508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684172" cy="801523"/>
          </a:xfrm>
          <a:solidFill>
            <a:srgbClr val="FFC000"/>
          </a:solidFill>
        </p:spPr>
        <p:txBody>
          <a:bodyPr/>
          <a:lstStyle/>
          <a:p>
            <a:r>
              <a:rPr lang="en-ZA" b="1" dirty="0" smtClean="0"/>
              <a:t>FUTURE PLANS: </a:t>
            </a:r>
            <a:endParaRPr lang="en-ZA" b="1" dirty="0"/>
          </a:p>
        </p:txBody>
      </p:sp>
      <p:sp>
        <p:nvSpPr>
          <p:cNvPr id="3" name="Content Placeholder 2"/>
          <p:cNvSpPr>
            <a:spLocks noGrp="1"/>
          </p:cNvSpPr>
          <p:nvPr>
            <p:ph idx="1"/>
          </p:nvPr>
        </p:nvSpPr>
        <p:spPr>
          <a:xfrm>
            <a:off x="838200" y="1608083"/>
            <a:ext cx="10515600" cy="4568880"/>
          </a:xfrm>
          <a:solidFill>
            <a:schemeClr val="accent6">
              <a:lumMod val="20000"/>
              <a:lumOff val="80000"/>
            </a:schemeClr>
          </a:solidFill>
        </p:spPr>
        <p:txBody>
          <a:bodyPr>
            <a:normAutofit/>
          </a:bodyPr>
          <a:lstStyle/>
          <a:p>
            <a:r>
              <a:rPr lang="en-ZA" sz="3200" dirty="0" smtClean="0"/>
              <a:t>Integrating SCIEWS outcomes within the CPD 2016-2020 structure;</a:t>
            </a:r>
          </a:p>
          <a:p>
            <a:r>
              <a:rPr lang="en-ZA" sz="3200" dirty="0" smtClean="0"/>
              <a:t>Strengthening the District structures for utilizing meteorological products;</a:t>
            </a:r>
          </a:p>
          <a:p>
            <a:r>
              <a:rPr lang="en-ZA" sz="3200" dirty="0" smtClean="0"/>
              <a:t>Linking all weather stations to the NMC/AMSS;</a:t>
            </a:r>
          </a:p>
          <a:p>
            <a:r>
              <a:rPr lang="en-ZA" sz="3200" dirty="0" smtClean="0"/>
              <a:t> Increasing the density of AWSs (&gt;200) using low price options and improving data quality and services;</a:t>
            </a:r>
          </a:p>
          <a:p>
            <a:r>
              <a:rPr lang="en-ZA" sz="3200" dirty="0" smtClean="0"/>
              <a:t>Developing applications: contents and packaging weather products for commercial use and the general public;</a:t>
            </a:r>
          </a:p>
          <a:p>
            <a:endParaRPr lang="en-ZA" dirty="0" smtClean="0"/>
          </a:p>
        </p:txBody>
      </p:sp>
      <p:sp>
        <p:nvSpPr>
          <p:cNvPr id="4" name="Slide Number Placeholder 3"/>
          <p:cNvSpPr>
            <a:spLocks noGrp="1"/>
          </p:cNvSpPr>
          <p:nvPr>
            <p:ph type="sldNum" sz="quarter" idx="12"/>
          </p:nvPr>
        </p:nvSpPr>
        <p:spPr/>
        <p:txBody>
          <a:bodyPr/>
          <a:lstStyle/>
          <a:p>
            <a:fld id="{419E6B96-096C-4B7F-BB82-A76007EDE823}" type="slidenum">
              <a:rPr lang="en-ZA" smtClean="0"/>
              <a:pPr/>
              <a:t>14</a:t>
            </a:fld>
            <a:endParaRPr lang="en-ZA" dirty="0"/>
          </a:p>
        </p:txBody>
      </p:sp>
    </p:spTree>
    <p:extLst>
      <p:ext uri="{BB962C8B-B14F-4D97-AF65-F5344CB8AC3E}">
        <p14:creationId xmlns:p14="http://schemas.microsoft.com/office/powerpoint/2010/main" val="3480539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90709"/>
          </a:xfrm>
        </p:spPr>
        <p:txBody>
          <a:bodyPr>
            <a:normAutofit/>
          </a:bodyPr>
          <a:lstStyle/>
          <a:p>
            <a:r>
              <a:rPr lang="en-ZA" i="1" dirty="0" smtClean="0">
                <a:solidFill>
                  <a:srgbClr val="FF0000"/>
                </a:solidFill>
              </a:rPr>
              <a:t>Is mounting AWSs on flats an option?? </a:t>
            </a:r>
            <a:endParaRPr lang="en-ZA" i="1" dirty="0">
              <a:solidFill>
                <a:srgbClr val="FF0000"/>
              </a:solidFill>
            </a:endParaRPr>
          </a:p>
        </p:txBody>
      </p:sp>
      <p:sp>
        <p:nvSpPr>
          <p:cNvPr id="4" name="Slide Number Placeholder 3"/>
          <p:cNvSpPr>
            <a:spLocks noGrp="1"/>
          </p:cNvSpPr>
          <p:nvPr>
            <p:ph type="sldNum" sz="quarter" idx="12"/>
          </p:nvPr>
        </p:nvSpPr>
        <p:spPr/>
        <p:txBody>
          <a:bodyPr/>
          <a:lstStyle/>
          <a:p>
            <a:fld id="{419E6B96-096C-4B7F-BB82-A76007EDE823}" type="slidenum">
              <a:rPr lang="en-ZA" smtClean="0"/>
              <a:pPr/>
              <a:t>15</a:t>
            </a:fld>
            <a:endParaRPr lang="en-ZA"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296" y="1307116"/>
            <a:ext cx="8731469" cy="4442098"/>
          </a:xfrm>
          <a:prstGeom prst="rect">
            <a:avLst/>
          </a:prstGeom>
        </p:spPr>
      </p:pic>
      <p:sp>
        <p:nvSpPr>
          <p:cNvPr id="7" name="Title 1"/>
          <p:cNvSpPr txBox="1">
            <a:spLocks/>
          </p:cNvSpPr>
          <p:nvPr/>
        </p:nvSpPr>
        <p:spPr>
          <a:xfrm>
            <a:off x="2109952" y="5749214"/>
            <a:ext cx="3660227" cy="9907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i="1" dirty="0" smtClean="0">
                <a:solidFill>
                  <a:srgbClr val="FF0000"/>
                </a:solidFill>
              </a:rPr>
              <a:t>THANK YOU!! </a:t>
            </a:r>
            <a:endParaRPr lang="en-ZA" i="1" dirty="0">
              <a:solidFill>
                <a:srgbClr val="FF0000"/>
              </a:solidFill>
            </a:endParaRPr>
          </a:p>
        </p:txBody>
      </p:sp>
    </p:spTree>
    <p:extLst>
      <p:ext uri="{BB962C8B-B14F-4D97-AF65-F5344CB8AC3E}">
        <p14:creationId xmlns:p14="http://schemas.microsoft.com/office/powerpoint/2010/main" val="2727379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997262" cy="801523"/>
          </a:xfrm>
          <a:solidFill>
            <a:srgbClr val="FFC000"/>
          </a:solidFill>
        </p:spPr>
        <p:txBody>
          <a:bodyPr/>
          <a:lstStyle/>
          <a:p>
            <a:r>
              <a:rPr lang="en-ZA" b="1" dirty="0" smtClean="0"/>
              <a:t>Content: </a:t>
            </a:r>
            <a:endParaRPr lang="en-ZA" b="1" dirty="0"/>
          </a:p>
        </p:txBody>
      </p:sp>
      <p:sp>
        <p:nvSpPr>
          <p:cNvPr id="3" name="Content Placeholder 2"/>
          <p:cNvSpPr>
            <a:spLocks noGrp="1"/>
          </p:cNvSpPr>
          <p:nvPr>
            <p:ph idx="1"/>
          </p:nvPr>
        </p:nvSpPr>
        <p:spPr>
          <a:xfrm>
            <a:off x="243840" y="1402080"/>
            <a:ext cx="11728704" cy="5279135"/>
          </a:xfrm>
          <a:solidFill>
            <a:schemeClr val="bg1"/>
          </a:solidFill>
        </p:spPr>
        <p:txBody>
          <a:bodyPr/>
          <a:lstStyle/>
          <a:p>
            <a:pPr>
              <a:lnSpc>
                <a:spcPct val="114000"/>
              </a:lnSpc>
            </a:pPr>
            <a:r>
              <a:rPr lang="en-ZA" sz="3600" b="1" dirty="0" smtClean="0"/>
              <a:t>Introduction </a:t>
            </a:r>
          </a:p>
          <a:p>
            <a:pPr>
              <a:lnSpc>
                <a:spcPct val="114000"/>
              </a:lnSpc>
            </a:pPr>
            <a:r>
              <a:rPr lang="en-ZA" sz="3600" b="1" dirty="0" smtClean="0"/>
              <a:t>Organizational Structure</a:t>
            </a:r>
          </a:p>
          <a:p>
            <a:pPr>
              <a:lnSpc>
                <a:spcPct val="114000"/>
              </a:lnSpc>
            </a:pPr>
            <a:r>
              <a:rPr lang="en-ZA" sz="3600" b="1" dirty="0" smtClean="0"/>
              <a:t>Role of Key Partners</a:t>
            </a:r>
          </a:p>
          <a:p>
            <a:pPr>
              <a:lnSpc>
                <a:spcPct val="114000"/>
              </a:lnSpc>
            </a:pPr>
            <a:r>
              <a:rPr lang="en-ZA" sz="3600" b="1" dirty="0" smtClean="0"/>
              <a:t>Progress to date</a:t>
            </a:r>
          </a:p>
          <a:p>
            <a:pPr>
              <a:lnSpc>
                <a:spcPct val="114000"/>
              </a:lnSpc>
            </a:pPr>
            <a:r>
              <a:rPr lang="en-ZA" sz="3600" b="1" dirty="0" smtClean="0"/>
              <a:t>Opportunities &amp; Challenges</a:t>
            </a:r>
          </a:p>
          <a:p>
            <a:pPr>
              <a:lnSpc>
                <a:spcPct val="114000"/>
              </a:lnSpc>
            </a:pPr>
            <a:r>
              <a:rPr lang="en-ZA" sz="3600" b="1" dirty="0" smtClean="0"/>
              <a:t>Future plans for CIRDA</a:t>
            </a:r>
          </a:p>
          <a:p>
            <a:pPr>
              <a:lnSpc>
                <a:spcPct val="114000"/>
              </a:lnSpc>
            </a:pPr>
            <a:r>
              <a:rPr lang="en-ZA" sz="3600" b="1" dirty="0" smtClean="0"/>
              <a:t>Conclusion</a:t>
            </a:r>
            <a:endParaRPr lang="en-ZA" sz="3600" b="1" dirty="0"/>
          </a:p>
          <a:p>
            <a:pPr marL="0" indent="0">
              <a:lnSpc>
                <a:spcPct val="114000"/>
              </a:lnSpc>
              <a:buNone/>
            </a:pPr>
            <a:endParaRPr lang="en-ZA" dirty="0" smtClean="0">
              <a:solidFill>
                <a:srgbClr val="FF0000"/>
              </a:solidFill>
            </a:endParaRPr>
          </a:p>
        </p:txBody>
      </p:sp>
      <p:sp>
        <p:nvSpPr>
          <p:cNvPr id="4" name="Slide Number Placeholder 3"/>
          <p:cNvSpPr>
            <a:spLocks noGrp="1"/>
          </p:cNvSpPr>
          <p:nvPr>
            <p:ph type="sldNum" sz="quarter" idx="12"/>
          </p:nvPr>
        </p:nvSpPr>
        <p:spPr/>
        <p:txBody>
          <a:bodyPr/>
          <a:lstStyle/>
          <a:p>
            <a:fld id="{419E6B96-096C-4B7F-BB82-A76007EDE823}" type="slidenum">
              <a:rPr lang="en-ZA" smtClean="0"/>
              <a:pPr/>
              <a:t>2</a:t>
            </a:fld>
            <a:endParaRPr lang="en-ZA" dirty="0"/>
          </a:p>
        </p:txBody>
      </p:sp>
    </p:spTree>
    <p:extLst>
      <p:ext uri="{BB962C8B-B14F-4D97-AF65-F5344CB8AC3E}">
        <p14:creationId xmlns:p14="http://schemas.microsoft.com/office/powerpoint/2010/main" val="3564129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9360"/>
            <a:ext cx="6918434" cy="959178"/>
          </a:xfrm>
          <a:solidFill>
            <a:srgbClr val="FFC000"/>
          </a:solidFill>
        </p:spPr>
        <p:txBody>
          <a:bodyPr/>
          <a:lstStyle/>
          <a:p>
            <a:r>
              <a:rPr lang="en-US" b="1" dirty="0" smtClean="0"/>
              <a:t>The Delegates:</a:t>
            </a:r>
            <a:endParaRPr lang="en-US" b="1" dirty="0"/>
          </a:p>
        </p:txBody>
      </p:sp>
      <p:sp>
        <p:nvSpPr>
          <p:cNvPr id="3" name="Slide Number Placeholder 2"/>
          <p:cNvSpPr>
            <a:spLocks noGrp="1"/>
          </p:cNvSpPr>
          <p:nvPr>
            <p:ph type="sldNum" sz="quarter" idx="12"/>
          </p:nvPr>
        </p:nvSpPr>
        <p:spPr/>
        <p:txBody>
          <a:bodyPr/>
          <a:lstStyle/>
          <a:p>
            <a:fld id="{419E6B96-096C-4B7F-BB82-A76007EDE823}" type="slidenum">
              <a:rPr lang="en-ZA" smtClean="0"/>
              <a:pPr/>
              <a:t>3</a:t>
            </a:fld>
            <a:endParaRPr lang="en-ZA" dirty="0"/>
          </a:p>
        </p:txBody>
      </p:sp>
      <p:sp>
        <p:nvSpPr>
          <p:cNvPr id="4" name="Title 1"/>
          <p:cNvSpPr txBox="1">
            <a:spLocks/>
          </p:cNvSpPr>
          <p:nvPr/>
        </p:nvSpPr>
        <p:spPr>
          <a:xfrm>
            <a:off x="362607" y="1986455"/>
            <a:ext cx="11666483" cy="4369895"/>
          </a:xfrm>
          <a:prstGeom prst="rect">
            <a:avLst/>
          </a:prstGeom>
          <a:solidFill>
            <a:srgbClr val="FFC000"/>
          </a:solidFill>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742950">
              <a:lnSpc>
                <a:spcPct val="200000"/>
              </a:lnSpc>
              <a:spcBef>
                <a:spcPts val="0"/>
              </a:spcBef>
              <a:buFont typeface="+mj-lt"/>
              <a:buAutoNum type="arabicPeriod"/>
            </a:pPr>
            <a:r>
              <a:rPr lang="en-US" b="1" dirty="0" smtClean="0"/>
              <a:t>Khalid Muwembe; Director Forecasting-UNMA;</a:t>
            </a:r>
          </a:p>
          <a:p>
            <a:pPr marL="742950" indent="-742950">
              <a:lnSpc>
                <a:spcPct val="200000"/>
              </a:lnSpc>
              <a:spcBef>
                <a:spcPts val="0"/>
              </a:spcBef>
              <a:buFont typeface="+mj-lt"/>
              <a:buAutoNum type="arabicPeriod"/>
            </a:pPr>
            <a:r>
              <a:rPr lang="en-US" b="1" dirty="0" smtClean="0"/>
              <a:t>Onesimus Muhwezi; TL Energy &amp; Env-UNDP CO;</a:t>
            </a:r>
          </a:p>
          <a:p>
            <a:pPr marL="742950" indent="-742950">
              <a:lnSpc>
                <a:spcPct val="200000"/>
              </a:lnSpc>
              <a:spcBef>
                <a:spcPts val="0"/>
              </a:spcBef>
              <a:buFont typeface="+mj-lt"/>
              <a:buAutoNum type="arabicPeriod"/>
            </a:pPr>
            <a:r>
              <a:rPr lang="en-US" b="1" dirty="0" smtClean="0"/>
              <a:t>Pascal Onegiu Okello; PM-SCIEWS Project;</a:t>
            </a:r>
          </a:p>
          <a:p>
            <a:pPr marL="742950" indent="-742950">
              <a:lnSpc>
                <a:spcPct val="200000"/>
              </a:lnSpc>
              <a:spcBef>
                <a:spcPts val="0"/>
              </a:spcBef>
              <a:buFont typeface="+mj-lt"/>
              <a:buAutoNum type="arabicPeriod"/>
            </a:pPr>
            <a:r>
              <a:rPr lang="en-US" b="1" dirty="0" smtClean="0"/>
              <a:t>Jennifer Kiiza; FAA-SCIEWS Project</a:t>
            </a:r>
            <a:endParaRPr lang="en-US" b="1" dirty="0"/>
          </a:p>
        </p:txBody>
      </p:sp>
    </p:spTree>
    <p:extLst>
      <p:ext uri="{BB962C8B-B14F-4D97-AF65-F5344CB8AC3E}">
        <p14:creationId xmlns:p14="http://schemas.microsoft.com/office/powerpoint/2010/main" val="1272329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6"/>
            <a:ext cx="3528848" cy="769992"/>
          </a:xfrm>
          <a:solidFill>
            <a:srgbClr val="FFC000"/>
          </a:solidFill>
        </p:spPr>
        <p:txBody>
          <a:bodyPr>
            <a:normAutofit/>
          </a:bodyPr>
          <a:lstStyle/>
          <a:p>
            <a:r>
              <a:rPr lang="en-US" b="1" dirty="0" smtClean="0"/>
              <a:t>Introduction:</a:t>
            </a:r>
            <a:endParaRPr lang="en-US" b="1" dirty="0"/>
          </a:p>
        </p:txBody>
      </p:sp>
      <p:sp>
        <p:nvSpPr>
          <p:cNvPr id="3" name="Content Placeholder 2"/>
          <p:cNvSpPr>
            <a:spLocks noGrp="1"/>
          </p:cNvSpPr>
          <p:nvPr>
            <p:ph idx="1"/>
          </p:nvPr>
        </p:nvSpPr>
        <p:spPr>
          <a:xfrm>
            <a:off x="220717" y="1702676"/>
            <a:ext cx="11713780" cy="5018799"/>
          </a:xfrm>
          <a:solidFill>
            <a:schemeClr val="accent6">
              <a:lumMod val="20000"/>
              <a:lumOff val="80000"/>
            </a:schemeClr>
          </a:solidFill>
        </p:spPr>
        <p:txBody>
          <a:bodyPr>
            <a:normAutofit/>
          </a:bodyPr>
          <a:lstStyle/>
          <a:p>
            <a:r>
              <a:rPr lang="en-US" sz="3200" b="1" dirty="0" smtClean="0"/>
              <a:t>Overall objectiv</a:t>
            </a:r>
            <a:r>
              <a:rPr lang="en-US" sz="3200" dirty="0" smtClean="0"/>
              <a:t>e:</a:t>
            </a:r>
          </a:p>
          <a:p>
            <a:pPr marL="0" indent="0">
              <a:buNone/>
            </a:pPr>
            <a:r>
              <a:rPr lang="en-GB" altLang="en-US" b="1" i="1" dirty="0">
                <a:latin typeface="Calibri" panose="020F0502020204030204" pitchFamily="34" charset="0"/>
              </a:rPr>
              <a:t>“To strengthen the weather, climate and hydrological monitoring capabilities, </a:t>
            </a:r>
            <a:r>
              <a:rPr lang="en-GB" altLang="en-US" b="1" i="1" dirty="0" smtClean="0">
                <a:latin typeface="Calibri" panose="020F0502020204030204" pitchFamily="34" charset="0"/>
              </a:rPr>
              <a:t>EWSs </a:t>
            </a:r>
            <a:r>
              <a:rPr lang="en-GB" altLang="en-US" b="1" i="1" dirty="0">
                <a:latin typeface="Calibri" panose="020F0502020204030204" pitchFamily="34" charset="0"/>
              </a:rPr>
              <a:t>and available information for responding to extreme weather and planning adaptation to climate change in Uganda</a:t>
            </a:r>
            <a:r>
              <a:rPr lang="en-GB" altLang="en-US" b="1" i="1" dirty="0" smtClean="0">
                <a:latin typeface="Calibri" panose="020F0502020204030204" pitchFamily="34" charset="0"/>
              </a:rPr>
              <a:t>.”</a:t>
            </a:r>
          </a:p>
          <a:p>
            <a:pPr marL="0" indent="0">
              <a:buNone/>
            </a:pPr>
            <a:endParaRPr lang="en-GB" altLang="en-US" b="1" i="1" dirty="0">
              <a:latin typeface="Calibri" panose="020F0502020204030204" pitchFamily="34" charset="0"/>
            </a:endParaRPr>
          </a:p>
          <a:p>
            <a:pPr>
              <a:buFont typeface="Wingdings" panose="05000000000000000000" pitchFamily="2" charset="2"/>
              <a:buChar char="Ø"/>
            </a:pPr>
            <a:r>
              <a:rPr lang="en-US" sz="3200" b="1" dirty="0" smtClean="0"/>
              <a:t>Changing implementation frameworks:</a:t>
            </a:r>
          </a:p>
          <a:p>
            <a:r>
              <a:rPr lang="en-US" b="1" dirty="0" smtClean="0"/>
              <a:t>Global: </a:t>
            </a:r>
            <a:r>
              <a:rPr lang="en-US" dirty="0" smtClean="0"/>
              <a:t>Sustainable Development Goals;</a:t>
            </a:r>
          </a:p>
          <a:p>
            <a:r>
              <a:rPr lang="en-US" b="1" dirty="0" smtClean="0"/>
              <a:t>National: </a:t>
            </a:r>
            <a:r>
              <a:rPr lang="en-US" dirty="0" smtClean="0"/>
              <a:t>New National Development Plan (2016-2020);</a:t>
            </a:r>
          </a:p>
          <a:p>
            <a:r>
              <a:rPr lang="en-US" b="1" dirty="0" smtClean="0"/>
              <a:t>Country Office: </a:t>
            </a:r>
            <a:r>
              <a:rPr lang="en-US" dirty="0" smtClean="0"/>
              <a:t>Country Programme Document(2016-2020)</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419E6B96-096C-4B7F-BB82-A76007EDE823}" type="slidenum">
              <a:rPr lang="en-ZA" smtClean="0"/>
              <a:pPr/>
              <a:t>4</a:t>
            </a:fld>
            <a:endParaRPr lang="en-ZA" dirty="0"/>
          </a:p>
        </p:txBody>
      </p:sp>
    </p:spTree>
    <p:extLst>
      <p:ext uri="{BB962C8B-B14F-4D97-AF65-F5344CB8AC3E}">
        <p14:creationId xmlns:p14="http://schemas.microsoft.com/office/powerpoint/2010/main" val="250274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19E6B96-096C-4B7F-BB82-A76007EDE823}" type="slidenum">
              <a:rPr lang="en-ZA" smtClean="0"/>
              <a:pPr/>
              <a:t>5</a:t>
            </a:fld>
            <a:endParaRPr lang="en-ZA" dirty="0"/>
          </a:p>
        </p:txBody>
      </p:sp>
      <p:grpSp>
        <p:nvGrpSpPr>
          <p:cNvPr id="6" name="Canvas 18"/>
          <p:cNvGrpSpPr>
            <a:grpSpLocks/>
          </p:cNvGrpSpPr>
          <p:nvPr/>
        </p:nvGrpSpPr>
        <p:grpSpPr bwMode="auto">
          <a:xfrm>
            <a:off x="627529" y="114957"/>
            <a:ext cx="10384445" cy="6329362"/>
            <a:chOff x="-366110" y="0"/>
            <a:chExt cx="6524477" cy="3261995"/>
          </a:xfrm>
        </p:grpSpPr>
        <p:sp>
          <p:nvSpPr>
            <p:cNvPr id="8" name="Rectangle 21"/>
            <p:cNvSpPr>
              <a:spLocks noChangeArrowheads="1"/>
            </p:cNvSpPr>
            <p:nvPr/>
          </p:nvSpPr>
          <p:spPr bwMode="auto">
            <a:xfrm>
              <a:off x="0" y="0"/>
              <a:ext cx="5943600" cy="326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9" name="Rectangle 8"/>
            <p:cNvSpPr>
              <a:spLocks noChangeArrowheads="1"/>
            </p:cNvSpPr>
            <p:nvPr/>
          </p:nvSpPr>
          <p:spPr bwMode="auto">
            <a:xfrm>
              <a:off x="2288071" y="1646134"/>
              <a:ext cx="1372444" cy="399261"/>
            </a:xfrm>
            <a:prstGeom prst="rect">
              <a:avLst/>
            </a:prstGeom>
            <a:solidFill>
              <a:srgbClr val="FFCC99"/>
            </a:solidFill>
            <a:ln w="9525">
              <a:solidFill>
                <a:srgbClr val="000000"/>
              </a:solidFill>
              <a:miter lim="800000"/>
              <a:headEnd/>
              <a:tailEnd/>
            </a:ln>
            <a:effectLst>
              <a:outerShdw dist="107763" dir="2700000" algn="ctr" rotWithShape="0">
                <a:srgbClr val="808080">
                  <a:alpha val="50000"/>
                </a:srgbClr>
              </a:outerShdw>
            </a:effectLst>
          </p:spPr>
          <p:txBody>
            <a:bodyPr upright="1"/>
            <a:lstStyle/>
            <a:p>
              <a:pPr algn="ctr" fontAlgn="auto">
                <a:spcBef>
                  <a:spcPts val="0"/>
                </a:spcBef>
                <a:spcAft>
                  <a:spcPts val="300"/>
                </a:spcAft>
                <a:defRPr/>
              </a:pPr>
              <a:r>
                <a:rPr lang="en-GB" sz="2000" b="1" dirty="0">
                  <a:latin typeface="Arial"/>
                  <a:ea typeface="Times New Roman"/>
                  <a:cs typeface="Times New Roman"/>
                </a:rPr>
                <a:t>Project Manager</a:t>
              </a:r>
              <a:endParaRPr lang="en-GB" sz="2000" dirty="0">
                <a:latin typeface="Arial"/>
                <a:ea typeface="Times New Roman"/>
                <a:cs typeface="Times New Roman"/>
              </a:endParaRPr>
            </a:p>
          </p:txBody>
        </p:sp>
        <p:sp>
          <p:nvSpPr>
            <p:cNvPr id="10" name="Rectangle 9"/>
            <p:cNvSpPr>
              <a:spLocks noChangeArrowheads="1"/>
            </p:cNvSpPr>
            <p:nvPr/>
          </p:nvSpPr>
          <p:spPr bwMode="auto">
            <a:xfrm>
              <a:off x="318176" y="645526"/>
              <a:ext cx="4939202" cy="293719"/>
            </a:xfrm>
            <a:prstGeom prst="rect">
              <a:avLst/>
            </a:prstGeom>
            <a:solidFill>
              <a:srgbClr val="FF9900"/>
            </a:solidFill>
            <a:ln w="9525">
              <a:solidFill>
                <a:srgbClr val="000000"/>
              </a:solidFill>
              <a:miter lim="800000"/>
              <a:headEnd/>
              <a:tailEnd/>
            </a:ln>
            <a:effectLst>
              <a:outerShdw dist="107763" dir="2700000" algn="ctr" rotWithShape="0">
                <a:srgbClr val="808080">
                  <a:alpha val="50000"/>
                </a:srgbClr>
              </a:outerShdw>
            </a:effectLst>
          </p:spPr>
          <p:txBody>
            <a:bodyPr upright="1"/>
            <a:lstStyle/>
            <a:p>
              <a:pPr algn="ctr" fontAlgn="auto">
                <a:spcBef>
                  <a:spcPts val="0"/>
                </a:spcBef>
                <a:spcAft>
                  <a:spcPts val="300"/>
                </a:spcAft>
                <a:defRPr/>
              </a:pPr>
              <a:r>
                <a:rPr lang="en-GB" sz="2400" b="1" dirty="0">
                  <a:latin typeface="Arial"/>
                  <a:ea typeface="Times New Roman"/>
                  <a:cs typeface="Times New Roman"/>
                </a:rPr>
                <a:t>Project Board</a:t>
              </a:r>
              <a:endParaRPr lang="en-GB" sz="2400" dirty="0">
                <a:latin typeface="Arial"/>
                <a:ea typeface="Times New Roman"/>
                <a:cs typeface="Times New Roman"/>
              </a:endParaRPr>
            </a:p>
          </p:txBody>
        </p:sp>
        <p:sp>
          <p:nvSpPr>
            <p:cNvPr id="11" name="Rectangle 10"/>
            <p:cNvSpPr>
              <a:spLocks noChangeArrowheads="1"/>
            </p:cNvSpPr>
            <p:nvPr/>
          </p:nvSpPr>
          <p:spPr bwMode="auto">
            <a:xfrm>
              <a:off x="318176" y="874610"/>
              <a:ext cx="1725529" cy="447533"/>
            </a:xfrm>
            <a:prstGeom prst="rect">
              <a:avLst/>
            </a:prstGeom>
            <a:solidFill>
              <a:srgbClr val="FFCC00"/>
            </a:solidFill>
            <a:ln w="9525">
              <a:solidFill>
                <a:srgbClr val="000000"/>
              </a:solidFill>
              <a:miter lim="800000"/>
              <a:headEnd/>
              <a:tailEnd/>
            </a:ln>
            <a:effectLst>
              <a:outerShdw dist="107763" dir="2700000" algn="ctr" rotWithShape="0">
                <a:srgbClr val="808080">
                  <a:alpha val="50000"/>
                </a:srgbClr>
              </a:outerShdw>
            </a:effectLst>
          </p:spPr>
          <p:txBody>
            <a:bodyPr upright="1"/>
            <a:lstStyle/>
            <a:p>
              <a:pPr algn="ctr" fontAlgn="auto">
                <a:spcBef>
                  <a:spcPts val="0"/>
                </a:spcBef>
                <a:spcAft>
                  <a:spcPts val="300"/>
                </a:spcAft>
                <a:defRPr/>
              </a:pPr>
              <a:r>
                <a:rPr lang="en-GB" b="1" dirty="0">
                  <a:latin typeface="Arial"/>
                  <a:ea typeface="Times New Roman"/>
                  <a:cs typeface="Times New Roman"/>
                </a:rPr>
                <a:t>Senior Beneficiary/ies</a:t>
              </a:r>
              <a:r>
                <a:rPr lang="en-GB" sz="1600" b="1" dirty="0">
                  <a:latin typeface="Arial"/>
                  <a:ea typeface="Times New Roman"/>
                  <a:cs typeface="Times New Roman"/>
                </a:rPr>
                <a:t>:  </a:t>
              </a:r>
              <a:endParaRPr lang="en-GB" sz="1600" dirty="0">
                <a:latin typeface="Arial"/>
                <a:ea typeface="Times New Roman"/>
                <a:cs typeface="Times New Roman"/>
              </a:endParaRPr>
            </a:p>
            <a:p>
              <a:pPr algn="ctr" fontAlgn="auto">
                <a:spcBef>
                  <a:spcPts val="0"/>
                </a:spcBef>
                <a:spcAft>
                  <a:spcPts val="300"/>
                </a:spcAft>
                <a:defRPr/>
              </a:pPr>
              <a:r>
                <a:rPr lang="en-GB" sz="1600" dirty="0">
                  <a:latin typeface="Arial"/>
                  <a:ea typeface="Times New Roman"/>
                  <a:cs typeface="Times New Roman"/>
                </a:rPr>
                <a:t>MWE, OPM, MAAIF </a:t>
              </a:r>
            </a:p>
          </p:txBody>
        </p:sp>
        <p:sp>
          <p:nvSpPr>
            <p:cNvPr id="12" name="Rectangle 11"/>
            <p:cNvSpPr>
              <a:spLocks noChangeArrowheads="1"/>
            </p:cNvSpPr>
            <p:nvPr/>
          </p:nvSpPr>
          <p:spPr bwMode="auto">
            <a:xfrm>
              <a:off x="2043705" y="874610"/>
              <a:ext cx="1842226" cy="447533"/>
            </a:xfrm>
            <a:prstGeom prst="rect">
              <a:avLst/>
            </a:prstGeom>
            <a:solidFill>
              <a:srgbClr val="FFCC00"/>
            </a:solidFill>
            <a:ln w="9525">
              <a:solidFill>
                <a:srgbClr val="000000"/>
              </a:solidFill>
              <a:miter lim="800000"/>
              <a:headEnd/>
              <a:tailEnd/>
            </a:ln>
            <a:effectLst>
              <a:outerShdw dist="107763" dir="2700000" algn="ctr" rotWithShape="0">
                <a:srgbClr val="808080">
                  <a:alpha val="50000"/>
                </a:srgbClr>
              </a:outerShdw>
            </a:effectLst>
          </p:spPr>
          <p:txBody>
            <a:bodyPr upright="1"/>
            <a:lstStyle/>
            <a:p>
              <a:pPr algn="ctr" fontAlgn="auto">
                <a:spcBef>
                  <a:spcPts val="0"/>
                </a:spcBef>
                <a:spcAft>
                  <a:spcPts val="300"/>
                </a:spcAft>
                <a:defRPr/>
              </a:pPr>
              <a:r>
                <a:rPr lang="en-GB" sz="2400" b="1" dirty="0">
                  <a:latin typeface="Arial"/>
                  <a:ea typeface="Times New Roman"/>
                  <a:cs typeface="Times New Roman"/>
                </a:rPr>
                <a:t>Executive:</a:t>
              </a:r>
              <a:endParaRPr lang="en-GB" sz="2400" dirty="0">
                <a:latin typeface="Arial"/>
                <a:ea typeface="Times New Roman"/>
                <a:cs typeface="Times New Roman"/>
              </a:endParaRPr>
            </a:p>
            <a:p>
              <a:pPr algn="ctr" fontAlgn="auto">
                <a:spcBef>
                  <a:spcPts val="0"/>
                </a:spcBef>
                <a:spcAft>
                  <a:spcPts val="300"/>
                </a:spcAft>
                <a:defRPr/>
              </a:pPr>
              <a:r>
                <a:rPr lang="en-GB" sz="1600" dirty="0">
                  <a:latin typeface="Arial"/>
                  <a:ea typeface="Times New Roman"/>
                  <a:cs typeface="Times New Roman"/>
                </a:rPr>
                <a:t>MWE</a:t>
              </a:r>
            </a:p>
          </p:txBody>
        </p:sp>
        <p:sp>
          <p:nvSpPr>
            <p:cNvPr id="13" name="Rectangle 12"/>
            <p:cNvSpPr>
              <a:spLocks noChangeArrowheads="1"/>
            </p:cNvSpPr>
            <p:nvPr/>
          </p:nvSpPr>
          <p:spPr bwMode="auto">
            <a:xfrm>
              <a:off x="3885931" y="874610"/>
              <a:ext cx="1371447" cy="447533"/>
            </a:xfrm>
            <a:prstGeom prst="rect">
              <a:avLst/>
            </a:prstGeom>
            <a:solidFill>
              <a:srgbClr val="FFCC00"/>
            </a:solidFill>
            <a:ln w="9525">
              <a:solidFill>
                <a:srgbClr val="000000"/>
              </a:solidFill>
              <a:miter lim="800000"/>
              <a:headEnd/>
              <a:tailEnd/>
            </a:ln>
            <a:effectLst>
              <a:outerShdw dist="107763" dir="2700000" algn="ctr" rotWithShape="0">
                <a:srgbClr val="808080">
                  <a:alpha val="50000"/>
                </a:srgbClr>
              </a:outerShdw>
            </a:effectLst>
          </p:spPr>
          <p:txBody>
            <a:bodyPr upright="1"/>
            <a:lstStyle/>
            <a:p>
              <a:pPr algn="ctr" fontAlgn="auto">
                <a:spcBef>
                  <a:spcPts val="0"/>
                </a:spcBef>
                <a:spcAft>
                  <a:spcPts val="300"/>
                </a:spcAft>
                <a:defRPr/>
              </a:pPr>
              <a:r>
                <a:rPr lang="en-GB" sz="2000" b="1" dirty="0">
                  <a:latin typeface="Arial"/>
                  <a:ea typeface="Times New Roman"/>
                  <a:cs typeface="Times New Roman"/>
                </a:rPr>
                <a:t>Senior Supplier</a:t>
              </a:r>
              <a:r>
                <a:rPr lang="en-GB" sz="1600" b="1" dirty="0">
                  <a:latin typeface="Arial"/>
                  <a:ea typeface="Times New Roman"/>
                  <a:cs typeface="Times New Roman"/>
                </a:rPr>
                <a:t>:</a:t>
              </a:r>
              <a:endParaRPr lang="en-GB" sz="1600" dirty="0">
                <a:latin typeface="Arial"/>
                <a:ea typeface="Times New Roman"/>
                <a:cs typeface="Times New Roman"/>
              </a:endParaRPr>
            </a:p>
            <a:p>
              <a:pPr algn="ctr" fontAlgn="auto">
                <a:spcBef>
                  <a:spcPts val="0"/>
                </a:spcBef>
                <a:spcAft>
                  <a:spcPts val="300"/>
                </a:spcAft>
                <a:defRPr/>
              </a:pPr>
              <a:r>
                <a:rPr lang="es-ES" sz="1600" dirty="0">
                  <a:latin typeface="Arial"/>
                  <a:ea typeface="Times New Roman"/>
                  <a:cs typeface="Times New Roman"/>
                </a:rPr>
                <a:t>UNDP</a:t>
              </a:r>
              <a:endParaRPr lang="en-GB" sz="1600" dirty="0">
                <a:latin typeface="Arial"/>
                <a:ea typeface="Times New Roman"/>
                <a:cs typeface="Times New Roman"/>
              </a:endParaRPr>
            </a:p>
          </p:txBody>
        </p:sp>
        <p:sp>
          <p:nvSpPr>
            <p:cNvPr id="14" name="Rectangle 13"/>
            <p:cNvSpPr>
              <a:spLocks noChangeArrowheads="1"/>
            </p:cNvSpPr>
            <p:nvPr/>
          </p:nvSpPr>
          <p:spPr bwMode="auto">
            <a:xfrm>
              <a:off x="318176" y="1646134"/>
              <a:ext cx="1725529" cy="399261"/>
            </a:xfrm>
            <a:prstGeom prst="rect">
              <a:avLst/>
            </a:prstGeom>
            <a:solidFill>
              <a:srgbClr val="FFCC00"/>
            </a:solidFill>
            <a:ln w="9525">
              <a:solidFill>
                <a:srgbClr val="000000"/>
              </a:solidFill>
              <a:miter lim="800000"/>
              <a:headEnd/>
              <a:tailEnd/>
            </a:ln>
            <a:effectLst>
              <a:outerShdw dist="107763" dir="2700000" algn="ctr" rotWithShape="0">
                <a:srgbClr val="808080">
                  <a:alpha val="50000"/>
                </a:srgbClr>
              </a:outerShdw>
            </a:effectLst>
          </p:spPr>
          <p:txBody>
            <a:bodyPr/>
            <a:lstStyle/>
            <a:p>
              <a:pPr algn="ctr">
                <a:spcAft>
                  <a:spcPts val="300"/>
                </a:spcAft>
                <a:defRPr/>
              </a:pPr>
              <a:r>
                <a:rPr lang="en-GB" sz="2400" b="1" dirty="0">
                  <a:cs typeface="Times New Roman" pitchFamily="18" charset="0"/>
                </a:rPr>
                <a:t>Project Assurance</a:t>
              </a:r>
              <a:endParaRPr lang="en-GB" sz="2400" dirty="0">
                <a:cs typeface="Times New Roman" pitchFamily="18" charset="0"/>
              </a:endParaRPr>
            </a:p>
            <a:p>
              <a:pPr algn="ctr">
                <a:spcAft>
                  <a:spcPts val="300"/>
                </a:spcAft>
                <a:defRPr/>
              </a:pPr>
              <a:r>
                <a:rPr lang="en-GB" sz="1400" dirty="0">
                  <a:cs typeface="Times New Roman" pitchFamily="18" charset="0"/>
                </a:rPr>
                <a:t>UNDP (CO &amp; UNDP GEF)</a:t>
              </a:r>
            </a:p>
            <a:p>
              <a:pPr algn="ctr">
                <a:spcAft>
                  <a:spcPts val="300"/>
                </a:spcAft>
                <a:defRPr/>
              </a:pPr>
              <a:r>
                <a:rPr lang="en-US" sz="1400" b="1" dirty="0">
                  <a:cs typeface="Times New Roman" pitchFamily="18" charset="0"/>
                </a:rPr>
                <a:t> </a:t>
              </a:r>
              <a:endParaRPr lang="en-GB" sz="1400" dirty="0">
                <a:cs typeface="Times New Roman" pitchFamily="18" charset="0"/>
              </a:endParaRPr>
            </a:p>
          </p:txBody>
        </p:sp>
        <p:sp>
          <p:nvSpPr>
            <p:cNvPr id="15" name="Rectangle 14"/>
            <p:cNvSpPr>
              <a:spLocks noChangeArrowheads="1"/>
            </p:cNvSpPr>
            <p:nvPr/>
          </p:nvSpPr>
          <p:spPr bwMode="auto">
            <a:xfrm>
              <a:off x="3885931" y="1646134"/>
              <a:ext cx="1371447" cy="476661"/>
            </a:xfrm>
            <a:prstGeom prst="rect">
              <a:avLst/>
            </a:prstGeom>
            <a:solidFill>
              <a:srgbClr val="FFCC99"/>
            </a:solidFill>
            <a:ln w="9525">
              <a:solidFill>
                <a:srgbClr val="000000"/>
              </a:solidFill>
              <a:miter lim="800000"/>
              <a:headEnd/>
              <a:tailEnd/>
            </a:ln>
            <a:effectLst>
              <a:outerShdw dist="107763" dir="2700000" algn="ctr" rotWithShape="0">
                <a:srgbClr val="808080">
                  <a:alpha val="50000"/>
                </a:srgbClr>
              </a:outerShdw>
            </a:effectLst>
          </p:spPr>
          <p:txBody>
            <a:bodyPr upright="1"/>
            <a:lstStyle/>
            <a:p>
              <a:pPr algn="ctr" fontAlgn="auto">
                <a:spcBef>
                  <a:spcPts val="0"/>
                </a:spcBef>
                <a:spcAft>
                  <a:spcPts val="300"/>
                </a:spcAft>
                <a:defRPr/>
              </a:pPr>
              <a:r>
                <a:rPr lang="en-GB" sz="2000" b="1" dirty="0">
                  <a:latin typeface="Arial"/>
                  <a:ea typeface="Times New Roman"/>
                  <a:cs typeface="Times New Roman"/>
                </a:rPr>
                <a:t>Project Support</a:t>
              </a:r>
              <a:endParaRPr lang="en-GB" sz="2000" dirty="0">
                <a:latin typeface="Arial"/>
                <a:ea typeface="Times New Roman"/>
                <a:cs typeface="Times New Roman"/>
              </a:endParaRPr>
            </a:p>
            <a:p>
              <a:pPr algn="ctr" fontAlgn="auto">
                <a:spcBef>
                  <a:spcPts val="0"/>
                </a:spcBef>
                <a:spcAft>
                  <a:spcPts val="300"/>
                </a:spcAft>
                <a:defRPr/>
              </a:pPr>
              <a:r>
                <a:rPr lang="en-GB" sz="1400" dirty="0">
                  <a:latin typeface="Arial"/>
                  <a:ea typeface="Times New Roman"/>
                  <a:cs typeface="Times New Roman"/>
                </a:rPr>
                <a:t>Admin/Financial </a:t>
              </a:r>
              <a:r>
                <a:rPr lang="en-GB" sz="1400" dirty="0" smtClean="0">
                  <a:latin typeface="Arial"/>
                  <a:ea typeface="Times New Roman"/>
                  <a:cs typeface="Times New Roman"/>
                </a:rPr>
                <a:t>officer;</a:t>
              </a:r>
            </a:p>
            <a:p>
              <a:pPr algn="ctr" fontAlgn="auto">
                <a:spcBef>
                  <a:spcPts val="0"/>
                </a:spcBef>
                <a:spcAft>
                  <a:spcPts val="300"/>
                </a:spcAft>
                <a:defRPr/>
              </a:pPr>
              <a:r>
                <a:rPr lang="en-GB" sz="1400" dirty="0" smtClean="0">
                  <a:latin typeface="Arial"/>
                  <a:ea typeface="Times New Roman"/>
                  <a:cs typeface="Times New Roman"/>
                </a:rPr>
                <a:t>Procurement Associate</a:t>
              </a:r>
              <a:endParaRPr lang="en-GB" sz="1400" dirty="0">
                <a:latin typeface="Arial"/>
                <a:ea typeface="Times New Roman"/>
                <a:cs typeface="Times New Roman"/>
              </a:endParaRPr>
            </a:p>
            <a:p>
              <a:pPr algn="ctr" fontAlgn="auto">
                <a:spcBef>
                  <a:spcPts val="600"/>
                </a:spcBef>
                <a:spcAft>
                  <a:spcPts val="300"/>
                </a:spcAft>
                <a:defRPr/>
              </a:pPr>
              <a:r>
                <a:rPr lang="en-GB" sz="1400" dirty="0">
                  <a:latin typeface="Arial"/>
                  <a:ea typeface="Times New Roman"/>
                  <a:cs typeface="Times New Roman"/>
                </a:rPr>
                <a:t> </a:t>
              </a:r>
            </a:p>
          </p:txBody>
        </p:sp>
        <p:sp>
          <p:nvSpPr>
            <p:cNvPr id="16" name="AutoShape 13"/>
            <p:cNvSpPr>
              <a:spLocks noChangeArrowheads="1"/>
            </p:cNvSpPr>
            <p:nvPr/>
          </p:nvSpPr>
          <p:spPr bwMode="auto">
            <a:xfrm>
              <a:off x="690376" y="163889"/>
              <a:ext cx="4252651" cy="342910"/>
            </a:xfrm>
            <a:prstGeom prst="roundRect">
              <a:avLst>
                <a:gd name="adj" fmla="val 16667"/>
              </a:avLst>
            </a:prstGeom>
            <a:solidFill>
              <a:srgbClr val="99CC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800" b="1" dirty="0">
                  <a:cs typeface="Times New Roman" panose="02020603050405020304" pitchFamily="18" charset="0"/>
                </a:rPr>
                <a:t>Project Organisation Structure</a:t>
              </a:r>
              <a:endParaRPr lang="en-GB" altLang="en-US" sz="2800" dirty="0">
                <a:cs typeface="Times New Roman" panose="02020603050405020304" pitchFamily="18" charset="0"/>
              </a:endParaRPr>
            </a:p>
          </p:txBody>
        </p:sp>
        <p:sp>
          <p:nvSpPr>
            <p:cNvPr id="17" name="Rectangle 16"/>
            <p:cNvSpPr>
              <a:spLocks noChangeArrowheads="1"/>
            </p:cNvSpPr>
            <p:nvPr/>
          </p:nvSpPr>
          <p:spPr bwMode="auto">
            <a:xfrm>
              <a:off x="-366110" y="2216883"/>
              <a:ext cx="6524477" cy="868884"/>
            </a:xfrm>
            <a:prstGeom prst="rect">
              <a:avLst/>
            </a:prstGeom>
            <a:solidFill>
              <a:srgbClr val="FFFF99"/>
            </a:solidFill>
            <a:ln w="9525">
              <a:solidFill>
                <a:srgbClr val="000000"/>
              </a:solidFill>
              <a:miter lim="800000"/>
              <a:headEnd/>
              <a:tailEnd/>
            </a:ln>
            <a:effectLst>
              <a:outerShdw dist="107763" dir="2700000" algn="ctr" rotWithShape="0">
                <a:srgbClr val="808080">
                  <a:alpha val="50000"/>
                </a:srgbClr>
              </a:outerShdw>
            </a:effectLst>
          </p:spPr>
          <p:txBody>
            <a:bodyPr upright="1"/>
            <a:lstStyle/>
            <a:p>
              <a:pPr algn="ctr" fontAlgn="auto">
                <a:spcBef>
                  <a:spcPts val="0"/>
                </a:spcBef>
                <a:spcAft>
                  <a:spcPts val="300"/>
                </a:spcAft>
                <a:defRPr/>
              </a:pPr>
              <a:r>
                <a:rPr lang="en-GB" sz="1400" b="1" dirty="0">
                  <a:latin typeface="Arial"/>
                  <a:ea typeface="Times New Roman"/>
                  <a:cs typeface="Times New Roman"/>
                </a:rPr>
                <a:t>Technical and implementation support: </a:t>
              </a:r>
              <a:endParaRPr lang="en-GB" sz="4000" dirty="0">
                <a:latin typeface="Arial"/>
                <a:ea typeface="Times New Roman"/>
                <a:cs typeface="Times New Roman"/>
              </a:endParaRPr>
            </a:p>
            <a:p>
              <a:pPr algn="ctr" fontAlgn="auto">
                <a:spcBef>
                  <a:spcPts val="0"/>
                </a:spcBef>
                <a:spcAft>
                  <a:spcPts val="300"/>
                </a:spcAft>
                <a:defRPr/>
              </a:pPr>
              <a:r>
                <a:rPr lang="en-GB" sz="3600" b="1" dirty="0" smtClean="0">
                  <a:latin typeface="Arial"/>
                  <a:ea typeface="Times New Roman"/>
                  <a:cs typeface="Times New Roman"/>
                </a:rPr>
                <a:t>UNMA,DWRM,DRDPM</a:t>
              </a:r>
              <a:r>
                <a:rPr lang="en-GB" sz="3600" dirty="0" smtClean="0">
                  <a:latin typeface="Arial"/>
                  <a:ea typeface="Times New Roman"/>
                  <a:cs typeface="Times New Roman"/>
                </a:rPr>
                <a:t>,</a:t>
              </a:r>
              <a:r>
                <a:rPr lang="en-GB" sz="3600" b="1" dirty="0" smtClean="0">
                  <a:latin typeface="Arial"/>
                  <a:ea typeface="Times New Roman"/>
                  <a:cs typeface="Times New Roman"/>
                </a:rPr>
                <a:t>MAAIF</a:t>
              </a:r>
              <a:r>
                <a:rPr lang="en-GB" sz="3600" dirty="0" smtClean="0">
                  <a:latin typeface="Arial"/>
                  <a:ea typeface="Times New Roman"/>
                  <a:cs typeface="Times New Roman"/>
                </a:rPr>
                <a:t>,</a:t>
              </a:r>
              <a:r>
                <a:rPr lang="en-GB" sz="3600" b="1" dirty="0" smtClean="0">
                  <a:latin typeface="Arial"/>
                  <a:ea typeface="Times New Roman"/>
                  <a:cs typeface="Times New Roman"/>
                </a:rPr>
                <a:t>DLGs,UCC,MoFPED, CSOs and the Private Sector</a:t>
              </a:r>
              <a:r>
                <a:rPr lang="en-GB" sz="3600" dirty="0" smtClean="0">
                  <a:latin typeface="Arial"/>
                  <a:ea typeface="Times New Roman"/>
                  <a:cs typeface="Times New Roman"/>
                </a:rPr>
                <a:t>.</a:t>
              </a:r>
              <a:endParaRPr lang="en-GB" sz="3600" dirty="0">
                <a:latin typeface="Arial"/>
                <a:ea typeface="Times New Roman"/>
                <a:cs typeface="Times New Roman"/>
              </a:endParaRPr>
            </a:p>
          </p:txBody>
        </p:sp>
        <p:cxnSp>
          <p:nvCxnSpPr>
            <p:cNvPr id="18" name="Straight Connector 37"/>
            <p:cNvCxnSpPr>
              <a:cxnSpLocks noChangeShapeType="1"/>
            </p:cNvCxnSpPr>
            <p:nvPr/>
          </p:nvCxnSpPr>
          <p:spPr bwMode="auto">
            <a:xfrm flipH="1">
              <a:off x="2943667" y="1960662"/>
              <a:ext cx="2500" cy="2516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9" name="Straight Connector 38"/>
            <p:cNvCxnSpPr>
              <a:cxnSpLocks noChangeShapeType="1"/>
            </p:cNvCxnSpPr>
            <p:nvPr/>
          </p:nvCxnSpPr>
          <p:spPr bwMode="auto">
            <a:xfrm>
              <a:off x="3660100" y="1845754"/>
              <a:ext cx="22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cxnSp>
        <p:nvCxnSpPr>
          <p:cNvPr id="20" name="Elbow Connector 19"/>
          <p:cNvCxnSpPr/>
          <p:nvPr/>
        </p:nvCxnSpPr>
        <p:spPr>
          <a:xfrm rot="5400000">
            <a:off x="4305860" y="1600757"/>
            <a:ext cx="314325" cy="2840038"/>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37"/>
          <p:cNvCxnSpPr>
            <a:cxnSpLocks noChangeShapeType="1"/>
          </p:cNvCxnSpPr>
          <p:nvPr/>
        </p:nvCxnSpPr>
        <p:spPr bwMode="auto">
          <a:xfrm flipH="1">
            <a:off x="5895414" y="2897037"/>
            <a:ext cx="3979" cy="4882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 name="Straight Connector 37"/>
          <p:cNvCxnSpPr>
            <a:cxnSpLocks noChangeShapeType="1"/>
          </p:cNvCxnSpPr>
          <p:nvPr/>
        </p:nvCxnSpPr>
        <p:spPr bwMode="auto">
          <a:xfrm flipH="1">
            <a:off x="3089835" y="3027421"/>
            <a:ext cx="3979" cy="4882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3" name="Straight Connector 37"/>
          <p:cNvCxnSpPr>
            <a:cxnSpLocks noChangeShapeType="1"/>
          </p:cNvCxnSpPr>
          <p:nvPr/>
        </p:nvCxnSpPr>
        <p:spPr bwMode="auto">
          <a:xfrm flipH="1">
            <a:off x="5693334" y="1076183"/>
            <a:ext cx="3979" cy="4882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372986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456683" cy="746499"/>
          </a:xfrm>
          <a:solidFill>
            <a:srgbClr val="FFC000"/>
          </a:solidFill>
        </p:spPr>
        <p:txBody>
          <a:bodyPr/>
          <a:lstStyle/>
          <a:p>
            <a:r>
              <a:rPr lang="en-US" b="1" u="sng" dirty="0" smtClean="0"/>
              <a:t>Contribution of Key Partners (IP/RPs):</a:t>
            </a:r>
            <a:endParaRPr lang="en-US" b="1" u="sng" dirty="0"/>
          </a:p>
        </p:txBody>
      </p:sp>
      <p:sp>
        <p:nvSpPr>
          <p:cNvPr id="3" name="Content Placeholder 2"/>
          <p:cNvSpPr>
            <a:spLocks noGrp="1"/>
          </p:cNvSpPr>
          <p:nvPr>
            <p:ph sz="half" idx="1"/>
          </p:nvPr>
        </p:nvSpPr>
        <p:spPr>
          <a:xfrm>
            <a:off x="838199" y="1111624"/>
            <a:ext cx="5562601" cy="5065339"/>
          </a:xfrm>
          <a:solidFill>
            <a:schemeClr val="accent6">
              <a:lumMod val="20000"/>
              <a:lumOff val="80000"/>
            </a:schemeClr>
          </a:solidFill>
        </p:spPr>
        <p:txBody>
          <a:bodyPr>
            <a:normAutofit fontScale="70000" lnSpcReduction="20000"/>
          </a:bodyPr>
          <a:lstStyle/>
          <a:p>
            <a:r>
              <a:rPr lang="en-US" sz="4600" b="1" dirty="0" smtClean="0"/>
              <a:t>UNDP: </a:t>
            </a:r>
            <a:r>
              <a:rPr lang="en-US" sz="4600" dirty="0" smtClean="0"/>
              <a:t>Quality Assurance</a:t>
            </a:r>
          </a:p>
          <a:p>
            <a:r>
              <a:rPr lang="en-US" sz="4600" b="1" dirty="0" smtClean="0"/>
              <a:t>UNMA:</a:t>
            </a:r>
            <a:r>
              <a:rPr lang="en-US" sz="4600" dirty="0" smtClean="0"/>
              <a:t> Lead IP; Weather forecasting; Aviation briefing;</a:t>
            </a:r>
          </a:p>
          <a:p>
            <a:r>
              <a:rPr lang="en-US" sz="4600" b="1" dirty="0" smtClean="0"/>
              <a:t>DWRM:</a:t>
            </a:r>
            <a:r>
              <a:rPr lang="en-US" sz="4600" dirty="0" smtClean="0"/>
              <a:t> Water level monitoring &amp; CbWRM structures</a:t>
            </a:r>
          </a:p>
          <a:p>
            <a:r>
              <a:rPr lang="en-US" sz="4600" b="1" dirty="0" smtClean="0"/>
              <a:t>OPM:</a:t>
            </a:r>
            <a:r>
              <a:rPr lang="en-US" sz="4600" dirty="0" smtClean="0"/>
              <a:t> NECOC/Dissemination of EW; Disaster Mgmt;</a:t>
            </a:r>
          </a:p>
          <a:p>
            <a:r>
              <a:rPr lang="en-US" sz="4600" b="1" dirty="0" smtClean="0"/>
              <a:t>MAAIF: </a:t>
            </a:r>
            <a:r>
              <a:rPr lang="en-US" sz="4600" dirty="0" smtClean="0"/>
              <a:t>Extension/outreach services</a:t>
            </a:r>
          </a:p>
          <a:p>
            <a:r>
              <a:rPr lang="en-US" sz="4600" b="1" dirty="0" smtClean="0"/>
              <a:t>MoLG:</a:t>
            </a:r>
            <a:r>
              <a:rPr lang="en-US" sz="4600" dirty="0" smtClean="0"/>
              <a:t> Sub-National linkage (DDMCs)</a:t>
            </a:r>
          </a:p>
          <a:p>
            <a:endParaRPr lang="en-US" dirty="0"/>
          </a:p>
        </p:txBody>
      </p:sp>
      <p:sp>
        <p:nvSpPr>
          <p:cNvPr id="4" name="Content Placeholder 3"/>
          <p:cNvSpPr>
            <a:spLocks noGrp="1"/>
          </p:cNvSpPr>
          <p:nvPr>
            <p:ph sz="half" idx="2"/>
          </p:nvPr>
        </p:nvSpPr>
        <p:spPr>
          <a:xfrm>
            <a:off x="6668814" y="1825625"/>
            <a:ext cx="4684986" cy="4351338"/>
          </a:xfrm>
          <a:solidFill>
            <a:schemeClr val="accent6">
              <a:lumMod val="20000"/>
              <a:lumOff val="80000"/>
            </a:schemeClr>
          </a:solidFill>
        </p:spPr>
        <p:txBody>
          <a:bodyPr>
            <a:normAutofit fontScale="70000" lnSpcReduction="20000"/>
          </a:bodyPr>
          <a:lstStyle/>
          <a:p>
            <a:r>
              <a:rPr lang="en-US" sz="4000" b="1" dirty="0" smtClean="0"/>
              <a:t>UCC: </a:t>
            </a:r>
            <a:r>
              <a:rPr lang="en-US" sz="4000" dirty="0" smtClean="0"/>
              <a:t>Oversight &amp; Coordination of Telecommunications service providers</a:t>
            </a:r>
          </a:p>
          <a:p>
            <a:r>
              <a:rPr lang="en-US" sz="4000" b="1" dirty="0" smtClean="0"/>
              <a:t>MoFPED</a:t>
            </a:r>
            <a:r>
              <a:rPr lang="en-US" sz="4000" dirty="0" smtClean="0"/>
              <a:t>: Focal Point for GEF Projects</a:t>
            </a:r>
            <a:endParaRPr lang="en-US" sz="4000" dirty="0"/>
          </a:p>
        </p:txBody>
      </p:sp>
      <p:sp>
        <p:nvSpPr>
          <p:cNvPr id="5" name="Slide Number Placeholder 4"/>
          <p:cNvSpPr>
            <a:spLocks noGrp="1"/>
          </p:cNvSpPr>
          <p:nvPr>
            <p:ph type="sldNum" sz="quarter" idx="12"/>
          </p:nvPr>
        </p:nvSpPr>
        <p:spPr/>
        <p:txBody>
          <a:bodyPr/>
          <a:lstStyle/>
          <a:p>
            <a:fld id="{419E6B96-096C-4B7F-BB82-A76007EDE823}" type="slidenum">
              <a:rPr lang="en-ZA" smtClean="0"/>
              <a:pPr/>
              <a:t>6</a:t>
            </a:fld>
            <a:endParaRPr lang="en-ZA" dirty="0"/>
          </a:p>
        </p:txBody>
      </p:sp>
    </p:spTree>
    <p:extLst>
      <p:ext uri="{BB962C8B-B14F-4D97-AF65-F5344CB8AC3E}">
        <p14:creationId xmlns:p14="http://schemas.microsoft.com/office/powerpoint/2010/main" val="1706724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6781800" cy="872004"/>
          </a:xfrm>
          <a:solidFill>
            <a:srgbClr val="00B0F0"/>
          </a:solidFill>
        </p:spPr>
        <p:txBody>
          <a:bodyPr>
            <a:normAutofit/>
          </a:bodyPr>
          <a:lstStyle/>
          <a:p>
            <a:r>
              <a:rPr lang="en-US" b="1" u="sng" dirty="0" smtClean="0"/>
              <a:t>PROGRESS TO DATE:</a:t>
            </a:r>
            <a:endParaRPr lang="en-US" b="1" u="sng" dirty="0"/>
          </a:p>
        </p:txBody>
      </p:sp>
      <p:sp>
        <p:nvSpPr>
          <p:cNvPr id="3" name="Slide Number Placeholder 2"/>
          <p:cNvSpPr>
            <a:spLocks noGrp="1"/>
          </p:cNvSpPr>
          <p:nvPr>
            <p:ph type="sldNum" sz="quarter" idx="12"/>
          </p:nvPr>
        </p:nvSpPr>
        <p:spPr/>
        <p:txBody>
          <a:bodyPr/>
          <a:lstStyle/>
          <a:p>
            <a:fld id="{419E6B96-096C-4B7F-BB82-A76007EDE823}" type="slidenum">
              <a:rPr lang="en-ZA" smtClean="0"/>
              <a:pPr/>
              <a:t>7</a:t>
            </a:fld>
            <a:endParaRPr lang="en-ZA" dirty="0"/>
          </a:p>
        </p:txBody>
      </p:sp>
      <p:graphicFrame>
        <p:nvGraphicFramePr>
          <p:cNvPr id="4" name="Content Placeholder 8"/>
          <p:cNvGraphicFramePr>
            <a:graphicFrameLocks/>
          </p:cNvGraphicFramePr>
          <p:nvPr>
            <p:extLst>
              <p:ext uri="{D42A27DB-BD31-4B8C-83A1-F6EECF244321}">
                <p14:modId xmlns:p14="http://schemas.microsoft.com/office/powerpoint/2010/main" val="2923179688"/>
              </p:ext>
            </p:extLst>
          </p:nvPr>
        </p:nvGraphicFramePr>
        <p:xfrm>
          <a:off x="78828" y="1237129"/>
          <a:ext cx="11700796" cy="5279785"/>
        </p:xfrm>
        <a:graphic>
          <a:graphicData uri="http://schemas.openxmlformats.org/drawingml/2006/table">
            <a:tbl>
              <a:tblPr firstRow="1" bandRow="1">
                <a:tableStyleId>{5C22544A-7EE6-4342-B048-85BDC9FD1C3A}</a:tableStyleId>
              </a:tblPr>
              <a:tblGrid>
                <a:gridCol w="1817601"/>
                <a:gridCol w="3653033"/>
                <a:gridCol w="6230162"/>
              </a:tblGrid>
              <a:tr h="753036">
                <a:tc>
                  <a:txBody>
                    <a:bodyPr/>
                    <a:lstStyle/>
                    <a:p>
                      <a:pPr algn="ctr"/>
                      <a:r>
                        <a:rPr lang="en-ZA" sz="2800" u="none" dirty="0" smtClean="0">
                          <a:solidFill>
                            <a:schemeClr val="tx1"/>
                          </a:solidFill>
                          <a:latin typeface="Arial Narrow" pitchFamily="34" charset="0"/>
                        </a:rPr>
                        <a:t>Outcome 1</a:t>
                      </a:r>
                      <a:endParaRPr lang="en-GB" sz="2800" u="none" dirty="0">
                        <a:solidFill>
                          <a:schemeClr val="tx1"/>
                        </a:solidFill>
                        <a:latin typeface="Arial Narrow" pitchFamily="34" charset="0"/>
                      </a:endParaRPr>
                    </a:p>
                  </a:txBody>
                  <a:tcPr marL="91441" marR="91441" marT="45723" marB="45723">
                    <a:solidFill>
                      <a:srgbClr val="FFC000"/>
                    </a:solidFill>
                  </a:tcPr>
                </a:tc>
                <a:tc>
                  <a:txBody>
                    <a:bodyPr/>
                    <a:lstStyle/>
                    <a:p>
                      <a:pPr algn="ctr"/>
                      <a:r>
                        <a:rPr lang="en-ZA" sz="3200" u="none" dirty="0" smtClean="0">
                          <a:solidFill>
                            <a:schemeClr val="tx1"/>
                          </a:solidFill>
                          <a:latin typeface="Arial Narrow" pitchFamily="34" charset="0"/>
                        </a:rPr>
                        <a:t>Output </a:t>
                      </a:r>
                      <a:endParaRPr lang="en-GB" sz="3200" u="none" dirty="0">
                        <a:solidFill>
                          <a:schemeClr val="tx1"/>
                        </a:solidFill>
                        <a:latin typeface="Arial Narrow" pitchFamily="34" charset="0"/>
                      </a:endParaRPr>
                    </a:p>
                  </a:txBody>
                  <a:tcPr marL="91441" marR="91441" marT="45723" marB="45723">
                    <a:solidFill>
                      <a:srgbClr val="FFC000"/>
                    </a:solidFill>
                  </a:tcPr>
                </a:tc>
                <a:tc>
                  <a:txBody>
                    <a:bodyPr/>
                    <a:lstStyle/>
                    <a:p>
                      <a:pPr algn="ctr"/>
                      <a:r>
                        <a:rPr lang="en-ZA" sz="3200" u="none" dirty="0" smtClean="0">
                          <a:solidFill>
                            <a:schemeClr val="tx1"/>
                          </a:solidFill>
                          <a:latin typeface="Arial Narrow" pitchFamily="34" charset="0"/>
                        </a:rPr>
                        <a:t>Status</a:t>
                      </a:r>
                      <a:endParaRPr lang="en-GB" sz="3200" u="none" dirty="0">
                        <a:solidFill>
                          <a:schemeClr val="tx1"/>
                        </a:solidFill>
                        <a:latin typeface="Arial Narrow" pitchFamily="34" charset="0"/>
                      </a:endParaRPr>
                    </a:p>
                  </a:txBody>
                  <a:tcPr marL="91441" marR="91441" marT="45723" marB="45723">
                    <a:solidFill>
                      <a:srgbClr val="FFC000"/>
                    </a:solidFill>
                  </a:tcPr>
                </a:tc>
              </a:tr>
              <a:tr h="879159">
                <a:tc rowSpan="4">
                  <a:txBody>
                    <a:bodyPr/>
                    <a:lstStyle/>
                    <a:p>
                      <a:r>
                        <a:rPr lang="en-ZA" sz="2400" b="1" dirty="0" smtClean="0">
                          <a:solidFill>
                            <a:schemeClr val="tx1"/>
                          </a:solidFill>
                          <a:latin typeface="Arial Narrow" pitchFamily="34" charset="0"/>
                        </a:rPr>
                        <a:t>Enhanced capacity of the UNMA and DWRM to monitor and forecast extreme weather, hydrology and climate change</a:t>
                      </a:r>
                      <a:r>
                        <a:rPr lang="en-ZA" sz="2400" dirty="0" smtClean="0">
                          <a:solidFill>
                            <a:schemeClr val="tx1"/>
                          </a:solidFill>
                          <a:latin typeface="Arial Narrow" pitchFamily="34" charset="0"/>
                        </a:rPr>
                        <a:t>.</a:t>
                      </a:r>
                      <a:endParaRPr lang="en-GB" sz="2400" dirty="0">
                        <a:solidFill>
                          <a:schemeClr val="tx1"/>
                        </a:solidFill>
                        <a:latin typeface="Arial Narrow" pitchFamily="34" charset="0"/>
                      </a:endParaRPr>
                    </a:p>
                  </a:txBody>
                  <a:tcPr marL="91441" marR="91441" marT="45723" marB="45723">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r>
                        <a:rPr lang="en-GB" sz="2400" b="1" kern="1200" dirty="0" smtClean="0">
                          <a:solidFill>
                            <a:schemeClr val="tx1"/>
                          </a:solidFill>
                          <a:effectLst/>
                          <a:latin typeface="Arial Narrow" pitchFamily="34" charset="0"/>
                          <a:ea typeface="+mn-ea"/>
                          <a:cs typeface="+mn-cs"/>
                        </a:rPr>
                        <a:t>Output 1.1: (</a:t>
                      </a:r>
                      <a:r>
                        <a:rPr lang="en-GB" sz="2400" kern="1200" dirty="0" smtClean="0">
                          <a:solidFill>
                            <a:schemeClr val="tx1"/>
                          </a:solidFill>
                          <a:effectLst/>
                          <a:latin typeface="Arial Narrow" pitchFamily="34" charset="0"/>
                          <a:ea typeface="+mn-ea"/>
                          <a:cs typeface="+mn-cs"/>
                        </a:rPr>
                        <a:t>16 new AWLS and repair of 45WLS)</a:t>
                      </a:r>
                      <a:endParaRPr lang="en-GB" sz="2400" dirty="0">
                        <a:solidFill>
                          <a:schemeClr val="tx1"/>
                        </a:solidFill>
                        <a:latin typeface="Arial Narrow" pitchFamily="34" charset="0"/>
                      </a:endParaRPr>
                    </a:p>
                  </a:txBody>
                  <a:tcPr marL="91441" marR="91441" marT="45723" marB="45723">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marL="285750" indent="-285750" algn="l">
                        <a:buFont typeface="Arial" panose="020B0604020202020204" pitchFamily="34" charset="0"/>
                        <a:buChar char="•"/>
                      </a:pPr>
                      <a:r>
                        <a:rPr lang="en-US" sz="2400" b="1" kern="1200" dirty="0" smtClean="0">
                          <a:solidFill>
                            <a:schemeClr val="tx1"/>
                          </a:solidFill>
                          <a:effectLst/>
                          <a:latin typeface="Arial Narrow" pitchFamily="34" charset="0"/>
                          <a:ea typeface="+mn-ea"/>
                          <a:cs typeface="+mn-cs"/>
                        </a:rPr>
                        <a:t>Proc.via UNDP CO; Evaluation stage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1" dirty="0" smtClean="0">
                          <a:solidFill>
                            <a:schemeClr val="tx1"/>
                          </a:solidFill>
                          <a:latin typeface="Arial Narrow" pitchFamily="34" charset="0"/>
                        </a:rPr>
                        <a:t>Proc</a:t>
                      </a:r>
                      <a:r>
                        <a:rPr lang="en-GB" sz="2400" b="1" baseline="0" dirty="0" smtClean="0">
                          <a:solidFill>
                            <a:schemeClr val="tx1"/>
                          </a:solidFill>
                          <a:latin typeface="Arial Narrow" pitchFamily="34" charset="0"/>
                        </a:rPr>
                        <a:t> of AMSS @ evaluation stage;</a:t>
                      </a:r>
                    </a:p>
                  </a:txBody>
                  <a:tcPr marL="91441" marR="91441" marT="45723" marB="45723">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r>
              <a:tr h="904378">
                <a:tc vMerge="1">
                  <a:txBody>
                    <a:bodyPr/>
                    <a:lstStyle/>
                    <a:p>
                      <a:endParaRPr lang="en-GB" dirty="0"/>
                    </a:p>
                  </a:txBody>
                  <a:tcPr/>
                </a:tc>
                <a:tc>
                  <a:txBody>
                    <a:bodyPr/>
                    <a:lstStyle/>
                    <a:p>
                      <a:r>
                        <a:rPr lang="en-ZA" sz="2400" b="1" dirty="0" smtClean="0">
                          <a:solidFill>
                            <a:schemeClr val="tx1"/>
                          </a:solidFill>
                          <a:latin typeface="Arial Narrow" pitchFamily="34" charset="0"/>
                        </a:rPr>
                        <a:t>Output 1.2:  (</a:t>
                      </a:r>
                      <a:r>
                        <a:rPr lang="en-ZA" sz="2400" dirty="0" smtClean="0">
                          <a:solidFill>
                            <a:schemeClr val="tx1"/>
                          </a:solidFill>
                          <a:latin typeface="Arial Narrow" pitchFamily="34" charset="0"/>
                        </a:rPr>
                        <a:t>25 new AWSs and repair of 32 WSs) . </a:t>
                      </a:r>
                      <a:endParaRPr lang="en-GB" sz="2400" dirty="0">
                        <a:solidFill>
                          <a:schemeClr val="tx1"/>
                        </a:solidFill>
                        <a:latin typeface="Arial Narrow" pitchFamily="34" charset="0"/>
                      </a:endParaRPr>
                    </a:p>
                  </a:txBody>
                  <a:tcPr marL="91441" marR="91441" marT="45723" marB="45723">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marL="285750" indent="-285750" algn="l">
                        <a:buFont typeface="Arial" panose="020B0604020202020204" pitchFamily="34" charset="0"/>
                        <a:buChar char="•"/>
                      </a:pPr>
                      <a:r>
                        <a:rPr lang="en-GB" sz="2400" b="1" dirty="0" smtClean="0">
                          <a:solidFill>
                            <a:schemeClr val="tx1"/>
                          </a:solidFill>
                          <a:latin typeface="Arial Narrow" pitchFamily="34" charset="0"/>
                        </a:rPr>
                        <a:t>Up to 30 AWSs via LTA and civil</a:t>
                      </a:r>
                      <a:r>
                        <a:rPr lang="en-GB" sz="2400" b="1" baseline="0" dirty="0" smtClean="0">
                          <a:solidFill>
                            <a:schemeClr val="tx1"/>
                          </a:solidFill>
                          <a:latin typeface="Arial Narrow" pitchFamily="34" charset="0"/>
                        </a:rPr>
                        <a:t> works via national contracting both at evaluation stages.</a:t>
                      </a:r>
                      <a:endParaRPr lang="en-GB" sz="2400" b="1" dirty="0">
                        <a:solidFill>
                          <a:schemeClr val="tx1"/>
                        </a:solidFill>
                        <a:latin typeface="Arial Narrow" pitchFamily="34" charset="0"/>
                      </a:endParaRPr>
                    </a:p>
                  </a:txBody>
                  <a:tcPr marL="91441" marR="91441" marT="45723" marB="45723">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r>
              <a:tr h="1131290">
                <a:tc vMerge="1">
                  <a:txBody>
                    <a:bodyPr/>
                    <a:lstStyle/>
                    <a:p>
                      <a:endParaRPr lang="en-GB" dirty="0"/>
                    </a:p>
                  </a:txBody>
                  <a:tcPr/>
                </a:tc>
                <a:tc>
                  <a:txBody>
                    <a:bodyPr/>
                    <a:lstStyle/>
                    <a:p>
                      <a:r>
                        <a:rPr lang="en-US" sz="2400" b="1" kern="1200" dirty="0" smtClean="0">
                          <a:solidFill>
                            <a:schemeClr val="tx1"/>
                          </a:solidFill>
                          <a:effectLst/>
                          <a:latin typeface="Arial Narrow" pitchFamily="34" charset="0"/>
                          <a:ea typeface="+mn-ea"/>
                          <a:cs typeface="+mn-cs"/>
                        </a:rPr>
                        <a:t>Output 1.3 :</a:t>
                      </a:r>
                      <a:r>
                        <a:rPr lang="en-GB" sz="2400" kern="1200" dirty="0" smtClean="0">
                          <a:solidFill>
                            <a:schemeClr val="tx1"/>
                          </a:solidFill>
                          <a:effectLst/>
                          <a:latin typeface="Arial Narrow" pitchFamily="34" charset="0"/>
                          <a:ea typeface="+mn-ea"/>
                          <a:cs typeface="+mn-cs"/>
                        </a:rPr>
                        <a:t>Weather and climate forecasting facilities upgraded</a:t>
                      </a:r>
                      <a:endParaRPr lang="en-GB" sz="2400" dirty="0">
                        <a:solidFill>
                          <a:schemeClr val="tx1"/>
                        </a:solidFill>
                        <a:latin typeface="Arial Narrow" pitchFamily="34" charset="0"/>
                      </a:endParaRPr>
                    </a:p>
                  </a:txBody>
                  <a:tcPr marL="91441" marR="91441" marT="45723" marB="45723">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marL="285750" indent="-285750" algn="l">
                        <a:buFont typeface="Arial" panose="020B0604020202020204" pitchFamily="34" charset="0"/>
                        <a:buChar char="•"/>
                      </a:pPr>
                      <a:r>
                        <a:rPr lang="en-GB" sz="2400" b="1" baseline="0" dirty="0" smtClean="0">
                          <a:solidFill>
                            <a:schemeClr val="tx1"/>
                          </a:solidFill>
                          <a:latin typeface="Arial Narrow" pitchFamily="34" charset="0"/>
                        </a:rPr>
                        <a:t>Procured 270 new Thermometers; </a:t>
                      </a:r>
                    </a:p>
                    <a:p>
                      <a:pPr marL="285750" indent="-285750" algn="l">
                        <a:buFont typeface="Arial" panose="020B0604020202020204" pitchFamily="34" charset="0"/>
                        <a:buChar char="•"/>
                      </a:pPr>
                      <a:r>
                        <a:rPr lang="en-GB" sz="2400" b="1" baseline="0" dirty="0" smtClean="0">
                          <a:solidFill>
                            <a:schemeClr val="tx1"/>
                          </a:solidFill>
                          <a:latin typeface="Arial Narrow" pitchFamily="34" charset="0"/>
                        </a:rPr>
                        <a:t>re-stocked upper air balloons &amp; radiosondes for 1 year</a:t>
                      </a:r>
                      <a:endParaRPr lang="en-GB" sz="2400" b="1" dirty="0">
                        <a:solidFill>
                          <a:schemeClr val="tx1"/>
                        </a:solidFill>
                        <a:latin typeface="Arial Narrow" pitchFamily="34" charset="0"/>
                      </a:endParaRPr>
                    </a:p>
                  </a:txBody>
                  <a:tcPr marL="91441" marR="91441" marT="45723" marB="45723">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r>
              <a:tr h="1389870">
                <a:tc vMerge="1">
                  <a:txBody>
                    <a:bodyPr/>
                    <a:lstStyle/>
                    <a:p>
                      <a:endParaRPr lang="en-GB" dirty="0"/>
                    </a:p>
                  </a:txBody>
                  <a:tcPr/>
                </a:tc>
                <a:tc>
                  <a:txBody>
                    <a:bodyPr/>
                    <a:lstStyle/>
                    <a:p>
                      <a:r>
                        <a:rPr lang="en-ZA" sz="2400" b="1" kern="1200" dirty="0" smtClean="0">
                          <a:solidFill>
                            <a:schemeClr val="tx1"/>
                          </a:solidFill>
                          <a:effectLst/>
                          <a:latin typeface="Arial Narrow" pitchFamily="34" charset="0"/>
                          <a:ea typeface="+mn-ea"/>
                          <a:cs typeface="+mn-cs"/>
                        </a:rPr>
                        <a:t>Output 1.4 : </a:t>
                      </a:r>
                      <a:r>
                        <a:rPr lang="en-GB" sz="2400" kern="1200" dirty="0" smtClean="0">
                          <a:solidFill>
                            <a:schemeClr val="tx1"/>
                          </a:solidFill>
                          <a:effectLst/>
                          <a:latin typeface="Arial Narrow" pitchFamily="34" charset="0"/>
                          <a:ea typeface="+mn-ea"/>
                          <a:cs typeface="+mn-cs"/>
                        </a:rPr>
                        <a:t>Capacity developed for operating and maintaining observation networks. </a:t>
                      </a:r>
                      <a:endParaRPr lang="en-GB" sz="2400" dirty="0">
                        <a:solidFill>
                          <a:schemeClr val="tx1"/>
                        </a:solidFill>
                        <a:latin typeface="Arial Narrow" pitchFamily="34" charset="0"/>
                      </a:endParaRPr>
                    </a:p>
                  </a:txBody>
                  <a:tcPr marL="91441" marR="91441" marT="45723" marB="45723">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marL="285750" indent="-285750" algn="l">
                        <a:buFont typeface="Arial" panose="020B0604020202020204" pitchFamily="34" charset="0"/>
                        <a:buChar char="•"/>
                      </a:pPr>
                      <a:r>
                        <a:rPr lang="en-GB" sz="2400" b="1" dirty="0" smtClean="0">
                          <a:solidFill>
                            <a:schemeClr val="tx1"/>
                          </a:solidFill>
                          <a:latin typeface="Arial Narrow" pitchFamily="34" charset="0"/>
                        </a:rPr>
                        <a:t>Accessing</a:t>
                      </a:r>
                      <a:r>
                        <a:rPr lang="en-GB" sz="2400" b="1" baseline="0" dirty="0" smtClean="0">
                          <a:solidFill>
                            <a:schemeClr val="tx1"/>
                          </a:solidFill>
                          <a:latin typeface="Arial Narrow" pitchFamily="34" charset="0"/>
                        </a:rPr>
                        <a:t> TA from KMS ;</a:t>
                      </a:r>
                    </a:p>
                    <a:p>
                      <a:pPr marL="285750" indent="-285750" algn="l">
                        <a:buFont typeface="Arial" panose="020B0604020202020204" pitchFamily="34" charset="0"/>
                        <a:buChar char="•"/>
                      </a:pPr>
                      <a:r>
                        <a:rPr lang="en-GB" sz="2400" b="1" baseline="0" dirty="0" smtClean="0">
                          <a:solidFill>
                            <a:schemeClr val="tx1"/>
                          </a:solidFill>
                          <a:latin typeface="Arial Narrow" pitchFamily="34" charset="0"/>
                        </a:rPr>
                        <a:t>Protocol and MoU for UNMA/DWRM data sharing developed</a:t>
                      </a:r>
                    </a:p>
                    <a:p>
                      <a:pPr marL="285750" indent="-285750" algn="l">
                        <a:buFont typeface="Arial" panose="020B0604020202020204" pitchFamily="34" charset="0"/>
                        <a:buChar char="•"/>
                      </a:pPr>
                      <a:endParaRPr lang="en-GB" sz="2400" b="1" dirty="0">
                        <a:solidFill>
                          <a:schemeClr val="tx1"/>
                        </a:solidFill>
                        <a:latin typeface="Arial Narrow" pitchFamily="34" charset="0"/>
                      </a:endParaRPr>
                    </a:p>
                  </a:txBody>
                  <a:tcPr marL="91441" marR="91441" marT="45723" marB="45723">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r>
            </a:tbl>
          </a:graphicData>
        </a:graphic>
      </p:graphicFrame>
    </p:spTree>
    <p:extLst>
      <p:ext uri="{BB962C8B-B14F-4D97-AF65-F5344CB8AC3E}">
        <p14:creationId xmlns:p14="http://schemas.microsoft.com/office/powerpoint/2010/main" val="2503561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976" y="1"/>
            <a:ext cx="10515600" cy="646386"/>
          </a:xfrm>
        </p:spPr>
        <p:txBody>
          <a:bodyPr>
            <a:normAutofit fontScale="90000"/>
          </a:bodyPr>
          <a:lstStyle/>
          <a:p>
            <a:r>
              <a:rPr lang="en-US" b="1" dirty="0" smtClean="0"/>
              <a:t>CONTINUED:</a:t>
            </a:r>
            <a:endParaRPr lang="en-US" b="1" dirty="0"/>
          </a:p>
        </p:txBody>
      </p:sp>
      <p:sp>
        <p:nvSpPr>
          <p:cNvPr id="3" name="Slide Number Placeholder 2"/>
          <p:cNvSpPr>
            <a:spLocks noGrp="1"/>
          </p:cNvSpPr>
          <p:nvPr>
            <p:ph type="sldNum" sz="quarter" idx="12"/>
          </p:nvPr>
        </p:nvSpPr>
        <p:spPr/>
        <p:txBody>
          <a:bodyPr/>
          <a:lstStyle/>
          <a:p>
            <a:fld id="{419E6B96-096C-4B7F-BB82-A76007EDE823}" type="slidenum">
              <a:rPr lang="en-ZA" smtClean="0"/>
              <a:pPr/>
              <a:t>8</a:t>
            </a:fld>
            <a:endParaRPr lang="en-ZA" dirty="0"/>
          </a:p>
        </p:txBody>
      </p:sp>
      <p:graphicFrame>
        <p:nvGraphicFramePr>
          <p:cNvPr id="4" name="Content Placeholder 8"/>
          <p:cNvGraphicFramePr>
            <a:graphicFrameLocks/>
          </p:cNvGraphicFramePr>
          <p:nvPr>
            <p:extLst>
              <p:ext uri="{D42A27DB-BD31-4B8C-83A1-F6EECF244321}">
                <p14:modId xmlns:p14="http://schemas.microsoft.com/office/powerpoint/2010/main" val="2228100740"/>
              </p:ext>
            </p:extLst>
          </p:nvPr>
        </p:nvGraphicFramePr>
        <p:xfrm>
          <a:off x="0" y="646389"/>
          <a:ext cx="11353800" cy="6217947"/>
        </p:xfrm>
        <a:graphic>
          <a:graphicData uri="http://schemas.openxmlformats.org/drawingml/2006/table">
            <a:tbl>
              <a:tblPr firstRow="1" bandRow="1">
                <a:tableStyleId>{5C22544A-7EE6-4342-B048-85BDC9FD1C3A}</a:tableStyleId>
              </a:tblPr>
              <a:tblGrid>
                <a:gridCol w="2096814"/>
                <a:gridCol w="5738648"/>
                <a:gridCol w="3518338"/>
              </a:tblGrid>
              <a:tr h="582724">
                <a:tc>
                  <a:txBody>
                    <a:bodyPr/>
                    <a:lstStyle/>
                    <a:p>
                      <a:pPr algn="ctr"/>
                      <a:r>
                        <a:rPr lang="en-ZA" sz="3200" b="1" dirty="0" smtClean="0">
                          <a:solidFill>
                            <a:schemeClr val="tx1"/>
                          </a:solidFill>
                          <a:latin typeface="Arial Narrow" pitchFamily="34" charset="0"/>
                        </a:rPr>
                        <a:t>Outcome 2</a:t>
                      </a:r>
                      <a:endParaRPr lang="en-GB" sz="3200" b="1" dirty="0">
                        <a:solidFill>
                          <a:schemeClr val="tx1"/>
                        </a:solidFill>
                        <a:latin typeface="Arial Narrow" pitchFamily="34" charset="0"/>
                      </a:endParaRPr>
                    </a:p>
                  </a:txBody>
                  <a:tcPr marT="45725" marB="45725">
                    <a:solidFill>
                      <a:srgbClr val="FFC000"/>
                    </a:solidFill>
                  </a:tcPr>
                </a:tc>
                <a:tc>
                  <a:txBody>
                    <a:bodyPr/>
                    <a:lstStyle/>
                    <a:p>
                      <a:pPr algn="ctr"/>
                      <a:r>
                        <a:rPr lang="en-ZA" sz="3200" dirty="0" smtClean="0">
                          <a:solidFill>
                            <a:schemeClr val="tx1"/>
                          </a:solidFill>
                          <a:latin typeface="Arial Narrow" pitchFamily="34" charset="0"/>
                        </a:rPr>
                        <a:t>Output </a:t>
                      </a:r>
                      <a:endParaRPr lang="en-GB" sz="3200" dirty="0">
                        <a:solidFill>
                          <a:schemeClr val="tx1"/>
                        </a:solidFill>
                        <a:latin typeface="Arial Narrow" pitchFamily="34" charset="0"/>
                      </a:endParaRPr>
                    </a:p>
                  </a:txBody>
                  <a:tcPr marT="45725" marB="45725">
                    <a:solidFill>
                      <a:srgbClr val="FFC000"/>
                    </a:solidFill>
                  </a:tcPr>
                </a:tc>
                <a:tc>
                  <a:txBody>
                    <a:bodyPr/>
                    <a:lstStyle/>
                    <a:p>
                      <a:pPr algn="ctr"/>
                      <a:r>
                        <a:rPr lang="en-ZA" sz="3200" dirty="0" smtClean="0">
                          <a:solidFill>
                            <a:schemeClr val="tx1"/>
                          </a:solidFill>
                          <a:latin typeface="Arial Narrow" pitchFamily="34" charset="0"/>
                        </a:rPr>
                        <a:t>Status</a:t>
                      </a:r>
                      <a:endParaRPr lang="en-GB" sz="3200" dirty="0">
                        <a:solidFill>
                          <a:schemeClr val="tx1"/>
                        </a:solidFill>
                        <a:latin typeface="Arial Narrow" pitchFamily="34" charset="0"/>
                      </a:endParaRPr>
                    </a:p>
                  </a:txBody>
                  <a:tcPr marT="45725" marB="45725">
                    <a:solidFill>
                      <a:srgbClr val="FFC000"/>
                    </a:solidFill>
                  </a:tcPr>
                </a:tc>
              </a:tr>
              <a:tr h="851935">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tx1"/>
                          </a:solidFill>
                          <a:effectLst/>
                          <a:latin typeface="Arial Narrow" pitchFamily="34" charset="0"/>
                          <a:ea typeface="+mn-ea"/>
                          <a:cs typeface="+mn-cs"/>
                        </a:rPr>
                        <a:t>Efficient and effective use of hydro-meteorological and environmental information for making early warnings and LT development plans.</a:t>
                      </a:r>
                    </a:p>
                    <a:p>
                      <a:endParaRPr lang="en-GB" sz="2400" b="1" dirty="0">
                        <a:solidFill>
                          <a:schemeClr val="tx1"/>
                        </a:solidFill>
                        <a:latin typeface="Arial Narrow" pitchFamily="34" charset="0"/>
                      </a:endParaRPr>
                    </a:p>
                  </a:txBody>
                  <a:tcPr marT="45725" marB="45725">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GB" sz="2400" b="1" i="0" kern="1200" dirty="0" smtClean="0">
                          <a:solidFill>
                            <a:schemeClr val="tx1"/>
                          </a:solidFill>
                          <a:effectLst/>
                          <a:latin typeface="Arial Narrow" pitchFamily="34" charset="0"/>
                          <a:ea typeface="+mn-ea"/>
                          <a:cs typeface="+mn-cs"/>
                        </a:rPr>
                        <a:t>Output 2.1 :</a:t>
                      </a:r>
                      <a:r>
                        <a:rPr lang="en-GB" sz="2400" i="0" kern="1200" dirty="0" smtClean="0">
                          <a:solidFill>
                            <a:schemeClr val="tx1"/>
                          </a:solidFill>
                          <a:effectLst/>
                          <a:latin typeface="Arial Narrow" pitchFamily="34" charset="0"/>
                          <a:ea typeface="+mn-ea"/>
                          <a:cs typeface="+mn-cs"/>
                        </a:rPr>
                        <a:t>Technical capacity of UNMA and DWRM is strengthened through training. </a:t>
                      </a:r>
                      <a:endParaRPr lang="en-GB" sz="2400" i="0" dirty="0">
                        <a:solidFill>
                          <a:schemeClr val="tx1"/>
                        </a:solidFill>
                        <a:latin typeface="Arial Narrow" pitchFamily="34" charset="0"/>
                      </a:endParaRPr>
                    </a:p>
                  </a:txBody>
                  <a:tcPr marT="45725" marB="45725">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marL="285750" indent="-285750" algn="l">
                        <a:buFont typeface="Arial" panose="020B0604020202020204" pitchFamily="34" charset="0"/>
                        <a:buChar char="•"/>
                      </a:pPr>
                      <a:r>
                        <a:rPr lang="en-GB" sz="2400" b="0" baseline="0" dirty="0" smtClean="0">
                          <a:solidFill>
                            <a:schemeClr val="tx1"/>
                          </a:solidFill>
                          <a:latin typeface="Arial Narrow" pitchFamily="34" charset="0"/>
                        </a:rPr>
                        <a:t>Placed 5 UNMA staff at KMS;</a:t>
                      </a:r>
                    </a:p>
                  </a:txBody>
                  <a:tcPr marT="45725" marB="45725">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r h="851338">
                <a:tc vMerge="1">
                  <a:txBody>
                    <a:bodyPr/>
                    <a:lstStyle/>
                    <a:p>
                      <a:endParaRPr lang="en-GB" dirty="0"/>
                    </a:p>
                  </a:txBody>
                  <a:tcPr/>
                </a:tc>
                <a:tc>
                  <a:txBody>
                    <a:bodyPr/>
                    <a:lstStyle/>
                    <a:p>
                      <a:r>
                        <a:rPr lang="en-GB" sz="2400" b="1" kern="1200" dirty="0" smtClean="0">
                          <a:solidFill>
                            <a:schemeClr val="tx1"/>
                          </a:solidFill>
                          <a:effectLst/>
                          <a:latin typeface="Arial Narrow" pitchFamily="34" charset="0"/>
                          <a:ea typeface="+mn-ea"/>
                          <a:cs typeface="+mn-cs"/>
                        </a:rPr>
                        <a:t>Output 2.2 :</a:t>
                      </a:r>
                      <a:r>
                        <a:rPr lang="en-GB" sz="2400" kern="1200" dirty="0" smtClean="0">
                          <a:solidFill>
                            <a:schemeClr val="tx1"/>
                          </a:solidFill>
                          <a:effectLst/>
                          <a:latin typeface="Arial Narrow" pitchFamily="34" charset="0"/>
                          <a:ea typeface="+mn-ea"/>
                          <a:cs typeface="+mn-cs"/>
                        </a:rPr>
                        <a:t>Tailored weather and climate info. developed and made accessible to users.</a:t>
                      </a:r>
                      <a:endParaRPr lang="en-GB" sz="2400" dirty="0">
                        <a:solidFill>
                          <a:schemeClr val="tx1"/>
                        </a:solidFill>
                        <a:latin typeface="Arial Narrow" pitchFamily="34" charset="0"/>
                      </a:endParaRPr>
                    </a:p>
                  </a:txBody>
                  <a:tcPr marT="45725" marB="45725">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marL="342900" indent="-342900" algn="l">
                        <a:buFont typeface="Arial" panose="020B0604020202020204" pitchFamily="34" charset="0"/>
                        <a:buChar char="•"/>
                      </a:pPr>
                      <a:r>
                        <a:rPr lang="en-GB" sz="2400" b="0" dirty="0" smtClean="0">
                          <a:solidFill>
                            <a:schemeClr val="tx1"/>
                          </a:solidFill>
                          <a:latin typeface="Arial Narrow" pitchFamily="34" charset="0"/>
                        </a:rPr>
                        <a:t>Trained 8 Hazard &amp; Vulnerability mapping </a:t>
                      </a:r>
                      <a:endParaRPr lang="en-GB" sz="2400" b="0" dirty="0">
                        <a:solidFill>
                          <a:schemeClr val="tx1"/>
                        </a:solidFill>
                        <a:latin typeface="Arial Narrow" pitchFamily="34" charset="0"/>
                      </a:endParaRPr>
                    </a:p>
                  </a:txBody>
                  <a:tcPr marT="45725" marB="45725">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r h="1068327">
                <a:tc vMerge="1">
                  <a:txBody>
                    <a:bodyPr/>
                    <a:lstStyle/>
                    <a:p>
                      <a:endParaRPr lang="en-GB" dirty="0"/>
                    </a:p>
                  </a:txBody>
                  <a:tcPr/>
                </a:tc>
                <a:tc>
                  <a:txBody>
                    <a:bodyPr/>
                    <a:lstStyle/>
                    <a:p>
                      <a:r>
                        <a:rPr lang="en-GB" sz="2400" b="1" kern="1200" dirty="0" smtClean="0">
                          <a:solidFill>
                            <a:schemeClr val="tx1"/>
                          </a:solidFill>
                          <a:effectLst/>
                          <a:latin typeface="Arial Narrow" pitchFamily="34" charset="0"/>
                          <a:ea typeface="+mn-ea"/>
                          <a:cs typeface="+mn-cs"/>
                        </a:rPr>
                        <a:t>Output 2.3:  </a:t>
                      </a:r>
                      <a:r>
                        <a:rPr lang="en-GB" sz="2400" kern="1200" dirty="0" smtClean="0">
                          <a:solidFill>
                            <a:schemeClr val="tx1"/>
                          </a:solidFill>
                          <a:effectLst/>
                          <a:latin typeface="Arial Narrow" pitchFamily="34" charset="0"/>
                          <a:ea typeface="+mn-ea"/>
                          <a:cs typeface="+mn-cs"/>
                        </a:rPr>
                        <a:t>Weather and climate information mainstreamed into national policies, annual work plans and local development . </a:t>
                      </a:r>
                      <a:endParaRPr lang="en-GB" sz="2400" dirty="0">
                        <a:solidFill>
                          <a:schemeClr val="tx1"/>
                        </a:solidFill>
                        <a:latin typeface="Arial Narrow" pitchFamily="34" charset="0"/>
                      </a:endParaRPr>
                    </a:p>
                  </a:txBody>
                  <a:tcPr marT="45725" marB="45725">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marL="342900" indent="-342900" algn="l">
                        <a:buFont typeface="Arial" panose="020B0604020202020204" pitchFamily="34" charset="0"/>
                        <a:buChar char="•"/>
                      </a:pPr>
                      <a:r>
                        <a:rPr lang="en-GB" sz="2400" b="0" dirty="0" smtClean="0">
                          <a:solidFill>
                            <a:schemeClr val="tx1"/>
                          </a:solidFill>
                          <a:latin typeface="Arial Narrow" pitchFamily="34" charset="0"/>
                        </a:rPr>
                        <a:t>Formed sub-national EW</a:t>
                      </a:r>
                      <a:r>
                        <a:rPr lang="en-GB" sz="2400" b="0" baseline="0" dirty="0" smtClean="0">
                          <a:solidFill>
                            <a:schemeClr val="tx1"/>
                          </a:solidFill>
                          <a:latin typeface="Arial Narrow" pitchFamily="34" charset="0"/>
                        </a:rPr>
                        <a:t> Committees;</a:t>
                      </a:r>
                    </a:p>
                    <a:p>
                      <a:pPr marL="342900" indent="-342900" algn="l">
                        <a:buFont typeface="Arial" panose="020B0604020202020204" pitchFamily="34" charset="0"/>
                        <a:buChar char="•"/>
                      </a:pPr>
                      <a:r>
                        <a:rPr lang="en-GB" sz="2400" b="0" baseline="0" dirty="0" smtClean="0">
                          <a:solidFill>
                            <a:schemeClr val="tx1"/>
                          </a:solidFill>
                          <a:latin typeface="Arial Narrow" pitchFamily="34" charset="0"/>
                        </a:rPr>
                        <a:t>M&amp;E Framework in place</a:t>
                      </a:r>
                      <a:endParaRPr lang="en-GB" sz="2400" b="0" dirty="0">
                        <a:solidFill>
                          <a:schemeClr val="tx1"/>
                        </a:solidFill>
                        <a:latin typeface="Arial Narrow" pitchFamily="34" charset="0"/>
                      </a:endParaRPr>
                    </a:p>
                  </a:txBody>
                  <a:tcPr marT="45725" marB="45725">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r h="1068327">
                <a:tc vMerge="1">
                  <a:txBody>
                    <a:bodyPr/>
                    <a:lstStyle/>
                    <a:p>
                      <a:endParaRPr lang="en-GB" dirty="0"/>
                    </a:p>
                  </a:txBody>
                  <a:tcPr/>
                </a:tc>
                <a:tc>
                  <a:txBody>
                    <a:bodyPr/>
                    <a:lstStyle/>
                    <a:p>
                      <a:r>
                        <a:rPr lang="en-GB" sz="2400" b="1" kern="1200" dirty="0" smtClean="0">
                          <a:solidFill>
                            <a:schemeClr val="tx1"/>
                          </a:solidFill>
                          <a:effectLst/>
                          <a:latin typeface="Arial Narrow" pitchFamily="34" charset="0"/>
                          <a:ea typeface="+mn-ea"/>
                          <a:cs typeface="+mn-cs"/>
                        </a:rPr>
                        <a:t>Output 2.4 :</a:t>
                      </a:r>
                      <a:r>
                        <a:rPr lang="en-GB" sz="2400" kern="1200" dirty="0" smtClean="0">
                          <a:solidFill>
                            <a:schemeClr val="tx1"/>
                          </a:solidFill>
                          <a:effectLst/>
                          <a:latin typeface="Arial Narrow" pitchFamily="34" charset="0"/>
                          <a:ea typeface="+mn-ea"/>
                          <a:cs typeface="+mn-cs"/>
                        </a:rPr>
                        <a:t>Govt. and Non-Govt. communication channels and procedures for issuing alerts developed and in use.</a:t>
                      </a:r>
                      <a:endParaRPr lang="en-GB" sz="2400" dirty="0">
                        <a:solidFill>
                          <a:schemeClr val="tx1"/>
                        </a:solidFill>
                        <a:latin typeface="Arial Narrow" pitchFamily="34" charset="0"/>
                      </a:endParaRPr>
                    </a:p>
                  </a:txBody>
                  <a:tcPr marT="45725" marB="45725">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marL="342900" indent="-342900" algn="l">
                        <a:buFont typeface="Arial" panose="020B0604020202020204" pitchFamily="34" charset="0"/>
                        <a:buChar char="•"/>
                      </a:pPr>
                      <a:r>
                        <a:rPr lang="en-GB" sz="2400" b="0" dirty="0" smtClean="0">
                          <a:solidFill>
                            <a:schemeClr val="tx1"/>
                          </a:solidFill>
                          <a:latin typeface="Arial Narrow" pitchFamily="34" charset="0"/>
                        </a:rPr>
                        <a:t>Produced a Communications Strategy for</a:t>
                      </a:r>
                      <a:r>
                        <a:rPr lang="en-GB" sz="2400" b="0" baseline="0" dirty="0" smtClean="0">
                          <a:solidFill>
                            <a:schemeClr val="tx1"/>
                          </a:solidFill>
                          <a:latin typeface="Arial Narrow" pitchFamily="34" charset="0"/>
                        </a:rPr>
                        <a:t> UNMA</a:t>
                      </a:r>
                      <a:endParaRPr lang="en-GB" sz="2400" b="0" dirty="0">
                        <a:solidFill>
                          <a:schemeClr val="tx1"/>
                        </a:solidFill>
                        <a:latin typeface="Arial Narrow" pitchFamily="34" charset="0"/>
                      </a:endParaRPr>
                    </a:p>
                  </a:txBody>
                  <a:tcPr marT="45725" marB="45725">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r h="1068327">
                <a:tc vMerge="1">
                  <a:txBody>
                    <a:bodyPr/>
                    <a:lstStyle/>
                    <a:p>
                      <a:endParaRPr lang="en-GB" sz="1600" dirty="0">
                        <a:latin typeface="Arial Narrow" pitchFamily="34" charset="0"/>
                      </a:endParaRPr>
                    </a:p>
                  </a:txBody>
                  <a:tcPr/>
                </a:tc>
                <a:tc>
                  <a:txBody>
                    <a:bodyPr/>
                    <a:lstStyle/>
                    <a:p>
                      <a:r>
                        <a:rPr lang="en-GB" sz="2800" b="1" kern="1200" dirty="0" smtClean="0">
                          <a:solidFill>
                            <a:schemeClr val="tx1"/>
                          </a:solidFill>
                          <a:effectLst/>
                          <a:latin typeface="Arial Narrow" pitchFamily="34" charset="0"/>
                          <a:ea typeface="+mn-ea"/>
                          <a:cs typeface="+mn-cs"/>
                        </a:rPr>
                        <a:t>Output 2.5: </a:t>
                      </a:r>
                      <a:r>
                        <a:rPr lang="en-GB" sz="2400" b="0" kern="1200" dirty="0" smtClean="0">
                          <a:solidFill>
                            <a:schemeClr val="tx1"/>
                          </a:solidFill>
                          <a:effectLst/>
                          <a:latin typeface="Arial Narrow" pitchFamily="34" charset="0"/>
                          <a:ea typeface="+mn-ea"/>
                          <a:cs typeface="+mn-cs"/>
                        </a:rPr>
                        <a:t>Sustainable financing options identified, developed and implemented (for the operation and maintenance)/sustainability.</a:t>
                      </a:r>
                      <a:endParaRPr lang="en-GB" sz="2400" b="0" dirty="0">
                        <a:solidFill>
                          <a:schemeClr val="tx1"/>
                        </a:solidFill>
                        <a:latin typeface="Arial Narrow" pitchFamily="34" charset="0"/>
                      </a:endParaRPr>
                    </a:p>
                  </a:txBody>
                  <a:tcPr marT="45725" marB="45725">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marL="457200" indent="-457200" algn="l">
                        <a:buFont typeface="Arial" panose="020B0604020202020204" pitchFamily="34" charset="0"/>
                        <a:buChar char="•"/>
                      </a:pPr>
                      <a:r>
                        <a:rPr lang="en-GB" sz="2400" b="0" dirty="0" smtClean="0">
                          <a:solidFill>
                            <a:schemeClr val="tx1"/>
                          </a:solidFill>
                          <a:latin typeface="Arial Narrow" pitchFamily="34" charset="0"/>
                        </a:rPr>
                        <a:t>Cost-Benefit</a:t>
                      </a:r>
                      <a:r>
                        <a:rPr lang="en-GB" sz="2400" b="0" baseline="0" dirty="0" smtClean="0">
                          <a:solidFill>
                            <a:schemeClr val="tx1"/>
                          </a:solidFill>
                          <a:latin typeface="Arial Narrow" pitchFamily="34" charset="0"/>
                        </a:rPr>
                        <a:t> &amp; marketing strategies for UNMA in place;</a:t>
                      </a:r>
                    </a:p>
                    <a:p>
                      <a:pPr marL="457200" indent="-457200" algn="l">
                        <a:buFont typeface="Arial" panose="020B0604020202020204" pitchFamily="34" charset="0"/>
                        <a:buChar char="•"/>
                      </a:pPr>
                      <a:endParaRPr lang="en-GB" sz="2400" b="0" dirty="0">
                        <a:solidFill>
                          <a:schemeClr val="tx1"/>
                        </a:solidFill>
                        <a:latin typeface="Arial Narrow" pitchFamily="34" charset="0"/>
                      </a:endParaRPr>
                    </a:p>
                  </a:txBody>
                  <a:tcPr marT="45725" marB="45725">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bl>
          </a:graphicData>
        </a:graphic>
      </p:graphicFrame>
    </p:spTree>
    <p:extLst>
      <p:ext uri="{BB962C8B-B14F-4D97-AF65-F5344CB8AC3E}">
        <p14:creationId xmlns:p14="http://schemas.microsoft.com/office/powerpoint/2010/main" val="136638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19E6B96-096C-4B7F-BB82-A76007EDE823}" type="slidenum">
              <a:rPr lang="en-ZA" smtClean="0"/>
              <a:pPr/>
              <a:t>9</a:t>
            </a:fld>
            <a:endParaRPr lang="en-ZA"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794940" y="646389"/>
            <a:ext cx="4903075" cy="490307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448" y="1245476"/>
            <a:ext cx="5754416" cy="4303986"/>
          </a:xfrm>
          <a:prstGeom prst="rect">
            <a:avLst/>
          </a:prstGeom>
        </p:spPr>
      </p:pic>
      <p:sp>
        <p:nvSpPr>
          <p:cNvPr id="6" name="TextBox 5"/>
          <p:cNvSpPr txBox="1"/>
          <p:nvPr/>
        </p:nvSpPr>
        <p:spPr>
          <a:xfrm>
            <a:off x="851338" y="5785945"/>
            <a:ext cx="5470634" cy="646331"/>
          </a:xfrm>
          <a:prstGeom prst="rect">
            <a:avLst/>
          </a:prstGeom>
          <a:noFill/>
        </p:spPr>
        <p:txBody>
          <a:bodyPr wrap="square" rtlCol="0">
            <a:spAutoFit/>
          </a:bodyPr>
          <a:lstStyle/>
          <a:p>
            <a:r>
              <a:rPr lang="en-US" dirty="0" smtClean="0"/>
              <a:t>Opening of the March 2015 PPP –UNDP/CIRDA Conference, Golf Course Hotel, Kampala.</a:t>
            </a:r>
            <a:endParaRPr lang="en-US" dirty="0"/>
          </a:p>
        </p:txBody>
      </p:sp>
      <p:sp>
        <p:nvSpPr>
          <p:cNvPr id="7" name="TextBox 6"/>
          <p:cNvSpPr txBox="1"/>
          <p:nvPr/>
        </p:nvSpPr>
        <p:spPr>
          <a:xfrm>
            <a:off x="6794940" y="5817476"/>
            <a:ext cx="5249915" cy="646331"/>
          </a:xfrm>
          <a:prstGeom prst="rect">
            <a:avLst/>
          </a:prstGeom>
          <a:noFill/>
        </p:spPr>
        <p:txBody>
          <a:bodyPr wrap="square" rtlCol="0">
            <a:spAutoFit/>
          </a:bodyPr>
          <a:lstStyle/>
          <a:p>
            <a:r>
              <a:rPr lang="en-US" dirty="0" smtClean="0"/>
              <a:t>Hon. Minister of Water &amp; Environment releases balloon to re-launches the upper air sounding service</a:t>
            </a:r>
            <a:endParaRPr lang="en-US" dirty="0"/>
          </a:p>
        </p:txBody>
      </p:sp>
    </p:spTree>
    <p:extLst>
      <p:ext uri="{BB962C8B-B14F-4D97-AF65-F5344CB8AC3E}">
        <p14:creationId xmlns:p14="http://schemas.microsoft.com/office/powerpoint/2010/main" val="13437014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808</TotalTime>
  <Words>1018</Words>
  <Application>Microsoft Office PowerPoint</Application>
  <PresentationFormat>Widescreen</PresentationFormat>
  <Paragraphs>148</Paragraphs>
  <Slides>15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Narrow</vt:lpstr>
      <vt:lpstr>Calibri</vt:lpstr>
      <vt:lpstr>Calibri Light</vt:lpstr>
      <vt:lpstr>Times New Roman</vt:lpstr>
      <vt:lpstr>Wingdings</vt:lpstr>
      <vt:lpstr>Office Theme</vt:lpstr>
      <vt:lpstr>UNDP CIRDA Country Program Managers Workshop  25-27August 2015 Addis Ababa, Ethiopia </vt:lpstr>
      <vt:lpstr>Content: </vt:lpstr>
      <vt:lpstr>The Delegates:</vt:lpstr>
      <vt:lpstr>Introduction:</vt:lpstr>
      <vt:lpstr>PowerPoint Presentation</vt:lpstr>
      <vt:lpstr>Contribution of Key Partners (IP/RPs):</vt:lpstr>
      <vt:lpstr>PROGRESS TO DATE:</vt:lpstr>
      <vt:lpstr>CONTINUED:</vt:lpstr>
      <vt:lpstr>PowerPoint Presentation</vt:lpstr>
      <vt:lpstr>Contribution to Key events(visibility):</vt:lpstr>
      <vt:lpstr>Opportunities:</vt:lpstr>
      <vt:lpstr>CHALLENGES:</vt:lpstr>
      <vt:lpstr>SOCIAL &amp; ECONOMIC IMPACT: </vt:lpstr>
      <vt:lpstr>FUTURE PLANS: </vt:lpstr>
      <vt:lpstr>Is mounting AWSs on flats an option??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UNDP CIRDA Country Program Managers Workshop  25-27August 2015 Addis Ababa, Ethiopia</dc:title>
  <dc:creator>Georgie George</dc:creator>
  <cp:lastModifiedBy>pascal Okello</cp:lastModifiedBy>
  <cp:revision>58</cp:revision>
  <dcterms:created xsi:type="dcterms:W3CDTF">2015-08-10T16:51:50Z</dcterms:created>
  <dcterms:modified xsi:type="dcterms:W3CDTF">2015-08-26T07:23:33Z</dcterms:modified>
</cp:coreProperties>
</file>