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70" r:id="rId9"/>
    <p:sldId id="272" r:id="rId10"/>
    <p:sldId id="274" r:id="rId11"/>
    <p:sldId id="276" r:id="rId12"/>
    <p:sldId id="27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CC66"/>
    <a:srgbClr val="FAE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0092" autoAdjust="0"/>
  </p:normalViewPr>
  <p:slideViewPr>
    <p:cSldViewPr>
      <p:cViewPr varScale="1">
        <p:scale>
          <a:sx n="93" d="100"/>
          <a:sy n="93" d="100"/>
        </p:scale>
        <p:origin x="2106" y="8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ACCAB-D60E-5D4C-9575-030BC7C72B1D}" type="datetimeFigureOut">
              <a:rPr lang="en-US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C551B-FB78-B248-85BC-CAC8E1FB7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441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r>
              <a:rPr lang="en-US" dirty="0" smtClean="0"/>
              <a:t>: The Project aims to support countries in advancing the process of inclusive low-emission risk-resilient development </a:t>
            </a:r>
          </a:p>
          <a:p>
            <a:r>
              <a:rPr lang="en-US" dirty="0" smtClean="0"/>
              <a:t>by improving energy security and integrating medium to long-term planning for adaptation to climate change within, or aligned with, improved development planning and budgeting processes</a:t>
            </a:r>
          </a:p>
          <a:p>
            <a:endParaRPr lang="en-US" dirty="0" smtClean="0"/>
          </a:p>
          <a:p>
            <a:r>
              <a:rPr lang="en-US" dirty="0" smtClean="0"/>
              <a:t>In the pursuit of this objective, the initiative will support policy innovation through the development of a number of NAMAs and NAPs that will help guide Caribbean countries towards a green, low-emission and climate-resilient</a:t>
            </a:r>
            <a:r>
              <a:rPr lang="en-US" baseline="0" dirty="0" smtClean="0"/>
              <a:t> development pathway. </a:t>
            </a:r>
          </a:p>
          <a:p>
            <a:r>
              <a:rPr lang="en-US" baseline="0" dirty="0" smtClean="0"/>
              <a:t>The Project will then also support the implementation of actual technology that is both low-emission and advances climate risk management, including demonstration in the target countries.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Project will also strengthen institutional and technical capacities in selected countries for iterative development of comprehensive NAMAs and NAPs that are country-driven, and based on existing national/subnational development priorities, </a:t>
            </a:r>
            <a:r>
              <a:rPr lang="en-US" baseline="0" dirty="0" err="1" smtClean="0"/>
              <a:t>strateties</a:t>
            </a:r>
            <a:r>
              <a:rPr lang="en-US" baseline="0" dirty="0" smtClean="0"/>
              <a:t> and processes.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country will be able to tailor the specific assistance it will receive as informed by its priorities and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move on the Management Arrangement</a:t>
            </a:r>
            <a:r>
              <a:rPr lang="en-US" baseline="0" dirty="0" smtClean="0"/>
              <a:t> and the Role of Partner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move on the Management Arrangement</a:t>
            </a:r>
            <a:r>
              <a:rPr lang="en-US" baseline="0" dirty="0" smtClean="0"/>
              <a:t> and the Role of Partner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2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44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3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08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752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9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7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4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6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8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1-06-24 at 3.13.09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8747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19" r:id="rId4"/>
    <p:sldLayoutId id="2147483720" r:id="rId5"/>
    <p:sldLayoutId id="2147483721" r:id="rId6"/>
    <p:sldLayoutId id="2147483722" r:id="rId7"/>
    <p:sldLayoutId id="2147483728" r:id="rId8"/>
    <p:sldLayoutId id="2147483729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511360" y="1905000"/>
            <a:ext cx="79248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Myriad Pro" charset="0"/>
                <a:ea typeface="ＭＳ Ｐゴシック" charset="0"/>
                <a:cs typeface="ＭＳ Ｐゴシック" charset="0"/>
              </a:rPr>
              <a:t>Japan-Caribbean Climate Change Partnership</a:t>
            </a:r>
          </a:p>
          <a:p>
            <a:pPr algn="ctr"/>
            <a:r>
              <a:rPr lang="en-US" sz="2400" dirty="0" smtClean="0">
                <a:latin typeface="Myriad Pro" charset="0"/>
                <a:ea typeface="ＭＳ Ｐゴシック" charset="0"/>
                <a:cs typeface="ＭＳ Ｐゴシック" charset="0"/>
              </a:rPr>
              <a:t>Project Overview</a:t>
            </a:r>
            <a:endParaRPr lang="en-US" sz="240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4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2086651" y="3253956"/>
            <a:ext cx="4818298" cy="1905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Myriad Pro" charset="0"/>
                <a:ea typeface="ＭＳ Ｐゴシック" charset="0"/>
                <a:cs typeface="ＭＳ Ｐゴシック" charset="0"/>
              </a:rPr>
              <a:t>Yoko Ebisawa, Project Manager</a:t>
            </a:r>
          </a:p>
          <a:p>
            <a:pPr algn="ctr"/>
            <a:r>
              <a:rPr lang="en-US" sz="1800" dirty="0" smtClean="0">
                <a:latin typeface="Myriad Pro" charset="0"/>
                <a:ea typeface="ＭＳ Ｐゴシック" charset="0"/>
                <a:cs typeface="ＭＳ Ｐゴシック" charset="0"/>
              </a:rPr>
              <a:t>Inception Workshop</a:t>
            </a:r>
          </a:p>
          <a:p>
            <a:pPr algn="ctr"/>
            <a:r>
              <a:rPr lang="en-US" sz="1800" dirty="0" smtClean="0">
                <a:latin typeface="Myriad Pro" charset="0"/>
                <a:ea typeface="ＭＳ Ｐゴシック" charset="0"/>
                <a:cs typeface="ＭＳ Ｐゴシック" charset="0"/>
              </a:rPr>
              <a:t>26 January 2015</a:t>
            </a:r>
          </a:p>
          <a:p>
            <a:pPr algn="ctr"/>
            <a:r>
              <a:rPr lang="en-US" sz="1800" dirty="0" smtClean="0">
                <a:latin typeface="Myriad Pro" charset="0"/>
                <a:ea typeface="ＭＳ Ｐゴシック" charset="0"/>
                <a:cs typeface="ＭＳ Ｐゴシック" charset="0"/>
              </a:rPr>
              <a:t>Barbados</a:t>
            </a:r>
            <a:endParaRPr lang="en-US" sz="180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United Nations Development </a:t>
            </a:r>
            <a:r>
              <a:rPr lang="en-US" b="1" dirty="0" err="1" smtClean="0">
                <a:solidFill>
                  <a:srgbClr val="000000"/>
                </a:solidFill>
              </a:rPr>
              <a:t>Programme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0" y="5158956"/>
            <a:ext cx="2958172" cy="1466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58956"/>
            <a:ext cx="1550751" cy="142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066800" y="914400"/>
            <a:ext cx="6553200" cy="520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0" y="2209800"/>
            <a:ext cx="54864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July 2014	Agreement between the Prime 			Minister of Japan and 				Heads of CARICOM Member States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Negotiation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countries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2015	Project Appraisal Committee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2015	Project commenced preparation 			stage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2015	1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Board Meeting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2016	Inception Workshop and Launch</a:t>
            </a:r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971800"/>
            <a:ext cx="2476976" cy="18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irc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066800" y="914400"/>
            <a:ext cx="6553200" cy="520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General Overview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981200"/>
            <a:ext cx="7924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Duration: May 2015 until December 2017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Donor: the Government of Japan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Resource: JPY 1,526,000,000 (USD equivalent 15,000,000)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Countries: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Belize, Dominica, Grenada, Guyana, Jamaica, Saint Lucia, St. Vincent and the Grenadines, and Suriname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by: UNDP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4343400"/>
            <a:ext cx="5029200" cy="23517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circ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143000" y="914400"/>
            <a:ext cx="6553200" cy="520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Outcomes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circ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14600"/>
            <a:ext cx="787394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  <p:grpSp>
        <p:nvGrpSpPr>
          <p:cNvPr id="6" name="Canvas 22"/>
          <p:cNvGrpSpPr/>
          <p:nvPr/>
        </p:nvGrpSpPr>
        <p:grpSpPr>
          <a:xfrm>
            <a:off x="1447800" y="1524000"/>
            <a:ext cx="6114207" cy="4919100"/>
            <a:chOff x="0" y="0"/>
            <a:chExt cx="6114207" cy="49191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943600" cy="4831080"/>
            </a:xfrm>
            <a:prstGeom prst="rect">
              <a:avLst/>
            </a:prstGeom>
            <a:noFill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748" y="262973"/>
              <a:ext cx="4867275" cy="21898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Board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6748" y="481375"/>
              <a:ext cx="1666875" cy="87697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9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Beneficiary Representative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Beneficiary countries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CARICOM Secretariat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OECS Commission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45047" y="481860"/>
              <a:ext cx="1666875" cy="8760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9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Executive/Project Director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UNDP SRO, Barbados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UNDP RBLAC Regional Hub, Panama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73823" y="481959"/>
              <a:ext cx="1600200" cy="876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9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Partners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Government of Japan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s-E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2403" y="1357956"/>
              <a:ext cx="2897629" cy="1035017"/>
              <a:chOff x="-156435" y="1676378"/>
              <a:chExt cx="2897629" cy="1035017"/>
            </a:xfrm>
          </p:grpSpPr>
          <p:cxnSp>
            <p:nvCxnSpPr>
              <p:cNvPr id="23" name="AutoShape 9"/>
              <p:cNvCxnSpPr>
                <a:cxnSpLocks noChangeShapeType="1"/>
              </p:cNvCxnSpPr>
              <p:nvPr/>
            </p:nvCxnSpPr>
            <p:spPr bwMode="auto">
              <a:xfrm>
                <a:off x="2741194" y="1743025"/>
                <a:ext cx="0" cy="4706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-156435" y="1883763"/>
                <a:ext cx="1600200" cy="82763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9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Project Assurance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UNDP SRO, Barbados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UNDP RBLAC Regional Hub, Panama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1457670" y="1676378"/>
                <a:ext cx="1283524" cy="431087"/>
              </a:xfrm>
              <a:prstGeom prst="bentConnector3">
                <a:avLst>
                  <a:gd name="adj1" fmla="val 9955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82799" y="1895591"/>
              <a:ext cx="2560584" cy="105434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9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Management Unit (UNDP Barbados)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Manager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Two Technical Specialists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Communications Specialist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Associate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9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59310" y="2949935"/>
              <a:ext cx="4705350" cy="1969165"/>
              <a:chOff x="954157" y="2864706"/>
              <a:chExt cx="4705350" cy="1963557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954157" y="4168946"/>
                <a:ext cx="4705350" cy="65931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9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National Focal Points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Belize, Dominica, Grenada, Guyana, Jamaica,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Saint Lucia, St Vincent and the Grenadines, Suriname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863403" y="3236181"/>
                <a:ext cx="2846567" cy="6383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9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UNDP Country Offices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Belize, Barbados and the OECS,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Guyana, Jamaica, Suriname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190792" y="2864706"/>
                <a:ext cx="9525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190792" y="3874521"/>
                <a:ext cx="15902" cy="274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963866" y="1699670"/>
              <a:ext cx="1150341" cy="188636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Technical Advisory Group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CCCCC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CIMH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CARPHA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CANARI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CARDI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UWI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CDEMA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UNFCCC RCC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FAO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GWP-C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419" sz="9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cxnSp>
          <p:nvCxnSpPr>
            <p:cNvPr id="17" name="Straight Connector 16"/>
            <p:cNvCxnSpPr>
              <a:stCxn id="16" idx="1"/>
              <a:endCxn id="14" idx="3"/>
            </p:cNvCxnSpPr>
            <p:nvPr/>
          </p:nvCxnSpPr>
          <p:spPr>
            <a:xfrm flipH="1" flipV="1">
              <a:off x="4543383" y="2422763"/>
              <a:ext cx="420483" cy="22009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06596" y="1367313"/>
              <a:ext cx="0" cy="332395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533400" y="1381125"/>
            <a:ext cx="6553200" cy="600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Project Organization Structure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 bwMode="auto">
          <a:xfrm>
            <a:off x="1066800" y="984250"/>
            <a:ext cx="5943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>
                <a:cs typeface="ＭＳ Ｐゴシック" charset="0"/>
              </a:rPr>
              <a:t>Management Arrangement and the Role of Partner</a:t>
            </a:r>
            <a:endParaRPr lang="en-US" kern="0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endParaRPr lang="en-US" kern="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  <p:sp>
        <p:nvSpPr>
          <p:cNvPr id="27" name="Text Placeholder 1"/>
          <p:cNvSpPr txBox="1">
            <a:spLocks/>
          </p:cNvSpPr>
          <p:nvPr/>
        </p:nvSpPr>
        <p:spPr bwMode="auto">
          <a:xfrm>
            <a:off x="1066800" y="984250"/>
            <a:ext cx="5943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>
                <a:cs typeface="ＭＳ Ｐゴシック" charset="0"/>
              </a:rPr>
              <a:t>Management Arrangement and the Role of Partner</a:t>
            </a:r>
            <a:endParaRPr lang="en-US" kern="0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endParaRPr lang="en-US" kern="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85321"/>
              </p:ext>
            </p:extLst>
          </p:nvPr>
        </p:nvGraphicFramePr>
        <p:xfrm>
          <a:off x="663240" y="1793954"/>
          <a:ext cx="5867400" cy="174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2895600"/>
              </a:tblGrid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Project Manager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Yoko Ebisawa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Technical Specialist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Donna Gittens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Technical Specialist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Neisha Manickchand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Communications Specialist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Penny Bowen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Project Associate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Sherri Frederick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591312" y="1419673"/>
            <a:ext cx="6011257" cy="414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Project Management Unit</a:t>
            </a: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630696" y="3582710"/>
            <a:ext cx="6011257" cy="414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National Focal Points</a:t>
            </a: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99744"/>
              </p:ext>
            </p:extLst>
          </p:nvPr>
        </p:nvGraphicFramePr>
        <p:xfrm>
          <a:off x="630696" y="3926568"/>
          <a:ext cx="7141704" cy="237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704"/>
                <a:gridCol w="2057400"/>
                <a:gridCol w="2133600"/>
              </a:tblGrid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UNDP Country Office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Claudine Roberts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UNDP Barbados &amp; the OECS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Annlyn McPhie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Kurt Prospere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St. Vincent and the Grenadines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Ruthvin Harper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UNDP Belize Sub-Office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Astrid Lynch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UNDP Guyana Office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UNDP Jamaica Office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Sharon Legiman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UNDP Suriname Office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sz="quarter" idx="16"/>
          </p:nvPr>
        </p:nvSpPr>
        <p:spPr bwMode="auto">
          <a:xfrm>
            <a:off x="1066800" y="984250"/>
            <a:ext cx="5943600" cy="381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ＭＳ Ｐゴシック" charset="0"/>
              </a:rPr>
              <a:t>Management Arrangement and the Role of Partner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533400" y="1381125"/>
            <a:ext cx="6553200" cy="600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Role of UNDP Offices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2186"/>
              </p:ext>
            </p:extLst>
          </p:nvPr>
        </p:nvGraphicFramePr>
        <p:xfrm>
          <a:off x="517187" y="1880681"/>
          <a:ext cx="8382000" cy="4492371"/>
        </p:xfrm>
        <a:graphic>
          <a:graphicData uri="http://schemas.openxmlformats.org/drawingml/2006/table">
            <a:tbl>
              <a:tblPr/>
              <a:tblGrid>
                <a:gridCol w="3143250"/>
                <a:gridCol w="5238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Myriad Roman" charset="0"/>
                        </a:rPr>
                        <a:t>UNDP Unit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Myriad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Myriad Roman" charset="0"/>
                        </a:rPr>
                        <a:t>Role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Myriad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Barbados &amp; the OECS </a:t>
                      </a:r>
                    </a:p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– Lead Implementing Partner</a:t>
                      </a:r>
                    </a:p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(Co-Chair of the Project Board)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Accountable for the overall leadership, decision making and project management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Develop regional work-plan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Implement regional actions/activities in addition to OECS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Report to Donor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Conduct Audit, Evaluations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93141">
                <a:tc>
                  <a:txBody>
                    <a:bodyPr/>
                    <a:lstStyle/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Regional Hub, Regional Bureau of Latin America and Caribbean</a:t>
                      </a:r>
                    </a:p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(Co-Chair of the Project Board)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Responsible for the oversight and quality assurance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Provide technical support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488" marR="0" lvl="0" indent="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Country Offices (Belize, Guyana, Jamaica, Suriname)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Implement agreed actions/activities into CO level annual work-plans</a:t>
                      </a:r>
                    </a:p>
                    <a:p>
                      <a:pPr marL="261938" marR="0" lvl="0" indent="-1714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Accountable for activities that have been agreed to for implementation at the CO level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irc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" y="1038673"/>
            <a:ext cx="475488" cy="2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DPpptFormat_E">
  <a:themeElements>
    <a:clrScheme name="UNDPpptFormat_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UNDPFocusAreasTaxHTField0 xmlns="1ed4137b-41b2-488b-8250-6d369ec27664">
      <Terms xmlns="http://schemas.microsoft.com/office/infopath/2007/PartnerControls"/>
    </UNDPFocusAreasTaxHTField0>
    <TaxCatchAll xmlns="1ed4137b-41b2-488b-8250-6d369ec27664">
      <Value>5</Value>
    </TaxCatchAll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CountryTaxHTField0 xmlns="1ed4137b-41b2-488b-8250-6d369ec27664">
      <Terms xmlns="http://schemas.microsoft.com/office/infopath/2007/PartnerControls"/>
    </UNDPCountryTaxHTField0>
    <UndpOUCode xmlns="1ed4137b-41b2-488b-8250-6d369ec27664" xsi:nil="true"/>
    <UndpDocTypeMMTaxHTField0 xmlns="1ed4137b-41b2-488b-8250-6d369ec27664">
      <Terms xmlns="http://schemas.microsoft.com/office/infopath/2007/PartnerControls"/>
    </UndpDocTypeMMTaxHTField0>
    <_Publisher xmlns="http://schemas.microsoft.com/sharepoint/v3/fields" xsi:nil="true"/>
    <c4e2ab2cc9354bbf9064eeb465a566ea xmlns="1ed4137b-41b2-488b-8250-6d369ec27664">
      <Terms xmlns="http://schemas.microsoft.com/office/infopath/2007/PartnerControls"/>
    </c4e2ab2cc9354bbf9064eeb465a566ea>
    <UndpProjectNo xmlns="1ed4137b-41b2-488b-8250-6d369ec27664" xsi:nil="true"/>
    <UndpDocStatus xmlns="1ed4137b-41b2-488b-8250-6d369ec27664">Draft</UndpDocStatus>
    <UndpClassificationLevel xmlns="1ed4137b-41b2-488b-8250-6d369ec27664">Internal Use Only</UndpClassificationLevel>
    <UndpIsTemplate xmlns="1ed4137b-41b2-488b-8250-6d369ec27664">No</UndpIsTemplate>
    <UndpDocID xmlns="1ed4137b-41b2-488b-8250-6d369ec27664" xsi:nil="true"/>
    <_dlc_DocId xmlns="ab329847-71e0-4991-ae1d-d09f2517fcad">COUNTRYRBLAC-1394-1102</_dlc_DocId>
    <_dlc_DocIdUrl xmlns="ab329847-71e0-4991-ae1d-d09f2517fcad">
      <Url>https://intranet.undp.org/country/rblac/bb/intra/jcccp/_layouts/15/DocIdRedir.aspx?ID=COUNTRYRBLAC-1394-1102</Url>
      <Description>COUNTRYRBLAC-1394-1102</Description>
    </_dlc_DocIdUrl>
    <UNDPPublishedDate xmlns="ab329847-71e0-4991-ae1d-d09f2517fcad">2013-05-01T04:00:00+00:00</UNDPPublishedDate>
    <UNDPSummary xmlns="ab329847-71e0-4991-ae1d-d09f2517fcad" xsi:nil="true"/>
    <UNDPPOPPFunctionalArea xmlns="ab329847-71e0-4991-ae1d-d09f2517fcad" xsi:nil="true"/>
    <CSMeta2010Field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DP Document" ma:contentTypeID="0x010100F075C04BA242A84ABD3293E3AD35CDA4004A97B402A24203488B480288EC7DB189" ma:contentTypeVersion="87" ma:contentTypeDescription="" ma:contentTypeScope="" ma:versionID="ece4e6e596a45fc3ad5d4ab34afbf82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ab329847-71e0-4991-ae1d-d09f2517fcad" xmlns:ns4="1ed4137b-41b2-488b-8250-6d369ec27664" targetNamespace="http://schemas.microsoft.com/office/2006/metadata/properties" ma:root="true" ma:fieldsID="1ff8ee2a96caa3d2add629d163b8bf2c" ns1:_="" ns2:_="" ns3:_="" ns4:_="">
    <xsd:import namespace="http://schemas.microsoft.com/sharepoint/v3"/>
    <xsd:import namespace="http://schemas.microsoft.com/sharepoint/v3/fields"/>
    <xsd:import namespace="ab329847-71e0-4991-ae1d-d09f2517fcad"/>
    <xsd:import namespace="1ed4137b-41b2-488b-8250-6d369ec27664"/>
    <xsd:element name="properties">
      <xsd:complexType>
        <xsd:sequence>
          <xsd:element name="documentManagement">
            <xsd:complexType>
              <xsd:all>
                <xsd:element ref="ns3:UNDPSummary" minOccurs="0"/>
                <xsd:element ref="ns2:_Publisher" minOccurs="0"/>
                <xsd:element ref="ns3:UNDPPublishedDate" minOccurs="0"/>
                <xsd:element ref="ns4:UndpClassificationLevel" minOccurs="0"/>
                <xsd:element ref="ns3:UNDPPOPPFunctionalArea" minOccurs="0"/>
                <xsd:element ref="ns4:UndpProjectNo" minOccurs="0"/>
                <xsd:element ref="ns4:UndpDocStatus" minOccurs="0"/>
                <xsd:element ref="ns4:UndpIsTemplate" minOccurs="0"/>
                <xsd:element ref="ns4:UndpOUCode" minOccurs="0"/>
                <xsd:element ref="ns4:UndpDocFormat" minOccurs="0"/>
                <xsd:element ref="ns4:UndpDocID" minOccurs="0"/>
                <xsd:element ref="ns4:TaxCatchAll" minOccurs="0"/>
                <xsd:element ref="ns4:TaxCatchAllLabel" minOccurs="0"/>
                <xsd:element ref="ns4:UndpDocTypeMMTaxHTField0" minOccurs="0"/>
                <xsd:element ref="ns4:UNDPCountryTaxHTField0" minOccurs="0"/>
                <xsd:element ref="ns4:UNDPDocumentCategoryTaxHTField0" minOccurs="0"/>
                <xsd:element ref="ns4:b6db62fdefd74bd188b0c1cc54de5bcf" minOccurs="0"/>
                <xsd:element ref="ns4:UN_x0020_LanguagesTaxHTField0" minOccurs="0"/>
                <xsd:element ref="ns4:c4e2ab2cc9354bbf9064eeb465a566ea" minOccurs="0"/>
                <xsd:element ref="ns4:UNDPFocusAreasTaxHTField0" minOccurs="0"/>
                <xsd:element ref="ns3:_dlc_DocId" minOccurs="0"/>
                <xsd:element ref="ns3:_dlc_DocIdUrl" minOccurs="0"/>
                <xsd:element ref="ns3:_dlc_DocIdPersistId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40" nillable="true" ma:displayName="Classification Status" ma:hidden="tru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5" nillable="true" ma:displayName="Publisher" ma:description="The person who published the document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29847-71e0-4991-ae1d-d09f2517fcad" elementFormDefault="qualified">
    <xsd:import namespace="http://schemas.microsoft.com/office/2006/documentManagement/types"/>
    <xsd:import namespace="http://schemas.microsoft.com/office/infopath/2007/PartnerControls"/>
    <xsd:element name="UNDPSummary" ma:index="3" nillable="true" ma:displayName="Summary" ma:description="A brief description or summary of the document that will displayed in search results." ma:internalName="UNDPSummary" ma:readOnly="false">
      <xsd:simpleType>
        <xsd:restriction base="dms:Note">
          <xsd:maxLength value="255"/>
        </xsd:restriction>
      </xsd:simpleType>
    </xsd:element>
    <xsd:element name="UNDPPublishedDate" ma:index="6" nillable="true" ma:displayName="Published Date" ma:description="The date the document was published" ma:format="DateOnly" ma:internalName="UNDPPublishedDate" ma:readOnly="false">
      <xsd:simpleType>
        <xsd:restriction base="dms:DateTime"/>
      </xsd:simpleType>
    </xsd:element>
    <xsd:element name="UNDPPOPPFunctionalArea" ma:index="9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_dlc_DocId" ma:index="3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8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15" nillable="true" ma:displayName="Project No" ma:description="If applicable, the Atlas Project Number that this document relates to." ma:internalName="UndpProjectNo">
      <xsd:simpleType>
        <xsd:restriction base="dms:Text">
          <xsd:maxLength value="12"/>
        </xsd:restriction>
      </xsd:simpleType>
    </xsd:element>
    <xsd:element name="UndpDocStatus" ma:index="16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IsTemplate" ma:index="17" nillable="true" ma:displayName="Template" ma:default="No" ma:description="Is this document a template or model upon which other documents should be based?" ma:format="RadioButtons" ma:internalName="UndpIsTemplate">
      <xsd:simpleType>
        <xsd:restriction base="dms:Choice">
          <xsd:enumeration value="Yes"/>
          <xsd:enumeration value="No"/>
        </xsd:restriction>
      </xsd:simpleType>
    </xsd:element>
    <xsd:element name="UndpOUCode" ma:index="18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9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21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description="" ma:hidden="true" ma:list="{291f09b2-8a1c-4d93-b20b-496fcff66850}" ma:internalName="TaxCatchAll" ma:showField="CatchAllData" ma:web="ab329847-71e0-4991-ae1d-d09f2517f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description="" ma:hidden="true" ma:list="{291f09b2-8a1c-4d93-b20b-496fcff66850}" ma:internalName="TaxCatchAllLabel" ma:readOnly="true" ma:showField="CatchAllDataLabel" ma:web="ab329847-71e0-4991-ae1d-d09f2517f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78839492-c939-4403-a05a-dae1049eff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c1519d5-5462-432c-ac69-cbad312f38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5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1b29302a-a790-4a29-9296-98192bc3cc74" ma:anchorId="ccbed235-bdac-448a-ab80-b4bb62a8ac5c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A9F8D4A-5003-48B2-A25D-256FD3D73991}"/>
</file>

<file path=customXml/itemProps2.xml><?xml version="1.0" encoding="utf-8"?>
<ds:datastoreItem xmlns:ds="http://schemas.openxmlformats.org/officeDocument/2006/customXml" ds:itemID="{E995BF71-5740-48A1-A40F-2C066643CC82}"/>
</file>

<file path=customXml/itemProps3.xml><?xml version="1.0" encoding="utf-8"?>
<ds:datastoreItem xmlns:ds="http://schemas.openxmlformats.org/officeDocument/2006/customXml" ds:itemID="{7C590097-76E7-424F-A076-8E5C66AFDBDC}"/>
</file>

<file path=customXml/itemProps4.xml><?xml version="1.0" encoding="utf-8"?>
<ds:datastoreItem xmlns:ds="http://schemas.openxmlformats.org/officeDocument/2006/customXml" ds:itemID="{F2CC8E9B-D782-4525-A383-1B287EAA82FD}"/>
</file>

<file path=customXml/itemProps5.xml><?xml version="1.0" encoding="utf-8"?>
<ds:datastoreItem xmlns:ds="http://schemas.openxmlformats.org/officeDocument/2006/customXml" ds:itemID="{B702265B-C7ED-4E75-9E0D-16EC61973BE4}"/>
</file>

<file path=docProps/app.xml><?xml version="1.0" encoding="utf-8"?>
<Properties xmlns="http://schemas.openxmlformats.org/officeDocument/2006/extended-properties" xmlns:vt="http://schemas.openxmlformats.org/officeDocument/2006/docPropsVTypes">
  <Template>C:\DOCUME~1\DC191NP\LOCALS~1\Temp\UNDPpptFormat_E.pot</Template>
  <TotalTime>1448</TotalTime>
  <Words>584</Words>
  <Application>Microsoft Office PowerPoint</Application>
  <PresentationFormat>On-screen Show (4:3)</PresentationFormat>
  <Paragraphs>144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Mincho</vt:lpstr>
      <vt:lpstr>MS PGothic</vt:lpstr>
      <vt:lpstr>Myriad Pro</vt:lpstr>
      <vt:lpstr>Myriad Roman</vt:lpstr>
      <vt:lpstr>Arial</vt:lpstr>
      <vt:lpstr>Calibri</vt:lpstr>
      <vt:lpstr>Times New Roman</vt:lpstr>
      <vt:lpstr>UNDPpptFormat_E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Template, English</dc:title>
  <dc:subject/>
  <dc:creator>DC191NP</dc:creator>
  <cp:lastModifiedBy>Yoko Ebisawa</cp:lastModifiedBy>
  <cp:revision>94</cp:revision>
  <cp:lastPrinted>2016-01-25T22:29:49Z</cp:lastPrinted>
  <dcterms:created xsi:type="dcterms:W3CDTF">2011-06-27T14:19:05Z</dcterms:created>
  <dcterms:modified xsi:type="dcterms:W3CDTF">2016-01-25T22:42:54Z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0x010100F075C04BA242A84ABD3293E3AD35CDA4004A97B402A24203488B480288EC7DB189</vt:lpwstr>
  </property>
  <property fmtid="{D5CDD505-2E9C-101B-9397-08002B2CF9AE}" pid="3" name="_dlc_DocIdItemGuid">
    <vt:lpwstr>94413a11-74aa-4979-95ca-7067f73748d5</vt:lpwstr>
  </property>
  <property fmtid="{D5CDD505-2E9C-101B-9397-08002B2CF9AE}" pid="4" name="TaxKeyword">
    <vt:lpwstr/>
  </property>
  <property fmtid="{D5CDD505-2E9C-101B-9397-08002B2CF9AE}" pid="5" name="Unit">
    <vt:lpwstr/>
  </property>
  <property fmtid="{D5CDD505-2E9C-101B-9397-08002B2CF9AE}" pid="6" name="UNDPFocusAreas">
    <vt:lpwstr/>
  </property>
  <property fmtid="{D5CDD505-2E9C-101B-9397-08002B2CF9AE}" pid="7" name="UN Languages">
    <vt:lpwstr>5;#English|7f98b732-4b5b-4b70-ba90-a0eff09b5d2d</vt:lpwstr>
  </property>
  <property fmtid="{D5CDD505-2E9C-101B-9397-08002B2CF9AE}" pid="8" name="TaxKeywordTaxHTField">
    <vt:lpwstr/>
  </property>
  <property fmtid="{D5CDD505-2E9C-101B-9397-08002B2CF9AE}" pid="9" name="UNDPCountry">
    <vt:lpwstr/>
  </property>
  <property fmtid="{D5CDD505-2E9C-101B-9397-08002B2CF9AE}" pid="10" name="UndpDocTypeMM">
    <vt:lpwstr/>
  </property>
  <property fmtid="{D5CDD505-2E9C-101B-9397-08002B2CF9AE}" pid="11" name="UNDPDocumentCategory">
    <vt:lpwstr/>
  </property>
  <property fmtid="{D5CDD505-2E9C-101B-9397-08002B2CF9AE}" pid="12" name="UndpUnitMM">
    <vt:lpwstr/>
  </property>
  <property fmtid="{D5CDD505-2E9C-101B-9397-08002B2CF9AE}" pid="13" name="eRegFilingCodeMM">
    <vt:lpwstr/>
  </property>
</Properties>
</file>