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diagrams/layout1.xml" ContentType="application/vnd.openxmlformats-officedocument.drawingml.diagramLayout+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61" r:id="rId4"/>
    <p:sldId id="269" r:id="rId5"/>
    <p:sldId id="264" r:id="rId6"/>
    <p:sldId id="270" r:id="rId7"/>
    <p:sldId id="260" r:id="rId8"/>
    <p:sldId id="265" r:id="rId9"/>
    <p:sldId id="267" r:id="rId10"/>
    <p:sldId id="268"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71"/>
    <p:restoredTop sz="93237" autoAdjust="0"/>
  </p:normalViewPr>
  <p:slideViewPr>
    <p:cSldViewPr>
      <p:cViewPr>
        <p:scale>
          <a:sx n="70" d="100"/>
          <a:sy n="70" d="100"/>
        </p:scale>
        <p:origin x="-1218" y="-3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C529CC-B302-4CAC-ADE8-B011C620D8E5}"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49A09F28-8241-42E8-90A8-A9E12F4EB70B}">
      <dgm:prSet phldrT="[Text]" custT="1"/>
      <dgm:spPr>
        <a:solidFill>
          <a:schemeClr val="accent4"/>
        </a:solidFill>
      </dgm:spPr>
      <dgm:t>
        <a:bodyPr/>
        <a:lstStyle/>
        <a:p>
          <a:r>
            <a:rPr lang="en-US" sz="2000" dirty="0" smtClean="0">
              <a:latin typeface="Segoe UI" panose="020B0502040204020203" pitchFamily="34" charset="0"/>
              <a:ea typeface="Segoe UI" panose="020B0502040204020203" pitchFamily="34" charset="0"/>
              <a:cs typeface="Segoe UI" panose="020B0502040204020203" pitchFamily="34" charset="0"/>
            </a:rPr>
            <a:t>Capacity Building</a:t>
          </a:r>
          <a:endParaRPr lang="en-US" sz="2000" dirty="0">
            <a:latin typeface="Segoe UI" panose="020B0502040204020203" pitchFamily="34" charset="0"/>
            <a:ea typeface="Segoe UI" panose="020B0502040204020203" pitchFamily="34" charset="0"/>
            <a:cs typeface="Segoe UI" panose="020B0502040204020203" pitchFamily="34" charset="0"/>
          </a:endParaRPr>
        </a:p>
      </dgm:t>
    </dgm:pt>
    <dgm:pt modelId="{1749BA97-8C26-430F-9C65-32F8A302EAAC}" type="parTrans" cxnId="{4BF30FE7-5366-4027-8186-B20D4072DBFC}">
      <dgm:prSet/>
      <dgm:spPr/>
      <dgm:t>
        <a:bodyPr/>
        <a:lstStyle/>
        <a:p>
          <a:endParaRPr lang="en-US"/>
        </a:p>
      </dgm:t>
    </dgm:pt>
    <dgm:pt modelId="{5D77A337-975F-478D-B272-12B2E9FA2E6F}" type="sibTrans" cxnId="{4BF30FE7-5366-4027-8186-B20D4072DBFC}">
      <dgm:prSet/>
      <dgm:spPr/>
      <dgm:t>
        <a:bodyPr/>
        <a:lstStyle/>
        <a:p>
          <a:endParaRPr lang="en-US"/>
        </a:p>
      </dgm:t>
    </dgm:pt>
    <dgm:pt modelId="{43CFD2C3-BA21-48AB-A5C9-71533C40C855}">
      <dgm:prSet phldrT="[Text]" custT="1"/>
      <dgm:spPr>
        <a:solidFill>
          <a:schemeClr val="accent5"/>
        </a:solidFill>
      </dgm:spPr>
      <dgm:t>
        <a:bodyPr/>
        <a:lstStyle/>
        <a:p>
          <a:r>
            <a:rPr lang="en-US" sz="2000" dirty="0" smtClean="0">
              <a:latin typeface="Segoe UI" panose="020B0502040204020203" pitchFamily="34" charset="0"/>
              <a:ea typeface="Segoe UI" panose="020B0502040204020203" pitchFamily="34" charset="0"/>
              <a:cs typeface="Segoe UI" panose="020B0502040204020203" pitchFamily="34" charset="0"/>
            </a:rPr>
            <a:t>Technology</a:t>
          </a:r>
          <a:endParaRPr lang="en-US" sz="2000" dirty="0">
            <a:latin typeface="Segoe UI" panose="020B0502040204020203" pitchFamily="34" charset="0"/>
            <a:ea typeface="Segoe UI" panose="020B0502040204020203" pitchFamily="34" charset="0"/>
            <a:cs typeface="Segoe UI" panose="020B0502040204020203" pitchFamily="34" charset="0"/>
          </a:endParaRPr>
        </a:p>
      </dgm:t>
    </dgm:pt>
    <dgm:pt modelId="{EEE26E14-F960-441D-89C5-C1251343E8FA}" type="parTrans" cxnId="{BE6E7898-6027-4871-8CA7-40132980E7CB}">
      <dgm:prSet/>
      <dgm:spPr/>
      <dgm:t>
        <a:bodyPr/>
        <a:lstStyle/>
        <a:p>
          <a:endParaRPr lang="en-US"/>
        </a:p>
      </dgm:t>
    </dgm:pt>
    <dgm:pt modelId="{9DB98B2F-5D02-4C41-AF1D-445B8F95085F}" type="sibTrans" cxnId="{BE6E7898-6027-4871-8CA7-40132980E7CB}">
      <dgm:prSet/>
      <dgm:spPr/>
      <dgm:t>
        <a:bodyPr/>
        <a:lstStyle/>
        <a:p>
          <a:endParaRPr lang="en-US"/>
        </a:p>
      </dgm:t>
    </dgm:pt>
    <dgm:pt modelId="{A54BC0EB-B498-4674-BD18-97D846AC4C9E}">
      <dgm:prSet phldrT="[Text]" custT="1"/>
      <dgm:spPr>
        <a:solidFill>
          <a:srgbClr val="00B050"/>
        </a:solidFill>
      </dgm:spPr>
      <dgm:t>
        <a:bodyPr/>
        <a:lstStyle/>
        <a:p>
          <a:r>
            <a:rPr lang="en-US" sz="2000" dirty="0" smtClean="0">
              <a:latin typeface="Segoe UI" panose="020B0502040204020203" pitchFamily="34" charset="0"/>
              <a:ea typeface="Segoe UI" panose="020B0502040204020203" pitchFamily="34" charset="0"/>
              <a:cs typeface="Segoe UI" panose="020B0502040204020203" pitchFamily="34" charset="0"/>
            </a:rPr>
            <a:t>Finance</a:t>
          </a:r>
          <a:endParaRPr lang="en-US" sz="2000" dirty="0">
            <a:latin typeface="Segoe UI" panose="020B0502040204020203" pitchFamily="34" charset="0"/>
            <a:ea typeface="Segoe UI" panose="020B0502040204020203" pitchFamily="34" charset="0"/>
            <a:cs typeface="Segoe UI" panose="020B0502040204020203" pitchFamily="34" charset="0"/>
          </a:endParaRPr>
        </a:p>
      </dgm:t>
    </dgm:pt>
    <dgm:pt modelId="{FB7A1A71-C388-4993-A811-1FED75275BD9}" type="parTrans" cxnId="{AF2006E5-AC28-4083-BAC0-4A0D92BF5000}">
      <dgm:prSet/>
      <dgm:spPr/>
      <dgm:t>
        <a:bodyPr/>
        <a:lstStyle/>
        <a:p>
          <a:endParaRPr lang="en-US"/>
        </a:p>
      </dgm:t>
    </dgm:pt>
    <dgm:pt modelId="{FA658AAC-1394-43BA-9EAC-62C6661A2DE4}" type="sibTrans" cxnId="{AF2006E5-AC28-4083-BAC0-4A0D92BF5000}">
      <dgm:prSet/>
      <dgm:spPr/>
      <dgm:t>
        <a:bodyPr/>
        <a:lstStyle/>
        <a:p>
          <a:endParaRPr lang="en-US"/>
        </a:p>
      </dgm:t>
    </dgm:pt>
    <dgm:pt modelId="{CF2CB74F-D2C5-4C3E-A7BE-8FA14C19E628}" type="pres">
      <dgm:prSet presAssocID="{01C529CC-B302-4CAC-ADE8-B011C620D8E5}" presName="Name0" presStyleCnt="0">
        <dgm:presLayoutVars>
          <dgm:dir/>
          <dgm:resizeHandles val="exact"/>
        </dgm:presLayoutVars>
      </dgm:prSet>
      <dgm:spPr/>
      <dgm:t>
        <a:bodyPr/>
        <a:lstStyle/>
        <a:p>
          <a:endParaRPr lang="en-US"/>
        </a:p>
      </dgm:t>
    </dgm:pt>
    <dgm:pt modelId="{380E87C1-5195-4334-ACEA-8410351AEEB3}" type="pres">
      <dgm:prSet presAssocID="{01C529CC-B302-4CAC-ADE8-B011C620D8E5}" presName="cycle" presStyleCnt="0"/>
      <dgm:spPr/>
    </dgm:pt>
    <dgm:pt modelId="{BF17B334-F70B-4BF6-A711-47AEB72FA778}" type="pres">
      <dgm:prSet presAssocID="{49A09F28-8241-42E8-90A8-A9E12F4EB70B}" presName="nodeFirstNode" presStyleLbl="node1" presStyleIdx="0" presStyleCnt="3" custScaleX="79500" custScaleY="66195" custRadScaleRad="104353" custRadScaleInc="168">
        <dgm:presLayoutVars>
          <dgm:bulletEnabled val="1"/>
        </dgm:presLayoutVars>
      </dgm:prSet>
      <dgm:spPr/>
      <dgm:t>
        <a:bodyPr/>
        <a:lstStyle/>
        <a:p>
          <a:endParaRPr lang="en-US"/>
        </a:p>
      </dgm:t>
    </dgm:pt>
    <dgm:pt modelId="{6AF0048B-EE5F-4921-A880-026B76216118}" type="pres">
      <dgm:prSet presAssocID="{5D77A337-975F-478D-B272-12B2E9FA2E6F}" presName="sibTransFirstNode" presStyleLbl="bgShp" presStyleIdx="0" presStyleCnt="1"/>
      <dgm:spPr/>
      <dgm:t>
        <a:bodyPr/>
        <a:lstStyle/>
        <a:p>
          <a:endParaRPr lang="en-US"/>
        </a:p>
      </dgm:t>
    </dgm:pt>
    <dgm:pt modelId="{B90D5191-B37B-40AB-858F-A1692D3B17FF}" type="pres">
      <dgm:prSet presAssocID="{43CFD2C3-BA21-48AB-A5C9-71533C40C855}" presName="nodeFollowingNodes" presStyleLbl="node1" presStyleIdx="1" presStyleCnt="3" custScaleX="72335" custScaleY="71309">
        <dgm:presLayoutVars>
          <dgm:bulletEnabled val="1"/>
        </dgm:presLayoutVars>
      </dgm:prSet>
      <dgm:spPr/>
      <dgm:t>
        <a:bodyPr/>
        <a:lstStyle/>
        <a:p>
          <a:endParaRPr lang="en-US"/>
        </a:p>
      </dgm:t>
    </dgm:pt>
    <dgm:pt modelId="{B39C31CB-DEFA-4CDF-88E2-44479C7CA3A9}" type="pres">
      <dgm:prSet presAssocID="{A54BC0EB-B498-4674-BD18-97D846AC4C9E}" presName="nodeFollowingNodes" presStyleLbl="node1" presStyleIdx="2" presStyleCnt="3" custScaleX="73542" custScaleY="70851">
        <dgm:presLayoutVars>
          <dgm:bulletEnabled val="1"/>
        </dgm:presLayoutVars>
      </dgm:prSet>
      <dgm:spPr/>
      <dgm:t>
        <a:bodyPr/>
        <a:lstStyle/>
        <a:p>
          <a:endParaRPr lang="en-US"/>
        </a:p>
      </dgm:t>
    </dgm:pt>
  </dgm:ptLst>
  <dgm:cxnLst>
    <dgm:cxn modelId="{ED74881F-1667-46A9-BC15-1F106F4392EF}" type="presOf" srcId="{A54BC0EB-B498-4674-BD18-97D846AC4C9E}" destId="{B39C31CB-DEFA-4CDF-88E2-44479C7CA3A9}" srcOrd="0" destOrd="0" presId="urn:microsoft.com/office/officeart/2005/8/layout/cycle3"/>
    <dgm:cxn modelId="{0BCFC1D4-3281-473B-975A-4305F5978BE0}" type="presOf" srcId="{01C529CC-B302-4CAC-ADE8-B011C620D8E5}" destId="{CF2CB74F-D2C5-4C3E-A7BE-8FA14C19E628}" srcOrd="0" destOrd="0" presId="urn:microsoft.com/office/officeart/2005/8/layout/cycle3"/>
    <dgm:cxn modelId="{4BF30FE7-5366-4027-8186-B20D4072DBFC}" srcId="{01C529CC-B302-4CAC-ADE8-B011C620D8E5}" destId="{49A09F28-8241-42E8-90A8-A9E12F4EB70B}" srcOrd="0" destOrd="0" parTransId="{1749BA97-8C26-430F-9C65-32F8A302EAAC}" sibTransId="{5D77A337-975F-478D-B272-12B2E9FA2E6F}"/>
    <dgm:cxn modelId="{AF2006E5-AC28-4083-BAC0-4A0D92BF5000}" srcId="{01C529CC-B302-4CAC-ADE8-B011C620D8E5}" destId="{A54BC0EB-B498-4674-BD18-97D846AC4C9E}" srcOrd="2" destOrd="0" parTransId="{FB7A1A71-C388-4993-A811-1FED75275BD9}" sibTransId="{FA658AAC-1394-43BA-9EAC-62C6661A2DE4}"/>
    <dgm:cxn modelId="{5E02C6E1-4105-47C1-B173-F5A59E57CA6F}" type="presOf" srcId="{5D77A337-975F-478D-B272-12B2E9FA2E6F}" destId="{6AF0048B-EE5F-4921-A880-026B76216118}" srcOrd="0" destOrd="0" presId="urn:microsoft.com/office/officeart/2005/8/layout/cycle3"/>
    <dgm:cxn modelId="{FA0504AD-581E-4421-9DD8-AC661600D7F8}" type="presOf" srcId="{43CFD2C3-BA21-48AB-A5C9-71533C40C855}" destId="{B90D5191-B37B-40AB-858F-A1692D3B17FF}" srcOrd="0" destOrd="0" presId="urn:microsoft.com/office/officeart/2005/8/layout/cycle3"/>
    <dgm:cxn modelId="{BE6E7898-6027-4871-8CA7-40132980E7CB}" srcId="{01C529CC-B302-4CAC-ADE8-B011C620D8E5}" destId="{43CFD2C3-BA21-48AB-A5C9-71533C40C855}" srcOrd="1" destOrd="0" parTransId="{EEE26E14-F960-441D-89C5-C1251343E8FA}" sibTransId="{9DB98B2F-5D02-4C41-AF1D-445B8F95085F}"/>
    <dgm:cxn modelId="{B4DB3CA5-9793-4504-98B0-BE0B34121336}" type="presOf" srcId="{49A09F28-8241-42E8-90A8-A9E12F4EB70B}" destId="{BF17B334-F70B-4BF6-A711-47AEB72FA778}" srcOrd="0" destOrd="0" presId="urn:microsoft.com/office/officeart/2005/8/layout/cycle3"/>
    <dgm:cxn modelId="{9F7A8678-37E2-4A4F-8DEF-06E5D359712A}" type="presParOf" srcId="{CF2CB74F-D2C5-4C3E-A7BE-8FA14C19E628}" destId="{380E87C1-5195-4334-ACEA-8410351AEEB3}" srcOrd="0" destOrd="0" presId="urn:microsoft.com/office/officeart/2005/8/layout/cycle3"/>
    <dgm:cxn modelId="{B3F5922E-CAA3-4B5F-865A-61251ECC3832}" type="presParOf" srcId="{380E87C1-5195-4334-ACEA-8410351AEEB3}" destId="{BF17B334-F70B-4BF6-A711-47AEB72FA778}" srcOrd="0" destOrd="0" presId="urn:microsoft.com/office/officeart/2005/8/layout/cycle3"/>
    <dgm:cxn modelId="{7BFBCF82-9D54-45A3-8147-E11BB00E3B9E}" type="presParOf" srcId="{380E87C1-5195-4334-ACEA-8410351AEEB3}" destId="{6AF0048B-EE5F-4921-A880-026B76216118}" srcOrd="1" destOrd="0" presId="urn:microsoft.com/office/officeart/2005/8/layout/cycle3"/>
    <dgm:cxn modelId="{67E06EAD-AEFE-4806-BEBD-579EFE1E771E}" type="presParOf" srcId="{380E87C1-5195-4334-ACEA-8410351AEEB3}" destId="{B90D5191-B37B-40AB-858F-A1692D3B17FF}" srcOrd="2" destOrd="0" presId="urn:microsoft.com/office/officeart/2005/8/layout/cycle3"/>
    <dgm:cxn modelId="{486E11BF-1F47-44E0-BB24-6408D7852F34}" type="presParOf" srcId="{380E87C1-5195-4334-ACEA-8410351AEEB3}" destId="{B39C31CB-DEFA-4CDF-88E2-44479C7CA3A9}" srcOrd="3"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0048B-EE5F-4921-A880-026B76216118}">
      <dsp:nvSpPr>
        <dsp:cNvPr id="0" name=""/>
        <dsp:cNvSpPr/>
      </dsp:nvSpPr>
      <dsp:spPr>
        <a:xfrm>
          <a:off x="717862" y="50014"/>
          <a:ext cx="3233514" cy="3233514"/>
        </a:xfrm>
        <a:prstGeom prst="circularArrow">
          <a:avLst>
            <a:gd name="adj1" fmla="val 5689"/>
            <a:gd name="adj2" fmla="val 340510"/>
            <a:gd name="adj3" fmla="val 13392584"/>
            <a:gd name="adj4" fmla="val 17617720"/>
            <a:gd name="adj5" fmla="val 5908"/>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17B334-F70B-4BF6-A711-47AEB72FA778}">
      <dsp:nvSpPr>
        <dsp:cNvPr id="0" name=""/>
        <dsp:cNvSpPr/>
      </dsp:nvSpPr>
      <dsp:spPr>
        <a:xfrm>
          <a:off x="1462213" y="171457"/>
          <a:ext cx="1744811" cy="726401"/>
        </a:xfrm>
        <a:prstGeom prst="roundRect">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Segoe UI" panose="020B0502040204020203" pitchFamily="34" charset="0"/>
              <a:ea typeface="Segoe UI" panose="020B0502040204020203" pitchFamily="34" charset="0"/>
              <a:cs typeface="Segoe UI" panose="020B0502040204020203" pitchFamily="34" charset="0"/>
            </a:rPr>
            <a:t>Capacity Building</a:t>
          </a:r>
          <a:endParaRPr lang="en-US" sz="2000" kern="1200" dirty="0">
            <a:latin typeface="Segoe UI" panose="020B0502040204020203" pitchFamily="34" charset="0"/>
            <a:ea typeface="Segoe UI" panose="020B0502040204020203" pitchFamily="34" charset="0"/>
            <a:cs typeface="Segoe UI" panose="020B0502040204020203" pitchFamily="34" charset="0"/>
          </a:endParaRPr>
        </a:p>
      </dsp:txBody>
      <dsp:txXfrm>
        <a:off x="1497673" y="206917"/>
        <a:ext cx="1673891" cy="655481"/>
      </dsp:txXfrm>
    </dsp:sp>
    <dsp:sp modelId="{B90D5191-B37B-40AB-858F-A1692D3B17FF}">
      <dsp:nvSpPr>
        <dsp:cNvPr id="0" name=""/>
        <dsp:cNvSpPr/>
      </dsp:nvSpPr>
      <dsp:spPr>
        <a:xfrm>
          <a:off x="2762460" y="2327650"/>
          <a:ext cx="1587558" cy="782520"/>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Segoe UI" panose="020B0502040204020203" pitchFamily="34" charset="0"/>
              <a:ea typeface="Segoe UI" panose="020B0502040204020203" pitchFamily="34" charset="0"/>
              <a:cs typeface="Segoe UI" panose="020B0502040204020203" pitchFamily="34" charset="0"/>
            </a:rPr>
            <a:t>Technology</a:t>
          </a:r>
          <a:endParaRPr lang="en-US" sz="2000" kern="1200" dirty="0">
            <a:latin typeface="Segoe UI" panose="020B0502040204020203" pitchFamily="34" charset="0"/>
            <a:ea typeface="Segoe UI" panose="020B0502040204020203" pitchFamily="34" charset="0"/>
            <a:cs typeface="Segoe UI" panose="020B0502040204020203" pitchFamily="34" charset="0"/>
          </a:endParaRPr>
        </a:p>
      </dsp:txBody>
      <dsp:txXfrm>
        <a:off x="2800659" y="2365849"/>
        <a:ext cx="1511160" cy="706122"/>
      </dsp:txXfrm>
    </dsp:sp>
    <dsp:sp modelId="{B39C31CB-DEFA-4CDF-88E2-44479C7CA3A9}">
      <dsp:nvSpPr>
        <dsp:cNvPr id="0" name=""/>
        <dsp:cNvSpPr/>
      </dsp:nvSpPr>
      <dsp:spPr>
        <a:xfrm>
          <a:off x="298181" y="2330163"/>
          <a:ext cx="1614049" cy="777494"/>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Segoe UI" panose="020B0502040204020203" pitchFamily="34" charset="0"/>
              <a:ea typeface="Segoe UI" panose="020B0502040204020203" pitchFamily="34" charset="0"/>
              <a:cs typeface="Segoe UI" panose="020B0502040204020203" pitchFamily="34" charset="0"/>
            </a:rPr>
            <a:t>Finance</a:t>
          </a:r>
          <a:endParaRPr lang="en-US" sz="2000" kern="1200" dirty="0">
            <a:latin typeface="Segoe UI" panose="020B0502040204020203" pitchFamily="34" charset="0"/>
            <a:ea typeface="Segoe UI" panose="020B0502040204020203" pitchFamily="34" charset="0"/>
            <a:cs typeface="Segoe UI" panose="020B0502040204020203" pitchFamily="34" charset="0"/>
          </a:endParaRPr>
        </a:p>
      </dsp:txBody>
      <dsp:txXfrm>
        <a:off x="336135" y="2368117"/>
        <a:ext cx="1538141" cy="70158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287969-F329-405F-AAE2-1B5151332C95}" type="datetimeFigureOut">
              <a:rPr lang="en-US" smtClean="0"/>
              <a:t>1/24/2016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C8E561-162A-40D9-85FB-503A6B8B3A1C}" type="slidenum">
              <a:rPr lang="en-US" smtClean="0"/>
              <a:t>‹#›</a:t>
            </a:fld>
            <a:endParaRPr lang="en-US"/>
          </a:p>
        </p:txBody>
      </p:sp>
    </p:spTree>
    <p:extLst>
      <p:ext uri="{BB962C8B-B14F-4D97-AF65-F5344CB8AC3E}">
        <p14:creationId xmlns:p14="http://schemas.microsoft.com/office/powerpoint/2010/main" val="1875333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a:t>
            </a:r>
            <a:r>
              <a:rPr lang="en-US" baseline="0" dirty="0" smtClean="0"/>
              <a:t> my name is Emily </a:t>
            </a:r>
            <a:r>
              <a:rPr lang="en-US" baseline="0" dirty="0" err="1" smtClean="0"/>
              <a:t>Chessin</a:t>
            </a:r>
            <a:r>
              <a:rPr lang="en-US" baseline="0" dirty="0" smtClean="0"/>
              <a:t> and I am serving as </a:t>
            </a:r>
            <a:r>
              <a:rPr lang="en-US" baseline="0" dirty="0" smtClean="0"/>
              <a:t>a representative of the UNDP-GEF </a:t>
            </a:r>
            <a:r>
              <a:rPr lang="en-US" baseline="0" dirty="0" smtClean="0"/>
              <a:t>Regional Technical Advisor for the Caribbean region on mitigation </a:t>
            </a:r>
            <a:r>
              <a:rPr lang="en-US" baseline="0" dirty="0" smtClean="0"/>
              <a:t>and I </a:t>
            </a:r>
            <a:r>
              <a:rPr lang="en-US" baseline="0" dirty="0" smtClean="0"/>
              <a:t>am </a:t>
            </a:r>
            <a:r>
              <a:rPr lang="en-US" baseline="0" dirty="0" smtClean="0"/>
              <a:t>pleased </a:t>
            </a:r>
            <a:r>
              <a:rPr lang="en-US" baseline="0" dirty="0" smtClean="0"/>
              <a:t>to </a:t>
            </a:r>
            <a:r>
              <a:rPr lang="en-US" baseline="0" dirty="0" smtClean="0"/>
              <a:t>be participating </a:t>
            </a:r>
            <a:r>
              <a:rPr lang="en-US" baseline="0" dirty="0" smtClean="0"/>
              <a:t>in this meeting. </a:t>
            </a:r>
            <a:r>
              <a:rPr lang="en-US" baseline="0" dirty="0" smtClean="0"/>
              <a:t>I first want to thank the UNDP-OECS office for organizing this important meeting. This </a:t>
            </a:r>
            <a:r>
              <a:rPr lang="en-US" baseline="0" dirty="0" smtClean="0"/>
              <a:t>morning I am going to give a brief overview of the drivers that </a:t>
            </a:r>
            <a:r>
              <a:rPr lang="en-US" baseline="0" dirty="0" smtClean="0"/>
              <a:t>have led </a:t>
            </a:r>
            <a:r>
              <a:rPr lang="en-US" baseline="0" dirty="0" smtClean="0"/>
              <a:t>to the development of NAMAs, what </a:t>
            </a:r>
            <a:r>
              <a:rPr lang="en-US" baseline="0" dirty="0" smtClean="0"/>
              <a:t>roles NAMAs can plan in a country’s broader development objectives, the support that is </a:t>
            </a:r>
            <a:r>
              <a:rPr lang="en-US" baseline="0" dirty="0" smtClean="0"/>
              <a:t>often required to develop NAMAs, and what opportunities and support processes are out there to assist country’s in developing and implementing NAMAs. The aim of this presentation is to set the stage for the conversations we will be having throughout this workshop.</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a:t>
            </a:fld>
            <a:endParaRPr lang="en-US"/>
          </a:p>
        </p:txBody>
      </p:sp>
    </p:spTree>
    <p:extLst>
      <p:ext uri="{BB962C8B-B14F-4D97-AF65-F5344CB8AC3E}">
        <p14:creationId xmlns:p14="http://schemas.microsoft.com/office/powerpoint/2010/main" val="2139340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summary NAMAs can provide an opportunity to help country’s reach their mitigation goals and in turn their longer-term national development objectives and low-emission development strategies.</a:t>
            </a:r>
          </a:p>
          <a:p>
            <a:endParaRPr lang="en-US" baseline="0" dirty="0" smtClean="0"/>
          </a:p>
          <a:p>
            <a:r>
              <a:rPr lang="en-US" baseline="0" dirty="0" smtClean="0"/>
              <a:t>I look forward to learning from you about how NAMAs might serve as a tool to help your country reach its mitigation goals and national development objectives and I am excited to explore how the JCCCP </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and other development partners can support the region in meeting mitigation targets and objectives.</a:t>
            </a:r>
          </a:p>
          <a:p>
            <a:endParaRPr lang="en-US" baseline="0" dirty="0" smtClean="0"/>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10</a:t>
            </a:fld>
            <a:endParaRPr lang="en-US"/>
          </a:p>
        </p:txBody>
      </p:sp>
    </p:spTree>
    <p:extLst>
      <p:ext uri="{BB962C8B-B14F-4D97-AF65-F5344CB8AC3E}">
        <p14:creationId xmlns:p14="http://schemas.microsoft.com/office/powerpoint/2010/main" val="2749336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first want to provide a little</a:t>
            </a:r>
            <a:r>
              <a:rPr lang="en-US" baseline="0" dirty="0" smtClean="0"/>
              <a:t> background on the development of </a:t>
            </a:r>
            <a:r>
              <a:rPr lang="en-US" dirty="0" smtClean="0"/>
              <a:t>Nationally Appropriate</a:t>
            </a:r>
            <a:r>
              <a:rPr lang="en-US" baseline="0" dirty="0" smtClean="0"/>
              <a:t> Mitigation Actions (NAMAs). </a:t>
            </a:r>
          </a:p>
          <a:p>
            <a:endParaRPr lang="en-US" baseline="0" dirty="0" smtClean="0"/>
          </a:p>
          <a:p>
            <a:r>
              <a:rPr lang="en-US" baseline="0" dirty="0" smtClean="0"/>
              <a:t>NAMAs came out of the Bali Action Plan at COP 13 in 2007.</a:t>
            </a:r>
          </a:p>
          <a:p>
            <a:r>
              <a:rPr lang="en-US" baseline="0" dirty="0" smtClean="0"/>
              <a:t>This was the first time developing </a:t>
            </a:r>
            <a:r>
              <a:rPr lang="en-US" baseline="0" dirty="0" smtClean="0"/>
              <a:t>countries </a:t>
            </a:r>
            <a:r>
              <a:rPr lang="en-US" baseline="0" dirty="0" smtClean="0"/>
              <a:t>agreed </a:t>
            </a:r>
            <a:r>
              <a:rPr lang="en-US" baseline="0" dirty="0" smtClean="0"/>
              <a:t>to develop and implement voluntary mitigation measures. </a:t>
            </a:r>
          </a:p>
          <a:p>
            <a:endParaRPr lang="en-US" baseline="0" dirty="0" smtClean="0"/>
          </a:p>
          <a:p>
            <a:r>
              <a:rPr lang="en-US" baseline="0" dirty="0" smtClean="0"/>
              <a:t>In the BAP, NAMAs are defined as mitigation actions undertaken by developing country Parties in the context of sustainable development, supported and enabled by technology, financing, capacity building, in a measurable, reportable and verifiable manner. </a:t>
            </a:r>
          </a:p>
          <a:p>
            <a:endParaRPr lang="en-US" baseline="0" dirty="0" smtClean="0"/>
          </a:p>
          <a:p>
            <a:r>
              <a:rPr lang="en-US" baseline="0" dirty="0" smtClean="0"/>
              <a:t>Given this definition, NAMAs are intended to be a tool to help countries achieve mitigation objectives and a vehicle for channeling international support in the form of technology, financing and capacity building. </a:t>
            </a:r>
          </a:p>
          <a:p>
            <a:endParaRPr lang="en-US" baseline="0" dirty="0" smtClean="0"/>
          </a:p>
          <a:p>
            <a:r>
              <a:rPr lang="en-US" baseline="0" dirty="0" smtClean="0"/>
              <a:t>After the Copenhagen Accord </a:t>
            </a:r>
            <a:r>
              <a:rPr lang="en-US" baseline="0" dirty="0" smtClean="0"/>
              <a:t>(2008) and </a:t>
            </a:r>
            <a:r>
              <a:rPr lang="en-US" baseline="0" dirty="0" smtClean="0"/>
              <a:t>the Cancun </a:t>
            </a:r>
            <a:r>
              <a:rPr lang="en-US" baseline="0" dirty="0" smtClean="0"/>
              <a:t>Agreement (2009), </a:t>
            </a:r>
            <a:r>
              <a:rPr lang="en-US" baseline="0" dirty="0" smtClean="0"/>
              <a:t>developing countries started developing and submitting NAMAs to the UNFCCC.</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2</a:t>
            </a:fld>
            <a:endParaRPr lang="en-US"/>
          </a:p>
        </p:txBody>
      </p:sp>
    </p:spTree>
    <p:extLst>
      <p:ext uri="{BB962C8B-B14F-4D97-AF65-F5344CB8AC3E}">
        <p14:creationId xmlns:p14="http://schemas.microsoft.com/office/powerpoint/2010/main" val="1742481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is no universally accepted definition or rules for what a NAMA is and overtime NAMAs have evolved to take many forms including </a:t>
            </a:r>
            <a:r>
              <a:rPr lang="en-US" baseline="0" dirty="0" err="1" smtClean="0"/>
              <a:t>sectoral</a:t>
            </a:r>
            <a:r>
              <a:rPr lang="en-US" baseline="0" dirty="0" smtClean="0"/>
              <a:t> approaches, policies, strategies, programs or projects all with the aim of helping a country reduce its GHG emissions. </a:t>
            </a:r>
          </a:p>
          <a:p>
            <a:endParaRPr lang="en-US" baseline="0" dirty="0" smtClean="0"/>
          </a:p>
          <a:p>
            <a:r>
              <a:rPr lang="en-US" baseline="0" dirty="0" smtClean="0"/>
              <a:t>NAMAs are also classified in one of two ways. They are either unilateral NAMAs meaning they are financed using domestic sources of funding or they are supported NAMAs meaning they are financed using international sources from development partners such as bilateral or multilateral agencies or international climate funds.</a:t>
            </a:r>
            <a:endParaRPr lang="en-US" dirty="0" smtClean="0"/>
          </a:p>
          <a:p>
            <a:endParaRPr lang="en-US" dirty="0" smtClean="0"/>
          </a:p>
          <a:p>
            <a:endParaRPr lang="en-US" dirty="0" smtClean="0"/>
          </a:p>
          <a:p>
            <a:r>
              <a:rPr lang="en-US" dirty="0" smtClean="0"/>
              <a:t>NAMAs</a:t>
            </a:r>
            <a:r>
              <a:rPr lang="en-US" baseline="0" dirty="0" smtClean="0"/>
              <a:t> include </a:t>
            </a:r>
            <a:r>
              <a:rPr lang="en-US" baseline="0" dirty="0" smtClean="0"/>
              <a:t>a few main elements:</a:t>
            </a:r>
          </a:p>
          <a:p>
            <a:r>
              <a:rPr lang="en-US" baseline="0" dirty="0" smtClean="0"/>
              <a:t>They are to be aligned with a country’s national development plans and strategies</a:t>
            </a:r>
          </a:p>
          <a:p>
            <a:r>
              <a:rPr lang="en-US" baseline="0" dirty="0" smtClean="0"/>
              <a:t>They are to contribute to the mitigation of GHG emissions</a:t>
            </a:r>
          </a:p>
          <a:p>
            <a:r>
              <a:rPr lang="en-US" baseline="0" dirty="0" smtClean="0"/>
              <a:t>The impact of a NAMA should be measureable, reportable and verifiable. This is particularly important for internationally supported NAMAs.</a:t>
            </a:r>
          </a:p>
          <a:p>
            <a:r>
              <a:rPr lang="en-US" baseline="0" dirty="0" smtClean="0"/>
              <a:t>And finally NAMAs should be developed by the government, but should involve a breadth of stakeholders including the private sector, civil society, academia and other relevant organizations that could contribute to NAMA development and implementation.</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3</a:t>
            </a:fld>
            <a:endParaRPr lang="en-US"/>
          </a:p>
        </p:txBody>
      </p:sp>
    </p:spTree>
    <p:extLst>
      <p:ext uri="{BB962C8B-B14F-4D97-AF65-F5344CB8AC3E}">
        <p14:creationId xmlns:p14="http://schemas.microsoft.com/office/powerpoint/2010/main" val="2074644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important to situate NAMAs within a country’s broader </a:t>
            </a:r>
            <a:r>
              <a:rPr lang="en-US" sz="1200" kern="1200" dirty="0" smtClean="0">
                <a:solidFill>
                  <a:schemeClr val="tx1"/>
                </a:solidFill>
                <a:effectLst/>
                <a:latin typeface="+mn-lt"/>
                <a:ea typeface="+mn-ea"/>
                <a:cs typeface="+mn-cs"/>
              </a:rPr>
              <a:t>national development </a:t>
            </a:r>
            <a:r>
              <a:rPr lang="en-US" sz="1200" kern="1200" dirty="0" smtClean="0">
                <a:solidFill>
                  <a:schemeClr val="tx1"/>
                </a:solidFill>
                <a:effectLst/>
                <a:latin typeface="+mn-lt"/>
                <a:ea typeface="+mn-ea"/>
                <a:cs typeface="+mn-cs"/>
              </a:rPr>
              <a:t>objectives. </a:t>
            </a: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diagram provides one representation of how </a:t>
            </a:r>
            <a:r>
              <a:rPr lang="en-US" sz="1200" kern="1200" dirty="0" smtClean="0">
                <a:solidFill>
                  <a:schemeClr val="tx1"/>
                </a:solidFill>
                <a:effectLst/>
                <a:latin typeface="+mn-lt"/>
                <a:ea typeface="+mn-ea"/>
                <a:cs typeface="+mn-cs"/>
              </a:rPr>
              <a:t>NAMAs can fit into a country’s national development strategy. Within a country’s national development strategy they may have a low </a:t>
            </a:r>
            <a:r>
              <a:rPr lang="en-US" sz="1200" kern="1200" dirty="0" smtClean="0">
                <a:solidFill>
                  <a:schemeClr val="tx1"/>
                </a:solidFill>
                <a:effectLst/>
                <a:latin typeface="+mn-lt"/>
                <a:ea typeface="+mn-ea"/>
                <a:cs typeface="+mn-cs"/>
              </a:rPr>
              <a:t>emission development strategy. </a:t>
            </a:r>
            <a:r>
              <a:rPr lang="en-US" sz="1200" kern="1200" dirty="0" smtClean="0">
                <a:solidFill>
                  <a:schemeClr val="tx1"/>
                </a:solidFill>
                <a:effectLst/>
                <a:latin typeface="+mn-lt"/>
                <a:ea typeface="+mn-ea"/>
                <a:cs typeface="+mn-cs"/>
              </a:rPr>
              <a:t>In order for the country to achieve its LEDs a country may layout</a:t>
            </a:r>
            <a:r>
              <a:rPr lang="en-US" sz="1200" kern="1200" baseline="0" dirty="0" smtClean="0">
                <a:solidFill>
                  <a:schemeClr val="tx1"/>
                </a:solidFill>
                <a:effectLst/>
                <a:latin typeface="+mn-lt"/>
                <a:ea typeface="+mn-ea"/>
                <a:cs typeface="+mn-cs"/>
              </a:rPr>
              <a:t> a series of commitments including pledges, </a:t>
            </a:r>
            <a:r>
              <a:rPr lang="en-US" sz="1200" kern="1200" dirty="0" smtClean="0">
                <a:solidFill>
                  <a:schemeClr val="tx1"/>
                </a:solidFill>
                <a:effectLst/>
                <a:latin typeface="+mn-lt"/>
                <a:ea typeface="+mn-ea"/>
                <a:cs typeface="+mn-cs"/>
              </a:rPr>
              <a:t>intended </a:t>
            </a:r>
            <a:r>
              <a:rPr lang="en-US" sz="1200" kern="1200" dirty="0" smtClean="0">
                <a:solidFill>
                  <a:schemeClr val="tx1"/>
                </a:solidFill>
                <a:effectLst/>
                <a:latin typeface="+mn-lt"/>
                <a:ea typeface="+mn-ea"/>
                <a:cs typeface="+mn-cs"/>
              </a:rPr>
              <a:t>nationally determined contributions </a:t>
            </a:r>
            <a:r>
              <a:rPr lang="en-US" sz="1200" kern="1200" dirty="0" smtClean="0">
                <a:solidFill>
                  <a:schemeClr val="tx1"/>
                </a:solidFill>
                <a:effectLst/>
                <a:latin typeface="+mn-lt"/>
                <a:ea typeface="+mn-ea"/>
                <a:cs typeface="+mn-cs"/>
              </a:rPr>
              <a:t> (INDCs) that many</a:t>
            </a:r>
            <a:r>
              <a:rPr lang="en-US" sz="1200" kern="1200" baseline="0" dirty="0" smtClean="0">
                <a:solidFill>
                  <a:schemeClr val="tx1"/>
                </a:solidFill>
                <a:effectLst/>
                <a:latin typeface="+mn-lt"/>
                <a:ea typeface="+mn-ea"/>
                <a:cs typeface="+mn-cs"/>
              </a:rPr>
              <a:t> countries submitted at COP-21 </a:t>
            </a:r>
            <a:r>
              <a:rPr lang="en-US" sz="1200" kern="1200" dirty="0" smtClean="0">
                <a:solidFill>
                  <a:schemeClr val="tx1"/>
                </a:solidFill>
                <a:effectLst/>
                <a:latin typeface="+mn-lt"/>
                <a:ea typeface="+mn-ea"/>
                <a:cs typeface="+mn-cs"/>
              </a:rPr>
              <a:t>and/or </a:t>
            </a:r>
            <a:r>
              <a:rPr lang="en-US" sz="1200" kern="1200" dirty="0" smtClean="0">
                <a:solidFill>
                  <a:schemeClr val="tx1"/>
                </a:solidFill>
                <a:effectLst/>
                <a:latin typeface="+mn-lt"/>
                <a:ea typeface="+mn-ea"/>
                <a:cs typeface="+mn-cs"/>
              </a:rPr>
              <a:t>mitigation targets. </a:t>
            </a:r>
            <a:r>
              <a:rPr lang="en-US" sz="1200" kern="1200" dirty="0" smtClean="0">
                <a:solidFill>
                  <a:schemeClr val="tx1"/>
                </a:solidFill>
                <a:effectLst/>
                <a:latin typeface="+mn-lt"/>
                <a:ea typeface="+mn-ea"/>
                <a:cs typeface="+mn-cs"/>
              </a:rPr>
              <a:t>There</a:t>
            </a:r>
            <a:r>
              <a:rPr lang="en-US" sz="1200" kern="1200" baseline="0" dirty="0" smtClean="0">
                <a:solidFill>
                  <a:schemeClr val="tx1"/>
                </a:solidFill>
                <a:effectLst/>
                <a:latin typeface="+mn-lt"/>
                <a:ea typeface="+mn-ea"/>
                <a:cs typeface="+mn-cs"/>
              </a:rPr>
              <a:t> are then a range of mechanisms that countries can use to support their commitments including NAMAs, market mechanisms, REDD+ and other tools. </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NAMAs </a:t>
            </a:r>
            <a:r>
              <a:rPr lang="en-US" sz="1200" kern="1200" dirty="0" smtClean="0">
                <a:solidFill>
                  <a:schemeClr val="tx1"/>
                </a:solidFill>
                <a:effectLst/>
                <a:latin typeface="+mn-lt"/>
                <a:ea typeface="+mn-ea"/>
                <a:cs typeface="+mn-cs"/>
              </a:rPr>
              <a:t>are </a:t>
            </a:r>
            <a:r>
              <a:rPr lang="en-US" sz="1200" kern="1200" dirty="0" smtClean="0">
                <a:solidFill>
                  <a:schemeClr val="tx1"/>
                </a:solidFill>
                <a:effectLst/>
                <a:latin typeface="+mn-lt"/>
                <a:ea typeface="+mn-ea"/>
                <a:cs typeface="+mn-cs"/>
              </a:rPr>
              <a:t>really one </a:t>
            </a:r>
            <a:r>
              <a:rPr lang="en-US" sz="1200" kern="1200" dirty="0" smtClean="0">
                <a:solidFill>
                  <a:schemeClr val="tx1"/>
                </a:solidFill>
                <a:effectLst/>
                <a:latin typeface="+mn-lt"/>
                <a:ea typeface="+mn-ea"/>
                <a:cs typeface="+mn-cs"/>
              </a:rPr>
              <a:t>of the many tools within a country’s toolbox </a:t>
            </a:r>
            <a:r>
              <a:rPr lang="en-US" sz="1200" kern="1200" dirty="0" smtClean="0">
                <a:solidFill>
                  <a:schemeClr val="tx1"/>
                </a:solidFill>
                <a:effectLst/>
                <a:latin typeface="+mn-lt"/>
                <a:ea typeface="+mn-ea"/>
                <a:cs typeface="+mn-cs"/>
              </a:rPr>
              <a:t>that </a:t>
            </a:r>
            <a:r>
              <a:rPr lang="en-US" sz="1200" kern="1200" dirty="0" smtClean="0">
                <a:solidFill>
                  <a:schemeClr val="tx1"/>
                </a:solidFill>
                <a:effectLst/>
                <a:latin typeface="+mn-lt"/>
                <a:ea typeface="+mn-ea"/>
                <a:cs typeface="+mn-cs"/>
              </a:rPr>
              <a:t>can be used to meet </a:t>
            </a:r>
            <a:r>
              <a:rPr lang="en-US" sz="1200" kern="1200" dirty="0" smtClean="0">
                <a:solidFill>
                  <a:schemeClr val="tx1"/>
                </a:solidFill>
                <a:effectLst/>
                <a:latin typeface="+mn-lt"/>
                <a:ea typeface="+mn-ea"/>
                <a:cs typeface="+mn-cs"/>
              </a:rPr>
              <a:t>a country’s national development objectives. It’s </a:t>
            </a:r>
            <a:r>
              <a:rPr lang="en-US" sz="1200" kern="1200" dirty="0" smtClean="0">
                <a:solidFill>
                  <a:schemeClr val="tx1"/>
                </a:solidFill>
                <a:effectLst/>
                <a:latin typeface="+mn-lt"/>
                <a:ea typeface="+mn-ea"/>
                <a:cs typeface="+mn-cs"/>
              </a:rPr>
              <a:t>important to recognize that NAMAs are not an end in themselves, but a means to an end.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4C8E561-162A-40D9-85FB-503A6B8B3A1C}" type="slidenum">
              <a:rPr lang="en-US" smtClean="0"/>
              <a:t>4</a:t>
            </a:fld>
            <a:endParaRPr lang="en-US"/>
          </a:p>
        </p:txBody>
      </p:sp>
    </p:spTree>
    <p:extLst>
      <p:ext uri="{BB962C8B-B14F-4D97-AF65-F5344CB8AC3E}">
        <p14:creationId xmlns:p14="http://schemas.microsoft.com/office/powerpoint/2010/main" val="3406834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take a look at how</a:t>
            </a:r>
            <a:r>
              <a:rPr lang="en-US" baseline="0" dirty="0" smtClean="0"/>
              <a:t> NAMAs have progressed over the last few years we see that there has been substantial growth in NAMAs. As of 2015 there were 151 NAMAs worldwide. 140 are still under development and 11 are currently under implementation. When you look at the breakdown of NAMAs across the world, the majority of them have been undertaken by countries in Latin America, followed by Africa and the Middle East, Asia and finally Europe. </a:t>
            </a:r>
          </a:p>
          <a:p>
            <a:endParaRPr lang="en-US" baseline="0" dirty="0" smtClean="0"/>
          </a:p>
          <a:p>
            <a:r>
              <a:rPr lang="en-US" baseline="0" dirty="0" smtClean="0"/>
              <a:t>It’s </a:t>
            </a:r>
            <a:r>
              <a:rPr lang="en-US" baseline="0" dirty="0" smtClean="0"/>
              <a:t>interesting to note that there is </a:t>
            </a:r>
            <a:r>
              <a:rPr lang="en-US" baseline="0" dirty="0" smtClean="0"/>
              <a:t>almost no </a:t>
            </a:r>
            <a:r>
              <a:rPr lang="en-US" baseline="0" dirty="0" smtClean="0"/>
              <a:t>presence of the Caribbean in this global snapshot. </a:t>
            </a:r>
            <a:r>
              <a:rPr lang="en-US" baseline="0" dirty="0" smtClean="0"/>
              <a:t>From my understanding only Costa Rica and Dominican Republic have submitted NAMAs to the UNFCCC, but they are often grouped with Latin America. </a:t>
            </a:r>
          </a:p>
          <a:p>
            <a:endParaRPr lang="en-US" baseline="0" dirty="0" smtClean="0"/>
          </a:p>
          <a:p>
            <a:r>
              <a:rPr lang="en-US" baseline="0" dirty="0" smtClean="0"/>
              <a:t>Over the course of this workshop I am looking forward to exploring and learning why this is the case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5</a:t>
            </a:fld>
            <a:endParaRPr lang="en-US"/>
          </a:p>
        </p:txBody>
      </p:sp>
    </p:spTree>
    <p:extLst>
      <p:ext uri="{BB962C8B-B14F-4D97-AF65-F5344CB8AC3E}">
        <p14:creationId xmlns:p14="http://schemas.microsoft.com/office/powerpoint/2010/main" val="1181370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But before we discuss the Why I would like to layout some of the support countries may need in order to develop and implement a NAMA. </a:t>
            </a:r>
          </a:p>
          <a:p>
            <a:endParaRPr lang="en-US" baseline="0" dirty="0" smtClean="0"/>
          </a:p>
          <a:p>
            <a:r>
              <a:rPr lang="en-US" baseline="0" dirty="0" smtClean="0"/>
              <a:t>As this figure shows, developing and implementing a NAMA requires the involvement of many stakeholders from the national government to development partners, the private sector and civil society. Sometimes developing countries do not have the resources required to either develop or implement a NAMA and this is where international support can play a major role.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6</a:t>
            </a:fld>
            <a:endParaRPr lang="en-US"/>
          </a:p>
        </p:txBody>
      </p:sp>
    </p:spTree>
    <p:extLst>
      <p:ext uri="{BB962C8B-B14F-4D97-AF65-F5344CB8AC3E}">
        <p14:creationId xmlns:p14="http://schemas.microsoft.com/office/powerpoint/2010/main" val="124012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By providing capacity building, technology or financing development partners can support country’s in preparing and implementing a NAMA. This support can assist a country’s various stakeholders in carrying out the many roles required to implement a NAMA.</a:t>
            </a:r>
          </a:p>
          <a:p>
            <a:endParaRPr lang="en-US" baseline="0" dirty="0" smtClean="0"/>
          </a:p>
          <a:p>
            <a:r>
              <a:rPr lang="en-US" baseline="0" dirty="0" smtClean="0"/>
              <a:t>These roles can be broken down into a few main categories including political roles, institutional roles, technical roles and financial roles.</a:t>
            </a:r>
          </a:p>
          <a:p>
            <a:r>
              <a:rPr lang="en-US" baseline="0" dirty="0" smtClean="0"/>
              <a:t>From the political perspective, the government needs to </a:t>
            </a:r>
            <a:r>
              <a:rPr lang="en-US" baseline="0" dirty="0" smtClean="0"/>
              <a:t>develop </a:t>
            </a:r>
            <a:r>
              <a:rPr lang="en-US" baseline="0" dirty="0" smtClean="0"/>
              <a:t>an enabling environment to facilitate the investment in NAMAs.</a:t>
            </a:r>
          </a:p>
          <a:p>
            <a:r>
              <a:rPr lang="en-US" baseline="0" dirty="0" smtClean="0"/>
              <a:t>From an institutional perspective, the government needs to </a:t>
            </a:r>
            <a:r>
              <a:rPr lang="en-US" baseline="0" dirty="0" smtClean="0"/>
              <a:t>have the staff capacity to prepare a NAM and guidance on how to go about doing this. </a:t>
            </a:r>
            <a:endParaRPr lang="en-US" baseline="0" dirty="0" smtClean="0"/>
          </a:p>
          <a:p>
            <a:r>
              <a:rPr lang="en-US" baseline="0" dirty="0" smtClean="0"/>
              <a:t>From a technical perspective, it needs to have </a:t>
            </a:r>
            <a:r>
              <a:rPr lang="en-US" baseline="0" dirty="0" smtClean="0"/>
              <a:t>the capacity, financing and technology available to establish, implement and maintain an </a:t>
            </a:r>
            <a:r>
              <a:rPr lang="en-US" baseline="0" dirty="0" smtClean="0"/>
              <a:t>MRV system</a:t>
            </a:r>
          </a:p>
          <a:p>
            <a:r>
              <a:rPr lang="en-US" baseline="0" dirty="0" smtClean="0"/>
              <a:t>And from a financial perspective it needs to be able to attract public international finance in order to bring in larger scale private sector investment </a:t>
            </a:r>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7</a:t>
            </a:fld>
            <a:endParaRPr lang="en-US"/>
          </a:p>
        </p:txBody>
      </p:sp>
    </p:spTree>
    <p:extLst>
      <p:ext uri="{BB962C8B-B14F-4D97-AF65-F5344CB8AC3E}">
        <p14:creationId xmlns:p14="http://schemas.microsoft.com/office/powerpoint/2010/main" val="4118037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Fortunately</a:t>
            </a:r>
            <a:r>
              <a:rPr lang="en-US" baseline="0" dirty="0" smtClean="0"/>
              <a:t> there are a lot of opportunities for countries to seek out support for developing NAMAs and over the next two days we are going to discuss one of the most recent support mechanisms the Japan Caribbean Climate Change Partnership. As mentioned earlier, the JCCCP is a new support mechanism for NAMAs and </a:t>
            </a:r>
            <a:r>
              <a:rPr lang="en-US" baseline="0" dirty="0" smtClean="0"/>
              <a:t>NAPs being implemented by the UNDP. </a:t>
            </a:r>
            <a:endParaRPr lang="en-US" baseline="0" dirty="0" smtClean="0"/>
          </a:p>
          <a:p>
            <a:endParaRPr lang="en-US" baseline="0" dirty="0" smtClean="0"/>
          </a:p>
          <a:p>
            <a:r>
              <a:rPr lang="en-US" baseline="0" dirty="0" smtClean="0"/>
              <a:t>In terms of mitigation, The objectives of the JCCCP is to provide mitigation assistance that is tailored to a country’s specific needs</a:t>
            </a:r>
          </a:p>
          <a:p>
            <a:r>
              <a:rPr lang="en-US" baseline="0" dirty="0" smtClean="0"/>
              <a:t>Support the development and/or implementation of a country’s NAMAs</a:t>
            </a:r>
          </a:p>
          <a:p>
            <a:r>
              <a:rPr lang="en-US" baseline="0" dirty="0" smtClean="0"/>
              <a:t>Strengthen a country’s institutional and technical capacities and</a:t>
            </a:r>
          </a:p>
          <a:p>
            <a:r>
              <a:rPr lang="en-US" baseline="0" dirty="0" smtClean="0"/>
              <a:t>Support the investment in mitigation technologies via pilot projects</a:t>
            </a:r>
          </a:p>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8</a:t>
            </a:fld>
            <a:endParaRPr lang="en-US"/>
          </a:p>
        </p:txBody>
      </p:sp>
    </p:spTree>
    <p:extLst>
      <p:ext uri="{BB962C8B-B14F-4D97-AF65-F5344CB8AC3E}">
        <p14:creationId xmlns:p14="http://schemas.microsoft.com/office/powerpoint/2010/main" val="3877576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also a suite of additional support mechanisms for developing, implementing and financing NAMAs. This slide</a:t>
            </a:r>
            <a:r>
              <a:rPr lang="en-US" baseline="0" dirty="0" smtClean="0"/>
              <a:t> provides a brief snapshot of some of them and we will be learning more about other support </a:t>
            </a:r>
            <a:r>
              <a:rPr lang="en-US" baseline="0" dirty="0" smtClean="0"/>
              <a:t>international and regional mechanisms </a:t>
            </a:r>
            <a:r>
              <a:rPr lang="en-US" baseline="0" dirty="0" smtClean="0"/>
              <a:t>later this morning.</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4C8E561-162A-40D9-85FB-503A6B8B3A1C}" type="slidenum">
              <a:rPr lang="en-US" smtClean="0"/>
              <a:t>9</a:t>
            </a:fld>
            <a:endParaRPr lang="en-US"/>
          </a:p>
        </p:txBody>
      </p:sp>
    </p:spTree>
    <p:extLst>
      <p:ext uri="{BB962C8B-B14F-4D97-AF65-F5344CB8AC3E}">
        <p14:creationId xmlns:p14="http://schemas.microsoft.com/office/powerpoint/2010/main" val="512360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heading"/>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heading"/>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43192" cy="1143000"/>
          </a:xfrm>
          <a:prstGeom prst="rect">
            <a:avLst/>
          </a:prstGeom>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124744"/>
            <a:ext cx="8382000" cy="2210862"/>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95989777"/>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heading"/>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heading"/>
              </a:defRPr>
            </a:lvl1pPr>
            <a:lvl2pPr>
              <a:defRPr>
                <a:latin typeface="Arial heading"/>
              </a:defRPr>
            </a:lvl2pPr>
            <a:lvl3pPr>
              <a:defRPr>
                <a:latin typeface="Arial heading"/>
              </a:defRPr>
            </a:lvl3pPr>
            <a:lvl4pPr>
              <a:defRPr>
                <a:latin typeface="Arial heading"/>
              </a:defRPr>
            </a:lvl4pPr>
            <a:lvl5pPr>
              <a:defRPr>
                <a:latin typeface="Arial heading"/>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heading"/>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heading"/>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creen shot 2011-06-24 at 3.13.09 PM.png"/>
          <p:cNvPicPr>
            <a:picLocks noChangeAspect="1"/>
          </p:cNvPicPr>
          <p:nvPr/>
        </p:nvPicPr>
        <p:blipFill>
          <a:blip r:embed="rId14"/>
          <a:srcRect/>
          <a:stretch>
            <a:fillRect/>
          </a:stretch>
        </p:blipFill>
        <p:spPr bwMode="auto">
          <a:xfrm>
            <a:off x="8001000" y="228600"/>
            <a:ext cx="874713" cy="1611313"/>
          </a:xfrm>
          <a:prstGeom prst="rect">
            <a:avLst/>
          </a:prstGeom>
          <a:noFill/>
          <a:ln w="9525">
            <a:noFill/>
            <a:miter lim="800000"/>
            <a:headEnd/>
            <a:tailEnd/>
          </a:ln>
        </p:spPr>
      </p:pic>
      <p:sp>
        <p:nvSpPr>
          <p:cNvPr id="1027" name="TextBox 2"/>
          <p:cNvSpPr txBox="1">
            <a:spLocks noChangeArrowheads="1"/>
          </p:cNvSpPr>
          <p:nvPr/>
        </p:nvSpPr>
        <p:spPr bwMode="auto">
          <a:xfrm>
            <a:off x="8572500" y="6477000"/>
            <a:ext cx="381000" cy="215900"/>
          </a:xfrm>
          <a:prstGeom prst="rect">
            <a:avLst/>
          </a:prstGeom>
          <a:noFill/>
          <a:ln>
            <a:noFill/>
          </a:ln>
          <a:extLst/>
        </p:spPr>
        <p:txBody>
          <a:bodyPr>
            <a:spAutoFit/>
          </a:bodyPr>
          <a:lstStyle>
            <a:lvl1pPr eaLnBrk="0" hangingPunct="0">
              <a:defRPr sz="2400">
                <a:solidFill>
                  <a:schemeClr val="tx1"/>
                </a:solidFill>
                <a:latin typeface="Times New Roman" charset="0"/>
                <a:ea typeface="ＭＳ Ｐゴシック" charset="-128"/>
              </a:defRPr>
            </a:lvl1pPr>
            <a:lvl2pPr marL="742950" indent="-285750" eaLnBrk="0" hangingPunct="0">
              <a:defRPr sz="2400">
                <a:solidFill>
                  <a:schemeClr val="tx1"/>
                </a:solidFill>
                <a:latin typeface="Times New Roman" charset="0"/>
                <a:ea typeface="ＭＳ Ｐゴシック" charset="-128"/>
              </a:defRPr>
            </a:lvl2pPr>
            <a:lvl3pPr marL="1143000" indent="-228600" eaLnBrk="0" hangingPunct="0">
              <a:defRPr sz="2400">
                <a:solidFill>
                  <a:schemeClr val="tx1"/>
                </a:solidFill>
                <a:latin typeface="Times New Roman" charset="0"/>
                <a:ea typeface="ＭＳ Ｐゴシック" charset="-128"/>
              </a:defRPr>
            </a:lvl3pPr>
            <a:lvl4pPr marL="1600200" indent="-228600" eaLnBrk="0" hangingPunct="0">
              <a:defRPr sz="2400">
                <a:solidFill>
                  <a:schemeClr val="tx1"/>
                </a:solidFill>
                <a:latin typeface="Times New Roman" charset="0"/>
                <a:ea typeface="ＭＳ Ｐゴシック" charset="-128"/>
              </a:defRPr>
            </a:lvl4pPr>
            <a:lvl5pPr marL="2057400" indent="-228600" eaLnBrk="0" hangingPunct="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fld id="{3F13A354-6B76-4BC2-A519-DB6A2C5F0673}" type="slidenum">
              <a:rPr lang="en-US" sz="800" smtClean="0">
                <a:solidFill>
                  <a:srgbClr val="7F7F7F"/>
                </a:solidFill>
                <a:latin typeface="Myriad Roman" charset="0"/>
              </a:rPr>
              <a:pPr eaLnBrk="1" hangingPunct="1">
                <a:defRPr/>
              </a:pPr>
              <a:t>‹#›</a:t>
            </a:fld>
            <a:endParaRPr lang="en-US" sz="800" smtClean="0">
              <a:solidFill>
                <a:srgbClr val="7F7F7F"/>
              </a:solidFill>
              <a:latin typeface="Myriad Roman"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mailto:emily.chessin@mc-group.com"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a:bodyPr>
          <a:lstStyle/>
          <a:p>
            <a:r>
              <a:rPr lang="en-US" sz="28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Nationally Appropriate Mitigation Actions (NAMAs) </a:t>
            </a:r>
            <a:r>
              <a:rPr lang="en-US" sz="2800" dirty="0" smtClean="0">
                <a:latin typeface="Segoe UI" panose="020B0502040204020203" pitchFamily="34" charset="0"/>
                <a:ea typeface="Segoe UI" panose="020B0502040204020203" pitchFamily="34" charset="0"/>
                <a:cs typeface="Segoe UI" panose="020B0502040204020203" pitchFamily="34" charset="0"/>
              </a:rPr>
              <a:t/>
            </a:r>
            <a:br>
              <a:rPr lang="en-US" sz="2800" dirty="0" smtClean="0">
                <a:latin typeface="Segoe UI" panose="020B0502040204020203" pitchFamily="34" charset="0"/>
                <a:ea typeface="Segoe UI" panose="020B0502040204020203" pitchFamily="34" charset="0"/>
                <a:cs typeface="Segoe UI" panose="020B0502040204020203" pitchFamily="34" charset="0"/>
              </a:rPr>
            </a:br>
            <a:r>
              <a:rPr lang="en-US" sz="2800" i="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Drivers, Needs &amp; Opportunities</a:t>
            </a:r>
            <a:endParaRPr lang="en-US" sz="2800" i="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Subtitle 2"/>
          <p:cNvSpPr>
            <a:spLocks noGrp="1"/>
          </p:cNvSpPr>
          <p:nvPr>
            <p:ph type="subTitle" idx="1"/>
          </p:nvPr>
        </p:nvSpPr>
        <p:spPr>
          <a:xfrm>
            <a:off x="1371600" y="3581400"/>
            <a:ext cx="6400800" cy="1752600"/>
          </a:xfrm>
        </p:spPr>
        <p:txBody>
          <a:bodyPr/>
          <a:lstStyle/>
          <a:p>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Emily </a:t>
            </a:r>
            <a:r>
              <a:rPr lang="en-US" sz="2400" dirty="0" err="1"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Chessin</a:t>
            </a:r>
            <a:endPar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Representative of Regional </a:t>
            </a:r>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Specialist</a:t>
            </a:r>
            <a:endPar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Climate Change Mitigation, UNDP-GEF</a:t>
            </a:r>
            <a:endPar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Meister Consultants </a:t>
            </a:r>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Group</a:t>
            </a:r>
          </a:p>
          <a:p>
            <a:endParaRPr lang="en-US" sz="200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J-CCCP Inception Workshop</a:t>
            </a: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Jan 26-27, 2016</a:t>
            </a:r>
          </a:p>
          <a:p>
            <a:r>
              <a:rPr lang="en-US" sz="2000" dirty="0" smtClean="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rPr>
              <a:t>Barbados</a:t>
            </a:r>
            <a:endParaRPr lang="en-US" sz="2000" dirty="0">
              <a:solidFill>
                <a:schemeClr val="tx1">
                  <a:lumMod val="50000"/>
                  <a:lumOff val="50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11715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Summary</a:t>
            </a: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a:xfrm>
            <a:off x="228600" y="1905000"/>
            <a:ext cx="8382000" cy="2210862"/>
          </a:xfrm>
        </p:spPr>
        <p:txBody>
          <a:bodyPr/>
          <a:lstStyle/>
          <a:p>
            <a:pPr algn="just"/>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NAMAs are a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tool</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that can help </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countries achieve reach </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their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mitigation targets </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and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longer-term national development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objectives</a:t>
            </a:r>
            <a:endPar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lgn="just">
              <a:buNone/>
            </a:pP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buClr>
                <a:schemeClr val="tx1">
                  <a:lumMod val="75000"/>
                  <a:lumOff val="25000"/>
                </a:schemeClr>
              </a:buClr>
            </a:pP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Opportunities</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for J-CCCP and other development partners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to</a:t>
            </a:r>
            <a:r>
              <a:rPr lang="en-US"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a:t>
            </a:r>
            <a:r>
              <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support the Caribbean region in preparing and implementing NAMAs</a:t>
            </a:r>
            <a:endParaRPr lang="en-US" dirty="0" smtClean="0">
              <a:solidFill>
                <a:srgbClr val="0070C0"/>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p:nvPr/>
        </p:nvCxnSpPr>
        <p:spPr bwMode="auto">
          <a:xfrm>
            <a:off x="457200" y="11430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49859838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2362200"/>
            <a:ext cx="8382000" cy="2210862"/>
          </a:xfrm>
        </p:spPr>
        <p:txBody>
          <a:bodyPr/>
          <a:lstStyle/>
          <a:p>
            <a:pPr marL="0" indent="0">
              <a:buNone/>
            </a:pPr>
            <a:r>
              <a:rPr lang="en-US" sz="3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Emily </a:t>
            </a:r>
            <a:r>
              <a:rPr lang="en-US" sz="3000" dirty="0" err="1"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Chessin</a:t>
            </a:r>
            <a:endParaRPr lang="en-US" sz="3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r>
              <a:rPr lang="en-US" sz="3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Regional Specialist, Representative </a:t>
            </a:r>
          </a:p>
          <a:p>
            <a:pPr marL="0" indent="0">
              <a:buNone/>
            </a:pPr>
            <a:r>
              <a:rPr lang="en-US" sz="3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Climate Change Mitigation, </a:t>
            </a:r>
            <a:r>
              <a:rPr lang="en-US" sz="3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UNDP-GEF</a:t>
            </a:r>
            <a:endParaRPr lang="en-US" sz="3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r>
              <a:rPr lang="en-US" sz="3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Meister Consultants Group</a:t>
            </a:r>
          </a:p>
          <a:p>
            <a:pPr marL="0" indent="0">
              <a:buNone/>
            </a:pPr>
            <a:r>
              <a:rPr lang="en-US" sz="3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hlinkClick r:id="rId2"/>
              </a:rPr>
              <a:t>emily.chessin@mc-group.com</a:t>
            </a:r>
            <a:endParaRPr lang="en-US" sz="3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buNone/>
            </a:pPr>
            <a:endPar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5" name="Straight Connector 4"/>
          <p:cNvCxnSpPr/>
          <p:nvPr/>
        </p:nvCxnSpPr>
        <p:spPr bwMode="auto">
          <a:xfrm>
            <a:off x="457200" y="11430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6" name="Title 1"/>
          <p:cNvSpPr txBox="1">
            <a:spLocks/>
          </p:cNvSpPr>
          <p:nvPr/>
        </p:nvSpPr>
        <p:spPr>
          <a:xfrm>
            <a:off x="457200" y="274638"/>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Thank you!</a:t>
            </a:r>
            <a:endParaRPr lang="en-US"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1940718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 y="4191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The Development of NAMA’s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Text Placeholder 5"/>
          <p:cNvSpPr>
            <a:spLocks noGrp="1"/>
          </p:cNvSpPr>
          <p:nvPr>
            <p:ph type="body" sz="quarter" idx="10"/>
          </p:nvPr>
        </p:nvSpPr>
        <p:spPr>
          <a:xfrm>
            <a:off x="381000" y="1896384"/>
            <a:ext cx="8382000" cy="4628960"/>
          </a:xfrm>
        </p:spPr>
        <p:txBody>
          <a:bodyPr>
            <a:normAutofit/>
          </a:bodyPr>
          <a:lstStyle/>
          <a:p>
            <a:pPr marL="0" indent="0">
              <a:buNone/>
            </a:pP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The Bali Action Plan at </a:t>
            </a:r>
            <a:r>
              <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13</a:t>
            </a:r>
            <a:r>
              <a:rPr lang="en-GB" sz="2800" baseline="30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a:t>
            </a:r>
            <a:r>
              <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 Conference of Parties (COP) to the Kyoto Protocol </a:t>
            </a: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(2007</a:t>
            </a:r>
            <a:r>
              <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p>
          <a:p>
            <a:pPr marL="0" indent="0" algn="just">
              <a:buNone/>
            </a:pPr>
            <a:endPar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0" indent="0" algn="just">
              <a:buNone/>
            </a:pPr>
            <a:r>
              <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Nationally </a:t>
            </a: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appropriate mitigation </a:t>
            </a:r>
            <a:r>
              <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actions (NAMAs) are to be undertaken by </a:t>
            </a:r>
            <a:r>
              <a:rPr lang="en-GB" sz="2800"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developing country </a:t>
            </a:r>
            <a:r>
              <a:rPr lang="en-GB"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Parties in </a:t>
            </a: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the context of </a:t>
            </a:r>
            <a:r>
              <a:rPr lang="en-GB" sz="2800" dirty="0">
                <a:solidFill>
                  <a:srgbClr val="0070C0"/>
                </a:solidFill>
                <a:latin typeface="Segoe UI" panose="020B0502040204020203" pitchFamily="34" charset="0"/>
                <a:ea typeface="Segoe UI" panose="020B0502040204020203" pitchFamily="34" charset="0"/>
                <a:cs typeface="Segoe UI" panose="020B0502040204020203" pitchFamily="34" charset="0"/>
              </a:rPr>
              <a:t>sustainable development</a:t>
            </a:r>
            <a:r>
              <a:rPr lang="en-GB" sz="2800" dirty="0">
                <a:latin typeface="Segoe UI" panose="020B0502040204020203" pitchFamily="34" charset="0"/>
                <a:ea typeface="Segoe UI" panose="020B0502040204020203" pitchFamily="34" charset="0"/>
                <a:cs typeface="Segoe UI" panose="020B0502040204020203" pitchFamily="34" charset="0"/>
              </a:rPr>
              <a:t>, </a:t>
            </a: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supported and enabled by </a:t>
            </a:r>
            <a:r>
              <a:rPr lang="en-GB" sz="2800" dirty="0">
                <a:solidFill>
                  <a:srgbClr val="0070C0"/>
                </a:solidFill>
                <a:latin typeface="Segoe UI" panose="020B0502040204020203" pitchFamily="34" charset="0"/>
                <a:ea typeface="Segoe UI" panose="020B0502040204020203" pitchFamily="34" charset="0"/>
                <a:cs typeface="Segoe UI" panose="020B0502040204020203" pitchFamily="34" charset="0"/>
              </a:rPr>
              <a:t>technology, financing </a:t>
            </a: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and</a:t>
            </a:r>
            <a:r>
              <a:rPr lang="en-GB" sz="2800" dirty="0">
                <a:solidFill>
                  <a:schemeClr val="tx2"/>
                </a:solidFill>
                <a:latin typeface="Segoe UI" panose="020B0502040204020203" pitchFamily="34" charset="0"/>
                <a:ea typeface="Segoe UI" panose="020B0502040204020203" pitchFamily="34" charset="0"/>
                <a:cs typeface="Segoe UI" panose="020B0502040204020203" pitchFamily="34" charset="0"/>
              </a:rPr>
              <a:t> </a:t>
            </a:r>
            <a:r>
              <a:rPr lang="en-GB" sz="2800" dirty="0">
                <a:solidFill>
                  <a:srgbClr val="0070C0"/>
                </a:solidFill>
                <a:latin typeface="Segoe UI" panose="020B0502040204020203" pitchFamily="34" charset="0"/>
                <a:ea typeface="Segoe UI" panose="020B0502040204020203" pitchFamily="34" charset="0"/>
                <a:cs typeface="Segoe UI" panose="020B0502040204020203" pitchFamily="34" charset="0"/>
              </a:rPr>
              <a:t>capacity building</a:t>
            </a:r>
            <a:r>
              <a:rPr lang="en-GB" sz="2800" dirty="0">
                <a:latin typeface="Segoe UI" panose="020B0502040204020203" pitchFamily="34" charset="0"/>
                <a:ea typeface="Segoe UI" panose="020B0502040204020203" pitchFamily="34" charset="0"/>
                <a:cs typeface="Segoe UI" panose="020B0502040204020203" pitchFamily="34" charset="0"/>
              </a:rPr>
              <a:t>, </a:t>
            </a:r>
            <a:r>
              <a:rPr lang="en-GB"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 a</a:t>
            </a:r>
            <a:r>
              <a:rPr lang="en-GB" sz="2800" dirty="0">
                <a:latin typeface="Segoe UI" panose="020B0502040204020203" pitchFamily="34" charset="0"/>
                <a:ea typeface="Segoe UI" panose="020B0502040204020203" pitchFamily="34" charset="0"/>
                <a:cs typeface="Segoe UI" panose="020B0502040204020203" pitchFamily="34" charset="0"/>
              </a:rPr>
              <a:t> </a:t>
            </a:r>
            <a:r>
              <a:rPr lang="en-GB" sz="2800" dirty="0">
                <a:solidFill>
                  <a:srgbClr val="0070C0"/>
                </a:solidFill>
                <a:latin typeface="Segoe UI" panose="020B0502040204020203" pitchFamily="34" charset="0"/>
                <a:ea typeface="Segoe UI" panose="020B0502040204020203" pitchFamily="34" charset="0"/>
                <a:cs typeface="Segoe UI" panose="020B0502040204020203" pitchFamily="34" charset="0"/>
              </a:rPr>
              <a:t>measurable, reportable and verifiable (MRV) manner</a:t>
            </a:r>
            <a:r>
              <a:rPr lang="en-GB" sz="2800" dirty="0" smtClean="0">
                <a:latin typeface="Segoe UI" panose="020B0502040204020203" pitchFamily="34" charset="0"/>
                <a:ea typeface="Segoe UI" panose="020B0502040204020203" pitchFamily="34" charset="0"/>
                <a:cs typeface="Segoe UI" panose="020B0502040204020203" pitchFamily="34" charset="0"/>
              </a:rPr>
              <a:t>.</a:t>
            </a:r>
            <a:endParaRPr lang="en-US" sz="2800" dirty="0" smtClean="0">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a:endCxn id="5" idx="3"/>
          </p:cNvCxnSpPr>
          <p:nvPr/>
        </p:nvCxnSpPr>
        <p:spPr bwMode="auto">
          <a:xfrm>
            <a:off x="228600" y="990600"/>
            <a:ext cx="74907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381505307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6431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Overview of NAMAs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a:xfrm>
            <a:off x="362723" y="3048000"/>
            <a:ext cx="8382000" cy="2895600"/>
          </a:xfrm>
        </p:spPr>
        <p:txBody>
          <a:bodyPr>
            <a:normAutofit/>
          </a:bodyPr>
          <a:lstStyle/>
          <a:p>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Aligned with country’s </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 </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development plans </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&amp; strategies</a:t>
            </a:r>
            <a:endPar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Achieve GHG emission reductions</a:t>
            </a:r>
            <a:endPar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Sustainable development impact</a:t>
            </a:r>
            <a:endPar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Monitor, report and verify (MR</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V) impact</a:t>
            </a:r>
            <a:endPar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Government </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coordinated, but </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involves private sector, civil society organizations, academia, </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etc.</a:t>
            </a:r>
            <a:endPar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p:nvPr/>
        </p:nvCxnSpPr>
        <p:spPr bwMode="auto">
          <a:xfrm>
            <a:off x="304800" y="944562"/>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grpSp>
        <p:nvGrpSpPr>
          <p:cNvPr id="15" name="Group 14"/>
          <p:cNvGrpSpPr/>
          <p:nvPr/>
        </p:nvGrpSpPr>
        <p:grpSpPr>
          <a:xfrm>
            <a:off x="1410073" y="1143000"/>
            <a:ext cx="6104530" cy="1600208"/>
            <a:chOff x="1410073" y="1351057"/>
            <a:chExt cx="6104530" cy="1384526"/>
          </a:xfrm>
        </p:grpSpPr>
        <p:grpSp>
          <p:nvGrpSpPr>
            <p:cNvPr id="5" name="Group 4"/>
            <p:cNvGrpSpPr/>
            <p:nvPr/>
          </p:nvGrpSpPr>
          <p:grpSpPr>
            <a:xfrm>
              <a:off x="1410073" y="1351057"/>
              <a:ext cx="6104530" cy="1384526"/>
              <a:chOff x="1371600" y="1385510"/>
              <a:chExt cx="6362700" cy="1586290"/>
            </a:xfrm>
          </p:grpSpPr>
          <p:sp>
            <p:nvSpPr>
              <p:cNvPr id="6" name="Rounded Rectangle 5"/>
              <p:cNvSpPr/>
              <p:nvPr/>
            </p:nvSpPr>
            <p:spPr bwMode="auto">
              <a:xfrm>
                <a:off x="1409700" y="1385510"/>
                <a:ext cx="6324600" cy="679836"/>
              </a:xfrm>
              <a:prstGeom prst="roundRect">
                <a:avLst/>
              </a:prstGeom>
              <a:solidFill>
                <a:schemeClr val="accent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NAMAs</a:t>
                </a:r>
                <a:endParaRPr kumimoji="0" lang="en-US" sz="32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7" name="Rounded Rectangle 6"/>
              <p:cNvSpPr/>
              <p:nvPr/>
            </p:nvSpPr>
            <p:spPr bwMode="auto">
              <a:xfrm>
                <a:off x="13716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err="1"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Sectoral</a:t>
                </a:r>
                <a:r>
                  <a:rPr kumimoji="0" lang="en-US" sz="1600" i="0" u="none" strike="noStrike" cap="none" normalizeH="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 Approaches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8" name="Rounded Rectangle 7"/>
              <p:cNvSpPr/>
              <p:nvPr/>
            </p:nvSpPr>
            <p:spPr bwMode="auto">
              <a:xfrm>
                <a:off x="29718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Policies &amp; Strategies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9" name="Rounded Rectangle 8"/>
              <p:cNvSpPr/>
              <p:nvPr/>
            </p:nvSpPr>
            <p:spPr bwMode="auto">
              <a:xfrm>
                <a:off x="46482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Programs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10" name="Rounded Rectangle 9"/>
              <p:cNvSpPr/>
              <p:nvPr/>
            </p:nvSpPr>
            <p:spPr bwMode="auto">
              <a:xfrm>
                <a:off x="6248400" y="2362200"/>
                <a:ext cx="1371600" cy="60960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Projects</a:t>
                </a:r>
                <a:endParaRPr kumimoji="0" lang="en-US" sz="16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cxnSp>
            <p:nvCxnSpPr>
              <p:cNvPr id="11" name="Straight Connector 10"/>
              <p:cNvCxnSpPr/>
              <p:nvPr/>
            </p:nvCxnSpPr>
            <p:spPr bwMode="auto">
              <a:xfrm>
                <a:off x="3657600" y="2080260"/>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cxnSp>
            <p:nvCxnSpPr>
              <p:cNvPr id="12" name="Straight Connector 11"/>
              <p:cNvCxnSpPr/>
              <p:nvPr/>
            </p:nvCxnSpPr>
            <p:spPr bwMode="auto">
              <a:xfrm>
                <a:off x="5334000" y="2087880"/>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cxnSp>
            <p:nvCxnSpPr>
              <p:cNvPr id="13" name="Straight Connector 12"/>
              <p:cNvCxnSpPr/>
              <p:nvPr/>
            </p:nvCxnSpPr>
            <p:spPr bwMode="auto">
              <a:xfrm>
                <a:off x="6934200" y="2072640"/>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grpSp>
        <p:cxnSp>
          <p:nvCxnSpPr>
            <p:cNvPr id="14" name="Straight Connector 13"/>
            <p:cNvCxnSpPr/>
            <p:nvPr/>
          </p:nvCxnSpPr>
          <p:spPr bwMode="auto">
            <a:xfrm>
              <a:off x="2062112" y="1964088"/>
              <a:ext cx="0" cy="289560"/>
            </a:xfrm>
            <a:prstGeom prst="line">
              <a:avLst/>
            </a:prstGeom>
            <a:solidFill>
              <a:schemeClr val="accent1"/>
            </a:solidFill>
            <a:ln w="25400" cap="flat" cmpd="sng" algn="ctr">
              <a:solidFill>
                <a:schemeClr val="tx1">
                  <a:lumMod val="65000"/>
                  <a:lumOff val="35000"/>
                </a:schemeClr>
              </a:solidFill>
              <a:prstDash val="dash"/>
              <a:round/>
              <a:headEnd type="none" w="med" len="med"/>
              <a:tailEnd type="none" w="med" len="med"/>
            </a:ln>
            <a:effectLst/>
          </p:spPr>
        </p:cxnSp>
      </p:grpSp>
      <p:sp>
        <p:nvSpPr>
          <p:cNvPr id="17" name="Rectangle 16"/>
          <p:cNvSpPr/>
          <p:nvPr/>
        </p:nvSpPr>
        <p:spPr>
          <a:xfrm>
            <a:off x="304800" y="5449712"/>
            <a:ext cx="8153400" cy="707886"/>
          </a:xfrm>
          <a:prstGeom prst="rect">
            <a:avLst/>
          </a:prstGeom>
          <a:ln>
            <a:noFill/>
          </a:ln>
        </p:spPr>
        <p:txBody>
          <a:bodyPr wrap="square">
            <a:spAutoFit/>
          </a:bodyPr>
          <a:lstStyle/>
          <a:p>
            <a:pPr marL="342900" indent="-342900">
              <a:buFont typeface="Arial" panose="020B0604020202020204" pitchFamily="34" charset="0"/>
              <a:buChar char="•"/>
            </a:pPr>
            <a:r>
              <a:rPr lang="en-US" sz="20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Unilateral </a:t>
            </a:r>
            <a:r>
              <a:rPr 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NAMAs: </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Financed using national </a:t>
            </a:r>
            <a:r>
              <a:rPr lang="en-US" sz="20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funds</a:t>
            </a:r>
            <a:endParaRPr lang="en-US" sz="8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US" sz="20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Supported </a:t>
            </a:r>
            <a:r>
              <a:rPr lang="en-US" sz="20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NAMAs: </a:t>
            </a:r>
            <a:r>
              <a:rPr lang="en-US" sz="20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Financed using international funds </a:t>
            </a:r>
            <a:endParaRPr lang="en-US" sz="12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5791769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bwMode="auto">
          <a:xfrm>
            <a:off x="191670" y="1983300"/>
            <a:ext cx="8782389" cy="4343400"/>
          </a:xfrm>
          <a:prstGeom prst="rect">
            <a:avLst/>
          </a:prstGeom>
          <a:solidFill>
            <a:srgbClr val="F8F8F8"/>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5" name="Title 4"/>
          <p:cNvSpPr>
            <a:spLocks noGrp="1"/>
          </p:cNvSpPr>
          <p:nvPr>
            <p:ph type="title"/>
          </p:nvPr>
        </p:nvSpPr>
        <p:spPr>
          <a:xfrm>
            <a:off x="228600" y="274638"/>
            <a:ext cx="7871792" cy="1143000"/>
          </a:xfrm>
        </p:spPr>
        <p:txBody>
          <a:bodyPr/>
          <a:lstStyle/>
          <a:p>
            <a:pPr algn="l"/>
            <a:r>
              <a:rPr lang="en-US" sz="28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NAMAs within a country’s development strategy and the UNFCCC process</a:t>
            </a:r>
            <a:endParaRPr lang="en-US" sz="28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4" name="Straight Connector 3"/>
          <p:cNvCxnSpPr/>
          <p:nvPr/>
        </p:nvCxnSpPr>
        <p:spPr bwMode="auto">
          <a:xfrm>
            <a:off x="246185" y="1295400"/>
            <a:ext cx="777047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2" name="Rounded Rectangle 1"/>
          <p:cNvSpPr/>
          <p:nvPr/>
        </p:nvSpPr>
        <p:spPr bwMode="auto">
          <a:xfrm>
            <a:off x="1811259" y="2286000"/>
            <a:ext cx="7091881" cy="534955"/>
          </a:xfrm>
          <a:prstGeom prst="roundRect">
            <a:avLst/>
          </a:prstGeom>
          <a:solidFill>
            <a:schemeClr val="accent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National</a:t>
            </a:r>
            <a:r>
              <a:rPr kumimoji="0" lang="en-US" sz="2400" b="0" i="0" u="none" strike="noStrike" cap="none" normalizeH="0" baseline="0" dirty="0" smtClean="0">
                <a:ln>
                  <a:noFill/>
                </a:ln>
                <a:solidFill>
                  <a:schemeClr val="tx1">
                    <a:lumMod val="75000"/>
                    <a:lumOff val="25000"/>
                  </a:schemeClr>
                </a:solidFill>
                <a:effectLst/>
                <a:latin typeface="Segoe UI" panose="020B0502040204020203" pitchFamily="34" charset="0"/>
                <a:ea typeface="Segoe UI" panose="020B0502040204020203" pitchFamily="34" charset="0"/>
                <a:cs typeface="Segoe UI" panose="020B0502040204020203" pitchFamily="34" charset="0"/>
              </a:rPr>
              <a:t> </a:t>
            </a:r>
            <a:r>
              <a:rPr kumimoji="0" lang="en-US" sz="24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Development Strategy</a:t>
            </a:r>
            <a:endParaRPr kumimoji="0" lang="en-US" sz="2400" b="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3" name="Rounded Rectangle 2"/>
          <p:cNvSpPr/>
          <p:nvPr/>
        </p:nvSpPr>
        <p:spPr bwMode="auto">
          <a:xfrm>
            <a:off x="1811259" y="3088433"/>
            <a:ext cx="7091881" cy="534955"/>
          </a:xfrm>
          <a:prstGeom prst="roundRect">
            <a:avLst/>
          </a:prstGeom>
          <a:solidFill>
            <a:schemeClr val="accent3"/>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Low-</a:t>
            </a:r>
            <a:r>
              <a:rPr lang="en-US" sz="2000" dirty="0">
                <a:solidFill>
                  <a:schemeClr val="bg1"/>
                </a:solidFill>
                <a:latin typeface="Segoe UI" panose="020B0502040204020203" pitchFamily="34" charset="0"/>
                <a:ea typeface="Segoe UI" panose="020B0502040204020203" pitchFamily="34" charset="0"/>
                <a:cs typeface="Segoe UI" panose="020B0502040204020203" pitchFamily="34" charset="0"/>
              </a:rPr>
              <a:t>C</a:t>
            </a:r>
            <a:r>
              <a:rPr kumimoji="0" lang="en-US" sz="20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arbon</a:t>
            </a:r>
            <a:r>
              <a:rPr kumimoji="0" lang="en-US" sz="2000" b="0" i="0" u="none" strike="noStrike" cap="none" normalizeH="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 Development Strategies or Plans (LEDs)</a:t>
            </a:r>
            <a:endParaRPr kumimoji="0" lang="en-US" sz="2000" b="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8" name="Rounded Rectangle 7"/>
          <p:cNvSpPr/>
          <p:nvPr/>
        </p:nvSpPr>
        <p:spPr bwMode="auto">
          <a:xfrm>
            <a:off x="1843172" y="3763813"/>
            <a:ext cx="1918354" cy="534955"/>
          </a:xfrm>
          <a:prstGeom prst="roundRect">
            <a:avLst/>
          </a:prstGeom>
          <a:solidFill>
            <a:schemeClr val="accent5"/>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Pledge</a:t>
            </a:r>
            <a:endParaRPr kumimoji="0" lang="en-US" sz="20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9" name="Rounded Rectangle 8"/>
          <p:cNvSpPr/>
          <p:nvPr/>
        </p:nvSpPr>
        <p:spPr bwMode="auto">
          <a:xfrm>
            <a:off x="3886200" y="3763813"/>
            <a:ext cx="2538177" cy="534955"/>
          </a:xfrm>
          <a:prstGeom prst="roundRect">
            <a:avLst/>
          </a:prstGeom>
          <a:solidFill>
            <a:schemeClr val="accent5"/>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Intended</a:t>
            </a:r>
            <a:r>
              <a:rPr kumimoji="0" lang="en-US" sz="1200" i="0" u="none" strike="noStrike" cap="none" normalizeH="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 </a:t>
            </a:r>
            <a:r>
              <a:rPr kumimoji="0" lang="en-US" sz="12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Nationally Determined Contributions (INDCs)</a:t>
            </a:r>
            <a:endParaRPr kumimoji="0" lang="en-US" sz="12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10" name="Rounded Rectangle 9"/>
          <p:cNvSpPr/>
          <p:nvPr/>
        </p:nvSpPr>
        <p:spPr bwMode="auto">
          <a:xfrm>
            <a:off x="6562819" y="3757127"/>
            <a:ext cx="2411240" cy="534955"/>
          </a:xfrm>
          <a:prstGeom prst="roundRect">
            <a:avLst/>
          </a:prstGeom>
          <a:solidFill>
            <a:schemeClr val="accent5"/>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Mitigation Targets</a:t>
            </a:r>
            <a:endParaRPr kumimoji="0" lang="en-US" sz="200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11" name="Rounded Rectangle 10"/>
          <p:cNvSpPr/>
          <p:nvPr/>
        </p:nvSpPr>
        <p:spPr bwMode="auto">
          <a:xfrm>
            <a:off x="1953097" y="4425820"/>
            <a:ext cx="354594" cy="113678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NAMA</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27" name="Rounded Rectangle 26"/>
          <p:cNvSpPr/>
          <p:nvPr/>
        </p:nvSpPr>
        <p:spPr bwMode="auto">
          <a:xfrm>
            <a:off x="3429000" y="4425820"/>
            <a:ext cx="354594" cy="1136780"/>
          </a:xfrm>
          <a:prstGeom prst="roundRect">
            <a:avLst/>
          </a:prstGeom>
          <a:solidFill>
            <a:schemeClr val="accent5">
              <a:lumMod val="40000"/>
              <a:lumOff val="6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Etc.</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28" name="Rounded Rectangle 27"/>
          <p:cNvSpPr/>
          <p:nvPr/>
        </p:nvSpPr>
        <p:spPr bwMode="auto">
          <a:xfrm>
            <a:off x="2453074" y="4425820"/>
            <a:ext cx="354594" cy="1136780"/>
          </a:xfrm>
          <a:prstGeom prst="roundRect">
            <a:avLst/>
          </a:prstGeom>
          <a:solidFill>
            <a:schemeClr val="accent1">
              <a:lumMod val="40000"/>
              <a:lumOff val="6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MM</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29" name="Rounded Rectangle 28"/>
          <p:cNvSpPr/>
          <p:nvPr/>
        </p:nvSpPr>
        <p:spPr bwMode="auto">
          <a:xfrm>
            <a:off x="2922006" y="4425820"/>
            <a:ext cx="354594" cy="1136780"/>
          </a:xfrm>
          <a:prstGeom prst="roundRect">
            <a:avLst/>
          </a:prstGeom>
          <a:solidFill>
            <a:schemeClr val="accent3">
              <a:lumMod val="60000"/>
              <a:lumOff val="4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REDD+</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0" name="Rounded Rectangle 29"/>
          <p:cNvSpPr/>
          <p:nvPr/>
        </p:nvSpPr>
        <p:spPr bwMode="auto">
          <a:xfrm>
            <a:off x="4222499" y="4425820"/>
            <a:ext cx="354594" cy="113678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NAMA</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1" name="Rounded Rectangle 30"/>
          <p:cNvSpPr/>
          <p:nvPr/>
        </p:nvSpPr>
        <p:spPr bwMode="auto">
          <a:xfrm>
            <a:off x="5853631" y="4425820"/>
            <a:ext cx="354594" cy="1136780"/>
          </a:xfrm>
          <a:prstGeom prst="roundRect">
            <a:avLst/>
          </a:prstGeom>
          <a:solidFill>
            <a:schemeClr val="accent5">
              <a:lumMod val="40000"/>
              <a:lumOff val="6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dirty="0" smtClean="0">
                <a:latin typeface="Segoe UI" panose="020B0502040204020203" pitchFamily="34" charset="0"/>
                <a:ea typeface="Segoe UI" panose="020B0502040204020203" pitchFamily="34" charset="0"/>
                <a:cs typeface="Segoe UI" panose="020B0502040204020203" pitchFamily="34" charset="0"/>
              </a:rPr>
              <a:t>Etc.</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2" name="Rounded Rectangle 31"/>
          <p:cNvSpPr/>
          <p:nvPr/>
        </p:nvSpPr>
        <p:spPr bwMode="auto">
          <a:xfrm>
            <a:off x="4722476" y="4425820"/>
            <a:ext cx="354594" cy="1136780"/>
          </a:xfrm>
          <a:prstGeom prst="roundRect">
            <a:avLst/>
          </a:prstGeom>
          <a:solidFill>
            <a:schemeClr val="accent1">
              <a:lumMod val="40000"/>
              <a:lumOff val="6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MM</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3" name="Rounded Rectangle 32"/>
          <p:cNvSpPr/>
          <p:nvPr/>
        </p:nvSpPr>
        <p:spPr bwMode="auto">
          <a:xfrm>
            <a:off x="5286281" y="4425820"/>
            <a:ext cx="354594" cy="1136780"/>
          </a:xfrm>
          <a:prstGeom prst="roundRect">
            <a:avLst/>
          </a:prstGeom>
          <a:solidFill>
            <a:schemeClr val="accent3">
              <a:lumMod val="60000"/>
              <a:lumOff val="4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REDD+</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4" name="Rounded Rectangle 33"/>
          <p:cNvSpPr/>
          <p:nvPr/>
        </p:nvSpPr>
        <p:spPr bwMode="auto">
          <a:xfrm>
            <a:off x="6775576" y="4425820"/>
            <a:ext cx="354594" cy="1136780"/>
          </a:xfrm>
          <a:prstGeom prst="roundRect">
            <a:avLst/>
          </a:prstGeom>
          <a:solidFill>
            <a:schemeClr val="bg1">
              <a:lumMod val="65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NAMA</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5" name="Rounded Rectangle 34"/>
          <p:cNvSpPr/>
          <p:nvPr/>
        </p:nvSpPr>
        <p:spPr bwMode="auto">
          <a:xfrm>
            <a:off x="8406709" y="4425820"/>
            <a:ext cx="354594" cy="1136780"/>
          </a:xfrm>
          <a:prstGeom prst="roundRect">
            <a:avLst/>
          </a:prstGeom>
          <a:solidFill>
            <a:schemeClr val="accent5">
              <a:lumMod val="40000"/>
              <a:lumOff val="6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2000" dirty="0" smtClean="0">
                <a:latin typeface="Segoe UI" panose="020B0502040204020203" pitchFamily="34" charset="0"/>
                <a:ea typeface="Segoe UI" panose="020B0502040204020203" pitchFamily="34" charset="0"/>
                <a:cs typeface="Segoe UI" panose="020B0502040204020203" pitchFamily="34" charset="0"/>
              </a:rPr>
              <a:t>Etc.</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6" name="Rounded Rectangle 35"/>
          <p:cNvSpPr/>
          <p:nvPr/>
        </p:nvSpPr>
        <p:spPr bwMode="auto">
          <a:xfrm>
            <a:off x="7275553" y="4425820"/>
            <a:ext cx="354594" cy="1136780"/>
          </a:xfrm>
          <a:prstGeom prst="roundRect">
            <a:avLst/>
          </a:prstGeom>
          <a:solidFill>
            <a:schemeClr val="accent1">
              <a:lumMod val="40000"/>
              <a:lumOff val="6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MM</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37" name="Rounded Rectangle 36"/>
          <p:cNvSpPr/>
          <p:nvPr/>
        </p:nvSpPr>
        <p:spPr bwMode="auto">
          <a:xfrm>
            <a:off x="7839358" y="4425820"/>
            <a:ext cx="354594" cy="1136780"/>
          </a:xfrm>
          <a:prstGeom prst="roundRect">
            <a:avLst/>
          </a:prstGeom>
          <a:solidFill>
            <a:schemeClr val="accent3">
              <a:lumMod val="60000"/>
              <a:lumOff val="40000"/>
            </a:schemeClr>
          </a:solidFill>
          <a:ln w="25400" cap="flat" cmpd="sng" algn="ctr">
            <a:no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Segoe UI" panose="020B0502040204020203" pitchFamily="34" charset="0"/>
                <a:ea typeface="Segoe UI" panose="020B0502040204020203" pitchFamily="34" charset="0"/>
                <a:cs typeface="Segoe UI" panose="020B0502040204020203" pitchFamily="34" charset="0"/>
              </a:rPr>
              <a:t>REDD+</a:t>
            </a:r>
            <a:endParaRPr kumimoji="0" lang="en-US" sz="2000" b="0" i="0" u="none" strike="noStrike" cap="none" normalizeH="0" baseline="0" dirty="0">
              <a:ln>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42" name="TextBox 41"/>
          <p:cNvSpPr txBox="1"/>
          <p:nvPr/>
        </p:nvSpPr>
        <p:spPr>
          <a:xfrm>
            <a:off x="83556" y="2684932"/>
            <a:ext cx="1850491" cy="923330"/>
          </a:xfrm>
          <a:prstGeom prst="rect">
            <a:avLst/>
          </a:prstGeom>
          <a:noFill/>
        </p:spPr>
        <p:txBody>
          <a:bodyPr wrap="square" rtlCol="0">
            <a:spAutoFit/>
          </a:bodyPr>
          <a:lstStyle/>
          <a:p>
            <a:pPr algn="ctr"/>
            <a:r>
              <a:rPr kumimoji="0" lang="en-US" b="1" i="0" u="none" strike="noStrike" cap="none" normalizeH="0" baseline="0" dirty="0" smtClean="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rPr>
              <a:t>Long-term Strategy</a:t>
            </a:r>
          </a:p>
          <a:p>
            <a:pPr algn="ctr"/>
            <a:endParaRPr lang="en-US" b="1" dirty="0"/>
          </a:p>
        </p:txBody>
      </p:sp>
      <p:sp>
        <p:nvSpPr>
          <p:cNvPr id="43" name="TextBox 42"/>
          <p:cNvSpPr txBox="1"/>
          <p:nvPr/>
        </p:nvSpPr>
        <p:spPr>
          <a:xfrm>
            <a:off x="114036" y="4353534"/>
            <a:ext cx="1850491" cy="1200329"/>
          </a:xfrm>
          <a:prstGeom prst="rect">
            <a:avLst/>
          </a:prstGeom>
          <a:noFill/>
        </p:spPr>
        <p:txBody>
          <a:bodyPr wrap="square" rtlCol="0" anchor="ctr">
            <a:spAutoFit/>
          </a:bodyPr>
          <a:lstStyle/>
          <a:p>
            <a:pPr algn="ctr"/>
            <a:endParaRPr kumimoji="0" lang="en-US" b="1" i="0" u="none" strike="noStrike" cap="none" normalizeH="0" baseline="0" dirty="0" smtClean="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p>
            <a:pPr algn="ctr"/>
            <a:r>
              <a:rPr kumimoji="0" lang="en-US" b="1" i="0" u="none" strike="noStrike" cap="none" normalizeH="0" baseline="0" dirty="0" smtClean="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rPr>
              <a:t>Activity/</a:t>
            </a:r>
          </a:p>
          <a:p>
            <a:pPr algn="ctr"/>
            <a:r>
              <a:rPr kumimoji="0" lang="en-US" b="1" i="0" u="none" strike="noStrike" cap="none" normalizeH="0" baseline="0" dirty="0" smtClean="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rPr>
              <a:t>Tools</a:t>
            </a:r>
          </a:p>
          <a:p>
            <a:pPr algn="ctr"/>
            <a:endParaRPr lang="en-US" b="1" dirty="0"/>
          </a:p>
        </p:txBody>
      </p:sp>
      <p:sp>
        <p:nvSpPr>
          <p:cNvPr id="44" name="TextBox 43"/>
          <p:cNvSpPr txBox="1"/>
          <p:nvPr/>
        </p:nvSpPr>
        <p:spPr>
          <a:xfrm>
            <a:off x="54509" y="3656557"/>
            <a:ext cx="1850491" cy="923330"/>
          </a:xfrm>
          <a:prstGeom prst="rect">
            <a:avLst/>
          </a:prstGeom>
          <a:noFill/>
        </p:spPr>
        <p:txBody>
          <a:bodyPr wrap="square" rtlCol="0" anchor="ctr">
            <a:spAutoFit/>
          </a:bodyPr>
          <a:lstStyle/>
          <a:p>
            <a:pPr algn="ctr"/>
            <a:endParaRPr kumimoji="0" lang="en-US" b="1" i="0" u="none" strike="noStrike" cap="none" normalizeH="0" baseline="0" dirty="0" smtClean="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p>
            <a:pPr algn="ctr"/>
            <a:r>
              <a:rPr kumimoji="0" lang="en-US" b="1" i="0" u="none" strike="noStrike" cap="none" normalizeH="0" baseline="0" dirty="0" smtClean="0">
                <a:ln>
                  <a:noFill/>
                </a:ln>
                <a:solidFill>
                  <a:schemeClr val="tx1"/>
                </a:solidFill>
                <a:effectLst/>
                <a:latin typeface="Segoe UI" panose="020B0502040204020203" pitchFamily="34" charset="0"/>
                <a:ea typeface="Segoe UI" panose="020B0502040204020203" pitchFamily="34" charset="0"/>
                <a:cs typeface="Segoe UI" panose="020B0502040204020203" pitchFamily="34" charset="0"/>
              </a:rPr>
              <a:t>Commitments</a:t>
            </a:r>
          </a:p>
          <a:p>
            <a:pPr algn="ctr"/>
            <a:endParaRPr lang="en-US" b="1" dirty="0"/>
          </a:p>
        </p:txBody>
      </p:sp>
      <p:sp>
        <p:nvSpPr>
          <p:cNvPr id="48" name="TextBox 47"/>
          <p:cNvSpPr txBox="1"/>
          <p:nvPr/>
        </p:nvSpPr>
        <p:spPr>
          <a:xfrm>
            <a:off x="228600" y="6553200"/>
            <a:ext cx="7559455" cy="276999"/>
          </a:xfrm>
          <a:prstGeom prst="rect">
            <a:avLst/>
          </a:prstGeom>
          <a:noFill/>
        </p:spPr>
        <p:txBody>
          <a:bodyPr wrap="square" rtlCol="0">
            <a:spAutoFit/>
          </a:bodyPr>
          <a:lstStyle/>
          <a:p>
            <a:r>
              <a:rPr lang="en-US" sz="1200" dirty="0" smtClean="0">
                <a:latin typeface="Segoe UI" panose="020B0502040204020203" pitchFamily="34" charset="0"/>
                <a:ea typeface="Segoe UI" panose="020B0502040204020203" pitchFamily="34" charset="0"/>
                <a:cs typeface="Segoe UI" panose="020B0502040204020203" pitchFamily="34" charset="0"/>
              </a:rPr>
              <a:t>Source: Boos et al, July 2015, “How are INDCs and NAMAs  Linked?”</a:t>
            </a:r>
            <a:endParaRPr lang="en-US" sz="12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6107160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2581"/>
          <a:stretch/>
        </p:blipFill>
        <p:spPr bwMode="auto">
          <a:xfrm>
            <a:off x="1866900" y="990600"/>
            <a:ext cx="5410200" cy="5547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152400" y="22860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solidFill>
                <a:latin typeface="Segoe UI" panose="020B0502040204020203" pitchFamily="34" charset="0"/>
                <a:ea typeface="Segoe UI" panose="020B0502040204020203" pitchFamily="34" charset="0"/>
                <a:cs typeface="Segoe UI" panose="020B0502040204020203" pitchFamily="34" charset="0"/>
              </a:rPr>
              <a:t>Status of NAMAs Globally</a:t>
            </a:r>
            <a:endParaRPr lang="en-US" sz="2800" kern="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6" name="Straight Connector 5"/>
          <p:cNvCxnSpPr/>
          <p:nvPr/>
        </p:nvCxnSpPr>
        <p:spPr bwMode="auto">
          <a:xfrm>
            <a:off x="304800" y="8001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7" name="TextBox 6"/>
          <p:cNvSpPr txBox="1"/>
          <p:nvPr/>
        </p:nvSpPr>
        <p:spPr>
          <a:xfrm>
            <a:off x="228600" y="6553200"/>
            <a:ext cx="7718780" cy="276999"/>
          </a:xfrm>
          <a:prstGeom prst="rect">
            <a:avLst/>
          </a:prstGeom>
          <a:noFill/>
        </p:spPr>
        <p:txBody>
          <a:bodyPr wrap="none" rtlCol="0">
            <a:spAutoFit/>
          </a:bodyPr>
          <a:lstStyle/>
          <a:p>
            <a:r>
              <a:rPr lang="en-US" sz="1200" dirty="0" smtClean="0">
                <a:latin typeface="Segoe UI" panose="020B0502040204020203" pitchFamily="34" charset="0"/>
                <a:ea typeface="Segoe UI" panose="020B0502040204020203" pitchFamily="34" charset="0"/>
                <a:cs typeface="Segoe UI" panose="020B0502040204020203" pitchFamily="34" charset="0"/>
              </a:rPr>
              <a:t>Source: Tilburg et al., 2015, “Status Report on Nationally Appropriate Mitigation Actions Mid-year update 2015.”</a:t>
            </a:r>
            <a:endParaRPr lang="en-US" sz="12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3135847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013" y="1524000"/>
            <a:ext cx="8434387" cy="4654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178904" y="7239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Country Needs: Preparing &amp; Implementing NAMAs</a:t>
            </a:r>
            <a:endParaRPr lang="en-US" sz="2800"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6" name="Straight Connector 5"/>
          <p:cNvCxnSpPr/>
          <p:nvPr/>
        </p:nvCxnSpPr>
        <p:spPr bwMode="auto">
          <a:xfrm>
            <a:off x="178904" y="1066800"/>
            <a:ext cx="76431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4" name="TextBox 3"/>
          <p:cNvSpPr txBox="1"/>
          <p:nvPr/>
        </p:nvSpPr>
        <p:spPr>
          <a:xfrm>
            <a:off x="304800" y="6324600"/>
            <a:ext cx="8610600" cy="307777"/>
          </a:xfrm>
          <a:prstGeom prst="rect">
            <a:avLst/>
          </a:prstGeom>
          <a:noFill/>
        </p:spPr>
        <p:txBody>
          <a:bodyPr wrap="square" rtlCol="0">
            <a:spAutoFit/>
          </a:bodyPr>
          <a:lstStyle/>
          <a:p>
            <a:r>
              <a:rPr lang="en-US" sz="1400" dirty="0" smtClean="0">
                <a:latin typeface="Segoe UI" panose="020B0502040204020203" pitchFamily="34" charset="0"/>
                <a:ea typeface="Segoe UI" panose="020B0502040204020203" pitchFamily="34" charset="0"/>
                <a:cs typeface="Segoe UI" panose="020B0502040204020203" pitchFamily="34" charset="0"/>
              </a:rPr>
              <a:t>Source: KPMG, 2011</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88546611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78904" y="7239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Country Needs: Preparing &amp; Implementing NAMAs</a:t>
            </a:r>
            <a:endParaRPr lang="en-US" sz="2800"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11" name="Straight Connector 10"/>
          <p:cNvCxnSpPr/>
          <p:nvPr/>
        </p:nvCxnSpPr>
        <p:spPr bwMode="auto">
          <a:xfrm>
            <a:off x="178904" y="1066800"/>
            <a:ext cx="7643192"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42" name="Oval 41"/>
          <p:cNvSpPr/>
          <p:nvPr/>
        </p:nvSpPr>
        <p:spPr bwMode="auto">
          <a:xfrm>
            <a:off x="1447800" y="3276600"/>
            <a:ext cx="1320800" cy="990600"/>
          </a:xfrm>
          <a:prstGeom prst="ellipse">
            <a:avLst/>
          </a:prstGeom>
          <a:solidFill>
            <a:schemeClr val="accent1"/>
          </a:solidFill>
          <a:ln w="254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rPr>
              <a:t>NAMA</a:t>
            </a:r>
            <a:endParaRPr kumimoji="0" lang="en-US" sz="2000" b="0" i="0" u="none" strike="noStrike" cap="none" normalizeH="0" baseline="0" dirty="0">
              <a:ln>
                <a:noFill/>
              </a:ln>
              <a:solidFill>
                <a:schemeClr val="bg1"/>
              </a:solidFill>
              <a:effectLst/>
              <a:latin typeface="Segoe UI" panose="020B0502040204020203" pitchFamily="34" charset="0"/>
              <a:ea typeface="Segoe UI" panose="020B0502040204020203" pitchFamily="34" charset="0"/>
              <a:cs typeface="Segoe UI" panose="020B0502040204020203" pitchFamily="34" charset="0"/>
            </a:endParaRPr>
          </a:p>
        </p:txBody>
      </p:sp>
      <p:sp>
        <p:nvSpPr>
          <p:cNvPr id="45" name="Rectangle 44"/>
          <p:cNvSpPr/>
          <p:nvPr/>
        </p:nvSpPr>
        <p:spPr>
          <a:xfrm>
            <a:off x="4114800" y="1219200"/>
            <a:ext cx="4724400" cy="5625130"/>
          </a:xfrm>
          <a:prstGeom prst="rect">
            <a:avLst/>
          </a:prstGeom>
        </p:spPr>
        <p:txBody>
          <a:bodyPr wrap="square">
            <a:spAutoFit/>
          </a:bodyPr>
          <a:lstStyle/>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Political</a:t>
            </a:r>
          </a:p>
          <a:p>
            <a:pPr marL="285750" lvl="1"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Enabling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environment for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investment</a:t>
            </a:r>
          </a:p>
          <a:p>
            <a:pPr marL="285750" indent="-285750" algn="just">
              <a:lnSpc>
                <a:spcPct val="90000"/>
              </a:lnSpc>
              <a:spcBef>
                <a:spcPts val="100"/>
              </a:spcBef>
              <a:spcAft>
                <a:spcPts val="100"/>
              </a:spcAft>
              <a:buFont typeface="Arial" panose="020B0604020202020204" pitchFamily="34" charset="0"/>
              <a:buChar char="•"/>
            </a:pPr>
            <a:endPar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Institutional</a:t>
            </a:r>
            <a:endPar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lvl="1"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Guidance and staff capacity to prepare NAMAs</a:t>
            </a:r>
          </a:p>
          <a:p>
            <a:pPr marL="285750" lvl="1"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coordination and managing authorities</a:t>
            </a:r>
          </a:p>
          <a:p>
            <a:pPr marL="285750" lvl="1" indent="-285750" algn="just">
              <a:lnSpc>
                <a:spcPct val="90000"/>
              </a:lnSpc>
              <a:spcBef>
                <a:spcPts val="100"/>
              </a:spcBef>
              <a:spcAft>
                <a:spcPts val="100"/>
              </a:spcAft>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utreach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activities and liaising with donors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&amp; investors</a:t>
            </a:r>
          </a:p>
          <a:p>
            <a:pPr marL="285750" lvl="1" indent="-285750" algn="just">
              <a:lnSpc>
                <a:spcPct val="90000"/>
              </a:lnSpc>
              <a:spcBef>
                <a:spcPts val="100"/>
              </a:spcBef>
              <a:spcAft>
                <a:spcPts val="100"/>
              </a:spcAft>
              <a:buFont typeface="Arial" panose="020B0604020202020204" pitchFamily="34" charset="0"/>
              <a:buChar char="•"/>
            </a:pP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stablished public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private dialogue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&amp; </a:t>
            </a:r>
            <a:r>
              <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promotion of public-private </a:t>
            </a: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partnerships</a:t>
            </a:r>
            <a:endPar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lnSpc>
                <a:spcPct val="90000"/>
              </a:lnSpc>
              <a:spcBef>
                <a:spcPts val="100"/>
              </a:spcBef>
              <a:spcAft>
                <a:spcPts val="100"/>
              </a:spcAft>
              <a:buFont typeface="Arial" panose="020B0604020202020204" pitchFamily="34" charset="0"/>
              <a:buChar char="•"/>
            </a:pPr>
            <a:endPar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Technical</a:t>
            </a:r>
          </a:p>
          <a:p>
            <a:pPr marL="228600" lvl="1" indent="-228600" algn="just">
              <a:lnSpc>
                <a:spcPct val="90000"/>
              </a:lnSpc>
              <a:spcBef>
                <a:spcPts val="100"/>
              </a:spcBef>
              <a:spcAft>
                <a:spcPts val="100"/>
              </a:spcAft>
              <a:buFont typeface="Arial" panose="020B0604020202020204" pitchFamily="34" charset="0"/>
              <a:buChar char="•"/>
              <a:tabLst>
                <a:tab pos="742950" algn="l"/>
              </a:tabLst>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National Technical Implementing Entity established</a:t>
            </a:r>
          </a:p>
          <a:p>
            <a:pPr marL="228600" lvl="1" indent="-228600" algn="just">
              <a:lnSpc>
                <a:spcPct val="90000"/>
              </a:lnSpc>
              <a:spcBef>
                <a:spcPts val="100"/>
              </a:spcBef>
              <a:spcAft>
                <a:spcPts val="100"/>
              </a:spcAft>
              <a:buFont typeface="Arial" panose="020B0604020202020204" pitchFamily="34" charset="0"/>
              <a:buChar char="•"/>
              <a:tabLst>
                <a:tab pos="742950" algn="l"/>
              </a:tabLst>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MRV system in place, operational and well maintained</a:t>
            </a:r>
          </a:p>
          <a:p>
            <a:pPr marL="228600" lvl="1" indent="-228600" algn="just">
              <a:lnSpc>
                <a:spcPct val="90000"/>
              </a:lnSpc>
              <a:spcBef>
                <a:spcPts val="100"/>
              </a:spcBef>
              <a:spcAft>
                <a:spcPts val="100"/>
              </a:spcAft>
              <a:buFont typeface="Arial" panose="020B0604020202020204" pitchFamily="34" charset="0"/>
              <a:buChar char="•"/>
              <a:tabLst>
                <a:tab pos="742950" algn="l"/>
              </a:tabLst>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progress and results regularly reported</a:t>
            </a:r>
            <a:endParaRPr lang="en-US" sz="16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lnSpc>
                <a:spcPct val="90000"/>
              </a:lnSpc>
              <a:spcBef>
                <a:spcPts val="100"/>
              </a:spcBef>
              <a:spcAft>
                <a:spcPts val="100"/>
              </a:spcAft>
              <a:buFont typeface="Arial" panose="020B0604020202020204" pitchFamily="34" charset="0"/>
              <a:buChar char="•"/>
            </a:pPr>
            <a:endParaRPr lang="en-US" sz="1600" b="1"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algn="just">
              <a:lnSpc>
                <a:spcPct val="90000"/>
              </a:lnSpc>
              <a:spcBef>
                <a:spcPts val="100"/>
              </a:spcBef>
              <a:spcAft>
                <a:spcPts val="100"/>
              </a:spcAft>
            </a:pPr>
            <a:r>
              <a:rPr lang="en-US" sz="1600" b="1"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Financial</a:t>
            </a:r>
            <a:endPar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Effective allocation of funds</a:t>
            </a:r>
          </a:p>
          <a:p>
            <a:pPr marL="285750"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Promoting investment opportunities</a:t>
            </a:r>
          </a:p>
          <a:p>
            <a:pPr marL="285750" indent="-285750" algn="just">
              <a:lnSpc>
                <a:spcPct val="90000"/>
              </a:lnSpc>
              <a:spcBef>
                <a:spcPts val="100"/>
              </a:spcBef>
              <a:spcAft>
                <a:spcPts val="100"/>
              </a:spcAft>
              <a:buFont typeface="Arial" panose="020B0604020202020204" pitchFamily="34" charset="0"/>
              <a:buChar char="•"/>
            </a:pPr>
            <a:r>
              <a:rPr lang="en-US" sz="16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Promoting public finance mechanisms to catalyze private investment flows</a:t>
            </a:r>
            <a:r>
              <a:rPr lang="en-US" sz="1600" dirty="0" smtClean="0">
                <a:solidFill>
                  <a:schemeClr val="accent6"/>
                </a:solidFill>
                <a:latin typeface="Arial" pitchFamily="34" charset="0"/>
                <a:cs typeface="Arial" pitchFamily="34" charset="0"/>
              </a:rPr>
              <a:t>.</a:t>
            </a:r>
          </a:p>
        </p:txBody>
      </p:sp>
      <p:graphicFrame>
        <p:nvGraphicFramePr>
          <p:cNvPr id="54" name="Diagram 53"/>
          <p:cNvGraphicFramePr/>
          <p:nvPr>
            <p:extLst>
              <p:ext uri="{D42A27DB-BD31-4B8C-83A1-F6EECF244321}">
                <p14:modId xmlns:p14="http://schemas.microsoft.com/office/powerpoint/2010/main" val="413386802"/>
              </p:ext>
            </p:extLst>
          </p:nvPr>
        </p:nvGraphicFramePr>
        <p:xfrm>
          <a:off x="-228600" y="2057400"/>
          <a:ext cx="4648200" cy="33432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47658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1371600"/>
            <a:ext cx="8382000" cy="533400"/>
          </a:xfrm>
        </p:spPr>
        <p:txBody>
          <a:bodyPr/>
          <a:lstStyle/>
          <a:p>
            <a:pPr marL="0" indent="0">
              <a:buNone/>
            </a:pPr>
            <a:r>
              <a:rPr lang="en-US" sz="2800" b="1"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Japan Caribbean Climate Change Partnership</a:t>
            </a:r>
          </a:p>
        </p:txBody>
      </p:sp>
      <p:sp>
        <p:nvSpPr>
          <p:cNvPr id="6" name="Title 1"/>
          <p:cNvSpPr txBox="1">
            <a:spLocks/>
          </p:cNvSpPr>
          <p:nvPr/>
        </p:nvSpPr>
        <p:spPr>
          <a:xfrm>
            <a:off x="453390" y="7620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Opportunities &amp; Support Processes: Development, Implementation &amp; Financing</a:t>
            </a:r>
            <a:endParaRPr lang="en-US" sz="2800"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7" name="Straight Connector 6"/>
          <p:cNvCxnSpPr/>
          <p:nvPr/>
        </p:nvCxnSpPr>
        <p:spPr bwMode="auto">
          <a:xfrm>
            <a:off x="457200" y="11430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8" name="Rectangle 7"/>
          <p:cNvSpPr/>
          <p:nvPr/>
        </p:nvSpPr>
        <p:spPr>
          <a:xfrm>
            <a:off x="381000" y="1981200"/>
            <a:ext cx="8229600" cy="2492990"/>
          </a:xfrm>
          <a:prstGeom prst="rect">
            <a:avLst/>
          </a:prstGeom>
        </p:spPr>
        <p:txBody>
          <a:bodyPr wrap="square">
            <a:spAutoFit/>
          </a:bodyPr>
          <a:lstStyle/>
          <a:p>
            <a:pPr marL="285750" indent="-285750">
              <a:buFont typeface="Arial" panose="020B0604020202020204" pitchFamily="34" charset="0"/>
              <a:buChar char="•"/>
            </a:pPr>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Mitigation assistance tailored to country’s specific needs</a:t>
            </a:r>
          </a:p>
          <a:p>
            <a:pPr marL="285750" indent="-285750">
              <a:buFont typeface="Arial" panose="020B0604020202020204" pitchFamily="34" charset="0"/>
              <a:buChar char="•"/>
            </a:pPr>
            <a:endParaRPr lang="en-US" sz="12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Support development and/or implementation of NAMAs</a:t>
            </a:r>
          </a:p>
          <a:p>
            <a:pPr marL="285750" indent="-285750">
              <a:buFont typeface="Arial" panose="020B0604020202020204" pitchFamily="34" charset="0"/>
              <a:buChar char="•"/>
            </a:pPr>
            <a:endParaRPr lang="en-US" sz="12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lgn="just">
              <a:buFont typeface="Arial" panose="020B0604020202020204" pitchFamily="34" charset="0"/>
              <a:buChar char="•"/>
            </a:pPr>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Strengthen institutional knowledge and technical capacities</a:t>
            </a:r>
          </a:p>
          <a:p>
            <a:pPr marL="285750" indent="-285750">
              <a:buFont typeface="Arial" panose="020B0604020202020204" pitchFamily="34" charset="0"/>
              <a:buChar char="•"/>
            </a:pPr>
            <a:endParaRPr lang="en-US" sz="12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240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Support investment in mitigation technologies via pilot projects (e.g. solar PV for irrigation and electricity needs)</a:t>
            </a:r>
            <a:endParaRPr lang="en-US" sz="240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7392109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3390" y="76200"/>
            <a:ext cx="7643192" cy="1143000"/>
          </a:xfrm>
          <a:prstGeom prst="rect">
            <a:avLst/>
          </a:prstGeom>
        </p:spPr>
        <p:txBody>
          <a:bodyPr/>
          <a:lst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a:lstStyle>
          <a:p>
            <a:pPr algn="l"/>
            <a:r>
              <a:rPr lang="en-US" sz="2800" kern="0"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Opportunities &amp; Support Processes: Development, Implementation &amp; Financing</a:t>
            </a:r>
            <a:endParaRPr lang="en-US" sz="2800" kern="0"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cxnSp>
        <p:nvCxnSpPr>
          <p:cNvPr id="5" name="Straight Connector 4"/>
          <p:cNvCxnSpPr/>
          <p:nvPr/>
        </p:nvCxnSpPr>
        <p:spPr bwMode="auto">
          <a:xfrm>
            <a:off x="457200" y="1143000"/>
            <a:ext cx="7086600" cy="0"/>
          </a:xfrm>
          <a:prstGeom prst="line">
            <a:avLst/>
          </a:prstGeom>
          <a:solidFill>
            <a:schemeClr val="accent1"/>
          </a:solidFill>
          <a:ln w="25400" cap="flat" cmpd="sng" algn="ctr">
            <a:solidFill>
              <a:srgbClr val="0070C0"/>
            </a:solidFill>
            <a:prstDash val="solid"/>
            <a:round/>
            <a:headEnd type="none" w="med" len="med"/>
            <a:tailEnd type="none" w="med" len="med"/>
          </a:ln>
          <a:effectLst/>
        </p:spPr>
      </p:cxnSp>
      <p:sp>
        <p:nvSpPr>
          <p:cNvPr id="13" name="Rectangle 12"/>
          <p:cNvSpPr/>
          <p:nvPr/>
        </p:nvSpPr>
        <p:spPr>
          <a:xfrm>
            <a:off x="381000" y="1779687"/>
            <a:ext cx="7459980" cy="5078313"/>
          </a:xfrm>
          <a:prstGeom prst="rect">
            <a:avLst/>
          </a:prstGeom>
        </p:spPr>
        <p:txBody>
          <a:bodyPr wrap="square">
            <a:spAutoFit/>
          </a:bodyPr>
          <a:lstStyle/>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UNDP (MDG Carbon/Low Emission Capacity Building)</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Climate Technology Centre and Network</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GIZ</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Facility (UK)</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NAMA Registry</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LECB Programme (</a:t>
            </a:r>
            <a:r>
              <a:rPr lang="en-GB" dirty="0" smtClean="0">
                <a:solidFill>
                  <a:schemeClr val="tx1">
                    <a:lumMod val="75000"/>
                    <a:lumOff val="25000"/>
                  </a:schemeClr>
                </a:solidFill>
                <a:effectLst/>
                <a:latin typeface="Segoe UI" panose="020B0502040204020203" pitchFamily="34" charset="0"/>
                <a:ea typeface="Segoe UI" panose="020B0502040204020203" pitchFamily="34" charset="0"/>
                <a:cs typeface="Segoe UI" panose="020B0502040204020203" pitchFamily="34" charset="0"/>
              </a:rPr>
              <a:t>EU, Germany, and </a:t>
            </a:r>
            <a:r>
              <a:rPr lang="en-GB" dirty="0" err="1" smtClean="0">
                <a:solidFill>
                  <a:schemeClr val="tx1">
                    <a:lumMod val="75000"/>
                    <a:lumOff val="25000"/>
                  </a:schemeClr>
                </a:solidFill>
                <a:effectLst/>
                <a:latin typeface="Segoe UI" panose="020B0502040204020203" pitchFamily="34" charset="0"/>
                <a:ea typeface="Segoe UI" panose="020B0502040204020203" pitchFamily="34" charset="0"/>
                <a:cs typeface="Segoe UI" panose="020B0502040204020203" pitchFamily="34" charset="0"/>
              </a:rPr>
              <a:t>AusAID</a:t>
            </a:r>
            <a:r>
              <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endPar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Green Climate Fund</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GEF 6</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Climate-related ODA (Germany)</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International Climate Initiative (Germany)</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International Climate Fund (UK)</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Climate &amp; Development Knowledge Network (</a:t>
            </a:r>
            <a:r>
              <a:rPr lang="en-GB" dirty="0" err="1" smtClean="0">
                <a:solidFill>
                  <a:schemeClr val="tx1">
                    <a:lumMod val="75000"/>
                    <a:lumOff val="25000"/>
                  </a:schemeClr>
                </a:solidFill>
                <a:effectLst/>
                <a:latin typeface="Segoe UI" panose="020B0502040204020203" pitchFamily="34" charset="0"/>
                <a:ea typeface="Segoe UI" panose="020B0502040204020203" pitchFamily="34" charset="0"/>
                <a:cs typeface="Segoe UI" panose="020B0502040204020203" pitchFamily="34" charset="0"/>
              </a:rPr>
              <a:t>UKAid</a:t>
            </a:r>
            <a:r>
              <a:rPr lang="en-GB" dirty="0" smtClean="0">
                <a:solidFill>
                  <a:schemeClr val="tx1">
                    <a:lumMod val="75000"/>
                    <a:lumOff val="25000"/>
                  </a:schemeClr>
                </a:solidFill>
                <a:effectLst/>
                <a:latin typeface="Segoe UI" panose="020B0502040204020203" pitchFamily="34" charset="0"/>
                <a:ea typeface="Segoe UI" panose="020B0502040204020203" pitchFamily="34" charset="0"/>
                <a:cs typeface="Segoe UI" panose="020B0502040204020203" pitchFamily="34" charset="0"/>
              </a:rPr>
              <a:t> and Ministry of Foreign Affairs of the Netherlands</a:t>
            </a:r>
            <a:r>
              <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endPar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Nordic Environmental Finance Corporation (</a:t>
            </a:r>
            <a:r>
              <a:rPr lang="en-GB" dirty="0" smtClean="0">
                <a:solidFill>
                  <a:schemeClr val="tx1">
                    <a:lumMod val="75000"/>
                    <a:lumOff val="25000"/>
                  </a:schemeClr>
                </a:solidFill>
                <a:effectLst/>
                <a:latin typeface="Segoe UI" panose="020B0502040204020203" pitchFamily="34" charset="0"/>
                <a:ea typeface="Segoe UI" panose="020B0502040204020203" pitchFamily="34" charset="0"/>
                <a:cs typeface="Segoe UI" panose="020B0502040204020203" pitchFamily="34" charset="0"/>
              </a:rPr>
              <a:t>Denmark, Finland, Iceland, Norway and Sweden</a:t>
            </a:r>
            <a:r>
              <a:rPr lang="en-US" dirty="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endPar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Bi-Lateral Climate Related ODA (</a:t>
            </a:r>
            <a:r>
              <a:rPr lang="en-GB" dirty="0" err="1"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AusAid</a:t>
            </a: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p>
          <a:p>
            <a:pPr marL="342900" indent="-342900">
              <a:buFont typeface="Arial" panose="020B0604020202020204" pitchFamily="34" charset="0"/>
              <a:buChar char="•"/>
            </a:pP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Multi-lateral Climate Assistance (World Bank, IDB, ADB </a:t>
            </a:r>
            <a:r>
              <a:rPr lang="en-GB" dirty="0" err="1"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etc</a:t>
            </a:r>
            <a:r>
              <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rPr>
              <a:t>)</a:t>
            </a:r>
          </a:p>
          <a:p>
            <a:pPr marL="342900" indent="-342900">
              <a:buFont typeface="Arial" panose="020B0604020202020204" pitchFamily="34" charset="0"/>
              <a:buChar char="•"/>
            </a:pPr>
            <a:endParaRPr lang="en-GB" dirty="0" smtClean="0">
              <a:solidFill>
                <a:schemeClr val="tx1">
                  <a:lumMod val="75000"/>
                  <a:lumOff val="25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31" name="TextBox 30"/>
          <p:cNvSpPr txBox="1"/>
          <p:nvPr/>
        </p:nvSpPr>
        <p:spPr>
          <a:xfrm>
            <a:off x="381000" y="1269164"/>
            <a:ext cx="7467600" cy="461665"/>
          </a:xfrm>
          <a:prstGeom prst="rect">
            <a:avLst/>
          </a:prstGeom>
          <a:noFill/>
        </p:spPr>
        <p:txBody>
          <a:bodyPr wrap="square" rtlCol="0">
            <a:spAutoFit/>
          </a:bodyPr>
          <a:lstStyle/>
          <a:p>
            <a:r>
              <a:rPr lang="en-US" sz="2400" b="1"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A Snapshot of Some Existing Initiatives</a:t>
            </a:r>
            <a:endParaRPr lang="en-US" sz="2400" b="1" dirty="0">
              <a:solidFill>
                <a:srgbClr val="0070C0"/>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2536358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UNDPpptFormat_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ab329847-71e0-4991-ae1d-d09f2517fcad">COUNTRYRBLAC-1394-1083</_dlc_DocId>
    <_dlc_DocIdUrl xmlns="ab329847-71e0-4991-ae1d-d09f2517fcad">
      <Url>https://intranet.undp.org/country/rblac/bb/intra/jcccp/_layouts/15/DocIdRedir.aspx?ID=COUNTRYRBLAC-1394-1083</Url>
      <Description>COUNTRYRBLAC-1394-1083</Description>
    </_dlc_DocIdUrl>
    <CSMeta2010Field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D109AA65D188C45B8686C6DD6129E5C" ma:contentTypeVersion="0" ma:contentTypeDescription="Create a new document." ma:contentTypeScope="" ma:versionID="c5105cbf79a5b4ad6e63b9dc4aace074">
  <xsd:schema xmlns:xsd="http://www.w3.org/2001/XMLSchema" xmlns:xs="http://www.w3.org/2001/XMLSchema" xmlns:p="http://schemas.microsoft.com/office/2006/metadata/properties" xmlns:ns1="http://schemas.microsoft.com/sharepoint/v3" xmlns:ns2="ab329847-71e0-4991-ae1d-d09f2517fcad" targetNamespace="http://schemas.microsoft.com/office/2006/metadata/properties" ma:root="true" ma:fieldsID="546307e152b974e95ef9e9321c966868" ns1:_="" ns2:_="">
    <xsd:import namespace="http://schemas.microsoft.com/sharepoint/v3"/>
    <xsd:import namespace="ab329847-71e0-4991-ae1d-d09f2517fcad"/>
    <xsd:element name="properties">
      <xsd:complexType>
        <xsd:sequence>
          <xsd:element name="documentManagement">
            <xsd:complexType>
              <xsd:all>
                <xsd:element ref="ns2:_dlc_DocId" minOccurs="0"/>
                <xsd:element ref="ns2:_dlc_DocIdUrl" minOccurs="0"/>
                <xsd:element ref="ns2:_dlc_DocIdPersistId" minOccurs="0"/>
                <xsd:element ref="ns1:CSMeta2010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SMeta2010Field" ma:index="11" nillable="true" ma:displayName="Classification Status" ma:hidden="true" ma:internalName="CSMeta2010Field"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329847-71e0-4991-ae1d-d09f2517fca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5BD6040-2C2A-4BCC-837F-B30632C19D57}"/>
</file>

<file path=customXml/itemProps2.xml><?xml version="1.0" encoding="utf-8"?>
<ds:datastoreItem xmlns:ds="http://schemas.openxmlformats.org/officeDocument/2006/customXml" ds:itemID="{66F33615-A52C-421D-A89A-F8986064E1ED}"/>
</file>

<file path=customXml/itemProps3.xml><?xml version="1.0" encoding="utf-8"?>
<ds:datastoreItem xmlns:ds="http://schemas.openxmlformats.org/officeDocument/2006/customXml" ds:itemID="{50780B8F-9E2F-4287-8EFA-4B8DAFD73B22}"/>
</file>

<file path=customXml/itemProps4.xml><?xml version="1.0" encoding="utf-8"?>
<ds:datastoreItem xmlns:ds="http://schemas.openxmlformats.org/officeDocument/2006/customXml" ds:itemID="{40531C80-563E-43CC-B54D-5FB99A451B3D}"/>
</file>

<file path=docProps/app.xml><?xml version="1.0" encoding="utf-8"?>
<Properties xmlns="http://schemas.openxmlformats.org/officeDocument/2006/extended-properties" xmlns:vt="http://schemas.openxmlformats.org/officeDocument/2006/docPropsVTypes">
  <Template>Kigali Workshop NAMA Preparation Implemenation Challenges</Template>
  <TotalTime>3213</TotalTime>
  <Words>1850</Words>
  <Application>Microsoft Office PowerPoint</Application>
  <PresentationFormat>On-screen Show (4:3)</PresentationFormat>
  <Paragraphs>175</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UNDPpptFormat_E</vt:lpstr>
      <vt:lpstr>Nationally Appropriate Mitigation Actions (NAMAs)  Drivers, Needs &amp; Opportunities</vt:lpstr>
      <vt:lpstr>The Development of NAMA’s</vt:lpstr>
      <vt:lpstr>Overview of NAMAs</vt:lpstr>
      <vt:lpstr>NAMAs within a country’s development strategy and the UNFCCC process</vt:lpstr>
      <vt:lpstr>PowerPoint Presentation</vt:lpstr>
      <vt:lpstr>PowerPoint Presentation</vt:lpstr>
      <vt:lpstr>PowerPoint Presentation</vt:lpstr>
      <vt:lpstr>PowerPoint Presentation</vt:lpstr>
      <vt:lpstr>PowerPoint Presentation</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Nationally Appropriate Mitigation Actions (NAMAs)  Drivers, Needs &amp; Opportunities</dc:title>
  <dc:creator>Emily Chessin</dc:creator>
  <cp:lastModifiedBy>Emily Chessin</cp:lastModifiedBy>
  <cp:revision>61</cp:revision>
  <dcterms:created xsi:type="dcterms:W3CDTF">2016-01-23T16:45:58Z</dcterms:created>
  <dcterms:modified xsi:type="dcterms:W3CDTF">2016-01-26T11:30:57Z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N LanguagesTaxHTField0">
    <vt:lpwstr>English|7f98b732-4b5b-4b70-ba90-a0eff09b5d2d</vt:lpwstr>
  </property>
  <property fmtid="{D5CDD505-2E9C-101B-9397-08002B2CF9AE}" pid="3" name="ContentTypeId">
    <vt:lpwstr>0x0101008D109AA65D188C45B8686C6DD6129E5C</vt:lpwstr>
  </property>
  <property fmtid="{D5CDD505-2E9C-101B-9397-08002B2CF9AE}" pid="4" name="TaxCatchAll">
    <vt:lpwstr>5;#English|7f98b732-4b5b-4b70-ba90-a0eff09b5d2d</vt:lpwstr>
  </property>
  <property fmtid="{D5CDD505-2E9C-101B-9397-08002B2CF9AE}" pid="5" name="UN Languages">
    <vt:lpwstr>5;#English|7f98b732-4b5b-4b70-ba90-a0eff09b5d2d</vt:lpwstr>
  </property>
  <property fmtid="{D5CDD505-2E9C-101B-9397-08002B2CF9AE}" pid="6" name="_dlc_DocIdItemGuid">
    <vt:lpwstr>e600261b-eb7d-4f2f-9a5c-9f1e0218d3cd</vt:lpwstr>
  </property>
</Properties>
</file>