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2" r:id="rId5"/>
    <p:sldId id="267" r:id="rId6"/>
    <p:sldId id="308" r:id="rId7"/>
    <p:sldId id="309" r:id="rId8"/>
    <p:sldId id="310" r:id="rId9"/>
    <p:sldId id="307" r:id="rId10"/>
  </p:sldIdLst>
  <p:sldSz cx="9144000" cy="5715000" type="screen16x1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3D89"/>
    <a:srgbClr val="0A5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79630" autoAdjust="0"/>
  </p:normalViewPr>
  <p:slideViewPr>
    <p:cSldViewPr snapToGrid="0" snapToObjects="1">
      <p:cViewPr>
        <p:scale>
          <a:sx n="77" d="100"/>
          <a:sy n="77" d="100"/>
        </p:scale>
        <p:origin x="-1164" y="-30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F551F-4414-4430-A670-0184FDA3606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6DF86-8A0B-4C75-8CDF-92D34EDA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81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F034F-E808-C548-BC06-FAB51BA8CC68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B9069-DCCC-E242-8446-55DD1569B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1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B9069-DCCC-E242-8446-55DD1569B7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32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B9069-DCCC-E242-8446-55DD1569B7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2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B9069-DCCC-E242-8446-55DD1569B7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89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3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9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6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3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1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1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9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6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7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2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9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5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4B75B-9DC6-A841-B25C-0F25153ECF8C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B5B0-E601-7740-86F1-CAA885274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5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4"/>
          <p:cNvSpPr txBox="1">
            <a:spLocks/>
          </p:cNvSpPr>
          <p:nvPr/>
        </p:nvSpPr>
        <p:spPr>
          <a:xfrm>
            <a:off x="106563" y="4292600"/>
            <a:ext cx="9036937" cy="1346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0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Myriad Pro"/>
              </a:rPr>
              <a:t>AM PHIRUM,  CAMBODIA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accent6"/>
                </a:solidFill>
                <a:latin typeface="Myriad Pro"/>
              </a:rPr>
              <a:t>Bangkok, ECCA Training, September 1, 2017</a:t>
            </a:r>
            <a:endParaRPr lang="en-US" sz="1600" dirty="0" smtClean="0">
              <a:solidFill>
                <a:schemeClr val="accent6"/>
              </a:solidFill>
              <a:latin typeface="Myriad Pr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951811"/>
            <a:ext cx="9062688" cy="14773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800" dirty="0"/>
              <a:t>The assessment of rain water harvesting pond </a:t>
            </a:r>
            <a:endParaRPr lang="en-US" sz="2800" dirty="0" smtClean="0"/>
          </a:p>
          <a:p>
            <a:r>
              <a:rPr lang="en-US" sz="2800" dirty="0" smtClean="0"/>
              <a:t>as </a:t>
            </a:r>
            <a:r>
              <a:rPr lang="en-US" sz="2800" dirty="0"/>
              <a:t>adaptation </a:t>
            </a:r>
            <a:r>
              <a:rPr lang="en-US" sz="2800" dirty="0" smtClean="0"/>
              <a:t>measure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to climate change for local farmer</a:t>
            </a:r>
            <a:endParaRPr lang="en-US" sz="2800" dirty="0"/>
          </a:p>
        </p:txBody>
      </p:sp>
      <p:pic>
        <p:nvPicPr>
          <p:cNvPr id="13" name="D2C7F9A7-C09F-4A94-ADEB-CC40D9186D89" descr="cid:image004.png@01D14D3E.042E768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61" y="175909"/>
            <a:ext cx="1609725" cy="14001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-12827" y="1290300"/>
            <a:ext cx="22353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bg1"/>
                </a:solidFill>
                <a:latin typeface="Myriad Pro"/>
              </a:rPr>
              <a:t>Empowered Lives. Resilient Nations.</a:t>
            </a:r>
            <a:endParaRPr lang="en-US" sz="900" i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2290" y="318800"/>
            <a:ext cx="1114391" cy="11143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2928"/>
          <a:stretch/>
        </p:blipFill>
        <p:spPr>
          <a:xfrm>
            <a:off x="3967959" y="491010"/>
            <a:ext cx="1314143" cy="68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2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880936" cy="11134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564" y="44"/>
            <a:ext cx="9036937" cy="99656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498" y="523508"/>
            <a:ext cx="9144497" cy="382663"/>
          </a:xfrm>
          <a:prstGeom prst="rect">
            <a:avLst/>
          </a:prstGeom>
          <a:gradFill flip="none" rotWithShape="1">
            <a:gsLst>
              <a:gs pos="0">
                <a:srgbClr val="063D89">
                  <a:alpha val="0"/>
                </a:srgbClr>
              </a:gs>
              <a:gs pos="100000">
                <a:srgbClr val="063D89">
                  <a:alpha val="0"/>
                </a:srgbClr>
              </a:gs>
              <a:gs pos="27000">
                <a:srgbClr val="063D89">
                  <a:alpha val="9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498" y="118086"/>
            <a:ext cx="9144000" cy="409301"/>
          </a:xfrm>
          <a:prstGeom prst="rect">
            <a:avLst/>
          </a:prstGeom>
          <a:solidFill>
            <a:srgbClr val="063D89">
              <a:alpha val="8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UNDP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6" y="1259"/>
            <a:ext cx="614943" cy="12000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4178" y="198194"/>
            <a:ext cx="4618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PROJECT BACKGROUND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4" y="35550"/>
            <a:ext cx="983673" cy="98367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50324" y="1201351"/>
            <a:ext cx="74758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  </a:t>
            </a:r>
            <a:r>
              <a:rPr lang="en-US" sz="2000" dirty="0"/>
              <a:t>monsoon season </a:t>
            </a:r>
            <a:r>
              <a:rPr lang="en-US" sz="2000" dirty="0" smtClean="0"/>
              <a:t>often times </a:t>
            </a:r>
            <a:r>
              <a:rPr lang="en-US" sz="2000" dirty="0"/>
              <a:t>experiences flash flood usually after heavy rainfall and then drought for a few months from June to August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A</a:t>
            </a:r>
            <a:r>
              <a:rPr lang="en-US" sz="2000" dirty="0" smtClean="0"/>
              <a:t>gricultural </a:t>
            </a:r>
            <a:r>
              <a:rPr lang="en-US" sz="2000" dirty="0"/>
              <a:t>productivity maintenance in Cambodia is rely the most on the natural </a:t>
            </a:r>
            <a:r>
              <a:rPr lang="en-US" sz="2000" dirty="0" smtClean="0"/>
              <a:t>precipitation,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Improving yields in </a:t>
            </a:r>
            <a:r>
              <a:rPr lang="en-US" sz="2000" dirty="0" err="1"/>
              <a:t>rainfed</a:t>
            </a:r>
            <a:r>
              <a:rPr lang="en-US" sz="2000" dirty="0"/>
              <a:t> agriculture requires minimizing water losses and improving productive water use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Integrated </a:t>
            </a:r>
            <a:r>
              <a:rPr lang="en-US" sz="2000" dirty="0"/>
              <a:t>soil and water </a:t>
            </a:r>
            <a:r>
              <a:rPr lang="en-US" sz="2000" dirty="0" smtClean="0"/>
              <a:t>management and  </a:t>
            </a:r>
            <a:r>
              <a:rPr lang="en-US" sz="2000" dirty="0"/>
              <a:t>water </a:t>
            </a:r>
            <a:r>
              <a:rPr lang="en-US" sz="2000" dirty="0" smtClean="0"/>
              <a:t>harvesting can </a:t>
            </a:r>
            <a:r>
              <a:rPr lang="en-US" sz="2000" dirty="0"/>
              <a:t>significantly improve yields and water productivity.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50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880936" cy="11134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564" y="44"/>
            <a:ext cx="9036937" cy="99656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498" y="523508"/>
            <a:ext cx="9144497" cy="382663"/>
          </a:xfrm>
          <a:prstGeom prst="rect">
            <a:avLst/>
          </a:prstGeom>
          <a:gradFill flip="none" rotWithShape="1">
            <a:gsLst>
              <a:gs pos="0">
                <a:srgbClr val="063D89">
                  <a:alpha val="0"/>
                </a:srgbClr>
              </a:gs>
              <a:gs pos="100000">
                <a:srgbClr val="063D89">
                  <a:alpha val="0"/>
                </a:srgbClr>
              </a:gs>
              <a:gs pos="27000">
                <a:srgbClr val="063D89">
                  <a:alpha val="9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498" y="118086"/>
            <a:ext cx="9144000" cy="409301"/>
          </a:xfrm>
          <a:prstGeom prst="rect">
            <a:avLst/>
          </a:prstGeom>
          <a:solidFill>
            <a:srgbClr val="063D89">
              <a:alpha val="8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UNDP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6" y="1259"/>
            <a:ext cx="614943" cy="12000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7107" y="200342"/>
            <a:ext cx="2395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OBJECTIVES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90" y="13854"/>
            <a:ext cx="983673" cy="98367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64000" y="1244253"/>
            <a:ext cx="59770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overall objective of the project is to develop strategies for agricultural soil and water management for sustainable crop production in climate change condition.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Specific objective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Conduct baseline assessments on water management practices of local farmer for crop </a:t>
            </a:r>
            <a:r>
              <a:rPr lang="en-US" dirty="0" smtClean="0"/>
              <a:t>production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Define </a:t>
            </a:r>
            <a:r>
              <a:rPr lang="en-US" dirty="0"/>
              <a:t>all impacts by enhancing water conservation under changing climate condition</a:t>
            </a:r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1763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880936" cy="11134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564" y="44"/>
            <a:ext cx="9036937" cy="99656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498" y="523508"/>
            <a:ext cx="9144497" cy="382663"/>
          </a:xfrm>
          <a:prstGeom prst="rect">
            <a:avLst/>
          </a:prstGeom>
          <a:gradFill flip="none" rotWithShape="1">
            <a:gsLst>
              <a:gs pos="0">
                <a:srgbClr val="063D89">
                  <a:alpha val="0"/>
                </a:srgbClr>
              </a:gs>
              <a:gs pos="100000">
                <a:srgbClr val="063D89">
                  <a:alpha val="0"/>
                </a:srgbClr>
              </a:gs>
              <a:gs pos="27000">
                <a:srgbClr val="063D89">
                  <a:alpha val="9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498" y="118086"/>
            <a:ext cx="9144000" cy="409301"/>
          </a:xfrm>
          <a:prstGeom prst="rect">
            <a:avLst/>
          </a:prstGeom>
          <a:solidFill>
            <a:srgbClr val="063D89">
              <a:alpha val="8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UNDP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6" y="1259"/>
            <a:ext cx="614943" cy="12000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7267" y="130753"/>
            <a:ext cx="3212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METHODOLOGY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4" y="35550"/>
            <a:ext cx="983673" cy="9836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2229" y="1325921"/>
            <a:ext cx="718495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Conduct Base line survey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Literature review  to collect existing data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Collect historical and current climatic data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Downscaling future climatic data different GHG emission scenarios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Interpret GIS and soil spatial data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Collect current crop yield and production loss by drought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Predict crop yield and crop production loss with future climate with </a:t>
            </a:r>
            <a:r>
              <a:rPr lang="en-US" dirty="0" err="1" smtClean="0"/>
              <a:t>Crisytaball</a:t>
            </a:r>
            <a:r>
              <a:rPr lang="en-US" dirty="0" smtClean="0"/>
              <a:t>  Software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Conduct CBA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1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880936" cy="11134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564" y="44"/>
            <a:ext cx="9036937" cy="99656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498" y="523508"/>
            <a:ext cx="9144497" cy="382663"/>
          </a:xfrm>
          <a:prstGeom prst="rect">
            <a:avLst/>
          </a:prstGeom>
          <a:gradFill flip="none" rotWithShape="1">
            <a:gsLst>
              <a:gs pos="0">
                <a:srgbClr val="063D89">
                  <a:alpha val="0"/>
                </a:srgbClr>
              </a:gs>
              <a:gs pos="100000">
                <a:srgbClr val="063D89">
                  <a:alpha val="0"/>
                </a:srgbClr>
              </a:gs>
              <a:gs pos="27000">
                <a:srgbClr val="063D89">
                  <a:alpha val="9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498" y="118086"/>
            <a:ext cx="9144000" cy="409301"/>
          </a:xfrm>
          <a:prstGeom prst="rect">
            <a:avLst/>
          </a:prstGeom>
          <a:solidFill>
            <a:srgbClr val="063D89">
              <a:alpha val="8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UNDP_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6" y="1259"/>
            <a:ext cx="614943" cy="12000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20931" y="175162"/>
            <a:ext cx="3207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DATA REQUIRED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4" y="35550"/>
            <a:ext cx="983673" cy="98367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86249" y="1312048"/>
            <a:ext cx="6857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Historical current and Future weather/climate pattern (rainfall and temperature) 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Affected </a:t>
            </a:r>
            <a:r>
              <a:rPr lang="en-US" dirty="0"/>
              <a:t>farmers by drought – this can be obtained from </a:t>
            </a:r>
            <a:r>
              <a:rPr lang="en-US" dirty="0" smtClean="0"/>
              <a:t>survey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Current </a:t>
            </a:r>
            <a:r>
              <a:rPr lang="en-US" dirty="0"/>
              <a:t>and Future crop productivity with and without the </a:t>
            </a:r>
            <a:r>
              <a:rPr lang="en-US" dirty="0" smtClean="0"/>
              <a:t>project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Crop </a:t>
            </a:r>
            <a:r>
              <a:rPr lang="en-US" dirty="0"/>
              <a:t>production effected by </a:t>
            </a:r>
            <a:r>
              <a:rPr lang="en-US" dirty="0" smtClean="0"/>
              <a:t>drought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Amount </a:t>
            </a:r>
            <a:r>
              <a:rPr lang="en-US" dirty="0"/>
              <a:t>of CO2 reduced by installing solar-powered </a:t>
            </a:r>
            <a:r>
              <a:rPr lang="en-US" dirty="0" smtClean="0"/>
              <a:t>pump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GIS/Spatial </a:t>
            </a:r>
            <a:r>
              <a:rPr lang="en-US" dirty="0"/>
              <a:t>information (e.g. land area, current location of existing ponds, and size of pond) – this can be obtained from satellite </a:t>
            </a:r>
            <a:r>
              <a:rPr lang="en-US" dirty="0" smtClean="0"/>
              <a:t>image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Investment </a:t>
            </a:r>
            <a:r>
              <a:rPr lang="en-US" dirty="0"/>
              <a:t>cost for adaptation </a:t>
            </a:r>
            <a:r>
              <a:rPr lang="en-US" dirty="0" smtClean="0"/>
              <a:t>measures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Soil spatial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2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880936" cy="11134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6564" y="44"/>
            <a:ext cx="9036937" cy="99656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498" y="523508"/>
            <a:ext cx="9144497" cy="382663"/>
          </a:xfrm>
          <a:prstGeom prst="rect">
            <a:avLst/>
          </a:prstGeom>
          <a:gradFill flip="none" rotWithShape="1">
            <a:gsLst>
              <a:gs pos="0">
                <a:srgbClr val="063D89">
                  <a:alpha val="0"/>
                </a:srgbClr>
              </a:gs>
              <a:gs pos="100000">
                <a:srgbClr val="063D89">
                  <a:alpha val="0"/>
                </a:srgbClr>
              </a:gs>
              <a:gs pos="27000">
                <a:srgbClr val="063D89">
                  <a:alpha val="9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498" y="118086"/>
            <a:ext cx="9144000" cy="409301"/>
          </a:xfrm>
          <a:prstGeom prst="rect">
            <a:avLst/>
          </a:prstGeom>
          <a:solidFill>
            <a:srgbClr val="063D89">
              <a:alpha val="8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UNDP_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6" y="1259"/>
            <a:ext cx="614943" cy="1200092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2558" y="1200768"/>
            <a:ext cx="9128741" cy="437196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algn="ctr"/>
            <a:r>
              <a:rPr lang="en-US" sz="4400" b="1" dirty="0" smtClean="0">
                <a:solidFill>
                  <a:schemeClr val="accent6"/>
                </a:solidFill>
              </a:rPr>
              <a:t>THANK YOU</a:t>
            </a:r>
          </a:p>
          <a:p>
            <a:pPr marL="182880" algn="ctr"/>
            <a:endParaRPr lang="en-US" sz="4400" b="1" dirty="0">
              <a:solidFill>
                <a:schemeClr val="accent6"/>
              </a:solidFill>
            </a:endParaRPr>
          </a:p>
          <a:p>
            <a:pPr marL="182880" algn="ctr"/>
            <a:r>
              <a:rPr lang="en-US" sz="4400" b="1" dirty="0" smtClean="0">
                <a:solidFill>
                  <a:schemeClr val="accent6"/>
                </a:solidFill>
              </a:rPr>
              <a:t>Q&amp;A</a:t>
            </a:r>
            <a:endParaRPr lang="en-US" sz="4400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4" y="35550"/>
            <a:ext cx="983673" cy="98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2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50779504E4EF44B331DBB63992EB79" ma:contentTypeVersion="0" ma:contentTypeDescription="Create a new document." ma:contentTypeScope="" ma:versionID="8a278fcaa2eb4c04b706abc9935410f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05e5d705464fd6ff5aaab78f9d94d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84F52E-69A8-4B51-9DBF-F5B71CD6EA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E8F5B1-A3EC-4BE9-B908-1C1774CFF8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8BD8CBD-5D59-4F00-B004-1E91EC67EC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6252</TotalTime>
  <Words>302</Words>
  <Application>Microsoft Office PowerPoint</Application>
  <PresentationFormat>On-screen Show (16:10)</PresentationFormat>
  <Paragraphs>47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Judson Peck</dc:creator>
  <cp:lastModifiedBy>ASUS</cp:lastModifiedBy>
  <cp:revision>162</cp:revision>
  <cp:lastPrinted>2016-05-17T07:50:03Z</cp:lastPrinted>
  <dcterms:created xsi:type="dcterms:W3CDTF">2015-12-15T20:45:40Z</dcterms:created>
  <dcterms:modified xsi:type="dcterms:W3CDTF">2017-08-31T18:07:10Z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0x0101004B50779504E4EF44B331DBB63992EB79</vt:lpwstr>
  </property>
</Properties>
</file>