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65" r:id="rId4"/>
    <p:sldId id="266" r:id="rId5"/>
    <p:sldId id="267" r:id="rId6"/>
    <p:sldId id="268" r:id="rId7"/>
    <p:sldId id="269" r:id="rId8"/>
    <p:sldId id="263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 autoAdjust="0"/>
    <p:restoredTop sz="85020" autoAdjust="0"/>
  </p:normalViewPr>
  <p:slideViewPr>
    <p:cSldViewPr>
      <p:cViewPr varScale="1">
        <p:scale>
          <a:sx n="110" d="100"/>
          <a:sy n="110" d="100"/>
        </p:scale>
        <p:origin x="19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5057B-E895-45D1-B997-D2757B6FACF0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6AC33-0266-40AE-88C8-B44DABF3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796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0DDA8-5CB0-4763-B5E3-08A07147A65E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F23D-BF14-44E4-9974-B7E0691FA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45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FDC8-30C0-4D4D-AB44-24C19FE1D1F2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3449-8AAF-4B68-94BA-B39609BFFD73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E323-F350-4CE8-A9B1-EEDFD0D19DD6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BBA-AFB6-493F-B8DD-EB33179B7004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FDD-C2CB-45B8-B57A-23AFC55EF62B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8675-1083-415D-A9C4-82D207FD98F1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FEDE-CE40-4436-8ED1-405F89F43FF5}" type="datetime1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375-3453-4542-A324-9E9945B600EC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C3BA-1BBB-448A-BF83-CD3B6E9B79FC}" type="datetime1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9C13-B8A0-4985-AFAC-484CD271A992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811C-CCF0-4CA6-8530-85FB8B14815E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B8F7-3002-4038-927C-2D9582618A9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96A8-1BC6-47F6-941C-241BC776D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34" y="2264364"/>
            <a:ext cx="8036502" cy="269173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43282"/>
                </a:solidFill>
                <a:latin typeface="+mn-lt"/>
                <a:ea typeface="+mn-ea"/>
                <a:cs typeface="+mn-cs"/>
              </a:rPr>
              <a:t>Experience of Armenia:</a:t>
            </a:r>
            <a:br>
              <a:rPr lang="en-US" sz="3600" b="1" dirty="0">
                <a:solidFill>
                  <a:srgbClr val="143282"/>
                </a:solidFill>
                <a:latin typeface="+mn-lt"/>
                <a:ea typeface="+mn-ea"/>
                <a:cs typeface="+mn-cs"/>
              </a:rPr>
            </a:br>
            <a:r>
              <a:rPr lang="en-US" sz="2400" b="1" i="1" dirty="0">
                <a:solidFill>
                  <a:srgbClr val="143282"/>
                </a:solidFill>
                <a:latin typeface="+mn-lt"/>
                <a:ea typeface="+mn-ea"/>
                <a:cs typeface="+mn-cs"/>
              </a:rPr>
              <a:t>building resilience through integrated climate change adaptation and disaster risk reduction</a:t>
            </a:r>
            <a:r>
              <a:rPr lang="hy-AM" sz="2400" b="1" i="1" dirty="0">
                <a:solidFill>
                  <a:srgbClr val="143282"/>
                </a:solidFill>
                <a:latin typeface="+mn-lt"/>
                <a:ea typeface="+mn-ea"/>
                <a:cs typeface="+mn-cs"/>
              </a:rPr>
              <a:t/>
            </a:r>
            <a:br>
              <a:rPr lang="hy-AM" sz="2400" b="1" i="1" dirty="0">
                <a:solidFill>
                  <a:srgbClr val="143282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rgbClr val="14328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rgbClr val="143282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rgbClr val="143282"/>
                </a:solidFill>
                <a:latin typeface="+mn-lt"/>
                <a:ea typeface="+mn-ea"/>
                <a:cs typeface="+mn-cs"/>
              </a:rPr>
              <a:t>Side Event at COP 22, Marrakech, Morocco</a:t>
            </a:r>
            <a:endParaRPr lang="en-US" sz="2400" dirty="0">
              <a:solidFill>
                <a:srgbClr val="14328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7" y="5160577"/>
            <a:ext cx="7800975" cy="1166037"/>
          </a:xfrm>
        </p:spPr>
        <p:txBody>
          <a:bodyPr>
            <a:normAutofit/>
          </a:bodyPr>
          <a:lstStyle/>
          <a:p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Simon </a:t>
            </a:r>
            <a:r>
              <a:rPr lang="en-US" sz="2200" i="1" dirty="0" err="1">
                <a:solidFill>
                  <a:schemeClr val="accent1">
                    <a:lumMod val="75000"/>
                  </a:schemeClr>
                </a:solidFill>
              </a:rPr>
              <a:t>Papyan</a:t>
            </a:r>
            <a:endParaRPr lang="en-US" sz="2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Deputy Minister of Nature Protection of the Republic of Armenia</a:t>
            </a:r>
            <a:endParaRPr lang="hy-AM" sz="2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1800" b="1" dirty="0">
                <a:solidFill>
                  <a:srgbClr val="143282"/>
                </a:solidFill>
              </a:rPr>
              <a:t>November 16,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26" y="305810"/>
            <a:ext cx="1435318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7985" y="166952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Republic of Armenia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Republic of Armenia</a:t>
            </a:r>
            <a:endParaRPr lang="en-GB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751"/>
            <a:ext cx="3886200" cy="33500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Total area –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29,743 sq. km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Population –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2,998,600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(2016)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Landlocked mountainous country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238" r="28783" b="7486"/>
          <a:stretch/>
        </p:blipFill>
        <p:spPr>
          <a:xfrm>
            <a:off x="4366800" y="1524000"/>
            <a:ext cx="4320000" cy="33710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Climate Change and Adaptation in Armenia</a:t>
            </a:r>
            <a:endParaRPr lang="en-GB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Ministry of Nature Protection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 the responsible agency for UNFCCC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development and coordination of National Adaptation Plan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Ministry of Emergency Situations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 responsible for disaster risk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management, including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hydrometeorological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observations and early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warning system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Climate change impact in Armenia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Mean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surface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temperature is increased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hy-AM" sz="2400" dirty="0">
                <a:solidFill>
                  <a:schemeClr val="accent1">
                    <a:lumMod val="75000"/>
                  </a:schemeClr>
                </a:solidFill>
              </a:rPr>
              <a:t> 1.22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degree Celsius 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Precipitation decreased by 10%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Intensification and increased frequency of extreme weather events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Degradation of the potential of the mountainous ecosystems environmental services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Shifting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agroclimatic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zones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0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5517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chemeClr val="accent1">
                    <a:lumMod val="75000"/>
                  </a:schemeClr>
                </a:solidFill>
              </a:rPr>
              <a:t>Pilot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</a:rPr>
              <a:t>Projects under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“Integrated Climate Risk Management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” UNDP</a:t>
            </a:r>
            <a:br>
              <a:rPr lang="en-US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2013-2016</a:t>
            </a:r>
            <a:endParaRPr lang="en-GB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664" y="1578930"/>
            <a:ext cx="4876800" cy="5183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 pilot regions, 8 rural communities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Anti-hail nets</a:t>
            </a:r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Passive solar greenhouse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Enforcement of river banks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Installation of straw wattles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Terrace orchards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Drip irrigation</a:t>
            </a:r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Picture 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386108"/>
            <a:ext cx="2882864" cy="1890000"/>
          </a:xfrm>
          <a:prstGeom prst="rect">
            <a:avLst/>
          </a:prstGeom>
        </p:spPr>
      </p:pic>
      <p:pic>
        <p:nvPicPr>
          <p:cNvPr id="8" name="Picture 7" descr="../Desktop/RBHS_Documents/Graphics/WEBSITE/Website/PA26475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7122"/>
          <a:stretch/>
        </p:blipFill>
        <p:spPr bwMode="auto">
          <a:xfrm>
            <a:off x="4924381" y="2561928"/>
            <a:ext cx="3058490" cy="189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85" y="3891043"/>
            <a:ext cx="2845578" cy="189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16840"/>
            <a:ext cx="2845728" cy="1890000"/>
          </a:xfrm>
          <a:prstGeom prst="rect">
            <a:avLst/>
          </a:prstGeom>
        </p:spPr>
      </p:pic>
      <p:pic>
        <p:nvPicPr>
          <p:cNvPr id="11" name="Picture 10" descr="UNDP logo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6581"/>
            <a:ext cx="890269" cy="16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2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Strengthening of National Institutions’ Capacity</a:t>
            </a:r>
            <a:endParaRPr lang="en-GB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200" cy="3733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Training of the staff of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Hydrometeorogical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Service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Automatic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agrometeorological stations</a:t>
            </a:r>
          </a:p>
          <a:p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Website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of agrometeorological unit of the Service for timely provision of information on extreme weather events to farmers</a:t>
            </a:r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\\Cc-dc\FOTO - SONY\ARNAP\Horbategh\Aghavnadzor,Horbategh,Shatin 11.12.14\DSC_0018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45668" b="15378"/>
          <a:stretch>
            <a:fillRect/>
          </a:stretch>
        </p:blipFill>
        <p:spPr bwMode="auto">
          <a:xfrm>
            <a:off x="5877910" y="1613338"/>
            <a:ext cx="2586484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57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Agricultural Insurance</a:t>
            </a:r>
            <a:endParaRPr lang="en-GB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029200" cy="45619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Needs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assessment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on introduction of the Weather Index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nsurance helped to held discussions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with Ministry of Agriculture and insurance companies in the country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y-AM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Contributed to follow-up activities by the Ministry of Agriculture and cooperation with KfW and insurance companies</a:t>
            </a:r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C:\Documents and Settings\ghovhannisyan\Desktop\Working folder\ARNAP\Yeghegnadzor 23.07.14\DSC077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55" y="1270000"/>
            <a:ext cx="2880000" cy="2044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</p:pic>
      <p:pic>
        <p:nvPicPr>
          <p:cNvPr id="10" name="Picture 9" descr="C:\Documents and Settings\ghovhannisyan\Desktop\Working folder\ARNAP\Aviatrans 22.07.14\Picture 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3502"/>
          <a:stretch>
            <a:fillRect/>
          </a:stretch>
        </p:blipFill>
        <p:spPr bwMode="auto">
          <a:xfrm>
            <a:off x="5650055" y="3886200"/>
            <a:ext cx="2880000" cy="1971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Integration of Climate Risk Mitigation in National and Local Planning Processes</a:t>
            </a:r>
            <a:endParaRPr lang="en-GB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Disaster Risk Reduction National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Platform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 used for increasing stakeholder participation in informed decision making on climate change risk management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Climate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Change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Disaster Risk Management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 integrated in the guidelines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development of 4-year community development plans</a:t>
            </a:r>
          </a:p>
          <a:p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tools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local level risk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assessment are developed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assessments and lessons learned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are considered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 the course of development of National  Adaptation Road Map, Technology Needs Assessment,  Disaster Risk Management National Strategy under Sendai Action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Plan for 2016-2030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pending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approval).</a:t>
            </a:r>
            <a:endParaRPr lang="hy-AM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Thank you!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hy-AM" b="1" dirty="0" err="1">
                <a:solidFill>
                  <a:srgbClr val="00B050"/>
                </a:solidFill>
              </a:rPr>
              <a:t>Շնորհակալությու՛ն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96A8-1BC6-47F6-941C-241BC776D4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336</Words>
  <Application>Microsoft Macintosh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Experience of Armenia: building resilience through integrated climate change adaptation and disaster risk reduction  Side Event at COP 22, Marrakech, Morocco</vt:lpstr>
      <vt:lpstr>Republic of Armenia</vt:lpstr>
      <vt:lpstr>Climate Change and Adaptation in Armenia</vt:lpstr>
      <vt:lpstr>Pilot Projects under “Integrated Climate Risk Management Programme” UNDP 2013-2016</vt:lpstr>
      <vt:lpstr>Strengthening of National Institutions’ Capacity</vt:lpstr>
      <vt:lpstr>Agricultural Insurance</vt:lpstr>
      <vt:lpstr>Integration of Climate Risk Mitigation in National and Local Planning Processes</vt:lpstr>
      <vt:lpstr>Thank you! Շնորհակալությու՛ն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Կլիմայի ռիսկերի և կլիմայի փոփոխության հարմարվողականության խնդիրները ՄԱԿ-ի կլիմայի փոփոխության կոնվենցիայի շրջանակներում</dc:title>
  <dc:creator>Expert</dc:creator>
  <cp:lastModifiedBy>Matthew Clark</cp:lastModifiedBy>
  <cp:revision>115</cp:revision>
  <cp:lastPrinted>2016-10-26T07:04:23Z</cp:lastPrinted>
  <dcterms:created xsi:type="dcterms:W3CDTF">2014-02-02T16:52:29Z</dcterms:created>
  <dcterms:modified xsi:type="dcterms:W3CDTF">2016-11-15T05:37:42Z</dcterms:modified>
</cp:coreProperties>
</file>