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9EE0F362-75C7-46CE-9B90-3FE4F8CC8126}" type="datetimeFigureOut">
              <a:rPr lang="en-GB" smtClean="0"/>
              <a:pPr/>
              <a:t>22/11/2016</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C5A7D0A4-48D0-4070-B6DE-E0F5E704316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F8B6F3C-E2A9-4F0E-AEA2-9655873F2995}" type="datetimeFigureOut">
              <a:rPr lang="en-GB" smtClean="0"/>
              <a:pPr/>
              <a:t>22/11/2016</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A6B9F168-0309-4883-A27F-6F8BA7347D7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for CC sceptics but not needed</a:t>
            </a:r>
            <a:r>
              <a:rPr lang="en-GB" baseline="0" dirty="0" smtClean="0"/>
              <a:t> if national climate change risks dealt with in a previous presentation.</a:t>
            </a:r>
            <a:endParaRPr lang="en-GB" dirty="0"/>
          </a:p>
        </p:txBody>
      </p:sp>
      <p:sp>
        <p:nvSpPr>
          <p:cNvPr id="4" name="Slide Number Placeholder 3"/>
          <p:cNvSpPr>
            <a:spLocks noGrp="1"/>
          </p:cNvSpPr>
          <p:nvPr>
            <p:ph type="sldNum" sz="quarter" idx="10"/>
          </p:nvPr>
        </p:nvSpPr>
        <p:spPr/>
        <p:txBody>
          <a:bodyPr/>
          <a:lstStyle/>
          <a:p>
            <a:fld id="{A6B9F168-0309-4883-A27F-6F8BA7347D76}" type="slidenum">
              <a:rPr lang="en-GB" smtClean="0"/>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Docs reviewed</a:t>
            </a:r>
            <a:endParaRPr lang="en-GB" dirty="0"/>
          </a:p>
        </p:txBody>
      </p:sp>
      <p:sp>
        <p:nvSpPr>
          <p:cNvPr id="4" name="Slide Number Placeholder 3"/>
          <p:cNvSpPr>
            <a:spLocks noGrp="1"/>
          </p:cNvSpPr>
          <p:nvPr>
            <p:ph type="sldNum" sz="quarter" idx="10"/>
          </p:nvPr>
        </p:nvSpPr>
        <p:spPr/>
        <p:txBody>
          <a:bodyPr/>
          <a:lstStyle/>
          <a:p>
            <a:fld id="{A6B9F168-0309-4883-A27F-6F8BA7347D76}"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Bolded items are critical points on the budget pathway for CC</a:t>
            </a:r>
            <a:endParaRPr lang="en-GB" dirty="0"/>
          </a:p>
        </p:txBody>
      </p:sp>
      <p:sp>
        <p:nvSpPr>
          <p:cNvPr id="4" name="Slide Number Placeholder 3"/>
          <p:cNvSpPr>
            <a:spLocks noGrp="1"/>
          </p:cNvSpPr>
          <p:nvPr>
            <p:ph type="sldNum" sz="quarter" idx="10"/>
          </p:nvPr>
        </p:nvSpPr>
        <p:spPr/>
        <p:txBody>
          <a:bodyPr/>
          <a:lstStyle/>
          <a:p>
            <a:fld id="{A6B9F168-0309-4883-A27F-6F8BA7347D76}" type="slidenum">
              <a:rPr lang="en-GB" smtClean="0"/>
              <a:pPr/>
              <a:t>17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Second bullet is a BOB issue</a:t>
            </a:r>
            <a:endParaRPr lang="en-GB" dirty="0"/>
          </a:p>
        </p:txBody>
      </p:sp>
      <p:sp>
        <p:nvSpPr>
          <p:cNvPr id="4" name="Slide Number Placeholder 3"/>
          <p:cNvSpPr>
            <a:spLocks noGrp="1"/>
          </p:cNvSpPr>
          <p:nvPr>
            <p:ph type="sldNum" sz="quarter" idx="10"/>
          </p:nvPr>
        </p:nvSpPr>
        <p:spPr/>
        <p:txBody>
          <a:bodyPr/>
          <a:lstStyle/>
          <a:p>
            <a:fld id="{A6B9F168-0309-4883-A27F-6F8BA7347D76}"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993775"/>
          </a:xfrm>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28956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5E7D3B1-6497-4209-A523-6C52685541F3}" type="datetimeFigureOut">
              <a:rPr lang="en-US" altLang="en-US"/>
              <a:pPr>
                <a:defRPr/>
              </a:pPr>
              <a:t>11/22/2016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CBCAD-307D-4EF9-9DCE-5D6A3D8747D4}" type="slidenum">
              <a:rPr lang="en-US" altLang="en-US"/>
              <a:pPr>
                <a:defRPr/>
              </a:pPr>
              <a:t>‹#›</a:t>
            </a:fld>
            <a:endParaRPr lang="en-US" altLang="en-US"/>
          </a:p>
        </p:txBody>
      </p:sp>
    </p:spTree>
    <p:extLst>
      <p:ext uri="{BB962C8B-B14F-4D97-AF65-F5344CB8AC3E}">
        <p14:creationId xmlns:p14="http://schemas.microsoft.com/office/powerpoint/2010/main" xmlns="" val="144545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03859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9D74E86-78FE-45F1-BE56-BEB9E1DAFA32}" type="datetimeFigureOut">
              <a:rPr lang="en-US" altLang="en-US"/>
              <a:pPr>
                <a:defRPr/>
              </a:pPr>
              <a:t>11/22/2016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5DEF2E-9A23-49AA-AFF3-B94F0D881E55}" type="slidenum">
              <a:rPr lang="en-US" altLang="en-US"/>
              <a:pPr>
                <a:defRPr/>
              </a:pPr>
              <a:t>‹#›</a:t>
            </a:fld>
            <a:endParaRPr lang="en-US" altLang="en-US"/>
          </a:p>
        </p:txBody>
      </p:sp>
    </p:spTree>
    <p:extLst>
      <p:ext uri="{BB962C8B-B14F-4D97-AF65-F5344CB8AC3E}">
        <p14:creationId xmlns:p14="http://schemas.microsoft.com/office/powerpoint/2010/main" xmlns="" val="289167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B0A3A4-C957-447B-9F63-CE5DFFC43B59}" type="datetimeFigureOut">
              <a:rPr lang="en-US" altLang="en-US"/>
              <a:pPr>
                <a:defRPr/>
              </a:pPr>
              <a:t>11/22/2016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C0F560-D7A3-46A6-87F0-57B4FAC026B1}" type="slidenum">
              <a:rPr lang="en-US" altLang="en-US"/>
              <a:pPr>
                <a:defRPr/>
              </a:pPr>
              <a:t>‹#›</a:t>
            </a:fld>
            <a:endParaRPr lang="en-US" altLang="en-US"/>
          </a:p>
        </p:txBody>
      </p:sp>
    </p:spTree>
    <p:extLst>
      <p:ext uri="{BB962C8B-B14F-4D97-AF65-F5344CB8AC3E}">
        <p14:creationId xmlns:p14="http://schemas.microsoft.com/office/powerpoint/2010/main" xmlns="" val="157603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F29EB0-0CF1-400E-8E73-104CE6F9ECD1}" type="datetimeFigureOut">
              <a:rPr lang="en-US" altLang="en-US"/>
              <a:pPr>
                <a:defRPr/>
              </a:pPr>
              <a:t>11/22/2016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DA1B5C-DC1F-471B-A64F-FDA5F0BBE469}" type="slidenum">
              <a:rPr lang="en-US" altLang="en-US"/>
              <a:pPr>
                <a:defRPr/>
              </a:pPr>
              <a:t>‹#›</a:t>
            </a:fld>
            <a:endParaRPr lang="en-US" altLang="en-US"/>
          </a:p>
        </p:txBody>
      </p:sp>
    </p:spTree>
    <p:extLst>
      <p:ext uri="{BB962C8B-B14F-4D97-AF65-F5344CB8AC3E}">
        <p14:creationId xmlns:p14="http://schemas.microsoft.com/office/powerpoint/2010/main" xmlns="" val="99120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D247FE-8690-4813-8CDE-2A7D2FE13F65}" type="datetimeFigureOut">
              <a:rPr lang="en-US" altLang="en-US"/>
              <a:pPr>
                <a:defRPr/>
              </a:pPr>
              <a:t>11/22/2016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417A13-FA74-4A2A-918F-D33C82BCEEAB}" type="slidenum">
              <a:rPr lang="en-US" altLang="en-US"/>
              <a:pPr>
                <a:defRPr/>
              </a:pPr>
              <a:t>‹#›</a:t>
            </a:fld>
            <a:endParaRPr lang="en-US" altLang="en-US"/>
          </a:p>
        </p:txBody>
      </p:sp>
    </p:spTree>
    <p:extLst>
      <p:ext uri="{BB962C8B-B14F-4D97-AF65-F5344CB8AC3E}">
        <p14:creationId xmlns:p14="http://schemas.microsoft.com/office/powerpoint/2010/main" xmlns="" val="3219891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C9F8E0-F7BE-4330-B57F-055A76AC1CC1}" type="datetimeFigureOut">
              <a:rPr lang="en-US" altLang="en-US"/>
              <a:pPr>
                <a:defRPr/>
              </a:pPr>
              <a:t>11/22/2016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4C71F9-F83D-4A87-A25F-97E59BAADF4B}" type="slidenum">
              <a:rPr lang="en-US" altLang="en-US"/>
              <a:pPr>
                <a:defRPr/>
              </a:pPr>
              <a:t>‹#›</a:t>
            </a:fld>
            <a:endParaRPr lang="en-US" altLang="en-US"/>
          </a:p>
        </p:txBody>
      </p:sp>
    </p:spTree>
    <p:extLst>
      <p:ext uri="{BB962C8B-B14F-4D97-AF65-F5344CB8AC3E}">
        <p14:creationId xmlns:p14="http://schemas.microsoft.com/office/powerpoint/2010/main" xmlns="" val="88073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D1682-C879-4C97-BB22-832F65863F51}" type="datetimeFigureOut">
              <a:rPr lang="en-US" altLang="en-US"/>
              <a:pPr>
                <a:defRPr/>
              </a:pPr>
              <a:t>11/22/2016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511304-9319-4963-B540-EF77A4687388}" type="slidenum">
              <a:rPr lang="en-US" altLang="en-US"/>
              <a:pPr>
                <a:defRPr/>
              </a:pPr>
              <a:t>‹#›</a:t>
            </a:fld>
            <a:endParaRPr lang="en-US" altLang="en-US"/>
          </a:p>
        </p:txBody>
      </p:sp>
    </p:spTree>
    <p:extLst>
      <p:ext uri="{BB962C8B-B14F-4D97-AF65-F5344CB8AC3E}">
        <p14:creationId xmlns:p14="http://schemas.microsoft.com/office/powerpoint/2010/main" xmlns="" val="1566456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AD8D9F-39B0-4641-9A9B-23F593D1AB33}" type="datetimeFigureOut">
              <a:rPr lang="en-US" altLang="en-US"/>
              <a:pPr>
                <a:defRPr/>
              </a:pPr>
              <a:t>11/22/2016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8ED67A-282B-4682-857D-C63DC66B6E5E}" type="slidenum">
              <a:rPr lang="en-US" altLang="en-US"/>
              <a:pPr>
                <a:defRPr/>
              </a:pPr>
              <a:t>‹#›</a:t>
            </a:fld>
            <a:endParaRPr lang="en-US" altLang="en-US"/>
          </a:p>
        </p:txBody>
      </p:sp>
    </p:spTree>
    <p:extLst>
      <p:ext uri="{BB962C8B-B14F-4D97-AF65-F5344CB8AC3E}">
        <p14:creationId xmlns:p14="http://schemas.microsoft.com/office/powerpoint/2010/main" xmlns="" val="8604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7F4C73-B0A4-4FAD-86E4-3D228C30B3F6}" type="datetimeFigureOut">
              <a:rPr lang="en-US" altLang="en-US"/>
              <a:pPr>
                <a:defRPr/>
              </a:pPr>
              <a:t>11/22/2016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392543-3722-4FF9-9CB4-145D86F673EF}" type="slidenum">
              <a:rPr lang="en-US" altLang="en-US"/>
              <a:pPr>
                <a:defRPr/>
              </a:pPr>
              <a:t>‹#›</a:t>
            </a:fld>
            <a:endParaRPr lang="en-US" altLang="en-US"/>
          </a:p>
        </p:txBody>
      </p:sp>
    </p:spTree>
    <p:extLst>
      <p:ext uri="{BB962C8B-B14F-4D97-AF65-F5344CB8AC3E}">
        <p14:creationId xmlns:p14="http://schemas.microsoft.com/office/powerpoint/2010/main" xmlns="" val="372464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27F972-7E8D-4194-94C6-E62AFBAF834D}" type="datetimeFigureOut">
              <a:rPr lang="en-US" altLang="en-US"/>
              <a:pPr>
                <a:defRPr/>
              </a:pPr>
              <a:t>11/22/2016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47EC7-6C0B-40DE-9B6D-C49251937F27}" type="slidenum">
              <a:rPr lang="en-US" altLang="en-US"/>
              <a:pPr>
                <a:defRPr/>
              </a:pPr>
              <a:t>‹#›</a:t>
            </a:fld>
            <a:endParaRPr lang="en-US" altLang="en-US"/>
          </a:p>
        </p:txBody>
      </p:sp>
    </p:spTree>
    <p:extLst>
      <p:ext uri="{BB962C8B-B14F-4D97-AF65-F5344CB8AC3E}">
        <p14:creationId xmlns:p14="http://schemas.microsoft.com/office/powerpoint/2010/main" xmlns="" val="16275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8E9809-F9AA-4FE4-8050-2070965ABD33}" type="datetimeFigureOut">
              <a:rPr lang="en-US" altLang="en-US"/>
              <a:pPr>
                <a:defRPr/>
              </a:pPr>
              <a:t>11/22/2016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0176C6-B35C-479B-AC73-428E24AB3F7E}" type="slidenum">
              <a:rPr lang="en-US" altLang="en-US"/>
              <a:pPr>
                <a:defRPr/>
              </a:pPr>
              <a:t>‹#›</a:t>
            </a:fld>
            <a:endParaRPr lang="en-US" altLang="en-US"/>
          </a:p>
        </p:txBody>
      </p:sp>
    </p:spTree>
    <p:extLst>
      <p:ext uri="{BB962C8B-B14F-4D97-AF65-F5344CB8AC3E}">
        <p14:creationId xmlns:p14="http://schemas.microsoft.com/office/powerpoint/2010/main" xmlns="" val="189815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19625-435B-4B4E-BFB6-9A0FDF02CAEA}" type="datetimeFigureOut">
              <a:rPr lang="en-GB" smtClean="0"/>
              <a:pPr/>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20C2A0-1F86-405A-B1DC-A0CE5251D64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19625-435B-4B4E-BFB6-9A0FDF02CAEA}" type="datetimeFigureOut">
              <a:rPr lang="en-GB" smtClean="0"/>
              <a:pPr/>
              <a:t>22/11/2016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0C2A0-1F86-405A-B1DC-A0CE5251D64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A906F54F-A5E1-4099-BDA7-F1C1B05BCCA2}" type="datetimeFigureOut">
              <a:rPr lang="en-US" altLang="en-US">
                <a:ea typeface="MS PGothic" panose="020B0600070205080204" pitchFamily="34" charset="-128"/>
              </a:rPr>
              <a:pPr fontAlgn="base">
                <a:spcBef>
                  <a:spcPct val="0"/>
                </a:spcBef>
                <a:spcAft>
                  <a:spcPct val="0"/>
                </a:spcAft>
                <a:defRPr/>
              </a:pPr>
              <a:t>11/22/2016</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MS PGothic"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fontAlgn="base">
              <a:spcBef>
                <a:spcPct val="0"/>
              </a:spcBef>
              <a:spcAft>
                <a:spcPct val="0"/>
              </a:spcAft>
              <a:defRPr/>
            </a:pPr>
            <a:fld id="{9C4D928A-60C4-453B-9C5B-C5D1F4A4951B}" type="slidenum">
              <a:rPr lang="en-US" altLang="en-US">
                <a:ea typeface="MS PGothic" panose="020B0600070205080204" pitchFamily="34" charset="-128"/>
              </a:rPr>
              <a:pPr fontAlgn="base">
                <a:spcBef>
                  <a:spcPct val="0"/>
                </a:spcBef>
                <a:spcAft>
                  <a:spcPct val="0"/>
                </a:spcAft>
                <a:defRPr/>
              </a:pPr>
              <a:t>‹#›</a:t>
            </a:fld>
            <a:endParaRPr lang="en-US" altLang="en-US">
              <a:ea typeface="MS PGothic"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609600"/>
            <a:ext cx="2133600" cy="5334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anchor="ctr"/>
          <a:lstStyle/>
          <a:p>
            <a:pPr algn="ctr" eaLnBrk="0" fontAlgn="base" hangingPunct="0">
              <a:spcBef>
                <a:spcPct val="0"/>
              </a:spcBef>
              <a:spcAft>
                <a:spcPct val="0"/>
              </a:spcAft>
              <a:defRPr/>
            </a:pPr>
            <a:endParaRPr lang="en-US">
              <a:solidFill>
                <a:srgbClr val="000000"/>
              </a:solidFill>
              <a:ea typeface="MS PGothic" charset="0"/>
              <a:cs typeface="MS PGothic" charset="0"/>
            </a:endParaRPr>
          </a:p>
        </p:txBody>
      </p:sp>
      <p:sp>
        <p:nvSpPr>
          <p:cNvPr id="14339" name="Title 1"/>
          <p:cNvSpPr>
            <a:spLocks noGrp="1"/>
          </p:cNvSpPr>
          <p:nvPr>
            <p:ph type="ctrTitle"/>
          </p:nvPr>
        </p:nvSpPr>
        <p:spPr>
          <a:xfrm>
            <a:off x="31750" y="3048000"/>
            <a:ext cx="8993188" cy="1470025"/>
          </a:xfrm>
        </p:spPr>
        <p:txBody>
          <a:bodyPr/>
          <a:lstStyle/>
          <a:p>
            <a:pPr eaLnBrk="1" hangingPunct="1">
              <a:defRPr/>
            </a:pPr>
            <a:r>
              <a:rPr lang="en-GB" sz="3600" dirty="0" smtClean="0">
                <a:solidFill>
                  <a:schemeClr val="tx1"/>
                </a:solidFill>
              </a:rPr>
              <a:t/>
            </a:r>
            <a:br>
              <a:rPr lang="en-GB" sz="3600" dirty="0" smtClean="0">
                <a:solidFill>
                  <a:schemeClr val="tx1"/>
                </a:solidFill>
              </a:rPr>
            </a:br>
            <a:r>
              <a:rPr lang="en-GB" sz="3600" dirty="0" smtClean="0">
                <a:solidFill>
                  <a:schemeClr val="tx1"/>
                </a:solidFill>
              </a:rPr>
              <a:t>Climate </a:t>
            </a:r>
            <a:r>
              <a:rPr lang="en-GB" sz="3600" dirty="0" smtClean="0">
                <a:solidFill>
                  <a:schemeClr val="tx1"/>
                </a:solidFill>
              </a:rPr>
              <a:t>Change Screening and Programme Appraisal in </a:t>
            </a:r>
            <a:r>
              <a:rPr lang="en-GB" sz="3600" dirty="0" smtClean="0">
                <a:solidFill>
                  <a:schemeClr val="tx1"/>
                </a:solidFill>
              </a:rPr>
              <a:t>MOAC</a:t>
            </a:r>
            <a:br>
              <a:rPr lang="en-GB" sz="3600" dirty="0" smtClean="0">
                <a:solidFill>
                  <a:schemeClr val="tx1"/>
                </a:solidFill>
              </a:rPr>
            </a:br>
            <a:r>
              <a:rPr lang="en-GB" sz="3600" dirty="0" smtClean="0">
                <a:solidFill>
                  <a:schemeClr val="tx1"/>
                </a:solidFill>
              </a:rPr>
              <a:t> </a:t>
            </a:r>
            <a:r>
              <a:rPr lang="en-GB" sz="2800" dirty="0" smtClean="0">
                <a:solidFill>
                  <a:schemeClr val="tx1"/>
                </a:solidFill>
              </a:rPr>
              <a:t>Areeya Obidiegwu and Ray Purcell </a:t>
            </a:r>
            <a:r>
              <a:rPr lang="en-GB" sz="3600" dirty="0" smtClean="0">
                <a:solidFill>
                  <a:schemeClr val="tx1"/>
                </a:solidFill>
              </a:rPr>
              <a:t/>
            </a:r>
            <a:br>
              <a:rPr lang="en-GB" sz="3600" dirty="0" smtClean="0">
                <a:solidFill>
                  <a:schemeClr val="tx1"/>
                </a:solidFill>
              </a:rPr>
            </a:br>
            <a:endParaRPr lang="en-US" sz="3600" b="1" dirty="0">
              <a:solidFill>
                <a:schemeClr val="tx1"/>
              </a:solidFill>
              <a:ea typeface="MS P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rmAutofit fontScale="90000"/>
          </a:bodyPr>
          <a:lstStyle/>
          <a:p>
            <a:r>
              <a:rPr lang="en-GB" sz="3600" dirty="0" smtClean="0"/>
              <a:t>Task 1a: Policy Alignment</a:t>
            </a:r>
            <a:br>
              <a:rPr lang="en-GB" sz="3600" dirty="0" smtClean="0"/>
            </a:br>
            <a:r>
              <a:rPr lang="en-GB" sz="3600" dirty="0" smtClean="0"/>
              <a:t>National Climate Change Policy </a:t>
            </a:r>
            <a:endParaRPr lang="en-GB" sz="3600" dirty="0"/>
          </a:p>
        </p:txBody>
      </p:sp>
      <p:sp>
        <p:nvSpPr>
          <p:cNvPr id="3" name="Content Placeholder 2"/>
          <p:cNvSpPr>
            <a:spLocks noGrp="1"/>
          </p:cNvSpPr>
          <p:nvPr>
            <p:ph idx="1"/>
          </p:nvPr>
        </p:nvSpPr>
        <p:spPr>
          <a:xfrm>
            <a:off x="443132" y="1235893"/>
            <a:ext cx="8229600" cy="4929411"/>
          </a:xfrm>
        </p:spPr>
        <p:txBody>
          <a:bodyPr>
            <a:noAutofit/>
          </a:bodyPr>
          <a:lstStyle/>
          <a:p>
            <a:pPr>
              <a:buNone/>
            </a:pPr>
            <a:r>
              <a:rPr lang="en-GB" sz="2400" dirty="0" smtClean="0"/>
              <a:t>The National Climate </a:t>
            </a:r>
            <a:r>
              <a:rPr lang="en-GB" sz="2400" dirty="0"/>
              <a:t>Change Master Plan (CCMP) </a:t>
            </a:r>
            <a:r>
              <a:rPr lang="en-GB" sz="2400" dirty="0" smtClean="0"/>
              <a:t>2013-2015 :</a:t>
            </a:r>
          </a:p>
          <a:p>
            <a:pPr lvl="0"/>
            <a:r>
              <a:rPr lang="en-GB" sz="2400" dirty="0"/>
              <a:t>agricultural disaster monitoring </a:t>
            </a:r>
            <a:r>
              <a:rPr lang="en-GB" sz="2400" dirty="0" smtClean="0"/>
              <a:t>for </a:t>
            </a:r>
            <a:r>
              <a:rPr lang="en-GB" sz="2400" dirty="0"/>
              <a:t>agricultural communities</a:t>
            </a:r>
          </a:p>
          <a:p>
            <a:pPr lvl="0"/>
            <a:r>
              <a:rPr lang="en-GB" sz="2400" dirty="0"/>
              <a:t>insurance systems for crop, livestock and fishery products</a:t>
            </a:r>
          </a:p>
          <a:p>
            <a:pPr lvl="0"/>
            <a:r>
              <a:rPr lang="en-GB" sz="2400" dirty="0"/>
              <a:t>prediction of </a:t>
            </a:r>
            <a:r>
              <a:rPr lang="en-GB" sz="2400" dirty="0" smtClean="0"/>
              <a:t>CC impacts </a:t>
            </a:r>
            <a:r>
              <a:rPr lang="en-GB" sz="2400" dirty="0"/>
              <a:t>on </a:t>
            </a:r>
            <a:r>
              <a:rPr lang="en-GB" sz="2400" dirty="0" smtClean="0"/>
              <a:t>agricultural production</a:t>
            </a:r>
            <a:endParaRPr lang="en-GB" sz="2400" dirty="0"/>
          </a:p>
          <a:p>
            <a:pPr lvl="0"/>
            <a:r>
              <a:rPr lang="en-GB" sz="2400" dirty="0"/>
              <a:t>r</a:t>
            </a:r>
            <a:r>
              <a:rPr lang="en-GB" sz="2400" dirty="0" smtClean="0"/>
              <a:t>esearch and </a:t>
            </a:r>
            <a:r>
              <a:rPr lang="en-GB" sz="2400" dirty="0"/>
              <a:t>genetic engineering knowledge including a genetic bank for </a:t>
            </a:r>
            <a:r>
              <a:rPr lang="en-GB" sz="2400" dirty="0" smtClean="0"/>
              <a:t>improving plant </a:t>
            </a:r>
            <a:r>
              <a:rPr lang="en-GB" sz="2400" dirty="0"/>
              <a:t>and animal species resistant </a:t>
            </a:r>
            <a:r>
              <a:rPr lang="en-GB" sz="2400" dirty="0" smtClean="0"/>
              <a:t>to CC</a:t>
            </a:r>
            <a:endParaRPr lang="en-GB" sz="2400" dirty="0"/>
          </a:p>
          <a:p>
            <a:pPr lvl="0"/>
            <a:r>
              <a:rPr lang="en-GB" sz="2400" dirty="0"/>
              <a:t>research on integrating agriculture and water management</a:t>
            </a:r>
          </a:p>
          <a:p>
            <a:pPr lvl="0"/>
            <a:r>
              <a:rPr lang="en-GB" sz="2400" dirty="0"/>
              <a:t>expanding irrigation infrastructure</a:t>
            </a:r>
          </a:p>
          <a:p>
            <a:pPr lvl="0"/>
            <a:r>
              <a:rPr lang="en-GB" sz="2400" dirty="0"/>
              <a:t>encouraging farmers to </a:t>
            </a:r>
            <a:r>
              <a:rPr lang="en-GB" sz="2400" dirty="0" smtClean="0"/>
              <a:t>use sustainable </a:t>
            </a:r>
            <a:r>
              <a:rPr lang="en-GB" sz="2400" dirty="0"/>
              <a:t>agriculture practices such as organic agriculture, Integrated Agriculture, environmentally friendly production of livestock and fishery, supporting  the Good Agricultural Practice (GAP) etc.</a:t>
            </a:r>
          </a:p>
          <a:p>
            <a:pPr>
              <a:buNone/>
            </a:pPr>
            <a:r>
              <a:rPr lang="en-GB" sz="2400" dirty="0" smtClean="0"/>
              <a:t> </a:t>
            </a:r>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smtClean="0"/>
              <a:t>Task 1a: Policy Alignment </a:t>
            </a:r>
            <a:br>
              <a:rPr lang="en-GB" sz="3400" dirty="0" smtClean="0"/>
            </a:br>
            <a:r>
              <a:rPr lang="en-GB" sz="3400" dirty="0" smtClean="0"/>
              <a:t>Agricultural Development Plan 2017-2021</a:t>
            </a:r>
            <a:endParaRPr lang="en-GB" sz="3400" dirty="0"/>
          </a:p>
        </p:txBody>
      </p:sp>
      <p:sp>
        <p:nvSpPr>
          <p:cNvPr id="3" name="Content Placeholder 2"/>
          <p:cNvSpPr>
            <a:spLocks noGrp="1"/>
          </p:cNvSpPr>
          <p:nvPr>
            <p:ph idx="1"/>
          </p:nvPr>
        </p:nvSpPr>
        <p:spPr>
          <a:xfrm>
            <a:off x="457200" y="1556792"/>
            <a:ext cx="8229600" cy="4569371"/>
          </a:xfrm>
        </p:spPr>
        <p:txBody>
          <a:bodyPr>
            <a:normAutofit fontScale="85000" lnSpcReduction="10000"/>
          </a:bodyPr>
          <a:lstStyle/>
          <a:p>
            <a:pPr>
              <a:buNone/>
            </a:pPr>
            <a:r>
              <a:rPr lang="en-GB" dirty="0" smtClean="0"/>
              <a:t>ADP 2012-2016 has little on CC</a:t>
            </a:r>
          </a:p>
          <a:p>
            <a:pPr>
              <a:buNone/>
            </a:pPr>
            <a:r>
              <a:rPr lang="en-GB" dirty="0" smtClean="0"/>
              <a:t>ADP 2017-21 reports:</a:t>
            </a:r>
          </a:p>
          <a:p>
            <a:r>
              <a:rPr lang="en-GB" dirty="0" smtClean="0"/>
              <a:t>the impacts of CC on agricultural productivity</a:t>
            </a:r>
          </a:p>
          <a:p>
            <a:r>
              <a:rPr lang="en-GB" dirty="0"/>
              <a:t>f</a:t>
            </a:r>
            <a:r>
              <a:rPr lang="en-GB" dirty="0" smtClean="0"/>
              <a:t>armers not yet ready to respond</a:t>
            </a:r>
          </a:p>
          <a:p>
            <a:r>
              <a:rPr lang="en-GB" dirty="0"/>
              <a:t>a</a:t>
            </a:r>
            <a:r>
              <a:rPr lang="en-GB" dirty="0" smtClean="0"/>
              <a:t>daptive capacity, R&amp;D and knowledge transfer important</a:t>
            </a:r>
          </a:p>
          <a:p>
            <a:pPr>
              <a:buNone/>
            </a:pPr>
            <a:r>
              <a:rPr lang="en-GB" dirty="0" smtClean="0"/>
              <a:t>But ADP does not reflect: </a:t>
            </a:r>
          </a:p>
          <a:p>
            <a:r>
              <a:rPr lang="en-GB" dirty="0" smtClean="0"/>
              <a:t>actual progress made on mitigation and adaptation</a:t>
            </a:r>
          </a:p>
          <a:p>
            <a:r>
              <a:rPr lang="en-GB" dirty="0"/>
              <a:t>a</a:t>
            </a:r>
            <a:r>
              <a:rPr lang="en-GB" dirty="0" smtClean="0"/>
              <a:t>nd central problem of identifying CC resilient technologies and practices adoptable for farmers</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3600" dirty="0" smtClean="0"/>
              <a:t/>
            </a:r>
            <a:br>
              <a:rPr lang="en-GB" sz="3600" dirty="0" smtClean="0"/>
            </a:br>
            <a:r>
              <a:rPr lang="en-GB" sz="3600" dirty="0" smtClean="0"/>
              <a:t> Task 1a: Policy Alignment </a:t>
            </a:r>
            <a:br>
              <a:rPr lang="en-GB" sz="3600" dirty="0" smtClean="0"/>
            </a:br>
            <a:r>
              <a:rPr lang="en-GB" sz="3600" dirty="0" smtClean="0"/>
              <a:t>Agriculture CC Strategic Plan 2013-2016</a:t>
            </a:r>
            <a:endParaRPr lang="en-GB" sz="3600" dirty="0"/>
          </a:p>
        </p:txBody>
      </p:sp>
      <p:sp>
        <p:nvSpPr>
          <p:cNvPr id="3" name="Content Placeholder 2"/>
          <p:cNvSpPr>
            <a:spLocks noGrp="1"/>
          </p:cNvSpPr>
          <p:nvPr>
            <p:ph idx="1"/>
          </p:nvPr>
        </p:nvSpPr>
        <p:spPr>
          <a:xfrm>
            <a:off x="457200" y="1628800"/>
            <a:ext cx="8229600" cy="4497363"/>
          </a:xfrm>
        </p:spPr>
        <p:txBody>
          <a:bodyPr>
            <a:normAutofit fontScale="92500" lnSpcReduction="20000"/>
          </a:bodyPr>
          <a:lstStyle/>
          <a:p>
            <a:pPr lvl="0">
              <a:buNone/>
            </a:pPr>
            <a:r>
              <a:rPr lang="en-GB" sz="3400" dirty="0" smtClean="0"/>
              <a:t>Plan 2013-2016 proposed preparing </a:t>
            </a:r>
            <a:r>
              <a:rPr lang="en-GB" sz="3400" dirty="0"/>
              <a:t>readiness for </a:t>
            </a:r>
            <a:r>
              <a:rPr lang="en-GB" sz="3400" dirty="0" smtClean="0"/>
              <a:t>CC and </a:t>
            </a:r>
            <a:r>
              <a:rPr lang="en-GB" sz="3400" dirty="0"/>
              <a:t>building resilience by: </a:t>
            </a:r>
          </a:p>
          <a:p>
            <a:pPr lvl="0"/>
            <a:r>
              <a:rPr lang="en-GB" sz="3400" dirty="0"/>
              <a:t>Establishing and maintaining information infrastructure and early warning system</a:t>
            </a:r>
          </a:p>
          <a:p>
            <a:pPr lvl="0"/>
            <a:r>
              <a:rPr lang="en-GB" sz="3400" dirty="0"/>
              <a:t>Facilitating the development and rehabilitation of basic infrastructure for agriculture and conservation of agricultural resource and environment</a:t>
            </a:r>
          </a:p>
          <a:p>
            <a:pPr lvl="0"/>
            <a:r>
              <a:rPr lang="en-GB" sz="3400" dirty="0"/>
              <a:t>Promoting climate change impact prevention and reduction and readiness for </a:t>
            </a:r>
            <a:r>
              <a:rPr lang="en-GB" sz="3400" dirty="0" smtClean="0"/>
              <a:t>adaptation</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sz="3600" dirty="0" smtClean="0"/>
              <a:t>Task 1a: Policy Alignment </a:t>
            </a:r>
            <a:br>
              <a:rPr lang="en-GB" sz="3600" dirty="0" smtClean="0"/>
            </a:br>
            <a:r>
              <a:rPr lang="en-GB" sz="3600" dirty="0" smtClean="0"/>
              <a:t>Agriculture CC Strategic Plan 2013-2016</a:t>
            </a:r>
            <a:endParaRPr lang="en-GB" sz="3600" dirty="0"/>
          </a:p>
        </p:txBody>
      </p:sp>
      <p:sp>
        <p:nvSpPr>
          <p:cNvPr id="3" name="Content Placeholder 2"/>
          <p:cNvSpPr>
            <a:spLocks noGrp="1"/>
          </p:cNvSpPr>
          <p:nvPr>
            <p:ph idx="1"/>
          </p:nvPr>
        </p:nvSpPr>
        <p:spPr>
          <a:xfrm>
            <a:off x="457200" y="1196752"/>
            <a:ext cx="8229600" cy="4929411"/>
          </a:xfrm>
        </p:spPr>
        <p:txBody>
          <a:bodyPr>
            <a:normAutofit lnSpcReduction="10000"/>
          </a:bodyPr>
          <a:lstStyle/>
          <a:p>
            <a:pPr lvl="0">
              <a:buNone/>
            </a:pPr>
            <a:r>
              <a:rPr lang="en-GB" sz="2400" dirty="0" smtClean="0"/>
              <a:t>Based on a recent review, less than 1% of total MOAC budget was spent on climate specific projects during the Plan period  </a:t>
            </a:r>
          </a:p>
          <a:p>
            <a:r>
              <a:rPr lang="en-GB" sz="2400" dirty="0" smtClean="0"/>
              <a:t>The Plan has had little influence on departmental operations</a:t>
            </a:r>
          </a:p>
          <a:p>
            <a:r>
              <a:rPr lang="en-GB" sz="2400" dirty="0" smtClean="0"/>
              <a:t>No departments have an explicit CC policy or plan</a:t>
            </a:r>
          </a:p>
          <a:p>
            <a:r>
              <a:rPr lang="en-GB" sz="2400" dirty="0" smtClean="0"/>
              <a:t>None consider CC in their routine planning and budgeting processes</a:t>
            </a:r>
          </a:p>
          <a:p>
            <a:pPr>
              <a:buNone/>
            </a:pPr>
            <a:r>
              <a:rPr lang="en-GB" sz="2400" dirty="0" smtClean="0"/>
              <a:t>However:</a:t>
            </a:r>
          </a:p>
          <a:p>
            <a:r>
              <a:rPr lang="en-GB" sz="2400" dirty="0" smtClean="0"/>
              <a:t>Agriculture, Rice and RID have all been active for many years in dealing with the impact of </a:t>
            </a:r>
            <a:r>
              <a:rPr lang="en-GB" sz="2400" u="sng" dirty="0" smtClean="0"/>
              <a:t>climate</a:t>
            </a:r>
            <a:r>
              <a:rPr lang="en-GB" sz="2400" dirty="0" smtClean="0"/>
              <a:t>, but not </a:t>
            </a:r>
            <a:r>
              <a:rPr lang="en-GB" sz="2400" u="sng" dirty="0" smtClean="0"/>
              <a:t>of climate change</a:t>
            </a:r>
          </a:p>
          <a:p>
            <a:r>
              <a:rPr lang="en-GB" sz="2400" dirty="0" smtClean="0"/>
              <a:t>Now they are moving informally into dealing with CC though based on historical rather than future CC projections and using different climate scenarios</a:t>
            </a:r>
          </a:p>
          <a:p>
            <a:endParaRPr lang="en-GB"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400" dirty="0" smtClean="0"/>
              <a:t>Task 1a: Policy Alignment </a:t>
            </a:r>
            <a:br>
              <a:rPr lang="en-GB" sz="3400" dirty="0" smtClean="0"/>
            </a:br>
            <a:r>
              <a:rPr lang="en-GB" sz="3400" dirty="0" smtClean="0"/>
              <a:t>Draft Agriculture CC Strategic Plan 2017-2021</a:t>
            </a:r>
            <a:endParaRPr lang="en-GB" sz="3400" dirty="0"/>
          </a:p>
        </p:txBody>
      </p:sp>
      <p:sp>
        <p:nvSpPr>
          <p:cNvPr id="3" name="Content Placeholder 2"/>
          <p:cNvSpPr>
            <a:spLocks noGrp="1"/>
          </p:cNvSpPr>
          <p:nvPr>
            <p:ph idx="1"/>
          </p:nvPr>
        </p:nvSpPr>
        <p:spPr>
          <a:xfrm>
            <a:off x="457200" y="1412776"/>
            <a:ext cx="8229600" cy="4713387"/>
          </a:xfrm>
        </p:spPr>
        <p:txBody>
          <a:bodyPr>
            <a:normAutofit/>
          </a:bodyPr>
          <a:lstStyle/>
          <a:p>
            <a:r>
              <a:rPr lang="en-GB" dirty="0" smtClean="0"/>
              <a:t>4 Strategies and 11 sub-strategies</a:t>
            </a:r>
          </a:p>
          <a:p>
            <a:r>
              <a:rPr lang="en-GB" dirty="0" smtClean="0"/>
              <a:t>30</a:t>
            </a:r>
            <a:r>
              <a:rPr lang="en-GB" dirty="0" smtClean="0"/>
              <a:t> </a:t>
            </a:r>
            <a:r>
              <a:rPr lang="en-GB" dirty="0" smtClean="0"/>
              <a:t>programmes under 2 adaptation strategies</a:t>
            </a:r>
          </a:p>
          <a:p>
            <a:r>
              <a:rPr lang="en-GB" dirty="0" smtClean="0"/>
              <a:t>Programmes mainly for “soft” investments whose benefits are difficult to measure</a:t>
            </a:r>
          </a:p>
          <a:p>
            <a:r>
              <a:rPr lang="en-GB" dirty="0" smtClean="0"/>
              <a:t>“Hard” investments for irrigation and water management, but no mention of “climate proofing” infrastructure</a:t>
            </a:r>
          </a:p>
          <a:p>
            <a:r>
              <a:rPr lang="en-GB" dirty="0" smtClean="0"/>
              <a:t>Activities rather similar to previous </a:t>
            </a:r>
            <a:r>
              <a:rPr lang="en-GB" dirty="0" smtClean="0"/>
              <a:t>plan</a:t>
            </a:r>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smtClean="0"/>
              <a:t>Task 1b: CC Planning and Budget Integration</a:t>
            </a:r>
            <a:br>
              <a:rPr lang="en-GB" sz="3400" dirty="0" smtClean="0"/>
            </a:br>
            <a:r>
              <a:rPr lang="en-GB" sz="3400" dirty="0" smtClean="0"/>
              <a:t>The </a:t>
            </a:r>
            <a:r>
              <a:rPr lang="en-GB" sz="3400" dirty="0"/>
              <a:t>P</a:t>
            </a:r>
            <a:r>
              <a:rPr lang="en-GB" sz="3400" dirty="0" smtClean="0"/>
              <a:t>roject Cycle</a:t>
            </a:r>
            <a:endParaRPr lang="en-GB" sz="3400" dirty="0"/>
          </a:p>
        </p:txBody>
      </p:sp>
      <p:sp>
        <p:nvSpPr>
          <p:cNvPr id="3" name="Content Placeholder 2"/>
          <p:cNvSpPr>
            <a:spLocks noGrp="1"/>
          </p:cNvSpPr>
          <p:nvPr>
            <p:ph idx="1"/>
          </p:nvPr>
        </p:nvSpPr>
        <p:spPr/>
        <p:txBody>
          <a:bodyPr>
            <a:normAutofit fontScale="92500" lnSpcReduction="20000"/>
          </a:bodyPr>
          <a:lstStyle/>
          <a:p>
            <a:r>
              <a:rPr lang="en-GB" dirty="0" smtClean="0"/>
              <a:t>All departments base programme and project identification on government policies</a:t>
            </a:r>
          </a:p>
          <a:p>
            <a:r>
              <a:rPr lang="en-GB" dirty="0" smtClean="0"/>
              <a:t>Several departments complement this with bottom-up problem analysis involving farmers</a:t>
            </a:r>
          </a:p>
          <a:p>
            <a:r>
              <a:rPr lang="en-GB" dirty="0" smtClean="0"/>
              <a:t>RID has highly developed system for project identification, formulation and feasibility based on 25 5-Year Basin Master Plans</a:t>
            </a:r>
          </a:p>
          <a:p>
            <a:r>
              <a:rPr lang="en-GB" dirty="0" smtClean="0"/>
              <a:t>In theory, every department should carry out CBA on any new programme proposed for the budget</a:t>
            </a:r>
          </a:p>
          <a:p>
            <a:r>
              <a:rPr lang="en-GB" dirty="0" smtClean="0"/>
              <a:t>But in practice CBA is limited mainly to RID projects</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Task 1b: CC Planning and Budget Integration</a:t>
            </a:r>
            <a:br>
              <a:rPr lang="en-GB" sz="3600" dirty="0" smtClean="0"/>
            </a:br>
            <a:r>
              <a:rPr lang="en-GB" sz="3600" dirty="0" smtClean="0"/>
              <a:t>CC Planning</a:t>
            </a:r>
            <a:endParaRPr lang="en-GB" sz="3600" dirty="0"/>
          </a:p>
        </p:txBody>
      </p:sp>
      <p:sp>
        <p:nvSpPr>
          <p:cNvPr id="3" name="Content Placeholder 2"/>
          <p:cNvSpPr>
            <a:spLocks noGrp="1"/>
          </p:cNvSpPr>
          <p:nvPr>
            <p:ph idx="1"/>
          </p:nvPr>
        </p:nvSpPr>
        <p:spPr>
          <a:xfrm>
            <a:off x="457200" y="1412776"/>
            <a:ext cx="8229600" cy="5184576"/>
          </a:xfrm>
        </p:spPr>
        <p:txBody>
          <a:bodyPr>
            <a:normAutofit fontScale="70000" lnSpcReduction="20000"/>
          </a:bodyPr>
          <a:lstStyle/>
          <a:p>
            <a:r>
              <a:rPr lang="en-GB" sz="3400" dirty="0" smtClean="0"/>
              <a:t>Lack of comprehensive information and knowledge in MOAC on long term CC trends</a:t>
            </a:r>
          </a:p>
          <a:p>
            <a:r>
              <a:rPr lang="en-GB" sz="3400" dirty="0" smtClean="0"/>
              <a:t>As a result, practitioners are held back from developing adaptation technologies</a:t>
            </a:r>
          </a:p>
          <a:p>
            <a:r>
              <a:rPr lang="en-GB" sz="3400" dirty="0" smtClean="0"/>
              <a:t>Agriculture Department and RID consider climate scenarios but based on historical evidence, not on future projections</a:t>
            </a:r>
          </a:p>
          <a:p>
            <a:r>
              <a:rPr lang="en-GB" sz="3400" dirty="0" smtClean="0"/>
              <a:t>Some departments do not consider their sectors to be climate change sensitive</a:t>
            </a:r>
          </a:p>
          <a:p>
            <a:r>
              <a:rPr lang="en-GB" sz="3400" dirty="0" smtClean="0"/>
              <a:t>And “there is no time or money for CC research”</a:t>
            </a:r>
          </a:p>
          <a:p>
            <a:r>
              <a:rPr lang="en-GB" sz="3400" dirty="0"/>
              <a:t>ONEP is building a climate change data base with historical data and  projections. This will prepare climate risk  analyses for sectors and subsectors but its outputs are not yet </a:t>
            </a:r>
            <a:r>
              <a:rPr lang="en-GB" sz="3400" dirty="0" smtClean="0"/>
              <a:t>available</a:t>
            </a:r>
          </a:p>
          <a:p>
            <a:pPr>
              <a:buNone/>
            </a:pPr>
            <a:r>
              <a:rPr lang="en-GB" sz="3400" dirty="0" smtClean="0"/>
              <a:t>Institutional: Most departments have CC Committees but they are mostly inactive, except for the Agricultural Dept which reports monthly on GHG emissions</a:t>
            </a:r>
          </a:p>
          <a:p>
            <a:endParaRPr lang="en-GB" dirty="0" smtClean="0"/>
          </a:p>
          <a:p>
            <a:endParaRPr lang="en-GB" dirty="0" smtClean="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ormAutofit fontScale="90000"/>
          </a:bodyPr>
          <a:lstStyle/>
          <a:p>
            <a:r>
              <a:rPr lang="en-GB" sz="3600" dirty="0" smtClean="0"/>
              <a:t>Task 1b: CC Planning and Budget Integration</a:t>
            </a:r>
            <a:br>
              <a:rPr lang="en-GB" sz="3600" dirty="0" smtClean="0"/>
            </a:br>
            <a:r>
              <a:rPr lang="en-GB" sz="3600" dirty="0" smtClean="0"/>
              <a:t>CC Budget Process</a:t>
            </a:r>
            <a:endParaRPr lang="en-GB" sz="3600" dirty="0"/>
          </a:p>
        </p:txBody>
      </p:sp>
      <p:sp>
        <p:nvSpPr>
          <p:cNvPr id="3" name="Content Placeholder 2"/>
          <p:cNvSpPr>
            <a:spLocks noGrp="1"/>
          </p:cNvSpPr>
          <p:nvPr>
            <p:ph idx="1"/>
          </p:nvPr>
        </p:nvSpPr>
        <p:spPr>
          <a:xfrm>
            <a:off x="457200" y="1196752"/>
            <a:ext cx="8229600" cy="5328592"/>
          </a:xfrm>
        </p:spPr>
        <p:txBody>
          <a:bodyPr>
            <a:normAutofit fontScale="25000" lnSpcReduction="20000"/>
          </a:bodyPr>
          <a:lstStyle/>
          <a:p>
            <a:pPr hangingPunct="0">
              <a:lnSpc>
                <a:spcPct val="150000"/>
              </a:lnSpc>
            </a:pPr>
            <a:r>
              <a:rPr lang="en-GB" sz="8000" dirty="0" smtClean="0"/>
              <a:t>October-November: </a:t>
            </a:r>
            <a:r>
              <a:rPr lang="en-GB" sz="8000" b="1" dirty="0" smtClean="0"/>
              <a:t>Departments prepare initial budget proposals as basis for the MOAC Budget Framework proposal</a:t>
            </a:r>
          </a:p>
          <a:p>
            <a:pPr algn="just" hangingPunct="0">
              <a:lnSpc>
                <a:spcPct val="150000"/>
              </a:lnSpc>
            </a:pPr>
            <a:r>
              <a:rPr lang="en-GB" sz="8000" dirty="0" smtClean="0"/>
              <a:t>End November: MOAC submits its Budget Framework and initial proposals to BOB</a:t>
            </a:r>
          </a:p>
          <a:p>
            <a:pPr algn="just" hangingPunct="0">
              <a:lnSpc>
                <a:spcPct val="150000"/>
              </a:lnSpc>
            </a:pPr>
            <a:r>
              <a:rPr lang="en-GB" sz="8000" dirty="0" smtClean="0"/>
              <a:t>February: </a:t>
            </a:r>
            <a:r>
              <a:rPr lang="en-GB" sz="8000" b="1" dirty="0" smtClean="0"/>
              <a:t>BOB issues Annual Budget Guidelines including pre-ceilings at a budget preparation seminar </a:t>
            </a:r>
          </a:p>
          <a:p>
            <a:pPr algn="just" hangingPunct="0">
              <a:lnSpc>
                <a:spcPct val="150000"/>
              </a:lnSpc>
            </a:pPr>
            <a:r>
              <a:rPr lang="en-GB" sz="8000" dirty="0" smtClean="0"/>
              <a:t>End February: MOAC revises its budget estimates and submits to BOB</a:t>
            </a:r>
          </a:p>
          <a:p>
            <a:pPr algn="just" hangingPunct="0">
              <a:lnSpc>
                <a:spcPct val="150000"/>
              </a:lnSpc>
            </a:pPr>
            <a:r>
              <a:rPr lang="en-GB" sz="8000" dirty="0" smtClean="0"/>
              <a:t>March: BOB reviews and revises the ministry budget submissions</a:t>
            </a:r>
          </a:p>
          <a:p>
            <a:pPr algn="just" hangingPunct="0">
              <a:lnSpc>
                <a:spcPct val="150000"/>
              </a:lnSpc>
            </a:pPr>
            <a:r>
              <a:rPr lang="en-GB" sz="8000" dirty="0" smtClean="0"/>
              <a:t>April: Revised ministry budget estimates submitted to Cabinet</a:t>
            </a:r>
          </a:p>
          <a:p>
            <a:pPr algn="just" hangingPunct="0">
              <a:lnSpc>
                <a:spcPct val="150000"/>
              </a:lnSpc>
            </a:pPr>
            <a:r>
              <a:rPr lang="en-GB" sz="8000" dirty="0" smtClean="0"/>
              <a:t>End April: Budget estimates returned to ministries for revision</a:t>
            </a:r>
          </a:p>
          <a:p>
            <a:pPr algn="just" hangingPunct="0">
              <a:lnSpc>
                <a:spcPct val="150000"/>
              </a:lnSpc>
            </a:pPr>
            <a:r>
              <a:rPr lang="en-GB" sz="8000" dirty="0" smtClean="0"/>
              <a:t>May: BOB reviews and finalises budget estimates</a:t>
            </a:r>
          </a:p>
          <a:p>
            <a:pPr algn="just" hangingPunct="0">
              <a:lnSpc>
                <a:spcPct val="150000"/>
              </a:lnSpc>
            </a:pPr>
            <a:r>
              <a:rPr lang="en-GB" sz="8000" dirty="0" smtClean="0"/>
              <a:t>June – September: Budget estimates scrutinised by Parliament, final revisions approved and Budget published by BOB</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Task 1b: CC Planning and Budget Integration</a:t>
            </a:r>
            <a:br>
              <a:rPr lang="en-GB" sz="3600" dirty="0" smtClean="0"/>
            </a:br>
            <a:r>
              <a:rPr lang="en-GB" sz="3600" dirty="0" smtClean="0"/>
              <a:t>CC Budget Integration Entry Points</a:t>
            </a:r>
            <a:endParaRPr lang="en-GB" sz="3600" dirty="0"/>
          </a:p>
        </p:txBody>
      </p:sp>
      <p:sp>
        <p:nvSpPr>
          <p:cNvPr id="3" name="Content Placeholder 2"/>
          <p:cNvSpPr>
            <a:spLocks noGrp="1"/>
          </p:cNvSpPr>
          <p:nvPr>
            <p:ph idx="1"/>
          </p:nvPr>
        </p:nvSpPr>
        <p:spPr>
          <a:xfrm>
            <a:off x="457200" y="1340768"/>
            <a:ext cx="8229600" cy="5184576"/>
          </a:xfrm>
        </p:spPr>
        <p:txBody>
          <a:bodyPr>
            <a:normAutofit fontScale="77500" lnSpcReduction="20000"/>
          </a:bodyPr>
          <a:lstStyle/>
          <a:p>
            <a:r>
              <a:rPr lang="en-GB" dirty="0" smtClean="0"/>
              <a:t>Vital to build CC into the Budget Framework at the start of the budget process</a:t>
            </a:r>
          </a:p>
          <a:p>
            <a:r>
              <a:rPr lang="en-GB" dirty="0" smtClean="0"/>
              <a:t>Currently, initial department budget proposals are unconstrained “wish lists” – this is inefficient</a:t>
            </a:r>
          </a:p>
          <a:p>
            <a:r>
              <a:rPr lang="en-GB" dirty="0" smtClean="0"/>
              <a:t>At the moment there is no explicit consideration of CC in the budget process</a:t>
            </a:r>
          </a:p>
          <a:p>
            <a:r>
              <a:rPr lang="en-GB" dirty="0" smtClean="0"/>
              <a:t>Budgets need to be based on departmental CC policy and plan</a:t>
            </a:r>
          </a:p>
          <a:p>
            <a:r>
              <a:rPr lang="en-GB" dirty="0" smtClean="0"/>
              <a:t>And on CC screening of departmental programme and project portfolios</a:t>
            </a:r>
          </a:p>
          <a:p>
            <a:r>
              <a:rPr lang="en-GB" dirty="0" smtClean="0"/>
              <a:t>A critical point is the BOB budget preparation seminar in March and its guidelines where ceilings are issued</a:t>
            </a:r>
          </a:p>
          <a:p>
            <a:r>
              <a:rPr lang="en-GB" dirty="0" smtClean="0"/>
              <a:t>The latest BOB guidelines include references to both CC mitigation and adaptation</a:t>
            </a:r>
          </a:p>
          <a:p>
            <a:endParaRPr lang="en-GB" dirty="0" smtClean="0"/>
          </a:p>
          <a:p>
            <a:endParaRPr lang="en-GB" dirty="0" smtClean="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600" dirty="0" smtClean="0"/>
              <a:t>Task 1b: CC Planning and Budget Integration</a:t>
            </a:r>
            <a:br>
              <a:rPr lang="en-GB" sz="3600" dirty="0" smtClean="0"/>
            </a:br>
            <a:r>
              <a:rPr lang="en-GB" sz="3600" dirty="0" smtClean="0"/>
              <a:t>Current Budget Allocations</a:t>
            </a:r>
            <a:endParaRPr lang="en-GB" sz="3600" dirty="0"/>
          </a:p>
        </p:txBody>
      </p:sp>
      <p:sp>
        <p:nvSpPr>
          <p:cNvPr id="3" name="Content Placeholder 2"/>
          <p:cNvSpPr>
            <a:spLocks noGrp="1"/>
          </p:cNvSpPr>
          <p:nvPr>
            <p:ph idx="1"/>
          </p:nvPr>
        </p:nvSpPr>
        <p:spPr>
          <a:xfrm>
            <a:off x="457200" y="1268760"/>
            <a:ext cx="8229600" cy="5328592"/>
          </a:xfrm>
        </p:spPr>
        <p:txBody>
          <a:bodyPr>
            <a:noAutofit/>
          </a:bodyPr>
          <a:lstStyle/>
          <a:p>
            <a:r>
              <a:rPr lang="en-GB" sz="2300" dirty="0" smtClean="0"/>
              <a:t>Of MOAC’s 2016-2017 budget of Baht 92.5 million, half is managed by RID</a:t>
            </a:r>
          </a:p>
          <a:p>
            <a:r>
              <a:rPr lang="en-GB" sz="2300" dirty="0" smtClean="0"/>
              <a:t>The main part is spent on irrigation construction and maintenance</a:t>
            </a:r>
          </a:p>
          <a:p>
            <a:r>
              <a:rPr lang="en-GB" sz="2300" dirty="0" smtClean="0"/>
              <a:t>A key technical/economic issue for infrastructure is climate proofing</a:t>
            </a:r>
          </a:p>
          <a:p>
            <a:r>
              <a:rPr lang="en-GB" sz="2300" dirty="0" smtClean="0"/>
              <a:t>Climate proofing protects infrastructure against long term climate change damage</a:t>
            </a:r>
          </a:p>
          <a:p>
            <a:r>
              <a:rPr lang="en-GB" sz="2300" dirty="0" smtClean="0"/>
              <a:t>It requires adjustments to planning, technical designs and construction and it costs more</a:t>
            </a:r>
          </a:p>
          <a:p>
            <a:r>
              <a:rPr lang="en-GB" sz="2300" dirty="0" smtClean="0"/>
              <a:t>But prevents more costly rehabilitation and emergency repairs later</a:t>
            </a:r>
          </a:p>
          <a:p>
            <a:r>
              <a:rPr lang="en-GB" sz="2300" dirty="0" smtClean="0"/>
              <a:t>Some climate proofing is happening but not on the basis of systemic and documented policy and guidelines</a:t>
            </a:r>
            <a:endParaRPr lang="en-GB"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Presentation Purpose</a:t>
            </a:r>
            <a:endParaRPr lang="en-GB" sz="4000" dirty="0"/>
          </a:p>
        </p:txBody>
      </p:sp>
      <p:sp>
        <p:nvSpPr>
          <p:cNvPr id="3" name="Content Placeholder 2"/>
          <p:cNvSpPr>
            <a:spLocks noGrp="1"/>
          </p:cNvSpPr>
          <p:nvPr>
            <p:ph idx="1"/>
          </p:nvPr>
        </p:nvSpPr>
        <p:spPr/>
        <p:txBody>
          <a:bodyPr/>
          <a:lstStyle/>
          <a:p>
            <a:endParaRPr lang="en-GB" dirty="0" smtClean="0"/>
          </a:p>
          <a:p>
            <a:r>
              <a:rPr lang="en-GB" dirty="0" smtClean="0">
                <a:solidFill>
                  <a:schemeClr val="tx1"/>
                </a:solidFill>
              </a:rPr>
              <a:t>to present findings and recommendations of the recent Climate Change Screening and Programme Appraisal Consultancy for information, discussion and feedback</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sz="3600" dirty="0" smtClean="0"/>
              <a:t>Tasks 1a and 1b: </a:t>
            </a:r>
            <a:br>
              <a:rPr lang="en-GB" sz="3600" dirty="0" smtClean="0"/>
            </a:br>
            <a:r>
              <a:rPr lang="en-GB" sz="3600" dirty="0" smtClean="0"/>
              <a:t>CC Planning and Budget Integration Status</a:t>
            </a:r>
            <a:br>
              <a:rPr lang="en-GB" sz="3600" dirty="0" smtClean="0"/>
            </a:br>
            <a:endParaRPr lang="en-GB" sz="3600" dirty="0"/>
          </a:p>
        </p:txBody>
      </p:sp>
      <p:pic>
        <p:nvPicPr>
          <p:cNvPr id="2062" name="Picture 14"/>
          <p:cNvPicPr>
            <a:picLocks noGrp="1" noChangeAspect="1" noChangeArrowheads="1"/>
          </p:cNvPicPr>
          <p:nvPr>
            <p:ph idx="1"/>
          </p:nvPr>
        </p:nvPicPr>
        <p:blipFill>
          <a:blip r:embed="rId2" cstate="print"/>
          <a:srcRect/>
          <a:stretch>
            <a:fillRect/>
          </a:stretch>
        </p:blipFill>
        <p:spPr bwMode="auto">
          <a:xfrm>
            <a:off x="611560" y="1340768"/>
            <a:ext cx="8136904" cy="532859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3600" dirty="0" smtClean="0"/>
              <a:t>Climate Change System Integration Principles</a:t>
            </a:r>
            <a:endParaRPr lang="en-GB" sz="3600" dirty="0"/>
          </a:p>
        </p:txBody>
      </p:sp>
      <p:sp>
        <p:nvSpPr>
          <p:cNvPr id="3" name="Content Placeholder 2"/>
          <p:cNvSpPr>
            <a:spLocks noGrp="1"/>
          </p:cNvSpPr>
          <p:nvPr>
            <p:ph idx="1"/>
          </p:nvPr>
        </p:nvSpPr>
        <p:spPr>
          <a:xfrm>
            <a:off x="457200" y="1196752"/>
            <a:ext cx="8229600" cy="5184576"/>
          </a:xfrm>
        </p:spPr>
        <p:txBody>
          <a:bodyPr>
            <a:normAutofit fontScale="85000" lnSpcReduction="20000"/>
          </a:bodyPr>
          <a:lstStyle/>
          <a:p>
            <a:r>
              <a:rPr lang="en-GB" dirty="0" smtClean="0"/>
              <a:t>Integrate CC, don’t separate</a:t>
            </a:r>
          </a:p>
          <a:p>
            <a:r>
              <a:rPr lang="en-GB" dirty="0" smtClean="0"/>
              <a:t>Think long-term</a:t>
            </a:r>
          </a:p>
          <a:p>
            <a:r>
              <a:rPr lang="en-GB" dirty="0" smtClean="0"/>
              <a:t>Use existing systems and processes</a:t>
            </a:r>
          </a:p>
          <a:p>
            <a:r>
              <a:rPr lang="en-GB" dirty="0" smtClean="0"/>
              <a:t>Strategise and work from in-depth CC knowledge; mindset and skills development as important as systems change</a:t>
            </a:r>
          </a:p>
          <a:p>
            <a:r>
              <a:rPr lang="en-GB" dirty="0" smtClean="0"/>
              <a:t>Integrate the Ag Sector CC Strategic Plan into regular budget processes</a:t>
            </a:r>
          </a:p>
          <a:p>
            <a:r>
              <a:rPr lang="en-GB" dirty="0" smtClean="0"/>
              <a:t>Incentives and disincentives are important - alert BOB to climate proofing disincentives for infrastructure</a:t>
            </a:r>
          </a:p>
          <a:p>
            <a:r>
              <a:rPr lang="en-GB" dirty="0" smtClean="0"/>
              <a:t>Use a multi-level multi-pronged approach</a:t>
            </a:r>
          </a:p>
          <a:p>
            <a:r>
              <a:rPr lang="en-GB" dirty="0" smtClean="0"/>
              <a:t>CC knowledge building and sharing more important than ticking boxes</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MOAC Climate Change Integration </a:t>
            </a:r>
            <a:br>
              <a:rPr lang="en-GB" sz="3600" dirty="0" smtClean="0"/>
            </a:br>
            <a:r>
              <a:rPr lang="en-GB" sz="3600" dirty="0" smtClean="0"/>
              <a:t>Recommendations: Knowledge Development</a:t>
            </a:r>
            <a:endParaRPr lang="en-GB" sz="3600" dirty="0"/>
          </a:p>
        </p:txBody>
      </p:sp>
      <p:sp>
        <p:nvSpPr>
          <p:cNvPr id="3" name="Content Placeholder 2"/>
          <p:cNvSpPr>
            <a:spLocks noGrp="1"/>
          </p:cNvSpPr>
          <p:nvPr>
            <p:ph idx="1"/>
          </p:nvPr>
        </p:nvSpPr>
        <p:spPr>
          <a:xfrm>
            <a:off x="457200" y="1412776"/>
            <a:ext cx="8229600" cy="5040560"/>
          </a:xfrm>
        </p:spPr>
        <p:txBody>
          <a:bodyPr>
            <a:normAutofit fontScale="25000" lnSpcReduction="20000"/>
          </a:bodyPr>
          <a:lstStyle/>
          <a:p>
            <a:pPr lvl="0"/>
            <a:r>
              <a:rPr lang="en-GB" sz="8800" dirty="0" smtClean="0"/>
              <a:t>Build a MOAC CC knowledge base including CC projections downscaled to agro-ecological zone or basin level to underpin long-term development planning. Use this as the platform for identifying effective CC adaptation solutions. Build a knowledge base comprising bio-physical, engineering and social science studies on climate change impacts and implications. </a:t>
            </a:r>
            <a:r>
              <a:rPr lang="en-GB" sz="8800" i="1" dirty="0" smtClean="0"/>
              <a:t>Action: CC TWG.</a:t>
            </a:r>
            <a:endParaRPr lang="en-GB" sz="8800" dirty="0" smtClean="0"/>
          </a:p>
          <a:p>
            <a:pPr lvl="0"/>
            <a:r>
              <a:rPr lang="en-GB" sz="8800" dirty="0" smtClean="0"/>
              <a:t>Integrate state-of-the-science CC knowledge into line departments and routine planning processes.</a:t>
            </a:r>
            <a:r>
              <a:rPr lang="en-GB" sz="8800" i="1" dirty="0" smtClean="0"/>
              <a:t> Action: OAE and Line Departments.</a:t>
            </a:r>
            <a:endParaRPr lang="en-GB" sz="8800" dirty="0" smtClean="0"/>
          </a:p>
          <a:p>
            <a:pPr lvl="0"/>
            <a:r>
              <a:rPr lang="en-GB" sz="8800" dirty="0" smtClean="0"/>
              <a:t>Use the CC TWG as a facilitator for Departments to strengthen (a) more in-depth CC scientific knowledge; (b) the understanding of long term CC impacts, implications, risks and vulnerabilities, and (c) to be a catalyser of creative CC adaptation solutions. </a:t>
            </a:r>
            <a:r>
              <a:rPr lang="en-GB" sz="8800" i="1" dirty="0" smtClean="0"/>
              <a:t>Action: Senior management. </a:t>
            </a:r>
            <a:r>
              <a:rPr lang="en-GB" sz="8800" dirty="0" smtClean="0"/>
              <a:t>  </a:t>
            </a:r>
          </a:p>
          <a:p>
            <a:pPr lvl="0"/>
            <a:r>
              <a:rPr lang="en-GB" sz="8800" dirty="0" smtClean="0"/>
              <a:t>Engage with the ONEP CC data base, when available, which should be an open access knowledge sharing tool, accessed by government officials, researchers, academics, media and civil society. </a:t>
            </a:r>
            <a:r>
              <a:rPr lang="en-GB" sz="8800" i="1" dirty="0" smtClean="0"/>
              <a:t>Action: ONEP/MOAC Departments.</a:t>
            </a:r>
            <a:endParaRPr lang="en-GB" sz="8800" dirty="0" smtClean="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MOAC Climate Change Recommendations</a:t>
            </a:r>
            <a:br>
              <a:rPr lang="en-GB" sz="3600" dirty="0" smtClean="0"/>
            </a:br>
            <a:r>
              <a:rPr lang="en-GB" sz="3600" dirty="0" smtClean="0"/>
              <a:t>Systems and Processes</a:t>
            </a:r>
            <a:endParaRPr lang="en-GB" sz="3600" dirty="0"/>
          </a:p>
        </p:txBody>
      </p:sp>
      <p:sp>
        <p:nvSpPr>
          <p:cNvPr id="3" name="Content Placeholder 2"/>
          <p:cNvSpPr>
            <a:spLocks noGrp="1"/>
          </p:cNvSpPr>
          <p:nvPr>
            <p:ph idx="1"/>
          </p:nvPr>
        </p:nvSpPr>
        <p:spPr>
          <a:xfrm>
            <a:off x="457200" y="1412776"/>
            <a:ext cx="8229600" cy="5040560"/>
          </a:xfrm>
        </p:spPr>
        <p:txBody>
          <a:bodyPr>
            <a:noAutofit/>
          </a:bodyPr>
          <a:lstStyle/>
          <a:p>
            <a:pPr lvl="0"/>
            <a:r>
              <a:rPr lang="en-GB" sz="2400" dirty="0" smtClean="0"/>
              <a:t>Require all departments to carry out a CC review and to prepare a CC plan which reviews climate trends likely to impact on the subsector, the technical and economic implications of those impacts, and the measures proposed to address those implications. </a:t>
            </a:r>
            <a:r>
              <a:rPr lang="en-GB" sz="2400" i="1" dirty="0" smtClean="0"/>
              <a:t>Action: all Departments.</a:t>
            </a:r>
            <a:endParaRPr lang="en-GB" sz="2400" dirty="0" smtClean="0"/>
          </a:p>
          <a:p>
            <a:pPr lvl="0"/>
            <a:r>
              <a:rPr lang="en-GB" sz="2400" dirty="0" smtClean="0"/>
              <a:t>Incorporate CC screening and the Sector CC Strategic Plan proposals into the routine annual budget planning and review exercises for the national recurrent and capital budgets. </a:t>
            </a:r>
            <a:r>
              <a:rPr lang="en-GB" sz="2400" i="1" dirty="0" smtClean="0"/>
              <a:t>Action: Senior management, OAE, CC TWG.</a:t>
            </a:r>
            <a:endParaRPr lang="en-GB" sz="2400" dirty="0" smtClean="0"/>
          </a:p>
          <a:p>
            <a:r>
              <a:rPr lang="en-GB" sz="2400" dirty="0" smtClean="0"/>
              <a:t>Strengthen the incorporation of CC in the annual MOAC Budget Framework and budget submissions through pre-budget climate change planning sessions for mitigation, adaptation and proofing.  </a:t>
            </a:r>
            <a:r>
              <a:rPr lang="en-GB" sz="2400" i="1" dirty="0" smtClean="0"/>
              <a:t>Action: </a:t>
            </a:r>
            <a:r>
              <a:rPr lang="en-GB" sz="2400" i="1" dirty="0" err="1" smtClean="0"/>
              <a:t>Depts</a:t>
            </a:r>
            <a:r>
              <a:rPr lang="en-GB" sz="2400" i="1" dirty="0" smtClean="0"/>
              <a:t> supported by TWG.</a:t>
            </a:r>
            <a:endParaRPr lang="en-GB" sz="24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MOAC Climate Change Recommendations</a:t>
            </a:r>
            <a:br>
              <a:rPr lang="en-GB" sz="3600" dirty="0" smtClean="0"/>
            </a:br>
            <a:r>
              <a:rPr lang="en-GB" sz="3600" dirty="0" smtClean="0"/>
              <a:t>Systems and Processes cont.</a:t>
            </a:r>
            <a:endParaRPr lang="en-GB" sz="3600"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lvl="0"/>
            <a:r>
              <a:rPr lang="en-GB" sz="3400" dirty="0" smtClean="0"/>
              <a:t>Ensure that water sector infrastructure projects are properly climate proofed taking account of the latest Thailand climate change projections. </a:t>
            </a:r>
            <a:r>
              <a:rPr lang="en-GB" sz="3400" i="1" dirty="0" smtClean="0"/>
              <a:t>Action: RID, OAE.</a:t>
            </a:r>
            <a:endParaRPr lang="en-GB" sz="3400" dirty="0" smtClean="0"/>
          </a:p>
          <a:p>
            <a:pPr lvl="0"/>
            <a:r>
              <a:rPr lang="en-US" sz="3400" dirty="0" smtClean="0"/>
              <a:t>The MOAC Executive Committee together with CC TWG check that climate change has received due consideration in line Department budget proposals. </a:t>
            </a:r>
            <a:r>
              <a:rPr lang="en-US" sz="3400" i="1" dirty="0" smtClean="0"/>
              <a:t>Action: MOAC Senior Management and CC TWG.</a:t>
            </a:r>
            <a:endParaRPr lang="en-GB" sz="3400" dirty="0" smtClean="0"/>
          </a:p>
          <a:p>
            <a:pPr lvl="0"/>
            <a:r>
              <a:rPr lang="en-GB" sz="3400" dirty="0" smtClean="0"/>
              <a:t>In the medium term, engage with the preparation of the next round of NESDP and sector ADP to consolidate CC more closely into the narrative for the agricultural sector. </a:t>
            </a:r>
            <a:r>
              <a:rPr lang="en-GB" sz="3400" i="1" dirty="0" smtClean="0"/>
              <a:t>Action: Senior management and OAE.</a:t>
            </a:r>
            <a:endParaRPr lang="en-GB" sz="3400" dirty="0" smtClean="0"/>
          </a:p>
          <a:p>
            <a:pPr lvl="0"/>
            <a:r>
              <a:rPr lang="en-GB" sz="3400" dirty="0" smtClean="0"/>
              <a:t>Consolidate the role of the ADP as the comprehensive framework for all funding to the sector, including for CC. </a:t>
            </a:r>
            <a:r>
              <a:rPr lang="en-GB" sz="3400" i="1" dirty="0" smtClean="0"/>
              <a:t>Action: Senior management and OAE.</a:t>
            </a:r>
            <a:endParaRPr lang="en-GB" sz="3400" dirty="0" smtClean="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en-GB" sz="3600" dirty="0" smtClean="0"/>
              <a:t>MOAC Climate Change Recommendations </a:t>
            </a:r>
            <a:br>
              <a:rPr lang="en-GB" sz="3600" dirty="0" smtClean="0"/>
            </a:br>
            <a:r>
              <a:rPr lang="en-GB" sz="3600" dirty="0" smtClean="0"/>
              <a:t>Climate Change Cost Benefit Analysis (CBA)</a:t>
            </a:r>
            <a:br>
              <a:rPr lang="en-GB" sz="3600" dirty="0" smtClean="0"/>
            </a:br>
            <a:endParaRPr lang="en-GB" sz="3600" dirty="0"/>
          </a:p>
        </p:txBody>
      </p:sp>
      <p:sp>
        <p:nvSpPr>
          <p:cNvPr id="3" name="Content Placeholder 2"/>
          <p:cNvSpPr>
            <a:spLocks noGrp="1"/>
          </p:cNvSpPr>
          <p:nvPr>
            <p:ph idx="1"/>
          </p:nvPr>
        </p:nvSpPr>
        <p:spPr>
          <a:xfrm>
            <a:off x="457200" y="1196752"/>
            <a:ext cx="8229600" cy="5184576"/>
          </a:xfrm>
        </p:spPr>
        <p:txBody>
          <a:bodyPr>
            <a:normAutofit fontScale="77500" lnSpcReduction="20000"/>
          </a:bodyPr>
          <a:lstStyle/>
          <a:p>
            <a:pPr lvl="0"/>
            <a:r>
              <a:rPr lang="en-US" dirty="0" smtClean="0"/>
              <a:t>Use rapid CC CBA for MOAC projects especially irrigation projects to supplement the CBA work already carried out. At the moment, CBA is carried out by RID but not CC CBA (with and without investment, with and without climate change). Wider and fuller benefit assessment s for water supply and irrigation and other projects should also be taken into account. </a:t>
            </a:r>
            <a:r>
              <a:rPr lang="en-US" i="1" dirty="0" smtClean="0"/>
              <a:t>Action: OAE, RID</a:t>
            </a:r>
            <a:r>
              <a:rPr lang="en-GB" i="1" dirty="0" smtClean="0"/>
              <a:t>.</a:t>
            </a:r>
            <a:endParaRPr lang="en-GB" dirty="0" smtClean="0"/>
          </a:p>
          <a:p>
            <a:pPr lvl="0"/>
            <a:r>
              <a:rPr lang="en-US" dirty="0" err="1" smtClean="0"/>
              <a:t>Utilise</a:t>
            </a:r>
            <a:r>
              <a:rPr lang="en-US" dirty="0" smtClean="0"/>
              <a:t> CC CBA results in budget negotiation with BOB. </a:t>
            </a:r>
            <a:r>
              <a:rPr lang="en-US" i="1" dirty="0" smtClean="0"/>
              <a:t>Action: MOAC Senior Management.</a:t>
            </a:r>
            <a:endParaRPr lang="en-GB" dirty="0" smtClean="0"/>
          </a:p>
          <a:p>
            <a:pPr lvl="0"/>
            <a:r>
              <a:rPr lang="en-US" dirty="0" smtClean="0"/>
              <a:t>Ensure continuity of staff working on CBA. </a:t>
            </a:r>
            <a:r>
              <a:rPr lang="en-US" i="1" dirty="0" smtClean="0"/>
              <a:t>Action: OAE and Departments. </a:t>
            </a:r>
            <a:endParaRPr lang="en-GB" dirty="0" smtClean="0"/>
          </a:p>
          <a:p>
            <a:pPr lvl="0"/>
            <a:r>
              <a:rPr lang="en-US" dirty="0" smtClean="0"/>
              <a:t>Provide an anchor for MOAC's CBA activities in OAE and key technical departments especially RID to provide skill back-stopping for CBA in other line departments. </a:t>
            </a:r>
            <a:r>
              <a:rPr lang="en-US" i="1" dirty="0" smtClean="0"/>
              <a:t>Action: OAE.</a:t>
            </a:r>
            <a:endParaRPr lang="en-GB" dirty="0" smtClean="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Assignment Objective</a:t>
            </a:r>
            <a:endParaRPr lang="en-GB" sz="4000" dirty="0"/>
          </a:p>
        </p:txBody>
      </p:sp>
      <p:sp>
        <p:nvSpPr>
          <p:cNvPr id="3" name="Content Placeholder 2"/>
          <p:cNvSpPr>
            <a:spLocks noGrp="1"/>
          </p:cNvSpPr>
          <p:nvPr>
            <p:ph idx="1"/>
          </p:nvPr>
        </p:nvSpPr>
        <p:spPr/>
        <p:txBody>
          <a:bodyPr>
            <a:normAutofit lnSpcReduction="10000"/>
          </a:bodyPr>
          <a:lstStyle/>
          <a:p>
            <a:r>
              <a:rPr lang="en-US" dirty="0" smtClean="0"/>
              <a:t>to </a:t>
            </a:r>
            <a:r>
              <a:rPr lang="en-US" dirty="0"/>
              <a:t>support the design of future </a:t>
            </a:r>
            <a:r>
              <a:rPr lang="en-US" dirty="0" err="1"/>
              <a:t>programme</a:t>
            </a:r>
            <a:r>
              <a:rPr lang="en-US" dirty="0"/>
              <a:t> activities and the development of the Strategic Climate Change Action Plan for Agriculture 2017-2021 </a:t>
            </a:r>
            <a:endParaRPr lang="en-US" dirty="0" smtClean="0"/>
          </a:p>
          <a:p>
            <a:r>
              <a:rPr lang="en-US" dirty="0" smtClean="0"/>
              <a:t>by </a:t>
            </a:r>
            <a:r>
              <a:rPr lang="en-US" dirty="0"/>
              <a:t>assessing the effectiveness of institutional processes for </a:t>
            </a:r>
            <a:r>
              <a:rPr lang="en-US" dirty="0" smtClean="0"/>
              <a:t>Climate Change Adaptation </a:t>
            </a:r>
            <a:r>
              <a:rPr lang="en-US" dirty="0"/>
              <a:t>planning and budgeting and recommending </a:t>
            </a:r>
            <a:r>
              <a:rPr lang="en-US" dirty="0" smtClean="0"/>
              <a:t>suitable climate change economic </a:t>
            </a:r>
            <a:r>
              <a:rPr lang="en-US" dirty="0"/>
              <a:t>valuation and investment appraisal methods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Assignment Approach</a:t>
            </a:r>
            <a:endParaRPr lang="en-GB" sz="4000" dirty="0"/>
          </a:p>
        </p:txBody>
      </p:sp>
      <p:sp>
        <p:nvSpPr>
          <p:cNvPr id="3" name="Content Placeholder 2"/>
          <p:cNvSpPr>
            <a:spLocks noGrp="1"/>
          </p:cNvSpPr>
          <p:nvPr>
            <p:ph idx="1"/>
          </p:nvPr>
        </p:nvSpPr>
        <p:spPr/>
        <p:txBody>
          <a:bodyPr>
            <a:normAutofit fontScale="92500"/>
          </a:bodyPr>
          <a:lstStyle/>
          <a:p>
            <a:pPr>
              <a:buNone/>
            </a:pPr>
            <a:r>
              <a:rPr lang="en-GB" dirty="0" smtClean="0"/>
              <a:t>The </a:t>
            </a:r>
            <a:r>
              <a:rPr lang="en-GB" dirty="0"/>
              <a:t>consultants' research and assessment </a:t>
            </a:r>
            <a:r>
              <a:rPr lang="en-GB" dirty="0" smtClean="0"/>
              <a:t>worked with: </a:t>
            </a:r>
          </a:p>
          <a:p>
            <a:r>
              <a:rPr lang="en-GB" dirty="0" smtClean="0"/>
              <a:t>A review of a wide range of national </a:t>
            </a:r>
            <a:r>
              <a:rPr lang="en-GB" dirty="0"/>
              <a:t>and sector/Ministry </a:t>
            </a:r>
            <a:r>
              <a:rPr lang="en-GB" dirty="0" smtClean="0"/>
              <a:t>development and climate change policy, strategy and budgeting documentation </a:t>
            </a:r>
          </a:p>
          <a:p>
            <a:r>
              <a:rPr lang="en-GB" dirty="0" smtClean="0"/>
              <a:t>Consultations with the </a:t>
            </a:r>
            <a:r>
              <a:rPr lang="en-GB" dirty="0"/>
              <a:t>Office of Agricultural Economics (OAE), and with the Departments of Agriculture, Agricultural Extension, Fisheries, Livestock, Rice, and Royal Irrigation.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Climate Change Context</a:t>
            </a:r>
            <a:endParaRPr lang="en-GB" sz="4000" dirty="0"/>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en-GB" dirty="0" smtClean="0">
                <a:solidFill>
                  <a:schemeClr val="tx1"/>
                </a:solidFill>
              </a:rPr>
              <a:t>Thailand is consistently ranked amongst the top 20 countries most vulnerable to climate change (11</a:t>
            </a:r>
            <a:r>
              <a:rPr lang="en-GB" baseline="30000" dirty="0" smtClean="0">
                <a:solidFill>
                  <a:schemeClr val="tx1"/>
                </a:solidFill>
              </a:rPr>
              <a:t>th</a:t>
            </a:r>
            <a:r>
              <a:rPr lang="en-GB" dirty="0" smtClean="0">
                <a:solidFill>
                  <a:schemeClr val="tx1"/>
                </a:solidFill>
              </a:rPr>
              <a:t> in </a:t>
            </a:r>
            <a:r>
              <a:rPr lang="en-GB" dirty="0" err="1" smtClean="0">
                <a:solidFill>
                  <a:schemeClr val="tx1"/>
                </a:solidFill>
              </a:rPr>
              <a:t>Germanwatch</a:t>
            </a:r>
            <a:r>
              <a:rPr lang="en-GB" dirty="0" smtClean="0">
                <a:solidFill>
                  <a:schemeClr val="tx1"/>
                </a:solidFill>
              </a:rPr>
              <a:t> 1994-2013 Climate Risk Index)</a:t>
            </a:r>
          </a:p>
          <a:p>
            <a:r>
              <a:rPr lang="en-GB" dirty="0"/>
              <a:t>S</a:t>
            </a:r>
            <a:r>
              <a:rPr lang="en-GB" dirty="0" smtClean="0">
                <a:solidFill>
                  <a:schemeClr val="tx1"/>
                </a:solidFill>
              </a:rPr>
              <a:t>tudies in Southeast Asia suggest that the growth in agricultural GDP could be up to 5% lower by 2050 as a result of climate change (Thailand Country Brief, UNDP, 2014)</a:t>
            </a:r>
          </a:p>
          <a:p>
            <a:r>
              <a:rPr lang="en-GB" dirty="0" smtClean="0">
                <a:solidFill>
                  <a:schemeClr val="tx1"/>
                </a:solidFill>
              </a:rPr>
              <a:t>Aggregate effects on all sectors could reduce overall GDP growth by similar levels by 2050</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Tasks</a:t>
            </a:r>
            <a:endParaRPr lang="en-GB" sz="4000" dirty="0"/>
          </a:p>
        </p:txBody>
      </p:sp>
      <p:sp>
        <p:nvSpPr>
          <p:cNvPr id="3" name="Content Placeholder 2"/>
          <p:cNvSpPr>
            <a:spLocks noGrp="1"/>
          </p:cNvSpPr>
          <p:nvPr>
            <p:ph idx="1"/>
          </p:nvPr>
        </p:nvSpPr>
        <p:spPr>
          <a:xfrm>
            <a:off x="457200" y="1268760"/>
            <a:ext cx="8229600" cy="4857403"/>
          </a:xfrm>
        </p:spPr>
        <p:txBody>
          <a:bodyPr>
            <a:normAutofit fontScale="92500"/>
          </a:bodyPr>
          <a:lstStyle/>
          <a:p>
            <a:pPr marL="514350" indent="-514350">
              <a:buNone/>
            </a:pPr>
            <a:r>
              <a:rPr lang="en-GB" u="sng" dirty="0" smtClean="0">
                <a:solidFill>
                  <a:schemeClr val="tx1"/>
                </a:solidFill>
              </a:rPr>
              <a:t>Task 1: Review and advise on the integration of CC into Policy, Planning and Budget Processes:</a:t>
            </a:r>
          </a:p>
          <a:p>
            <a:pPr marL="914400" lvl="1" indent="-514350">
              <a:buNone/>
            </a:pPr>
            <a:r>
              <a:rPr lang="en-GB" u="sng" dirty="0"/>
              <a:t>(</a:t>
            </a:r>
            <a:r>
              <a:rPr lang="en-GB" dirty="0"/>
              <a:t>a) </a:t>
            </a:r>
            <a:r>
              <a:rPr lang="en-GB" dirty="0" smtClean="0"/>
              <a:t>CC policy </a:t>
            </a:r>
            <a:r>
              <a:rPr lang="en-GB" dirty="0"/>
              <a:t>and strategy </a:t>
            </a:r>
            <a:r>
              <a:rPr lang="en-GB" dirty="0" smtClean="0"/>
              <a:t>alignment and consistency at national and </a:t>
            </a:r>
            <a:r>
              <a:rPr lang="en-GB" dirty="0" err="1" smtClean="0"/>
              <a:t>sectoral</a:t>
            </a:r>
            <a:r>
              <a:rPr lang="en-GB" dirty="0" smtClean="0"/>
              <a:t> levels</a:t>
            </a:r>
            <a:endParaRPr lang="en-GB" dirty="0"/>
          </a:p>
          <a:p>
            <a:pPr marL="914400" lvl="1" indent="-514350">
              <a:buNone/>
            </a:pPr>
            <a:r>
              <a:rPr lang="en-GB" dirty="0"/>
              <a:t>(b) planning and budgeting processes and entry points for CC</a:t>
            </a:r>
          </a:p>
          <a:p>
            <a:pPr marL="514350" indent="-514350">
              <a:buNone/>
            </a:pPr>
            <a:r>
              <a:rPr lang="en-GB" u="sng" dirty="0" smtClean="0">
                <a:solidFill>
                  <a:schemeClr val="tx1"/>
                </a:solidFill>
              </a:rPr>
              <a:t>Task 2: Review and advise on CC screening and appraisal methods used in MOAC Benefit Analysis for CC investment analysis with a focus on CBA and prioritisation</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Task 1a: CC Policy Alignment</a:t>
            </a:r>
            <a:endParaRPr lang="en-GB" sz="3600" dirty="0"/>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pPr>
              <a:buNone/>
            </a:pPr>
            <a:r>
              <a:rPr lang="en-GB" dirty="0" smtClean="0">
                <a:solidFill>
                  <a:schemeClr val="tx1"/>
                </a:solidFill>
              </a:rPr>
              <a:t>Ag Sector CC policy and strategy context:</a:t>
            </a:r>
          </a:p>
          <a:p>
            <a:r>
              <a:rPr lang="en-GB" dirty="0" smtClean="0">
                <a:solidFill>
                  <a:schemeClr val="tx1"/>
                </a:solidFill>
              </a:rPr>
              <a:t>National 20 Year Plan 2017-2036 (draft)</a:t>
            </a:r>
          </a:p>
          <a:p>
            <a:r>
              <a:rPr lang="en-GB" dirty="0" smtClean="0">
                <a:solidFill>
                  <a:schemeClr val="tx1"/>
                </a:solidFill>
              </a:rPr>
              <a:t>11</a:t>
            </a:r>
            <a:r>
              <a:rPr lang="en-GB" baseline="30000" dirty="0" smtClean="0">
                <a:solidFill>
                  <a:schemeClr val="tx1"/>
                </a:solidFill>
              </a:rPr>
              <a:t>th</a:t>
            </a:r>
            <a:r>
              <a:rPr lang="en-GB" dirty="0" smtClean="0">
                <a:solidFill>
                  <a:schemeClr val="tx1"/>
                </a:solidFill>
              </a:rPr>
              <a:t> NESDP</a:t>
            </a:r>
          </a:p>
          <a:p>
            <a:r>
              <a:rPr lang="en-GB" dirty="0" smtClean="0">
                <a:solidFill>
                  <a:schemeClr val="tx1"/>
                </a:solidFill>
              </a:rPr>
              <a:t>2012-2016 CC Master Plan</a:t>
            </a:r>
          </a:p>
          <a:p>
            <a:r>
              <a:rPr lang="en-GB" dirty="0" smtClean="0">
                <a:solidFill>
                  <a:schemeClr val="tx1"/>
                </a:solidFill>
              </a:rPr>
              <a:t>National Policy on Green Growth </a:t>
            </a:r>
            <a:r>
              <a:rPr lang="en-GB" dirty="0" smtClean="0">
                <a:solidFill>
                  <a:schemeClr val="tx1"/>
                </a:solidFill>
              </a:rPr>
              <a:t>2013-2030</a:t>
            </a:r>
          </a:p>
          <a:p>
            <a:r>
              <a:rPr lang="en-GB" dirty="0" smtClean="0"/>
              <a:t>Government Action Plans</a:t>
            </a:r>
            <a:endParaRPr lang="en-GB" dirty="0" smtClean="0">
              <a:solidFill>
                <a:schemeClr val="tx1"/>
              </a:solidFill>
            </a:endParaRPr>
          </a:p>
          <a:p>
            <a:r>
              <a:rPr lang="en-GB" dirty="0" smtClean="0">
                <a:solidFill>
                  <a:schemeClr val="tx1"/>
                </a:solidFill>
              </a:rPr>
              <a:t>Agricultural Development Plans 2012-2016 and 2017-2021</a:t>
            </a:r>
          </a:p>
          <a:p>
            <a:r>
              <a:rPr lang="en-GB" dirty="0" smtClean="0">
                <a:solidFill>
                  <a:schemeClr val="tx1"/>
                </a:solidFill>
              </a:rPr>
              <a:t>Agricultural Strategic Plan for Climate Change 2013-2016</a:t>
            </a:r>
          </a:p>
          <a:p>
            <a:r>
              <a:rPr lang="en-GB" dirty="0" smtClean="0"/>
              <a:t>Agricultural Strategic Plan for Climate Change </a:t>
            </a:r>
            <a:r>
              <a:rPr lang="en-GB" dirty="0" smtClean="0"/>
              <a:t>2017-2021</a:t>
            </a:r>
            <a:endParaRPr lang="en-GB" dirty="0" smtClean="0"/>
          </a:p>
          <a:p>
            <a:pPr>
              <a:buNone/>
            </a:pPr>
            <a:endParaRPr lang="en-GB" dirty="0" smtClean="0">
              <a:solidFill>
                <a:schemeClr val="tx1"/>
              </a:solidFill>
            </a:endParaRP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noAutofit/>
          </a:bodyPr>
          <a:lstStyle/>
          <a:p>
            <a:r>
              <a:rPr lang="en-GB" sz="3600" dirty="0" smtClean="0"/>
              <a:t>Task 1a: CC Policy Alignment</a:t>
            </a:r>
            <a:br>
              <a:rPr lang="en-GB" sz="3600" dirty="0" smtClean="0"/>
            </a:br>
            <a:r>
              <a:rPr lang="en-GB" sz="3600" dirty="0" smtClean="0"/>
              <a:t>Overarching National Priorities</a:t>
            </a:r>
            <a:br>
              <a:rPr lang="en-GB" sz="3600" dirty="0" smtClean="0"/>
            </a:br>
            <a:endParaRPr lang="en-GB" sz="3600" dirty="0"/>
          </a:p>
        </p:txBody>
      </p:sp>
      <p:sp>
        <p:nvSpPr>
          <p:cNvPr id="3" name="Content Placeholder 2"/>
          <p:cNvSpPr>
            <a:spLocks noGrp="1"/>
          </p:cNvSpPr>
          <p:nvPr>
            <p:ph idx="1"/>
          </p:nvPr>
        </p:nvSpPr>
        <p:spPr>
          <a:xfrm>
            <a:off x="457200" y="1484784"/>
            <a:ext cx="8229600" cy="4641379"/>
          </a:xfrm>
        </p:spPr>
        <p:txBody>
          <a:bodyPr/>
          <a:lstStyle/>
          <a:p>
            <a:pPr>
              <a:buNone/>
            </a:pPr>
            <a:r>
              <a:rPr lang="en-GB" dirty="0" smtClean="0"/>
              <a:t>The National 20 Year Plan 2017-2036 (draft)</a:t>
            </a:r>
          </a:p>
          <a:p>
            <a:r>
              <a:rPr lang="en-GB" dirty="0" smtClean="0"/>
              <a:t>CC is a risk to the sustainability of Thailand’s economic development</a:t>
            </a:r>
          </a:p>
          <a:p>
            <a:r>
              <a:rPr lang="en-GB" dirty="0" smtClean="0"/>
              <a:t>Strategy 5 for environmentally friendly growth emphasises: </a:t>
            </a:r>
          </a:p>
          <a:p>
            <a:pPr marL="971550" lvl="1" indent="-514350">
              <a:buAutoNum type="alphaLcParenBoth"/>
            </a:pPr>
            <a:r>
              <a:rPr lang="en-GB" dirty="0" smtClean="0"/>
              <a:t>enhancing adaptive capacity to respond to CC</a:t>
            </a:r>
          </a:p>
          <a:p>
            <a:pPr marL="971550" lvl="1" indent="-514350">
              <a:buAutoNum type="alphaLcParenBoth"/>
            </a:pPr>
            <a:r>
              <a:rPr lang="en-GB" dirty="0"/>
              <a:t>t</a:t>
            </a:r>
            <a:r>
              <a:rPr lang="en-GB" dirty="0" smtClean="0"/>
              <a:t>ransforming economic activity to low carbon growth</a:t>
            </a:r>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en-GB" sz="3600" dirty="0" smtClean="0"/>
              <a:t>Task 1a: Policy Alignment </a:t>
            </a:r>
            <a:br>
              <a:rPr lang="en-GB" sz="3600" dirty="0" smtClean="0"/>
            </a:br>
            <a:r>
              <a:rPr lang="en-GB" sz="3600" dirty="0" smtClean="0"/>
              <a:t>NESDP – Implementing Priorities</a:t>
            </a:r>
            <a:endParaRPr lang="en-GB" sz="3600" dirty="0"/>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pPr>
              <a:buNone/>
            </a:pPr>
            <a:r>
              <a:rPr lang="en-GB" dirty="0" smtClean="0"/>
              <a:t>CC references run strongly through NESDP</a:t>
            </a:r>
          </a:p>
          <a:p>
            <a:pPr>
              <a:buNone/>
            </a:pPr>
            <a:r>
              <a:rPr lang="en-GB" dirty="0" smtClean="0"/>
              <a:t>A core theme is to strengthen CC resilience</a:t>
            </a:r>
          </a:p>
          <a:p>
            <a:pPr>
              <a:buNone/>
            </a:pPr>
            <a:r>
              <a:rPr lang="en-GB" dirty="0" smtClean="0"/>
              <a:t>And for agriculture NESDP suggests:</a:t>
            </a:r>
          </a:p>
          <a:p>
            <a:r>
              <a:rPr lang="en-GB" dirty="0" smtClean="0"/>
              <a:t>practices that preserve  biodiversity and are suitable for the climate</a:t>
            </a:r>
          </a:p>
          <a:p>
            <a:r>
              <a:rPr lang="en-GB" dirty="0" smtClean="0"/>
              <a:t>CC R&amp;D and crop, livestock and fish varietal breeding responsive to CC</a:t>
            </a:r>
          </a:p>
          <a:p>
            <a:r>
              <a:rPr lang="en-GB" dirty="0" smtClean="0"/>
              <a:t>Adapt the role of Learning Centres in CC context</a:t>
            </a:r>
          </a:p>
          <a:p>
            <a:r>
              <a:rPr lang="en-GB" dirty="0" smtClean="0"/>
              <a:t>Improved water management to alleviate drought and prevent floods</a:t>
            </a:r>
          </a:p>
          <a:p>
            <a:r>
              <a:rPr lang="en-GB" dirty="0" smtClean="0"/>
              <a:t>Expansion of the irrigation system by 200,000 </a:t>
            </a:r>
            <a:r>
              <a:rPr lang="en-GB" dirty="0" err="1" smtClean="0"/>
              <a:t>rai</a:t>
            </a:r>
            <a:r>
              <a:rPr lang="en-GB" dirty="0" smtClean="0"/>
              <a:t> per year</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8390</TotalTime>
  <Words>2037</Words>
  <Application>Microsoft Office PowerPoint</Application>
  <PresentationFormat>On-screen Show (4:3)</PresentationFormat>
  <Paragraphs>162</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 Climate Change Screening and Programme Appraisal in MOAC  Areeya Obidiegwu and Ray Purcell  </vt:lpstr>
      <vt:lpstr>Presentation Purpose</vt:lpstr>
      <vt:lpstr>Assignment Objective</vt:lpstr>
      <vt:lpstr>Assignment Approach</vt:lpstr>
      <vt:lpstr>Climate Change Context</vt:lpstr>
      <vt:lpstr>Tasks</vt:lpstr>
      <vt:lpstr>Task 1a: CC Policy Alignment</vt:lpstr>
      <vt:lpstr>Task 1a: CC Policy Alignment Overarching National Priorities </vt:lpstr>
      <vt:lpstr>Task 1a: Policy Alignment  NESDP – Implementing Priorities</vt:lpstr>
      <vt:lpstr>Task 1a: Policy Alignment National Climate Change Policy </vt:lpstr>
      <vt:lpstr>Task 1a: Policy Alignment  Agricultural Development Plan 2017-2021</vt:lpstr>
      <vt:lpstr>  Task 1a: Policy Alignment  Agriculture CC Strategic Plan 2013-2016</vt:lpstr>
      <vt:lpstr>Task 1a: Policy Alignment  Agriculture CC Strategic Plan 2013-2016</vt:lpstr>
      <vt:lpstr>Task 1a: Policy Alignment  Draft Agriculture CC Strategic Plan 2017-2021</vt:lpstr>
      <vt:lpstr>Task 1b: CC Planning and Budget Integration The Project Cycle</vt:lpstr>
      <vt:lpstr>Task 1b: CC Planning and Budget Integration CC Planning</vt:lpstr>
      <vt:lpstr>Task 1b: CC Planning and Budget Integration CC Budget Process</vt:lpstr>
      <vt:lpstr>Task 1b: CC Planning and Budget Integration CC Budget Integration Entry Points</vt:lpstr>
      <vt:lpstr>Task 1b: CC Planning and Budget Integration Current Budget Allocations</vt:lpstr>
      <vt:lpstr>Tasks 1a and 1b:  CC Planning and Budget Integration Status </vt:lpstr>
      <vt:lpstr>Climate Change System Integration Principles</vt:lpstr>
      <vt:lpstr>MOAC Climate Change Integration  Recommendations: Knowledge Development</vt:lpstr>
      <vt:lpstr>MOAC Climate Change Recommendations Systems and Processes</vt:lpstr>
      <vt:lpstr>MOAC Climate Change Recommendations Systems and Processes cont.</vt:lpstr>
      <vt:lpstr>MOAC Climate Change Recommendations  Climate Change Cost Benefit Analysis (CBA)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UNDP/MOAC</dc:title>
  <dc:creator>C855-1J1</dc:creator>
  <cp:lastModifiedBy>C855-1J1</cp:lastModifiedBy>
  <cp:revision>17</cp:revision>
  <dcterms:created xsi:type="dcterms:W3CDTF">2016-11-10T08:23:33Z</dcterms:created>
  <dcterms:modified xsi:type="dcterms:W3CDTF">2016-11-23T01:47:50Z</dcterms:modified>
</cp:coreProperties>
</file>