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</p:sldMasterIdLst>
  <p:notesMasterIdLst>
    <p:notesMasterId r:id="rId23"/>
  </p:notesMasterIdLst>
  <p:sldIdLst>
    <p:sldId id="258" r:id="rId6"/>
    <p:sldId id="257" r:id="rId7"/>
    <p:sldId id="259" r:id="rId8"/>
    <p:sldId id="290" r:id="rId9"/>
    <p:sldId id="297" r:id="rId10"/>
    <p:sldId id="298" r:id="rId11"/>
    <p:sldId id="267" r:id="rId12"/>
    <p:sldId id="292" r:id="rId13"/>
    <p:sldId id="293" r:id="rId14"/>
    <p:sldId id="295" r:id="rId15"/>
    <p:sldId id="301" r:id="rId16"/>
    <p:sldId id="300" r:id="rId17"/>
    <p:sldId id="302" r:id="rId18"/>
    <p:sldId id="266" r:id="rId19"/>
    <p:sldId id="303" r:id="rId20"/>
    <p:sldId id="284" r:id="rId21"/>
    <p:sldId id="286" r:id="rId2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ica Afanador" initials="AA" lastIdx="1" clrIdx="0">
    <p:extLst/>
  </p:cmAuthor>
  <p:cmAuthor id="2" name="Alexandra Soezer" initials="AS" lastIdx="1" clrIdx="1">
    <p:extLst/>
  </p:cmAuthor>
  <p:cmAuthor id="3" name="Ashili" initials="A" lastIdx="1" clrIdx="2">
    <p:extLst/>
  </p:cmAuthor>
  <p:cmAuthor id="4" name="Paulus Ashili" initials="PA" lastIdx="1" clrIdx="3">
    <p:extLst/>
  </p:cmAuthor>
  <p:cmAuthor id="5" name="Vikrant Badve" initials="VB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1" autoAdjust="0"/>
    <p:restoredTop sz="78309" autoAdjust="0"/>
  </p:normalViewPr>
  <p:slideViewPr>
    <p:cSldViewPr snapToGrid="0">
      <p:cViewPr varScale="1">
        <p:scale>
          <a:sx n="39" d="100"/>
          <a:sy n="39" d="100"/>
        </p:scale>
        <p:origin x="112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94C2DD6-979B-42BC-B111-809D673D8267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1C19A3-BCE3-479F-B9A4-9E95D7DE3C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41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GB" dirty="0"/>
              <a:t>This slide describes</a:t>
            </a:r>
            <a:r>
              <a:rPr lang="en-GB" baseline="0" dirty="0"/>
              <a:t> the</a:t>
            </a:r>
            <a:r>
              <a:rPr lang="en-US" dirty="0"/>
              <a:t> objectives of the NAMA: ideally in a diagram form or picture. Panelists should describe the objective in relation to the country’s development and/or climate strategies.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5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3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8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1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5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6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07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2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8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85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5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F45E-1D36-488B-B5C5-CECD398BB6EF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6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22" y="434401"/>
            <a:ext cx="8752114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Gill Sans MT" panose="020B0502020104020203" pitchFamily="34" charset="0"/>
              </a:rPr>
              <a:t>Circular Economy Approach to Towns/Cities of Guyana</a:t>
            </a:r>
          </a:p>
        </p:txBody>
      </p:sp>
    </p:spTree>
    <p:extLst>
      <p:ext uri="{BB962C8B-B14F-4D97-AF65-F5344CB8AC3E}">
        <p14:creationId xmlns:p14="http://schemas.microsoft.com/office/powerpoint/2010/main" val="193369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400" b="1" dirty="0">
                <a:latin typeface="Gill Sans MT" panose="020B0502020104020203" pitchFamily="34" charset="0"/>
              </a:rPr>
              <a:t>Awareness Raising and consultations: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On-going consultations process,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Community meetings,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Stakeholder buy-in,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Marketing and de-risking framework,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Commercial training models (through banks).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4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>
                <a:latin typeface="Gill Sans MT" panose="020B0502020104020203" pitchFamily="34" charset="0"/>
              </a:rPr>
              <a:t>Finance mechanism - Energy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6875" y="1398595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Private Sector </a:t>
            </a:r>
            <a:endParaRPr lang="en-US" dirty="0"/>
          </a:p>
          <a:p>
            <a:r>
              <a:rPr lang="en-US" dirty="0"/>
              <a:t>REIR (RE Interest Relief) system building on the MIR experience,</a:t>
            </a:r>
          </a:p>
          <a:p>
            <a:r>
              <a:rPr lang="en-US" dirty="0"/>
              <a:t>Tax exemptions for EE appliances and EE lighting, RE equipment (existing incentives);</a:t>
            </a:r>
          </a:p>
          <a:p>
            <a:pPr marL="0" indent="0">
              <a:buNone/>
            </a:pPr>
            <a:r>
              <a:rPr lang="en-US" b="1" dirty="0"/>
              <a:t>Businesses: </a:t>
            </a:r>
          </a:p>
          <a:p>
            <a:r>
              <a:rPr lang="en-US" dirty="0"/>
              <a:t>IPP and PPP model (under development), </a:t>
            </a:r>
          </a:p>
          <a:p>
            <a:r>
              <a:rPr lang="en-US" dirty="0" err="1"/>
              <a:t>FiT</a:t>
            </a:r>
            <a:r>
              <a:rPr lang="en-US" dirty="0"/>
              <a:t> (Energy Policy and Legislation) and </a:t>
            </a:r>
          </a:p>
          <a:p>
            <a:r>
              <a:rPr lang="en-US" dirty="0"/>
              <a:t>competitive bidding / auctions for energy demand (grid connected RE).</a:t>
            </a:r>
          </a:p>
        </p:txBody>
      </p:sp>
    </p:spTree>
    <p:extLst>
      <p:ext uri="{BB962C8B-B14F-4D97-AF65-F5344CB8AC3E}">
        <p14:creationId xmlns:p14="http://schemas.microsoft.com/office/powerpoint/2010/main" val="1107990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>
                <a:latin typeface="Gill Sans MT" panose="020B0502020104020203" pitchFamily="34" charset="0"/>
              </a:rPr>
              <a:t>Finance mechanism – Business development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6875" y="1398595"/>
            <a:ext cx="7886700" cy="4351338"/>
          </a:xfrm>
        </p:spPr>
        <p:txBody>
          <a:bodyPr>
            <a:normAutofit fontScale="62500" lnSpcReduction="20000"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US" b="1" dirty="0"/>
              <a:t>Revolving loan fund for concessional loans (building on the SBG model) for 3 Business lines: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US" dirty="0"/>
              <a:t>Low Carbon Development (ESCOs),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US" dirty="0"/>
              <a:t>Sustainable Waste Management (SMEs),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US" dirty="0"/>
              <a:t>Utilizing local resources for sustainable livelihoods (SMEs);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endParaRPr lang="en-US" dirty="0"/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US" dirty="0"/>
              <a:t>Managed by national banks,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US" dirty="0"/>
              <a:t>Seed funding provided by national budget and international funds (e.g. GCF).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96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>
                <a:latin typeface="Gill Sans MT" panose="020B0502020104020203" pitchFamily="34" charset="0"/>
              </a:rPr>
              <a:t>Grant support </a:t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</a:rPr>
              <a:t>(national and international)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6875" y="1398595"/>
            <a:ext cx="78867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Trainings for business development,</a:t>
            </a:r>
          </a:p>
          <a:p>
            <a:r>
              <a:rPr lang="en-US" dirty="0"/>
              <a:t>Research, innovation and development  (Academia),</a:t>
            </a:r>
          </a:p>
          <a:p>
            <a:r>
              <a:rPr lang="en-US" dirty="0"/>
              <a:t>Data collection (GPS and GIS surveys).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8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8" y="94129"/>
            <a:ext cx="8992262" cy="10755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Institutional arrangements – </a:t>
            </a:r>
            <a:br>
              <a:rPr lang="en-US" sz="4000" dirty="0">
                <a:latin typeface="Gill Sans MT" panose="020B0502020104020203" pitchFamily="34" charset="0"/>
              </a:rPr>
            </a:br>
            <a:r>
              <a:rPr lang="en-US" sz="4000" dirty="0">
                <a:latin typeface="Gill Sans MT" panose="020B0502020104020203" pitchFamily="34" charset="0"/>
              </a:rPr>
              <a:t>Management and Funds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5441" y="1319688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31390" y="1319688"/>
            <a:ext cx="3541560" cy="1735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Oversight: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Ministry of the Presidency</a:t>
            </a:r>
          </a:p>
          <a:p>
            <a:pPr algn="ctr"/>
            <a:r>
              <a:rPr lang="en-US" dirty="0"/>
              <a:t>(Oversight and reporting to the UNFCCC)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6106" y="3279037"/>
            <a:ext cx="4407224" cy="2707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Coordination and Advisory: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Steering Committee (under </a:t>
            </a:r>
            <a:r>
              <a:rPr lang="en-US" dirty="0" err="1"/>
              <a:t>MoTP</a:t>
            </a:r>
            <a:r>
              <a:rPr lang="en-US" dirty="0"/>
              <a:t>) includes representatives from:</a:t>
            </a:r>
          </a:p>
          <a:p>
            <a:pPr algn="ctr"/>
            <a:r>
              <a:rPr lang="en-US" dirty="0" err="1"/>
              <a:t>MoPI</a:t>
            </a:r>
            <a:r>
              <a:rPr lang="en-US" dirty="0"/>
              <a:t>, </a:t>
            </a:r>
            <a:r>
              <a:rPr lang="en-US" dirty="0" err="1"/>
              <a:t>MoF</a:t>
            </a:r>
            <a:r>
              <a:rPr lang="en-US" dirty="0"/>
              <a:t>, </a:t>
            </a:r>
            <a:r>
              <a:rPr lang="en-US" dirty="0" err="1"/>
              <a:t>MoB</a:t>
            </a:r>
            <a:r>
              <a:rPr lang="en-US" dirty="0"/>
              <a:t>, </a:t>
            </a:r>
            <a:r>
              <a:rPr lang="en-US" dirty="0" err="1"/>
              <a:t>MoA</a:t>
            </a:r>
            <a:r>
              <a:rPr lang="en-US" dirty="0"/>
              <a:t>, MNR, </a:t>
            </a:r>
            <a:r>
              <a:rPr lang="en-US" dirty="0" err="1"/>
              <a:t>MoC</a:t>
            </a:r>
            <a:r>
              <a:rPr lang="en-US" dirty="0"/>
              <a:t>,  Private Sector Commission, Civil Society Groups, Academia, financial sector.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087221" y="3167347"/>
            <a:ext cx="3474255" cy="2930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Loans: Private Local Banks disburse funding under the revolving loan fund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Grants: Local executing agency (specialized departments in Ministries)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Competitive Bidding/Auctions: </a:t>
            </a:r>
            <a:r>
              <a:rPr lang="en-US" dirty="0" err="1"/>
              <a:t>MoF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57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8" y="94129"/>
            <a:ext cx="8992262" cy="107550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Institutional arrangements - MRV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5441" y="1319688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31390" y="1319688"/>
            <a:ext cx="3541560" cy="1735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Oversight, coordination and reporting: GHG inventories and NDCs and SDGs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Ministry of the Presidency</a:t>
            </a:r>
          </a:p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398558" y="3145982"/>
            <a:ext cx="4407224" cy="2707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Compilation of data and tracking of impacts: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GHG Emissions: Line Ministries </a:t>
            </a:r>
          </a:p>
          <a:p>
            <a:pPr algn="ctr"/>
            <a:r>
              <a:rPr lang="en-US" dirty="0"/>
              <a:t>SDGs: Line Ministries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3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99" y="0"/>
            <a:ext cx="8570821" cy="1102659"/>
          </a:xfrm>
        </p:spPr>
        <p:txBody>
          <a:bodyPr>
            <a:normAutofit/>
          </a:bodyPr>
          <a:lstStyle/>
          <a:p>
            <a:r>
              <a:rPr lang="en-ZA" sz="4000" dirty="0">
                <a:latin typeface="Gill Sans MT" panose="020B0502020104020203" pitchFamily="34" charset="0"/>
              </a:rPr>
              <a:t>Implementation steps and timeframe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549989"/>
              </p:ext>
            </p:extLst>
          </p:nvPr>
        </p:nvGraphicFramePr>
        <p:xfrm>
          <a:off x="327999" y="1364637"/>
          <a:ext cx="7711294" cy="2865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4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Target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Timeline (months)</a:t>
                      </a:r>
                      <a:endParaRPr lang="en-ZA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Establishment of Institutional Structure for NAMA preparation</a:t>
                      </a:r>
                      <a:r>
                        <a:rPr lang="en-GB" sz="1600" baseline="0" dirty="0">
                          <a:effectLst/>
                        </a:rPr>
                        <a:t> and implementation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 and International Financing for piloting in Bartica (school</a:t>
                      </a:r>
                      <a:r>
                        <a:rPr lang="en-GB" sz="1600" baseline="0" dirty="0">
                          <a:effectLst/>
                        </a:rPr>
                        <a:t> rooftop solar, Street lighting, solar PV plant)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years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97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6859" y="1933201"/>
            <a:ext cx="78867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b="1" dirty="0"/>
              <a:t>National Contact: </a:t>
            </a:r>
            <a:r>
              <a:rPr lang="en-GB" b="1" dirty="0" err="1"/>
              <a:t>MoTP</a:t>
            </a:r>
            <a:endParaRPr lang="en-GB" b="1" dirty="0"/>
          </a:p>
          <a:p>
            <a:pPr marL="0" lvl="0" indent="0" algn="ctr">
              <a:buNone/>
            </a:pPr>
            <a:endParaRPr lang="en-GB" b="1" dirty="0"/>
          </a:p>
          <a:p>
            <a:pPr marL="0" lvl="0" indent="0" algn="ctr">
              <a:buNone/>
            </a:pPr>
            <a:r>
              <a:rPr lang="en-GB" b="1" dirty="0"/>
              <a:t>Janelle Christian </a:t>
            </a:r>
          </a:p>
          <a:p>
            <a:pPr marL="0" lvl="0" indent="0" algn="ctr">
              <a:buNone/>
            </a:pPr>
            <a:r>
              <a:rPr lang="en-GB" b="1" dirty="0"/>
              <a:t>Head, OCC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9767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8" y="0"/>
            <a:ext cx="8861610" cy="1118608"/>
          </a:xfrm>
        </p:spPr>
        <p:txBody>
          <a:bodyPr>
            <a:noAutofit/>
          </a:bodyPr>
          <a:lstStyle/>
          <a:p>
            <a:pPr algn="ctr"/>
            <a:r>
              <a:rPr lang="en-GB" sz="4000" dirty="0">
                <a:latin typeface="Gill Sans MT" panose="020B0502020104020203" pitchFamily="34" charset="0"/>
              </a:rPr>
              <a:t>Overall Objectives of NAMA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458" y="1118608"/>
            <a:ext cx="8229601" cy="504365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GB" sz="1800" b="1" dirty="0">
                <a:latin typeface="Gill Sans MT" panose="020B0502020104020203" pitchFamily="34" charset="0"/>
              </a:rPr>
              <a:t>3 pillar approach </a:t>
            </a:r>
            <a:r>
              <a:rPr lang="en-GB" sz="1800" dirty="0">
                <a:latin typeface="Gill Sans MT" panose="020B0502020104020203" pitchFamily="34" charset="0"/>
              </a:rPr>
              <a:t>to Greening the Economy of Guyana to achieve: </a:t>
            </a:r>
          </a:p>
          <a:p>
            <a:pPr marL="514350" indent="-514350" algn="just">
              <a:lnSpc>
                <a:spcPct val="170000"/>
              </a:lnSpc>
              <a:buAutoNum type="romanLcParenBoth"/>
            </a:pPr>
            <a:r>
              <a:rPr lang="en-GB" sz="1600" dirty="0">
                <a:latin typeface="Gill Sans MT" panose="020B0502020104020203" pitchFamily="34" charset="0"/>
              </a:rPr>
              <a:t>economic prosperity,</a:t>
            </a:r>
          </a:p>
          <a:p>
            <a:pPr marL="514350" indent="-514350" algn="just">
              <a:lnSpc>
                <a:spcPct val="170000"/>
              </a:lnSpc>
              <a:buAutoNum type="romanLcParenBoth"/>
            </a:pPr>
            <a:r>
              <a:rPr lang="en-GB" sz="1600" dirty="0">
                <a:latin typeface="Gill Sans MT" panose="020B0502020104020203" pitchFamily="34" charset="0"/>
              </a:rPr>
              <a:t>environmental integrity and </a:t>
            </a:r>
          </a:p>
          <a:p>
            <a:pPr marL="514350" indent="-514350" algn="just">
              <a:lnSpc>
                <a:spcPct val="170000"/>
              </a:lnSpc>
              <a:buAutoNum type="romanLcParenBoth"/>
            </a:pPr>
            <a:r>
              <a:rPr lang="en-GB" sz="1600" dirty="0">
                <a:latin typeface="Gill Sans MT" panose="020B0502020104020203" pitchFamily="34" charset="0"/>
              </a:rPr>
              <a:t>social well-being.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1800" b="1" dirty="0">
                <a:latin typeface="Gill Sans MT" panose="020B0502020104020203" pitchFamily="34" charset="0"/>
              </a:rPr>
              <a:t>Goal:</a:t>
            </a:r>
            <a:r>
              <a:rPr lang="en-GB" sz="1800" dirty="0">
                <a:latin typeface="Gill Sans MT" panose="020B0502020104020203" pitchFamily="34" charset="0"/>
              </a:rPr>
              <a:t>  Greening the 9 (10) cities of Guyana through a holistic circular economy approach: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1600" dirty="0">
                <a:latin typeface="Gill Sans MT" panose="020B0502020104020203" pitchFamily="34" charset="0"/>
              </a:rPr>
              <a:t>Goal 1:  Increasing share of Renewables and Energy Efficiency,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1600" dirty="0">
                <a:latin typeface="Gill Sans MT" panose="020B0502020104020203" pitchFamily="34" charset="0"/>
              </a:rPr>
              <a:t>Goal 2:  Accelerate sustainable waste management, recycling and re-use and composting,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1600" dirty="0">
                <a:latin typeface="Gill Sans MT" panose="020B0502020104020203" pitchFamily="34" charset="0"/>
              </a:rPr>
              <a:t>Goal 3:  Land-use Planning (Industrial and Agriculture Zones and Tourism Belt).</a:t>
            </a:r>
          </a:p>
        </p:txBody>
      </p:sp>
    </p:spTree>
    <p:extLst>
      <p:ext uri="{BB962C8B-B14F-4D97-AF65-F5344CB8AC3E}">
        <p14:creationId xmlns:p14="http://schemas.microsoft.com/office/powerpoint/2010/main" val="372853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1514"/>
            <a:ext cx="9144000" cy="973817"/>
          </a:xfrm>
        </p:spPr>
        <p:txBody>
          <a:bodyPr>
            <a:normAutofit/>
          </a:bodyPr>
          <a:lstStyle/>
          <a:p>
            <a:pPr algn="ctr"/>
            <a:r>
              <a:rPr lang="en-ZA" sz="4000" dirty="0">
                <a:latin typeface="Gill Sans MT" panose="020B0502020104020203" pitchFamily="34" charset="0"/>
              </a:rPr>
              <a:t>National development strategies &amp; Policies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4" y="1200831"/>
            <a:ext cx="8521148" cy="565716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/>
              <a:t>NAMA objectives and goals fully embedded in national development strategies and policies: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Constitution,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International Obligations (NDC, SDGs),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CRSAP,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National Agriculture Strategy,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Energy Policy,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Environmental Protection Act and Regulations,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Low Carbon Development Strategy.</a:t>
            </a:r>
          </a:p>
          <a:p>
            <a:pPr marL="0" indent="0">
              <a:lnSpc>
                <a:spcPct val="150000"/>
              </a:lnSpc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9772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Green Bartica Pilot Town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000" b="1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Goal 1: Low Carbon Development: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Increase of renewable energies in the energy mix (e.g. hydro power plant, solar),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Utilization of biomass,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Energy efficiency measures,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Low carbon clay brick factories.</a:t>
            </a:r>
          </a:p>
        </p:txBody>
      </p:sp>
    </p:spTree>
    <p:extLst>
      <p:ext uri="{BB962C8B-B14F-4D97-AF65-F5344CB8AC3E}">
        <p14:creationId xmlns:p14="http://schemas.microsoft.com/office/powerpoint/2010/main" val="157929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Green Bartica Pilot Town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16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Goal 2: Improved waste management: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managed landfill sites,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recycling industries,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improved composting,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waste water recycling.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16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4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Green Bartica Pilot Town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16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Goal 3: Utilizing of local resources for Sustainable livelihoods: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Revenue generation through sustainable food production and climate smart agriculture (cattle, Tilapia, pastures, crops),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eco-tourism,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jewelleries and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furniture.</a:t>
            </a:r>
          </a:p>
        </p:txBody>
      </p:sp>
    </p:spTree>
    <p:extLst>
      <p:ext uri="{BB962C8B-B14F-4D97-AF65-F5344CB8AC3E}">
        <p14:creationId xmlns:p14="http://schemas.microsoft.com/office/powerpoint/2010/main" val="249081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Early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400" b="1" dirty="0">
                <a:latin typeface="Gill Sans MT" panose="020B0502020104020203" pitchFamily="34" charset="0"/>
              </a:rPr>
              <a:t>Early actions under Goal 1 to showcase feasibility: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Grid-connected solar PV (1.5 MW),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School and governmental buildings electrification (rooftop solar/on-going),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Street lighting (on-going).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58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Supporting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400" b="1" dirty="0">
                <a:latin typeface="Gill Sans MT" panose="020B0502020104020203" pitchFamily="34" charset="0"/>
              </a:rPr>
              <a:t>Enabling Policies: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Inter-ministerial briefs, adoption of town council,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Updated Energy Policy Framework, by-laws, 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Careful zoning, 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Establish building codes, 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Legislations for </a:t>
            </a:r>
            <a:r>
              <a:rPr lang="en-GB" sz="2400" dirty="0" err="1">
                <a:latin typeface="Gill Sans MT" panose="020B0502020104020203" pitchFamily="34" charset="0"/>
              </a:rPr>
              <a:t>FiTs</a:t>
            </a:r>
            <a:r>
              <a:rPr lang="en-GB" sz="2400" dirty="0">
                <a:latin typeface="Gill Sans MT" panose="020B0502020104020203" pitchFamily="34" charset="0"/>
              </a:rPr>
              <a:t> and Public Private Partnerships,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Incentives for renewable energy &amp; energy efficiency (appliances, lighting),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Rigorous climate proofing.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95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Supporting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400" b="1" dirty="0">
                <a:latin typeface="Gill Sans MT" panose="020B0502020104020203" pitchFamily="34" charset="0"/>
              </a:rPr>
              <a:t>Technical Support Measures</a:t>
            </a:r>
            <a:r>
              <a:rPr lang="en-GB" sz="2400" dirty="0">
                <a:latin typeface="Gill Sans MT" panose="020B0502020104020203" pitchFamily="34" charset="0"/>
              </a:rPr>
              <a:t>: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Data collection surveys across sectors,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ESIA,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Land use surveys (map analysis, ground analysis, </a:t>
            </a:r>
            <a:r>
              <a:rPr lang="en-GB" sz="2000" dirty="0" err="1">
                <a:latin typeface="Gill Sans MT" panose="020B0502020104020203" pitchFamily="34" charset="0"/>
              </a:rPr>
              <a:t>gps</a:t>
            </a:r>
            <a:r>
              <a:rPr lang="en-GB" sz="2000" dirty="0">
                <a:latin typeface="Gill Sans MT" panose="020B0502020104020203" pitchFamily="34" charset="0"/>
              </a:rPr>
              <a:t> data),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Economic studies (resource assessment, municipality development, marketing strategies, business development, identification of economic start-up units),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000" dirty="0">
                <a:latin typeface="Gill Sans MT" panose="020B0502020104020203" pitchFamily="34" charset="0"/>
              </a:rPr>
              <a:t>Feasibility Studies for renewable additions, including hybrid systems.</a:t>
            </a:r>
          </a:p>
          <a:p>
            <a:pPr marL="1069975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45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109AA65D188C45B8686C6DD6129E5C" ma:contentTypeVersion="0" ma:contentTypeDescription="Create a new document." ma:contentTypeScope="" ma:versionID="c5105cbf79a5b4ad6e63b9dc4aace074">
  <xsd:schema xmlns:xsd="http://www.w3.org/2001/XMLSchema" xmlns:xs="http://www.w3.org/2001/XMLSchema" xmlns:p="http://schemas.microsoft.com/office/2006/metadata/properties" xmlns:ns1="http://schemas.microsoft.com/sharepoint/v3" xmlns:ns2="ab329847-71e0-4991-ae1d-d09f2517fcad" targetNamespace="http://schemas.microsoft.com/office/2006/metadata/properties" ma:root="true" ma:fieldsID="546307e152b974e95ef9e9321c966868" ns1:_="" ns2:_="">
    <xsd:import namespace="http://schemas.microsoft.com/sharepoint/v3"/>
    <xsd:import namespace="ab329847-71e0-4991-ae1d-d09f2517fca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CSMeta2010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11" nillable="true" ma:displayName="Classification Status" ma:hidden="true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29847-71e0-4991-ae1d-d09f2517fc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Meta2010Field xmlns="http://schemas.microsoft.com/sharepoint/v3" xsi:nil="true"/>
    <_dlc_DocId xmlns="ab329847-71e0-4991-ae1d-d09f2517fcad">COUNTRYRBLAC-1394-3506</_dlc_DocId>
    <_dlc_DocIdUrl xmlns="ab329847-71e0-4991-ae1d-d09f2517fcad">
      <Url>https://intranet.undp.org/country/rblac/bb/intra/jcccp/_layouts/15/DocIdRedir.aspx?ID=COUNTRYRBLAC-1394-3506</Url>
      <Description>COUNTRYRBLAC-1394-3506</Description>
    </_dlc_DocIdUrl>
  </documentManagement>
</p:properties>
</file>

<file path=customXml/itemProps1.xml><?xml version="1.0" encoding="utf-8"?>
<ds:datastoreItem xmlns:ds="http://schemas.openxmlformats.org/officeDocument/2006/customXml" ds:itemID="{65F4B4D2-7FBC-440C-9800-F5E524FF610F}"/>
</file>

<file path=customXml/itemProps2.xml><?xml version="1.0" encoding="utf-8"?>
<ds:datastoreItem xmlns:ds="http://schemas.openxmlformats.org/officeDocument/2006/customXml" ds:itemID="{86A94A67-0098-4565-92E2-9F60E43354BA}"/>
</file>

<file path=customXml/itemProps3.xml><?xml version="1.0" encoding="utf-8"?>
<ds:datastoreItem xmlns:ds="http://schemas.openxmlformats.org/officeDocument/2006/customXml" ds:itemID="{12040831-4505-4286-89E7-F3A4E06758CA}"/>
</file>

<file path=customXml/itemProps4.xml><?xml version="1.0" encoding="utf-8"?>
<ds:datastoreItem xmlns:ds="http://schemas.openxmlformats.org/officeDocument/2006/customXml" ds:itemID="{F2D8B20E-5467-4A26-96D8-0E3BC8637E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9926</TotalTime>
  <Words>861</Words>
  <Application>Microsoft Office PowerPoint</Application>
  <PresentationFormat>On-screen Show (4:3)</PresentationFormat>
  <Paragraphs>133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Gill Sans MT</vt:lpstr>
      <vt:lpstr>Times New Roman</vt:lpstr>
      <vt:lpstr>Office Theme</vt:lpstr>
      <vt:lpstr>Circular Economy Approach to Towns/Cities of Guyana</vt:lpstr>
      <vt:lpstr>Overall Objectives of NAMA</vt:lpstr>
      <vt:lpstr>National development strategies &amp; Policies</vt:lpstr>
      <vt:lpstr>Green Bartica Pilot Town</vt:lpstr>
      <vt:lpstr>Green Bartica Pilot Town</vt:lpstr>
      <vt:lpstr>Green Bartica Pilot Town</vt:lpstr>
      <vt:lpstr>Early Actions</vt:lpstr>
      <vt:lpstr>Supporting Measures</vt:lpstr>
      <vt:lpstr>Supporting Measures</vt:lpstr>
      <vt:lpstr>Interventions</vt:lpstr>
      <vt:lpstr>Finance mechanism - Energy</vt:lpstr>
      <vt:lpstr>Finance mechanism – Business development</vt:lpstr>
      <vt:lpstr>Grant support  (national and international)</vt:lpstr>
      <vt:lpstr>Institutional arrangements –  Management and Funds</vt:lpstr>
      <vt:lpstr>Institutional arrangements - MRV</vt:lpstr>
      <vt:lpstr>Implementation steps and timeframe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guidelines</dc:title>
  <dc:creator>Angelica Afanador</dc:creator>
  <cp:lastModifiedBy>Donna Gittens</cp:lastModifiedBy>
  <cp:revision>190</cp:revision>
  <cp:lastPrinted>2015-11-17T12:50:55Z</cp:lastPrinted>
  <dcterms:created xsi:type="dcterms:W3CDTF">2015-09-30T16:45:53Z</dcterms:created>
  <dcterms:modified xsi:type="dcterms:W3CDTF">2017-05-17T20:14:34Z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0x0101008D109AA65D188C45B8686C6DD6129E5C</vt:lpwstr>
  </property>
  <property fmtid="{D5CDD505-2E9C-101B-9397-08002B2CF9AE}" pid="3" name="UN LanguagesTaxHTField0">
    <vt:lpwstr>English|7f98b732-4b5b-4b70-ba90-a0eff09b5d2d</vt:lpwstr>
  </property>
  <property fmtid="{D5CDD505-2E9C-101B-9397-08002B2CF9AE}" pid="4" name="TaxCatchAll">
    <vt:lpwstr>5;#English</vt:lpwstr>
  </property>
  <property fmtid="{D5CDD505-2E9C-101B-9397-08002B2CF9AE}" pid="5" name="_dlc_DocIdItemGuid">
    <vt:lpwstr>0b1efd45-ba54-4abd-ae66-b3315d7b733f</vt:lpwstr>
  </property>
</Properties>
</file>