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73" r:id="rId2"/>
    <p:sldId id="287" r:id="rId3"/>
    <p:sldId id="294" r:id="rId4"/>
    <p:sldId id="289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756A5-2B00-43CD-8AE9-58210B25CDB7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5D9613-CFD0-4B89-8A07-7190F4426107}">
      <dgm:prSet phldrT="[Text]"/>
      <dgm:spPr/>
      <dgm:t>
        <a:bodyPr/>
        <a:lstStyle/>
        <a:p>
          <a:r>
            <a:rPr lang="en-US" dirty="0"/>
            <a:t>Turning data into information</a:t>
          </a:r>
        </a:p>
      </dgm:t>
    </dgm:pt>
    <dgm:pt modelId="{594476B3-6A1F-4005-8055-FE9F3C899A13}" type="parTrans" cxnId="{916E2C20-99E1-4378-BA2D-01EED8833E7A}">
      <dgm:prSet/>
      <dgm:spPr/>
      <dgm:t>
        <a:bodyPr/>
        <a:lstStyle/>
        <a:p>
          <a:endParaRPr lang="en-US"/>
        </a:p>
      </dgm:t>
    </dgm:pt>
    <dgm:pt modelId="{141D71C6-0F81-4FE4-A423-BE14F3D4C0F1}" type="sibTrans" cxnId="{916E2C20-99E1-4378-BA2D-01EED8833E7A}">
      <dgm:prSet/>
      <dgm:spPr/>
      <dgm:t>
        <a:bodyPr/>
        <a:lstStyle/>
        <a:p>
          <a:endParaRPr lang="en-US"/>
        </a:p>
      </dgm:t>
    </dgm:pt>
    <dgm:pt modelId="{C3D8781C-A440-4ACB-87B1-820F86315C8A}">
      <dgm:prSet phldrT="[Text]"/>
      <dgm:spPr/>
      <dgm:t>
        <a:bodyPr/>
        <a:lstStyle/>
        <a:p>
          <a:endParaRPr lang="en-US" dirty="0"/>
        </a:p>
      </dgm:t>
    </dgm:pt>
    <dgm:pt modelId="{AE05D349-2FF0-45AA-A55B-F21AC11E0A7A}" type="parTrans" cxnId="{AC93401D-0901-4009-A5B0-E715B8EAE802}">
      <dgm:prSet/>
      <dgm:spPr/>
      <dgm:t>
        <a:bodyPr/>
        <a:lstStyle/>
        <a:p>
          <a:endParaRPr lang="en-US"/>
        </a:p>
      </dgm:t>
    </dgm:pt>
    <dgm:pt modelId="{466B8067-A533-4EF4-9805-0918A9C1D15F}" type="sibTrans" cxnId="{AC93401D-0901-4009-A5B0-E715B8EAE802}">
      <dgm:prSet/>
      <dgm:spPr/>
      <dgm:t>
        <a:bodyPr/>
        <a:lstStyle/>
        <a:p>
          <a:endParaRPr lang="en-US"/>
        </a:p>
      </dgm:t>
    </dgm:pt>
    <dgm:pt modelId="{7A2B6018-CE56-40ED-A37C-6536FD22E7A0}">
      <dgm:prSet phldrT="[Text]"/>
      <dgm:spPr/>
      <dgm:t>
        <a:bodyPr/>
        <a:lstStyle/>
        <a:p>
          <a:r>
            <a:rPr lang="en-US" dirty="0"/>
            <a:t>Training to integrate </a:t>
          </a:r>
          <a:r>
            <a:rPr lang="en-US" dirty="0" err="1"/>
            <a:t>Adcon</a:t>
          </a:r>
          <a:r>
            <a:rPr lang="en-US" dirty="0"/>
            <a:t> data</a:t>
          </a:r>
        </a:p>
      </dgm:t>
    </dgm:pt>
    <dgm:pt modelId="{4E968301-E96E-479C-879D-67617ED052F0}" type="parTrans" cxnId="{CD6D50AB-2BAF-490F-9EA4-1CFA450F1B6B}">
      <dgm:prSet/>
      <dgm:spPr/>
      <dgm:t>
        <a:bodyPr/>
        <a:lstStyle/>
        <a:p>
          <a:endParaRPr lang="en-US"/>
        </a:p>
      </dgm:t>
    </dgm:pt>
    <dgm:pt modelId="{2ABBB575-3C99-4100-9917-E165D11B1728}" type="sibTrans" cxnId="{CD6D50AB-2BAF-490F-9EA4-1CFA450F1B6B}">
      <dgm:prSet/>
      <dgm:spPr/>
      <dgm:t>
        <a:bodyPr/>
        <a:lstStyle/>
        <a:p>
          <a:endParaRPr lang="en-US"/>
        </a:p>
      </dgm:t>
    </dgm:pt>
    <dgm:pt modelId="{C8B095A9-AAF1-405E-B90D-FFB0F5382478}">
      <dgm:prSet phldrT="[Text]"/>
      <dgm:spPr/>
      <dgm:t>
        <a:bodyPr/>
        <a:lstStyle/>
        <a:p>
          <a:r>
            <a:rPr lang="en-US" dirty="0"/>
            <a:t>Mission Support</a:t>
          </a:r>
        </a:p>
      </dgm:t>
    </dgm:pt>
    <dgm:pt modelId="{BE15C9E3-7E02-4572-9ECE-13EA4DA8E602}" type="parTrans" cxnId="{82607622-5F9A-4FC2-8250-BAE0AE942248}">
      <dgm:prSet/>
      <dgm:spPr/>
      <dgm:t>
        <a:bodyPr/>
        <a:lstStyle/>
        <a:p>
          <a:endParaRPr lang="en-US"/>
        </a:p>
      </dgm:t>
    </dgm:pt>
    <dgm:pt modelId="{33477549-4DB2-4427-AFAB-E024EFEC66EA}" type="sibTrans" cxnId="{82607622-5F9A-4FC2-8250-BAE0AE942248}">
      <dgm:prSet/>
      <dgm:spPr/>
      <dgm:t>
        <a:bodyPr/>
        <a:lstStyle/>
        <a:p>
          <a:endParaRPr lang="en-US"/>
        </a:p>
      </dgm:t>
    </dgm:pt>
    <dgm:pt modelId="{E86B33D4-FE60-4D6F-987D-E6616978CBC7}">
      <dgm:prSet phldrT="[Text]"/>
      <dgm:spPr/>
      <dgm:t>
        <a:bodyPr/>
        <a:lstStyle/>
        <a:p>
          <a:r>
            <a:rPr lang="en-US" dirty="0"/>
            <a:t>Missions to all countries installing equipment and </a:t>
          </a:r>
          <a:r>
            <a:rPr lang="en-US" dirty="0" err="1"/>
            <a:t>inputing</a:t>
          </a:r>
          <a:r>
            <a:rPr lang="en-US" dirty="0"/>
            <a:t> software to ensure that installation of new equipment is done properly</a:t>
          </a:r>
        </a:p>
      </dgm:t>
    </dgm:pt>
    <dgm:pt modelId="{059150C2-AEF8-4F39-9072-9F0BE5E9ACA3}" type="parTrans" cxnId="{04CC454D-F9D0-4CE1-98AB-84024FF35C80}">
      <dgm:prSet/>
      <dgm:spPr/>
      <dgm:t>
        <a:bodyPr/>
        <a:lstStyle/>
        <a:p>
          <a:endParaRPr lang="en-US"/>
        </a:p>
      </dgm:t>
    </dgm:pt>
    <dgm:pt modelId="{BBB6163E-2818-4B05-BA6E-69DB6A4A131E}" type="sibTrans" cxnId="{04CC454D-F9D0-4CE1-98AB-84024FF35C80}">
      <dgm:prSet/>
      <dgm:spPr/>
      <dgm:t>
        <a:bodyPr/>
        <a:lstStyle/>
        <a:p>
          <a:endParaRPr lang="en-US"/>
        </a:p>
      </dgm:t>
    </dgm:pt>
    <dgm:pt modelId="{C41DFA0F-92DE-43C7-9E0A-A7E48B8C16D1}">
      <dgm:prSet phldrT="[Text]"/>
      <dgm:spPr/>
      <dgm:t>
        <a:bodyPr/>
        <a:lstStyle/>
        <a:p>
          <a:r>
            <a:rPr lang="en-US" dirty="0"/>
            <a:t>Hydrology support (use of RFP)</a:t>
          </a:r>
        </a:p>
      </dgm:t>
    </dgm:pt>
    <dgm:pt modelId="{4F8DA110-96A8-4875-8210-6F6C01EAAB4B}" type="parTrans" cxnId="{5DF1DFDF-09FA-44A6-BCD1-FDDE7752414D}">
      <dgm:prSet/>
      <dgm:spPr/>
      <dgm:t>
        <a:bodyPr/>
        <a:lstStyle/>
        <a:p>
          <a:endParaRPr lang="en-US"/>
        </a:p>
      </dgm:t>
    </dgm:pt>
    <dgm:pt modelId="{4262E7A0-CD6C-4C0B-AF3D-65C3AA0E10F5}" type="sibTrans" cxnId="{5DF1DFDF-09FA-44A6-BCD1-FDDE7752414D}">
      <dgm:prSet/>
      <dgm:spPr/>
      <dgm:t>
        <a:bodyPr/>
        <a:lstStyle/>
        <a:p>
          <a:endParaRPr lang="en-US"/>
        </a:p>
      </dgm:t>
    </dgm:pt>
    <dgm:pt modelId="{0164421A-0668-430D-85A5-AD83B0086682}">
      <dgm:prSet phldrT="[Text]"/>
      <dgm:spPr/>
      <dgm:t>
        <a:bodyPr/>
        <a:lstStyle/>
        <a:p>
          <a:r>
            <a:rPr lang="en-US" dirty="0"/>
            <a:t>Regional workshop on converting data into products (August, Burkina Faso) </a:t>
          </a:r>
        </a:p>
      </dgm:t>
    </dgm:pt>
    <dgm:pt modelId="{16633B64-CD21-447A-A0A1-AFE4640E3D87}" type="parTrans" cxnId="{EF8FB179-7428-4EEF-8183-7E1CC002AA5A}">
      <dgm:prSet/>
      <dgm:spPr/>
      <dgm:t>
        <a:bodyPr/>
        <a:lstStyle/>
        <a:p>
          <a:endParaRPr lang="en-US"/>
        </a:p>
      </dgm:t>
    </dgm:pt>
    <dgm:pt modelId="{CAC354F1-12FA-4AC3-A1B4-394E2D7781DD}" type="sibTrans" cxnId="{EF8FB179-7428-4EEF-8183-7E1CC002AA5A}">
      <dgm:prSet/>
      <dgm:spPr/>
      <dgm:t>
        <a:bodyPr/>
        <a:lstStyle/>
        <a:p>
          <a:endParaRPr lang="en-US"/>
        </a:p>
      </dgm:t>
    </dgm:pt>
    <dgm:pt modelId="{D95BFE5E-4317-48B9-8585-2728AF1A36AC}">
      <dgm:prSet phldrT="[Text]"/>
      <dgm:spPr/>
      <dgm:t>
        <a:bodyPr/>
        <a:lstStyle/>
        <a:p>
          <a:r>
            <a:rPr lang="en-US" dirty="0"/>
            <a:t>Sharing best practices</a:t>
          </a:r>
        </a:p>
      </dgm:t>
    </dgm:pt>
    <dgm:pt modelId="{B228B791-DDFD-4602-902F-BFB96905B49A}" type="parTrans" cxnId="{0E8AA257-5F9B-4649-A3DB-D2CF7A713FF0}">
      <dgm:prSet/>
      <dgm:spPr/>
      <dgm:t>
        <a:bodyPr/>
        <a:lstStyle/>
        <a:p>
          <a:endParaRPr lang="en-US"/>
        </a:p>
      </dgm:t>
    </dgm:pt>
    <dgm:pt modelId="{ACD25A07-22B0-4505-A631-30F454A04759}" type="sibTrans" cxnId="{0E8AA257-5F9B-4649-A3DB-D2CF7A713FF0}">
      <dgm:prSet/>
      <dgm:spPr/>
      <dgm:t>
        <a:bodyPr/>
        <a:lstStyle/>
        <a:p>
          <a:endParaRPr lang="en-US"/>
        </a:p>
      </dgm:t>
    </dgm:pt>
    <dgm:pt modelId="{FAA20D14-D7FB-4CC4-A754-D95531951040}">
      <dgm:prSet phldrT="[Text]"/>
      <dgm:spPr/>
      <dgm:t>
        <a:bodyPr/>
        <a:lstStyle/>
        <a:p>
          <a:r>
            <a:rPr lang="en-US" dirty="0"/>
            <a:t>Country fact sheets and case studies</a:t>
          </a:r>
        </a:p>
      </dgm:t>
    </dgm:pt>
    <dgm:pt modelId="{A410403B-3323-4443-9007-8B716CACF461}" type="parTrans" cxnId="{7E4A2867-BE0D-410D-8878-0F5243B45110}">
      <dgm:prSet/>
      <dgm:spPr/>
      <dgm:t>
        <a:bodyPr/>
        <a:lstStyle/>
        <a:p>
          <a:endParaRPr lang="en-US"/>
        </a:p>
      </dgm:t>
    </dgm:pt>
    <dgm:pt modelId="{F60222F4-C1E7-46C4-90E0-C7E765BE4A0A}" type="sibTrans" cxnId="{7E4A2867-BE0D-410D-8878-0F5243B45110}">
      <dgm:prSet/>
      <dgm:spPr/>
      <dgm:t>
        <a:bodyPr/>
        <a:lstStyle/>
        <a:p>
          <a:endParaRPr lang="en-US"/>
        </a:p>
      </dgm:t>
    </dgm:pt>
    <dgm:pt modelId="{2DEB7831-3B72-46BA-BE05-7237B91A788F}">
      <dgm:prSet phldrT="[Text]"/>
      <dgm:spPr/>
      <dgm:t>
        <a:bodyPr/>
        <a:lstStyle/>
        <a:p>
          <a:r>
            <a:rPr lang="en-US" dirty="0"/>
            <a:t>Academic articles</a:t>
          </a:r>
        </a:p>
      </dgm:t>
    </dgm:pt>
    <dgm:pt modelId="{778968B3-0453-4704-83F0-F74153DF139A}" type="parTrans" cxnId="{C3E7EA54-6A8F-4337-8C48-D920BF5D10C9}">
      <dgm:prSet/>
      <dgm:spPr/>
      <dgm:t>
        <a:bodyPr/>
        <a:lstStyle/>
        <a:p>
          <a:endParaRPr lang="en-US"/>
        </a:p>
      </dgm:t>
    </dgm:pt>
    <dgm:pt modelId="{8DF6BB8C-C957-41DB-B623-DE1EA745202B}" type="sibTrans" cxnId="{C3E7EA54-6A8F-4337-8C48-D920BF5D10C9}">
      <dgm:prSet/>
      <dgm:spPr/>
      <dgm:t>
        <a:bodyPr/>
        <a:lstStyle/>
        <a:p>
          <a:endParaRPr lang="en-US"/>
        </a:p>
      </dgm:t>
    </dgm:pt>
    <dgm:pt modelId="{D8B06541-F789-49C6-9B98-4E54478CFE7C}">
      <dgm:prSet phldrT="[Text]"/>
      <dgm:spPr/>
      <dgm:t>
        <a:bodyPr/>
        <a:lstStyle/>
        <a:p>
          <a:r>
            <a:rPr lang="en-US" dirty="0"/>
            <a:t>Donor outreach</a:t>
          </a:r>
        </a:p>
      </dgm:t>
    </dgm:pt>
    <dgm:pt modelId="{A659904F-3DA2-455C-B962-BC57B46F9FFD}" type="parTrans" cxnId="{5003FF31-E604-4B24-A494-9D3FCAABD503}">
      <dgm:prSet/>
      <dgm:spPr/>
      <dgm:t>
        <a:bodyPr/>
        <a:lstStyle/>
        <a:p>
          <a:endParaRPr lang="en-US"/>
        </a:p>
      </dgm:t>
    </dgm:pt>
    <dgm:pt modelId="{270CF71D-09DE-4052-862A-025668D44845}" type="sibTrans" cxnId="{5003FF31-E604-4B24-A494-9D3FCAABD503}">
      <dgm:prSet/>
      <dgm:spPr/>
      <dgm:t>
        <a:bodyPr/>
        <a:lstStyle/>
        <a:p>
          <a:endParaRPr lang="en-US"/>
        </a:p>
      </dgm:t>
    </dgm:pt>
    <dgm:pt modelId="{099C65D2-7998-4C56-9883-5D0D5C171764}">
      <dgm:prSet phldrT="[Text]"/>
      <dgm:spPr/>
      <dgm:t>
        <a:bodyPr/>
        <a:lstStyle/>
        <a:p>
          <a:r>
            <a:rPr lang="en-US" dirty="0"/>
            <a:t>Blogs (ongoing) and google forum discussions</a:t>
          </a:r>
        </a:p>
      </dgm:t>
    </dgm:pt>
    <dgm:pt modelId="{674BD6D3-B425-47FB-A862-EF166DCA1F71}" type="parTrans" cxnId="{B5C62BB0-5A58-47ED-9DFA-9892AC3DFA80}">
      <dgm:prSet/>
      <dgm:spPr/>
      <dgm:t>
        <a:bodyPr/>
        <a:lstStyle/>
        <a:p>
          <a:endParaRPr lang="en-US"/>
        </a:p>
      </dgm:t>
    </dgm:pt>
    <dgm:pt modelId="{4C628184-A6D2-4ED5-AE85-A7B764EA29A3}" type="sibTrans" cxnId="{B5C62BB0-5A58-47ED-9DFA-9892AC3DFA80}">
      <dgm:prSet/>
      <dgm:spPr/>
      <dgm:t>
        <a:bodyPr/>
        <a:lstStyle/>
        <a:p>
          <a:endParaRPr lang="en-US"/>
        </a:p>
      </dgm:t>
    </dgm:pt>
    <dgm:pt modelId="{D5A632EF-F3B0-4AE7-B9B2-CAD8238AC801}">
      <dgm:prSet phldrT="[Text]"/>
      <dgm:spPr/>
      <dgm:t>
        <a:bodyPr/>
        <a:lstStyle/>
        <a:p>
          <a:r>
            <a:rPr lang="en-US" dirty="0"/>
            <a:t>In country missions to support individual country needs</a:t>
          </a:r>
        </a:p>
      </dgm:t>
    </dgm:pt>
    <dgm:pt modelId="{BC25B064-C265-4925-953A-105EC9F06C5B}" type="parTrans" cxnId="{E0153064-169A-4740-995A-97FEE1A48F47}">
      <dgm:prSet/>
      <dgm:spPr/>
      <dgm:t>
        <a:bodyPr/>
        <a:lstStyle/>
        <a:p>
          <a:endParaRPr lang="en-US"/>
        </a:p>
      </dgm:t>
    </dgm:pt>
    <dgm:pt modelId="{D42A4B78-2178-4F1C-831F-62D63A8A46F1}" type="sibTrans" cxnId="{E0153064-169A-4740-995A-97FEE1A48F47}">
      <dgm:prSet/>
      <dgm:spPr/>
      <dgm:t>
        <a:bodyPr/>
        <a:lstStyle/>
        <a:p>
          <a:endParaRPr lang="en-US"/>
        </a:p>
      </dgm:t>
    </dgm:pt>
    <dgm:pt modelId="{0493B023-1F4E-474D-9FB6-6B2C173A0B8A}" type="pres">
      <dgm:prSet presAssocID="{A0B756A5-2B00-43CD-8AE9-58210B25CDB7}" presName="Name0" presStyleCnt="0">
        <dgm:presLayoutVars>
          <dgm:dir/>
          <dgm:animLvl val="lvl"/>
          <dgm:resizeHandles/>
        </dgm:presLayoutVars>
      </dgm:prSet>
      <dgm:spPr/>
    </dgm:pt>
    <dgm:pt modelId="{E5A9E01E-6DC3-4FD7-9764-EBF8A9D30C3D}" type="pres">
      <dgm:prSet presAssocID="{385D9613-CFD0-4B89-8A07-7190F4426107}" presName="linNode" presStyleCnt="0"/>
      <dgm:spPr/>
    </dgm:pt>
    <dgm:pt modelId="{11ABF15A-2C5E-4D34-879C-F5BFD3347248}" type="pres">
      <dgm:prSet presAssocID="{385D9613-CFD0-4B89-8A07-7190F4426107}" presName="parentShp" presStyleLbl="node1" presStyleIdx="0" presStyleCnt="3">
        <dgm:presLayoutVars>
          <dgm:bulletEnabled val="1"/>
        </dgm:presLayoutVars>
      </dgm:prSet>
      <dgm:spPr/>
    </dgm:pt>
    <dgm:pt modelId="{28DAE227-5A1A-44E6-99EE-390EF0EF862D}" type="pres">
      <dgm:prSet presAssocID="{385D9613-CFD0-4B89-8A07-7190F4426107}" presName="childShp" presStyleLbl="bgAccFollowNode1" presStyleIdx="0" presStyleCnt="3">
        <dgm:presLayoutVars>
          <dgm:bulletEnabled val="1"/>
        </dgm:presLayoutVars>
      </dgm:prSet>
      <dgm:spPr/>
    </dgm:pt>
    <dgm:pt modelId="{2013B3DB-CA36-41F1-BCA5-AF53AF69C7AE}" type="pres">
      <dgm:prSet presAssocID="{141D71C6-0F81-4FE4-A423-BE14F3D4C0F1}" presName="spacing" presStyleCnt="0"/>
      <dgm:spPr/>
    </dgm:pt>
    <dgm:pt modelId="{F2BAB05B-9C1E-4D4D-BAC2-D6425CDD7E33}" type="pres">
      <dgm:prSet presAssocID="{C8B095A9-AAF1-405E-B90D-FFB0F5382478}" presName="linNode" presStyleCnt="0"/>
      <dgm:spPr/>
    </dgm:pt>
    <dgm:pt modelId="{B0F907D4-D23C-43D5-A3F2-D8E306F7195D}" type="pres">
      <dgm:prSet presAssocID="{C8B095A9-AAF1-405E-B90D-FFB0F5382478}" presName="parentShp" presStyleLbl="node1" presStyleIdx="1" presStyleCnt="3">
        <dgm:presLayoutVars>
          <dgm:bulletEnabled val="1"/>
        </dgm:presLayoutVars>
      </dgm:prSet>
      <dgm:spPr/>
    </dgm:pt>
    <dgm:pt modelId="{F622EA15-B90E-4CF2-BF24-184BB0D07211}" type="pres">
      <dgm:prSet presAssocID="{C8B095A9-AAF1-405E-B90D-FFB0F5382478}" presName="childShp" presStyleLbl="bgAccFollowNode1" presStyleIdx="1" presStyleCnt="3">
        <dgm:presLayoutVars>
          <dgm:bulletEnabled val="1"/>
        </dgm:presLayoutVars>
      </dgm:prSet>
      <dgm:spPr/>
    </dgm:pt>
    <dgm:pt modelId="{FBE11E3F-B2BB-4D19-9D62-CEC03B797043}" type="pres">
      <dgm:prSet presAssocID="{33477549-4DB2-4427-AFAB-E024EFEC66EA}" presName="spacing" presStyleCnt="0"/>
      <dgm:spPr/>
    </dgm:pt>
    <dgm:pt modelId="{BB035E17-3EE6-45EB-8E77-07492700F9F6}" type="pres">
      <dgm:prSet presAssocID="{D95BFE5E-4317-48B9-8585-2728AF1A36AC}" presName="linNode" presStyleCnt="0"/>
      <dgm:spPr/>
    </dgm:pt>
    <dgm:pt modelId="{65577EBC-D7D9-4E88-AA8F-C03E9A3B1E3B}" type="pres">
      <dgm:prSet presAssocID="{D95BFE5E-4317-48B9-8585-2728AF1A36AC}" presName="parentShp" presStyleLbl="node1" presStyleIdx="2" presStyleCnt="3">
        <dgm:presLayoutVars>
          <dgm:bulletEnabled val="1"/>
        </dgm:presLayoutVars>
      </dgm:prSet>
      <dgm:spPr/>
    </dgm:pt>
    <dgm:pt modelId="{2812C7B1-44A5-430D-8F45-596BFE0493E6}" type="pres">
      <dgm:prSet presAssocID="{D95BFE5E-4317-48B9-8585-2728AF1A36AC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951FFB6E-EDFF-43F7-BC23-9F53D4AA04FF}" type="presOf" srcId="{D8B06541-F789-49C6-9B98-4E54478CFE7C}" destId="{2812C7B1-44A5-430D-8F45-596BFE0493E6}" srcOrd="0" destOrd="3" presId="urn:microsoft.com/office/officeart/2005/8/layout/vList6"/>
    <dgm:cxn modelId="{82607622-5F9A-4FC2-8250-BAE0AE942248}" srcId="{A0B756A5-2B00-43CD-8AE9-58210B25CDB7}" destId="{C8B095A9-AAF1-405E-B90D-FFB0F5382478}" srcOrd="1" destOrd="0" parTransId="{BE15C9E3-7E02-4572-9ECE-13EA4DA8E602}" sibTransId="{33477549-4DB2-4427-AFAB-E024EFEC66EA}"/>
    <dgm:cxn modelId="{1C303CF1-F868-46A7-A944-4D09FA5CAD1B}" type="presOf" srcId="{385D9613-CFD0-4B89-8A07-7190F4426107}" destId="{11ABF15A-2C5E-4D34-879C-F5BFD3347248}" srcOrd="0" destOrd="0" presId="urn:microsoft.com/office/officeart/2005/8/layout/vList6"/>
    <dgm:cxn modelId="{8DFC078A-8800-4524-8B5E-14DC565037B4}" type="presOf" srcId="{0164421A-0668-430D-85A5-AD83B0086682}" destId="{28DAE227-5A1A-44E6-99EE-390EF0EF862D}" srcOrd="0" destOrd="2" presId="urn:microsoft.com/office/officeart/2005/8/layout/vList6"/>
    <dgm:cxn modelId="{023A3AA2-4C60-414C-A3E3-F1E39F75DF54}" type="presOf" srcId="{D95BFE5E-4317-48B9-8585-2728AF1A36AC}" destId="{65577EBC-D7D9-4E88-AA8F-C03E9A3B1E3B}" srcOrd="0" destOrd="0" presId="urn:microsoft.com/office/officeart/2005/8/layout/vList6"/>
    <dgm:cxn modelId="{CD6D50AB-2BAF-490F-9EA4-1CFA450F1B6B}" srcId="{385D9613-CFD0-4B89-8A07-7190F4426107}" destId="{7A2B6018-CE56-40ED-A37C-6536FD22E7A0}" srcOrd="1" destOrd="0" parTransId="{4E968301-E96E-479C-879D-67617ED052F0}" sibTransId="{2ABBB575-3C99-4100-9917-E165D11B1728}"/>
    <dgm:cxn modelId="{C92F73F2-CA46-4EEF-8C70-54D61B1D2915}" type="presOf" srcId="{2DEB7831-3B72-46BA-BE05-7237B91A788F}" destId="{2812C7B1-44A5-430D-8F45-596BFE0493E6}" srcOrd="0" destOrd="1" presId="urn:microsoft.com/office/officeart/2005/8/layout/vList6"/>
    <dgm:cxn modelId="{61C4AE08-B8E8-4334-8CF5-F1CFB81DCAA4}" type="presOf" srcId="{FAA20D14-D7FB-4CC4-A754-D95531951040}" destId="{2812C7B1-44A5-430D-8F45-596BFE0493E6}" srcOrd="0" destOrd="0" presId="urn:microsoft.com/office/officeart/2005/8/layout/vList6"/>
    <dgm:cxn modelId="{C3E7EA54-6A8F-4337-8C48-D920BF5D10C9}" srcId="{D95BFE5E-4317-48B9-8585-2728AF1A36AC}" destId="{2DEB7831-3B72-46BA-BE05-7237B91A788F}" srcOrd="1" destOrd="0" parTransId="{778968B3-0453-4704-83F0-F74153DF139A}" sibTransId="{8DF6BB8C-C957-41DB-B623-DE1EA745202B}"/>
    <dgm:cxn modelId="{AC93401D-0901-4009-A5B0-E715B8EAE802}" srcId="{385D9613-CFD0-4B89-8A07-7190F4426107}" destId="{C3D8781C-A440-4ACB-87B1-820F86315C8A}" srcOrd="0" destOrd="0" parTransId="{AE05D349-2FF0-45AA-A55B-F21AC11E0A7A}" sibTransId="{466B8067-A533-4EF4-9805-0918A9C1D15F}"/>
    <dgm:cxn modelId="{E0153064-169A-4740-995A-97FEE1A48F47}" srcId="{C8B095A9-AAF1-405E-B90D-FFB0F5382478}" destId="{D5A632EF-F3B0-4AE7-B9B2-CAD8238AC801}" srcOrd="1" destOrd="0" parTransId="{BC25B064-C265-4925-953A-105EC9F06C5B}" sibTransId="{D42A4B78-2178-4F1C-831F-62D63A8A46F1}"/>
    <dgm:cxn modelId="{ABE0B929-D7BB-4A38-AC66-FCE743974DD8}" type="presOf" srcId="{7A2B6018-CE56-40ED-A37C-6536FD22E7A0}" destId="{28DAE227-5A1A-44E6-99EE-390EF0EF862D}" srcOrd="0" destOrd="1" presId="urn:microsoft.com/office/officeart/2005/8/layout/vList6"/>
    <dgm:cxn modelId="{EF8FB179-7428-4EEF-8183-7E1CC002AA5A}" srcId="{385D9613-CFD0-4B89-8A07-7190F4426107}" destId="{0164421A-0668-430D-85A5-AD83B0086682}" srcOrd="2" destOrd="0" parTransId="{16633B64-CD21-447A-A0A1-AFE4640E3D87}" sibTransId="{CAC354F1-12FA-4AC3-A1B4-394E2D7781DD}"/>
    <dgm:cxn modelId="{830D3731-426A-4296-B838-42F3B5F9BCC3}" type="presOf" srcId="{E86B33D4-FE60-4D6F-987D-E6616978CBC7}" destId="{F622EA15-B90E-4CF2-BF24-184BB0D07211}" srcOrd="0" destOrd="0" presId="urn:microsoft.com/office/officeart/2005/8/layout/vList6"/>
    <dgm:cxn modelId="{5E256F4B-28B2-457C-87A5-61678BC0EAEB}" type="presOf" srcId="{C3D8781C-A440-4ACB-87B1-820F86315C8A}" destId="{28DAE227-5A1A-44E6-99EE-390EF0EF862D}" srcOrd="0" destOrd="0" presId="urn:microsoft.com/office/officeart/2005/8/layout/vList6"/>
    <dgm:cxn modelId="{685A5719-C3B4-475B-9234-026FA1F5A8FF}" type="presOf" srcId="{C41DFA0F-92DE-43C7-9E0A-A7E48B8C16D1}" destId="{F622EA15-B90E-4CF2-BF24-184BB0D07211}" srcOrd="0" destOrd="2" presId="urn:microsoft.com/office/officeart/2005/8/layout/vList6"/>
    <dgm:cxn modelId="{1B17BF12-2063-420A-8AAE-81560BD82A18}" type="presOf" srcId="{C8B095A9-AAF1-405E-B90D-FFB0F5382478}" destId="{B0F907D4-D23C-43D5-A3F2-D8E306F7195D}" srcOrd="0" destOrd="0" presId="urn:microsoft.com/office/officeart/2005/8/layout/vList6"/>
    <dgm:cxn modelId="{5003FF31-E604-4B24-A494-9D3FCAABD503}" srcId="{D95BFE5E-4317-48B9-8585-2728AF1A36AC}" destId="{D8B06541-F789-49C6-9B98-4E54478CFE7C}" srcOrd="3" destOrd="0" parTransId="{A659904F-3DA2-455C-B962-BC57B46F9FFD}" sibTransId="{270CF71D-09DE-4052-862A-025668D44845}"/>
    <dgm:cxn modelId="{0E8AA257-5F9B-4649-A3DB-D2CF7A713FF0}" srcId="{A0B756A5-2B00-43CD-8AE9-58210B25CDB7}" destId="{D95BFE5E-4317-48B9-8585-2728AF1A36AC}" srcOrd="2" destOrd="0" parTransId="{B228B791-DDFD-4602-902F-BFB96905B49A}" sibTransId="{ACD25A07-22B0-4505-A631-30F454A04759}"/>
    <dgm:cxn modelId="{449BE092-A538-4DE3-9FD5-95CE611F411A}" type="presOf" srcId="{099C65D2-7998-4C56-9883-5D0D5C171764}" destId="{2812C7B1-44A5-430D-8F45-596BFE0493E6}" srcOrd="0" destOrd="2" presId="urn:microsoft.com/office/officeart/2005/8/layout/vList6"/>
    <dgm:cxn modelId="{04CC454D-F9D0-4CE1-98AB-84024FF35C80}" srcId="{C8B095A9-AAF1-405E-B90D-FFB0F5382478}" destId="{E86B33D4-FE60-4D6F-987D-E6616978CBC7}" srcOrd="0" destOrd="0" parTransId="{059150C2-AEF8-4F39-9072-9F0BE5E9ACA3}" sibTransId="{BBB6163E-2818-4B05-BA6E-69DB6A4A131E}"/>
    <dgm:cxn modelId="{74D848C8-1A95-415D-B402-9C47240AB741}" type="presOf" srcId="{D5A632EF-F3B0-4AE7-B9B2-CAD8238AC801}" destId="{F622EA15-B90E-4CF2-BF24-184BB0D07211}" srcOrd="0" destOrd="1" presId="urn:microsoft.com/office/officeart/2005/8/layout/vList6"/>
    <dgm:cxn modelId="{B5C62BB0-5A58-47ED-9DFA-9892AC3DFA80}" srcId="{D95BFE5E-4317-48B9-8585-2728AF1A36AC}" destId="{099C65D2-7998-4C56-9883-5D0D5C171764}" srcOrd="2" destOrd="0" parTransId="{674BD6D3-B425-47FB-A862-EF166DCA1F71}" sibTransId="{4C628184-A6D2-4ED5-AE85-A7B764EA29A3}"/>
    <dgm:cxn modelId="{5DF1DFDF-09FA-44A6-BCD1-FDDE7752414D}" srcId="{C8B095A9-AAF1-405E-B90D-FFB0F5382478}" destId="{C41DFA0F-92DE-43C7-9E0A-A7E48B8C16D1}" srcOrd="2" destOrd="0" parTransId="{4F8DA110-96A8-4875-8210-6F6C01EAAB4B}" sibTransId="{4262E7A0-CD6C-4C0B-AF3D-65C3AA0E10F5}"/>
    <dgm:cxn modelId="{CE701727-C44B-4097-8368-6F2569B48E5E}" type="presOf" srcId="{A0B756A5-2B00-43CD-8AE9-58210B25CDB7}" destId="{0493B023-1F4E-474D-9FB6-6B2C173A0B8A}" srcOrd="0" destOrd="0" presId="urn:microsoft.com/office/officeart/2005/8/layout/vList6"/>
    <dgm:cxn modelId="{916E2C20-99E1-4378-BA2D-01EED8833E7A}" srcId="{A0B756A5-2B00-43CD-8AE9-58210B25CDB7}" destId="{385D9613-CFD0-4B89-8A07-7190F4426107}" srcOrd="0" destOrd="0" parTransId="{594476B3-6A1F-4005-8055-FE9F3C899A13}" sibTransId="{141D71C6-0F81-4FE4-A423-BE14F3D4C0F1}"/>
    <dgm:cxn modelId="{7E4A2867-BE0D-410D-8878-0F5243B45110}" srcId="{D95BFE5E-4317-48B9-8585-2728AF1A36AC}" destId="{FAA20D14-D7FB-4CC4-A754-D95531951040}" srcOrd="0" destOrd="0" parTransId="{A410403B-3323-4443-9007-8B716CACF461}" sibTransId="{F60222F4-C1E7-46C4-90E0-C7E765BE4A0A}"/>
    <dgm:cxn modelId="{7F56A2D9-F231-45D0-898F-060EFF9FFE7D}" type="presParOf" srcId="{0493B023-1F4E-474D-9FB6-6B2C173A0B8A}" destId="{E5A9E01E-6DC3-4FD7-9764-EBF8A9D30C3D}" srcOrd="0" destOrd="0" presId="urn:microsoft.com/office/officeart/2005/8/layout/vList6"/>
    <dgm:cxn modelId="{C4501378-81E0-4125-939E-13FD7AABDE83}" type="presParOf" srcId="{E5A9E01E-6DC3-4FD7-9764-EBF8A9D30C3D}" destId="{11ABF15A-2C5E-4D34-879C-F5BFD3347248}" srcOrd="0" destOrd="0" presId="urn:microsoft.com/office/officeart/2005/8/layout/vList6"/>
    <dgm:cxn modelId="{869BFFBC-8596-47DA-9DE3-83572966D1BC}" type="presParOf" srcId="{E5A9E01E-6DC3-4FD7-9764-EBF8A9D30C3D}" destId="{28DAE227-5A1A-44E6-99EE-390EF0EF862D}" srcOrd="1" destOrd="0" presId="urn:microsoft.com/office/officeart/2005/8/layout/vList6"/>
    <dgm:cxn modelId="{14565313-B579-45DA-97ED-F42487FCCD8B}" type="presParOf" srcId="{0493B023-1F4E-474D-9FB6-6B2C173A0B8A}" destId="{2013B3DB-CA36-41F1-BCA5-AF53AF69C7AE}" srcOrd="1" destOrd="0" presId="urn:microsoft.com/office/officeart/2005/8/layout/vList6"/>
    <dgm:cxn modelId="{25786879-F4E4-4093-8E05-923A3671B1E6}" type="presParOf" srcId="{0493B023-1F4E-474D-9FB6-6B2C173A0B8A}" destId="{F2BAB05B-9C1E-4D4D-BAC2-D6425CDD7E33}" srcOrd="2" destOrd="0" presId="urn:microsoft.com/office/officeart/2005/8/layout/vList6"/>
    <dgm:cxn modelId="{C5F90C23-293E-4A71-94F1-D14116AB599B}" type="presParOf" srcId="{F2BAB05B-9C1E-4D4D-BAC2-D6425CDD7E33}" destId="{B0F907D4-D23C-43D5-A3F2-D8E306F7195D}" srcOrd="0" destOrd="0" presId="urn:microsoft.com/office/officeart/2005/8/layout/vList6"/>
    <dgm:cxn modelId="{86191385-D5BD-4943-ADCA-FCDB6CBBEE6C}" type="presParOf" srcId="{F2BAB05B-9C1E-4D4D-BAC2-D6425CDD7E33}" destId="{F622EA15-B90E-4CF2-BF24-184BB0D07211}" srcOrd="1" destOrd="0" presId="urn:microsoft.com/office/officeart/2005/8/layout/vList6"/>
    <dgm:cxn modelId="{733046CE-5BBE-456D-AC53-2F6BF31A6D0D}" type="presParOf" srcId="{0493B023-1F4E-474D-9FB6-6B2C173A0B8A}" destId="{FBE11E3F-B2BB-4D19-9D62-CEC03B797043}" srcOrd="3" destOrd="0" presId="urn:microsoft.com/office/officeart/2005/8/layout/vList6"/>
    <dgm:cxn modelId="{7244D828-902B-4450-AEE4-DDDDBC39F70F}" type="presParOf" srcId="{0493B023-1F4E-474D-9FB6-6B2C173A0B8A}" destId="{BB035E17-3EE6-45EB-8E77-07492700F9F6}" srcOrd="4" destOrd="0" presId="urn:microsoft.com/office/officeart/2005/8/layout/vList6"/>
    <dgm:cxn modelId="{93B1882F-1F54-4B18-80E0-DAAC9E078FA4}" type="presParOf" srcId="{BB035E17-3EE6-45EB-8E77-07492700F9F6}" destId="{65577EBC-D7D9-4E88-AA8F-C03E9A3B1E3B}" srcOrd="0" destOrd="0" presId="urn:microsoft.com/office/officeart/2005/8/layout/vList6"/>
    <dgm:cxn modelId="{00A794C3-76AB-4472-9AE3-5386611084F8}" type="presParOf" srcId="{BB035E17-3EE6-45EB-8E77-07492700F9F6}" destId="{2812C7B1-44A5-430D-8F45-596BFE0493E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AE227-5A1A-44E6-99EE-390EF0EF862D}">
      <dsp:nvSpPr>
        <dsp:cNvPr id="0" name=""/>
        <dsp:cNvSpPr/>
      </dsp:nvSpPr>
      <dsp:spPr>
        <a:xfrm>
          <a:off x="3078010" y="0"/>
          <a:ext cx="4617016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Training to integrate </a:t>
          </a:r>
          <a:r>
            <a:rPr lang="en-US" sz="1200" kern="1200" dirty="0" err="1"/>
            <a:t>Adcon</a:t>
          </a:r>
          <a:r>
            <a:rPr lang="en-US" sz="1200" kern="1200" dirty="0"/>
            <a:t> 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Regional workshop on converting data into products (August, Burkina Faso) </a:t>
          </a:r>
        </a:p>
      </dsp:txBody>
      <dsp:txXfrm>
        <a:off x="3078010" y="158750"/>
        <a:ext cx="4140766" cy="952499"/>
      </dsp:txXfrm>
    </dsp:sp>
    <dsp:sp modelId="{11ABF15A-2C5E-4D34-879C-F5BFD3347248}">
      <dsp:nvSpPr>
        <dsp:cNvPr id="0" name=""/>
        <dsp:cNvSpPr/>
      </dsp:nvSpPr>
      <dsp:spPr>
        <a:xfrm>
          <a:off x="0" y="0"/>
          <a:ext cx="3078010" cy="1269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Turning data into information</a:t>
          </a:r>
        </a:p>
      </dsp:txBody>
      <dsp:txXfrm>
        <a:off x="61996" y="61996"/>
        <a:ext cx="2954018" cy="1146007"/>
      </dsp:txXfrm>
    </dsp:sp>
    <dsp:sp modelId="{F622EA15-B90E-4CF2-BF24-184BB0D07211}">
      <dsp:nvSpPr>
        <dsp:cNvPr id="0" name=""/>
        <dsp:cNvSpPr/>
      </dsp:nvSpPr>
      <dsp:spPr>
        <a:xfrm>
          <a:off x="3078010" y="1397000"/>
          <a:ext cx="4617016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5536166"/>
            <a:satOff val="-4881"/>
            <a:lumOff val="-2283"/>
            <a:alphaOff val="0"/>
          </a:schemeClr>
        </a:solidFill>
        <a:ln w="25400" cap="flat" cmpd="dbl" algn="ctr">
          <a:solidFill>
            <a:schemeClr val="accent5">
              <a:tint val="40000"/>
              <a:alpha val="90000"/>
              <a:hueOff val="5536166"/>
              <a:satOff val="-4881"/>
              <a:lumOff val="-22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Missions to all countries installing equipment and </a:t>
          </a:r>
          <a:r>
            <a:rPr lang="en-US" sz="1200" kern="1200" dirty="0" err="1"/>
            <a:t>inputing</a:t>
          </a:r>
          <a:r>
            <a:rPr lang="en-US" sz="1200" kern="1200" dirty="0"/>
            <a:t> software to ensure that installation of new equipment is done properly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 country missions to support individual country needs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Hydrology support (use of RFP)</a:t>
          </a:r>
        </a:p>
      </dsp:txBody>
      <dsp:txXfrm>
        <a:off x="3078010" y="1555750"/>
        <a:ext cx="4140766" cy="952499"/>
      </dsp:txXfrm>
    </dsp:sp>
    <dsp:sp modelId="{B0F907D4-D23C-43D5-A3F2-D8E306F7195D}">
      <dsp:nvSpPr>
        <dsp:cNvPr id="0" name=""/>
        <dsp:cNvSpPr/>
      </dsp:nvSpPr>
      <dsp:spPr>
        <a:xfrm>
          <a:off x="0" y="1397000"/>
          <a:ext cx="3078010" cy="1269999"/>
        </a:xfrm>
        <a:prstGeom prst="roundRect">
          <a:avLst/>
        </a:prstGeom>
        <a:solidFill>
          <a:schemeClr val="accent5">
            <a:hueOff val="5319050"/>
            <a:satOff val="-230"/>
            <a:lumOff val="-10491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Mission Support</a:t>
          </a:r>
        </a:p>
      </dsp:txBody>
      <dsp:txXfrm>
        <a:off x="61996" y="1458996"/>
        <a:ext cx="2954018" cy="1146007"/>
      </dsp:txXfrm>
    </dsp:sp>
    <dsp:sp modelId="{2812C7B1-44A5-430D-8F45-596BFE0493E6}">
      <dsp:nvSpPr>
        <dsp:cNvPr id="0" name=""/>
        <dsp:cNvSpPr/>
      </dsp:nvSpPr>
      <dsp:spPr>
        <a:xfrm>
          <a:off x="3078010" y="2793999"/>
          <a:ext cx="4617016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1072333"/>
            <a:satOff val="-9762"/>
            <a:lumOff val="-4567"/>
            <a:alphaOff val="0"/>
          </a:schemeClr>
        </a:solidFill>
        <a:ln w="25400" cap="flat" cmpd="dbl" algn="ctr">
          <a:solidFill>
            <a:schemeClr val="accent5">
              <a:tint val="40000"/>
              <a:alpha val="90000"/>
              <a:hueOff val="11072333"/>
              <a:satOff val="-9762"/>
              <a:lumOff val="-45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Country fact sheets and case studies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Academic articles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Blogs (ongoing) and google forum discussions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Donor outreach</a:t>
          </a:r>
        </a:p>
      </dsp:txBody>
      <dsp:txXfrm>
        <a:off x="3078010" y="2952749"/>
        <a:ext cx="4140766" cy="952499"/>
      </dsp:txXfrm>
    </dsp:sp>
    <dsp:sp modelId="{65577EBC-D7D9-4E88-AA8F-C03E9A3B1E3B}">
      <dsp:nvSpPr>
        <dsp:cNvPr id="0" name=""/>
        <dsp:cNvSpPr/>
      </dsp:nvSpPr>
      <dsp:spPr>
        <a:xfrm>
          <a:off x="0" y="2793999"/>
          <a:ext cx="3078010" cy="1269999"/>
        </a:xfrm>
        <a:prstGeom prst="roundRect">
          <a:avLst/>
        </a:prstGeom>
        <a:solidFill>
          <a:schemeClr val="accent5">
            <a:hueOff val="10638099"/>
            <a:satOff val="-460"/>
            <a:lumOff val="-20981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Sharing best practices</a:t>
          </a:r>
        </a:p>
      </dsp:txBody>
      <dsp:txXfrm>
        <a:off x="61996" y="2855995"/>
        <a:ext cx="2954018" cy="114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DF5A5-2C57-F048-B6A7-989201E06F9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F2CA8-6199-774F-B300-82CF310B2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5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F2CA8-6199-774F-B300-82CF310B21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F2CA8-6199-774F-B300-82CF310B21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0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1CFE-9E83-4298-9303-6DDC317A3CBB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4183-2FA2-4B9D-BE8A-14233CF32369}" type="datetime1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46F-A791-460F-8677-1760487D4FC2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FE1B-4F57-4199-9B4A-2C76A1332E5B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F8AC-2145-4EAD-A73F-787E426D1821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17C-6BA2-4565-9A65-FF6BE25D12AB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03AA-FA90-4E21-BC57-E203E7C4E07E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74AF-65A2-4BCA-ABC4-82CCBE2F04C2}" type="datetime1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F8E1-1C06-42C8-8EF1-D84AFC76D061}" type="datetime1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D7C7-E447-40EA-A5F9-EF13F25D475C}" type="datetime1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D981-8BE2-4D86-8345-602FD8219476}" type="datetime1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2C09-7EDE-4B3E-8CEA-E43C160466B4}" type="datetime1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7328E25-A546-4015-A63F-581275CF31C4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83AF7F0-E5C4-254D-918E-5FB703E6E0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74" y="116631"/>
            <a:ext cx="876132" cy="1023967"/>
          </a:xfrm>
          <a:prstGeom prst="rect">
            <a:avLst/>
          </a:prstGeom>
        </p:spPr>
      </p:pic>
      <p:pic>
        <p:nvPicPr>
          <p:cNvPr id="8" name="Picture 7" descr="UNDP_Logo-Blue w TaglineBlue-ENG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328961" y="116631"/>
            <a:ext cx="683413" cy="14012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p-alm/porjects/cirda" TargetMode="External"/><Relationship Id="rId2" Type="http://schemas.openxmlformats.org/officeDocument/2006/relationships/hyperlink" Target="mailto:bonizella.biagini@undp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undp-cirda.blogspo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8695" y="1842448"/>
            <a:ext cx="8043898" cy="39305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2017 Board Meeting: UNDP Programme on Climate Information for Resilient Development in Africa (CIRDA)</a:t>
            </a:r>
          </a:p>
          <a:p>
            <a:endParaRPr lang="en-US" sz="1500" b="1" dirty="0"/>
          </a:p>
          <a:p>
            <a:endParaRPr lang="es-MX" sz="20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Dr. Bonizella Biagini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CIRDA Manager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960358" y="6326160"/>
            <a:ext cx="188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</a:rPr>
              <a:t>16 February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23327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8645" y="107576"/>
            <a:ext cx="7348632" cy="13369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2017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1707416"/>
            <a:ext cx="8635288" cy="3413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911" y="5273160"/>
            <a:ext cx="782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Funds will remain to continue the Programme well unto 2018 (USD 524,600)</a:t>
            </a:r>
          </a:p>
        </p:txBody>
      </p:sp>
    </p:spTree>
    <p:extLst>
      <p:ext uri="{BB962C8B-B14F-4D97-AF65-F5344CB8AC3E}">
        <p14:creationId xmlns:p14="http://schemas.microsoft.com/office/powerpoint/2010/main" val="158124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8645" y="107576"/>
            <a:ext cx="7348632" cy="13369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Topics for Approval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182" y="1928557"/>
            <a:ext cx="8018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Approval of the 2017 AWP and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One year extension of the UNDP CIRDA Programme (Dec 2018)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235089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Dr. Bonizella Biagini</a:t>
            </a:r>
          </a:p>
          <a:p>
            <a:r>
              <a:rPr lang="en-US" sz="2200" dirty="0"/>
              <a:t>CIRDA Manager</a:t>
            </a:r>
          </a:p>
          <a:p>
            <a:r>
              <a:rPr lang="en-US" sz="2200" dirty="0"/>
              <a:t>UNDP-GEF</a:t>
            </a:r>
          </a:p>
          <a:p>
            <a:r>
              <a:rPr lang="en-US" sz="1900" dirty="0">
                <a:hlinkClick r:id="rId2"/>
              </a:rPr>
              <a:t>bonizella.biagini@undp.org</a:t>
            </a:r>
            <a:endParaRPr lang="en-US" sz="1900" dirty="0"/>
          </a:p>
          <a:p>
            <a:endParaRPr lang="es-MX" dirty="0"/>
          </a:p>
          <a:p>
            <a:endParaRPr lang="en-US" dirty="0"/>
          </a:p>
          <a:p>
            <a:pPr algn="r"/>
            <a:r>
              <a:rPr lang="es-MX" dirty="0">
                <a:hlinkClick r:id="rId3"/>
              </a:rPr>
              <a:t>www.undp-alm/porjects/cirda</a:t>
            </a:r>
            <a:endParaRPr lang="es-MX" dirty="0"/>
          </a:p>
          <a:p>
            <a:pPr algn="r"/>
            <a:r>
              <a:rPr lang="es-MX" dirty="0">
                <a:hlinkClick r:id="rId4"/>
              </a:rPr>
              <a:t>www.undp-cirda.blogspot.com</a:t>
            </a:r>
            <a:r>
              <a:rPr lang="es-MX" dirty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8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9274" y="107576"/>
            <a:ext cx="6962874" cy="13369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Progress on Global Support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056" y="1524702"/>
            <a:ext cx="8941415" cy="4972228"/>
            <a:chOff x="-52910" y="1442220"/>
            <a:chExt cx="8941415" cy="4972228"/>
          </a:xfrm>
        </p:grpSpPr>
        <p:sp>
          <p:nvSpPr>
            <p:cNvPr id="6" name="Rounded Rectangle 5"/>
            <p:cNvSpPr/>
            <p:nvPr/>
          </p:nvSpPr>
          <p:spPr>
            <a:xfrm>
              <a:off x="0" y="1444533"/>
              <a:ext cx="1160333" cy="1634206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6" tIns="571728" rIns="5715" bIns="57172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noProof="0" dirty="0"/>
                <a:t>Technical Assistance to National Teams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241205" y="1442220"/>
              <a:ext cx="7647300" cy="1556348"/>
            </a:xfrm>
            <a:custGeom>
              <a:avLst/>
              <a:gdLst>
                <a:gd name="connsiteX0" fmla="*/ 247831 w 1486956"/>
                <a:gd name="connsiteY0" fmla="*/ 0 h 7647300"/>
                <a:gd name="connsiteX1" fmla="*/ 1239125 w 1486956"/>
                <a:gd name="connsiteY1" fmla="*/ 0 h 7647300"/>
                <a:gd name="connsiteX2" fmla="*/ 1486956 w 1486956"/>
                <a:gd name="connsiteY2" fmla="*/ 247831 h 7647300"/>
                <a:gd name="connsiteX3" fmla="*/ 1486956 w 1486956"/>
                <a:gd name="connsiteY3" fmla="*/ 7647300 h 7647300"/>
                <a:gd name="connsiteX4" fmla="*/ 1486956 w 1486956"/>
                <a:gd name="connsiteY4" fmla="*/ 7647300 h 7647300"/>
                <a:gd name="connsiteX5" fmla="*/ 0 w 1486956"/>
                <a:gd name="connsiteY5" fmla="*/ 7647300 h 7647300"/>
                <a:gd name="connsiteX6" fmla="*/ 0 w 1486956"/>
                <a:gd name="connsiteY6" fmla="*/ 7647300 h 7647300"/>
                <a:gd name="connsiteX7" fmla="*/ 0 w 1486956"/>
                <a:gd name="connsiteY7" fmla="*/ 247831 h 7647300"/>
                <a:gd name="connsiteX8" fmla="*/ 247831 w 1486956"/>
                <a:gd name="connsiteY8" fmla="*/ 0 h 764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956" h="7647300">
                  <a:moveTo>
                    <a:pt x="1486956" y="1274576"/>
                  </a:moveTo>
                  <a:lnTo>
                    <a:pt x="1486956" y="6372724"/>
                  </a:lnTo>
                  <a:cubicBezTo>
                    <a:pt x="1486956" y="7076652"/>
                    <a:pt x="1465381" y="7647300"/>
                    <a:pt x="1438767" y="7647300"/>
                  </a:cubicBezTo>
                  <a:lnTo>
                    <a:pt x="0" y="7647300"/>
                  </a:lnTo>
                  <a:lnTo>
                    <a:pt x="0" y="76473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38767" y="0"/>
                  </a:lnTo>
                  <a:cubicBezTo>
                    <a:pt x="1465381" y="0"/>
                    <a:pt x="1486956" y="570648"/>
                    <a:pt x="1486956" y="1274576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81476" rIns="81476" bIns="81478" numCol="1" spcCol="1270" anchor="ctr" anchorCtr="0">
              <a:noAutofit/>
            </a:bodyPr>
            <a:lstStyle/>
            <a:p>
              <a:pPr marL="1143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300" kern="1200" dirty="0"/>
                <a:t>19 </a:t>
              </a:r>
              <a:r>
                <a:rPr lang="es-MX" sz="1300" dirty="0"/>
                <a:t>Country </a:t>
              </a:r>
              <a:r>
                <a:rPr lang="es-MX" sz="1300" dirty="0" err="1"/>
                <a:t>Missions</a:t>
              </a:r>
              <a:r>
                <a:rPr lang="es-MX" sz="1300" dirty="0"/>
                <a:t>  to 10 </a:t>
              </a:r>
              <a:r>
                <a:rPr lang="es-MX" sz="1300" dirty="0" err="1"/>
                <a:t>partner</a:t>
              </a:r>
              <a:r>
                <a:rPr lang="es-MX" sz="1300" dirty="0"/>
                <a:t> </a:t>
              </a:r>
              <a:r>
                <a:rPr lang="es-MX" sz="1300" dirty="0" err="1"/>
                <a:t>countries</a:t>
              </a:r>
              <a:r>
                <a:rPr lang="es-MX" sz="1300" dirty="0"/>
                <a:t> (2016)</a:t>
              </a:r>
              <a:endParaRPr lang="en-US" sz="1300" kern="1200" dirty="0"/>
            </a:p>
            <a:p>
              <a:pPr marL="114300" marR="0" lvl="1" indent="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300" dirty="0"/>
                <a:t>Missions to Malawi, the Gambia and Zambia on data rescue (technology transfer and on site support)</a:t>
              </a:r>
              <a:endParaRPr lang="en-US" sz="1300" kern="1200" dirty="0"/>
            </a:p>
            <a:p>
              <a:pPr marL="114300" marR="0" lvl="1" indent="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300" dirty="0"/>
                <a:t>W</a:t>
              </a:r>
              <a:r>
                <a:rPr lang="en-US" sz="1300" kern="1200" dirty="0"/>
                <a:t>orkshops on last mile services and opportunities</a:t>
              </a:r>
            </a:p>
            <a:p>
              <a:pPr marL="114300" marR="0" lvl="1" indent="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300" dirty="0"/>
                <a:t>Procurement support to Uganda, Burkina Faso, Liberia, Sierra Leone, Malawi, the Gambia, Zambia </a:t>
              </a:r>
            </a:p>
            <a:p>
              <a:pPr marL="11430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300" dirty="0"/>
                <a:t>3 Long Term Agreements (LTAs) to enable acquisition of CI (met and hydro) technologies and services</a:t>
              </a:r>
            </a:p>
            <a:p>
              <a:pPr marL="11430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300" dirty="0"/>
                <a:t>National w</a:t>
              </a:r>
              <a:r>
                <a:rPr lang="en-US" sz="1300" kern="1200" dirty="0"/>
                <a:t>orkshop in Tanzania on data assimilation to enhance forecasting capacities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0" y="3304133"/>
              <a:ext cx="1204366" cy="1496472"/>
            </a:xfrm>
            <a:prstGeom prst="roundRect">
              <a:avLst/>
            </a:prstGeom>
          </p:spPr>
          <p:style>
            <a:lnRef idx="2">
              <a:schemeClr val="accent5">
                <a:hueOff val="5319050"/>
                <a:satOff val="-230"/>
                <a:lumOff val="-10491"/>
                <a:alphaOff val="0"/>
              </a:schemeClr>
            </a:lnRef>
            <a:fillRef idx="1">
              <a:schemeClr val="accent5">
                <a:hueOff val="5319050"/>
                <a:satOff val="-230"/>
                <a:lumOff val="-10491"/>
                <a:alphaOff val="0"/>
              </a:schemeClr>
            </a:fillRef>
            <a:effectRef idx="0">
              <a:schemeClr val="accent5">
                <a:hueOff val="5319050"/>
                <a:satOff val="-230"/>
                <a:lumOff val="-1049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6" tIns="571727" rIns="5714" bIns="57172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noProof="0" dirty="0"/>
                <a:t>Private Sector Engagement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241205" y="3304132"/>
              <a:ext cx="7610461" cy="1496472"/>
            </a:xfrm>
            <a:custGeom>
              <a:avLst/>
              <a:gdLst>
                <a:gd name="connsiteX0" fmla="*/ 229761 w 1378539"/>
                <a:gd name="connsiteY0" fmla="*/ 0 h 7647300"/>
                <a:gd name="connsiteX1" fmla="*/ 1148778 w 1378539"/>
                <a:gd name="connsiteY1" fmla="*/ 0 h 7647300"/>
                <a:gd name="connsiteX2" fmla="*/ 1378539 w 1378539"/>
                <a:gd name="connsiteY2" fmla="*/ 229761 h 7647300"/>
                <a:gd name="connsiteX3" fmla="*/ 1378539 w 1378539"/>
                <a:gd name="connsiteY3" fmla="*/ 7647300 h 7647300"/>
                <a:gd name="connsiteX4" fmla="*/ 1378539 w 1378539"/>
                <a:gd name="connsiteY4" fmla="*/ 7647300 h 7647300"/>
                <a:gd name="connsiteX5" fmla="*/ 0 w 1378539"/>
                <a:gd name="connsiteY5" fmla="*/ 7647300 h 7647300"/>
                <a:gd name="connsiteX6" fmla="*/ 0 w 1378539"/>
                <a:gd name="connsiteY6" fmla="*/ 7647300 h 7647300"/>
                <a:gd name="connsiteX7" fmla="*/ 0 w 1378539"/>
                <a:gd name="connsiteY7" fmla="*/ 229761 h 7647300"/>
                <a:gd name="connsiteX8" fmla="*/ 229761 w 1378539"/>
                <a:gd name="connsiteY8" fmla="*/ 0 h 764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39" h="7647300">
                  <a:moveTo>
                    <a:pt x="1378539" y="1274577"/>
                  </a:moveTo>
                  <a:lnTo>
                    <a:pt x="1378539" y="6372723"/>
                  </a:lnTo>
                  <a:cubicBezTo>
                    <a:pt x="1378539" y="7076648"/>
                    <a:pt x="1359995" y="7647297"/>
                    <a:pt x="1337121" y="7647297"/>
                  </a:cubicBezTo>
                  <a:lnTo>
                    <a:pt x="0" y="7647297"/>
                  </a:lnTo>
                  <a:lnTo>
                    <a:pt x="0" y="764729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337121" y="3"/>
                  </a:lnTo>
                  <a:cubicBezTo>
                    <a:pt x="1359995" y="3"/>
                    <a:pt x="1378539" y="570652"/>
                    <a:pt x="1378539" y="1274577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5319050"/>
                <a:satOff val="-230"/>
                <a:lumOff val="-1049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76185" rIns="76185" bIns="76186" numCol="1" spcCol="1270" anchor="ctr" anchorCtr="0">
              <a:noAutofit/>
            </a:bodyPr>
            <a:lstStyle/>
            <a:p>
              <a:pPr marL="11430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/>
                <a:t>Publication on the potential to establish public private partnerships to enhance access to climate information. Based on experiences through the project and included contributions from stakeholders</a:t>
              </a:r>
              <a:endParaRPr lang="en-US" sz="1400" kern="1200" dirty="0"/>
            </a:p>
            <a:p>
              <a:pPr marL="1143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Market study to identify partnerships and potential for revenue streams </a:t>
              </a:r>
            </a:p>
            <a:p>
              <a:pPr marL="11430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400" dirty="0"/>
                <a:t>Climate Action Hackathon for application development</a:t>
              </a:r>
            </a:p>
            <a:p>
              <a:pPr marL="1143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Uganda </a:t>
              </a:r>
              <a:r>
                <a:rPr lang="en-US" sz="1400" dirty="0"/>
                <a:t>w</a:t>
              </a:r>
              <a:r>
                <a:rPr lang="en-US" sz="1400" kern="1200" dirty="0"/>
                <a:t>orkshops on private sector engagement and stakeholder outreach</a:t>
              </a:r>
            </a:p>
            <a:p>
              <a:pPr marL="1143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/>
                <a:t>Outreach to mobile phone companies, technology providers, financial sector and other PS potential    partners (IBM, Airtel, GSMA)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-52910" y="5025998"/>
              <a:ext cx="1310185" cy="1388450"/>
            </a:xfrm>
            <a:prstGeom prst="roundRect">
              <a:avLst/>
            </a:prstGeom>
          </p:spPr>
          <p:style>
            <a:lnRef idx="2">
              <a:schemeClr val="accent5">
                <a:hueOff val="10638099"/>
                <a:satOff val="-460"/>
                <a:lumOff val="-20981"/>
                <a:alphaOff val="0"/>
              </a:schemeClr>
            </a:lnRef>
            <a:fillRef idx="1">
              <a:schemeClr val="accent5">
                <a:hueOff val="10638099"/>
                <a:satOff val="-460"/>
                <a:lumOff val="-20981"/>
                <a:alphaOff val="0"/>
              </a:schemeClr>
            </a:fillRef>
            <a:effectRef idx="0">
              <a:schemeClr val="accent5">
                <a:hueOff val="10638099"/>
                <a:satOff val="-460"/>
                <a:lumOff val="-20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6" tIns="571728" rIns="5715" bIns="57172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Knowledge Management and best practices sharing</a:t>
              </a:r>
              <a:endParaRPr lang="en-US" sz="1400" kern="1200" noProof="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57275" y="4945828"/>
              <a:ext cx="7594391" cy="1468620"/>
            </a:xfrm>
            <a:custGeom>
              <a:avLst/>
              <a:gdLst>
                <a:gd name="connsiteX0" fmla="*/ 175198 w 1051164"/>
                <a:gd name="connsiteY0" fmla="*/ 0 h 7647300"/>
                <a:gd name="connsiteX1" fmla="*/ 875966 w 1051164"/>
                <a:gd name="connsiteY1" fmla="*/ 0 h 7647300"/>
                <a:gd name="connsiteX2" fmla="*/ 1051164 w 1051164"/>
                <a:gd name="connsiteY2" fmla="*/ 175198 h 7647300"/>
                <a:gd name="connsiteX3" fmla="*/ 1051164 w 1051164"/>
                <a:gd name="connsiteY3" fmla="*/ 7647300 h 7647300"/>
                <a:gd name="connsiteX4" fmla="*/ 1051164 w 1051164"/>
                <a:gd name="connsiteY4" fmla="*/ 7647300 h 7647300"/>
                <a:gd name="connsiteX5" fmla="*/ 0 w 1051164"/>
                <a:gd name="connsiteY5" fmla="*/ 7647300 h 7647300"/>
                <a:gd name="connsiteX6" fmla="*/ 0 w 1051164"/>
                <a:gd name="connsiteY6" fmla="*/ 7647300 h 7647300"/>
                <a:gd name="connsiteX7" fmla="*/ 0 w 1051164"/>
                <a:gd name="connsiteY7" fmla="*/ 175198 h 7647300"/>
                <a:gd name="connsiteX8" fmla="*/ 175198 w 1051164"/>
                <a:gd name="connsiteY8" fmla="*/ 0 h 764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164" h="7647300">
                  <a:moveTo>
                    <a:pt x="1051164" y="1274579"/>
                  </a:moveTo>
                  <a:lnTo>
                    <a:pt x="1051164" y="6372721"/>
                  </a:lnTo>
                  <a:cubicBezTo>
                    <a:pt x="1051164" y="7076650"/>
                    <a:pt x="1040382" y="7647300"/>
                    <a:pt x="1027082" y="7647300"/>
                  </a:cubicBezTo>
                  <a:lnTo>
                    <a:pt x="0" y="7647300"/>
                  </a:lnTo>
                  <a:lnTo>
                    <a:pt x="0" y="76473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27082" y="0"/>
                  </a:lnTo>
                  <a:cubicBezTo>
                    <a:pt x="1040382" y="0"/>
                    <a:pt x="1051164" y="570650"/>
                    <a:pt x="1051164" y="1274579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10638099"/>
                <a:satOff val="-460"/>
                <a:lumOff val="-2098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60204" rIns="60204" bIns="60205" numCol="1" spcCol="1270" anchor="t" anchorCtr="0">
              <a:noAutofit/>
            </a:bodyPr>
            <a:lstStyle/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300" kern="1200" dirty="0"/>
                <a:t>Facilitating dialogue among government and non governmental stakeholders</a:t>
              </a:r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300" kern="1200" dirty="0"/>
                <a:t>Communication </a:t>
              </a:r>
              <a:r>
                <a:rPr lang="en-US" sz="1300" dirty="0"/>
                <a:t>toolkit for national projects</a:t>
              </a:r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300" kern="1200" dirty="0"/>
                <a:t>Communication platform to share achievements, best practices and lessons learned (among the 10 most visited sites for UNDP adaptation projects)</a:t>
              </a:r>
            </a:p>
            <a:p>
              <a:pPr marL="0" lvl="1" defTabSz="914400">
                <a:spcBef>
                  <a:spcPct val="0"/>
                </a:spcBef>
                <a:buFontTx/>
                <a:buChar char="••"/>
                <a:defRPr/>
              </a:pPr>
              <a:r>
                <a:rPr lang="en-US" sz="1300" dirty="0"/>
                <a:t>South </a:t>
              </a:r>
              <a:r>
                <a:rPr lang="en-US" sz="1300" dirty="0" err="1"/>
                <a:t>South</a:t>
              </a:r>
              <a:r>
                <a:rPr lang="en-US" sz="1300" dirty="0"/>
                <a:t> Cooperation to identify best practices- missions and advice on training opportunities</a:t>
              </a:r>
            </a:p>
            <a:p>
              <a:pPr marL="0" lvl="1" defTabSz="914400">
                <a:spcBef>
                  <a:spcPct val="0"/>
                </a:spcBef>
                <a:buFontTx/>
                <a:buChar char="••"/>
                <a:defRPr/>
              </a:pPr>
              <a:r>
                <a:rPr lang="en-US" sz="1300" dirty="0"/>
                <a:t>Presentations during key climate meetings (SBI, NAP Expo, COP 22)</a:t>
              </a:r>
            </a:p>
            <a:p>
              <a:pPr marL="0" lvl="1" defTabSz="914400">
                <a:spcBef>
                  <a:spcPct val="0"/>
                </a:spcBef>
                <a:buFontTx/>
                <a:buChar char="••"/>
                <a:defRPr/>
              </a:pPr>
              <a:r>
                <a:rPr lang="en-US" sz="1300" dirty="0"/>
                <a:t>Key donor outreach</a:t>
              </a:r>
              <a:r>
                <a:rPr lang="en-US" sz="1400" dirty="0"/>
                <a:t> </a:t>
              </a:r>
              <a:r>
                <a:rPr lang="en-US" sz="1400" kern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39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26" y="3793606"/>
            <a:ext cx="3943900" cy="3477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792" y="5729965"/>
            <a:ext cx="4124901" cy="1091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7540283" cy="1336956"/>
          </a:xfrm>
        </p:spPr>
        <p:txBody>
          <a:bodyPr/>
          <a:lstStyle/>
          <a:p>
            <a:r>
              <a:rPr lang="en-US" dirty="0"/>
              <a:t>Where the </a:t>
            </a:r>
            <a:r>
              <a:rPr lang="en-US" dirty="0" err="1"/>
              <a:t>Progamme</a:t>
            </a:r>
            <a:r>
              <a:rPr lang="en-US" dirty="0"/>
              <a:t> is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30" y="1660593"/>
            <a:ext cx="4768313" cy="46150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Status of implementation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Some countries are still in the process of acquiring technology that forms the basis for climate information and early warnings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Most countries that have acquired the technology have not yet transformed the basic observations from their systems into useful and actionable information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68% of the CIRDA budget (USD 3,078,116) has been executed. In 2016, the Programme saw an 83% delivery rate. 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Next steps: weather and climate observations to be included into: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Weather and climate forecasts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Fundamental input to the NAPs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Public “Last Mile” products and services (early warnings), and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Private “Last Mile” products and services (sustainability applications)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z="1600" smtClean="0"/>
              <a:t>3</a:t>
            </a:fld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367" y="1979648"/>
            <a:ext cx="2381909" cy="16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671" y="1444532"/>
            <a:ext cx="2142309" cy="1554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19826" y="6458230"/>
            <a:ext cx="990600" cy="365125"/>
          </a:xfrm>
        </p:spPr>
        <p:txBody>
          <a:bodyPr/>
          <a:lstStyle/>
          <a:p>
            <a:fld id="{483AF7F0-E5C4-254D-918E-5FB703E6E012}" type="slidenum">
              <a:rPr lang="en-US" sz="2400" smtClean="0"/>
              <a:t>4</a:t>
            </a:fld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8645" y="107576"/>
            <a:ext cx="7348632" cy="13369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Looking Forward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530" y="1633136"/>
            <a:ext cx="46557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Now we increasingly have the data collection. 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How can we transform data to information, and communicate the last mile to help vulnerable communities?</a:t>
            </a: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This is how: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Explore pathways to make the data available to end users through local networks, technology, and partnerships, including identification  of end users’ needs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Consider market opportunities in the form of new weather products and services with the benefit of a Market Study in the 11 partner countries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Explore relationships and partnerships with private weather services, NGOs, and others that can help national climate services reach the Last Mile – and become more sustainable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With technical support, work on country strategies for the next phase of the CIRDA program to reach end users and get to last mile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11" t="22287" r="6898" b="11724"/>
          <a:stretch/>
        </p:blipFill>
        <p:spPr>
          <a:xfrm>
            <a:off x="4961876" y="2879148"/>
            <a:ext cx="4182124" cy="1695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542" y="4574829"/>
            <a:ext cx="3782268" cy="240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8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8645" y="107576"/>
            <a:ext cx="7348632" cy="13369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2017 Annual Work Plan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4142770"/>
              </p:ext>
            </p:extLst>
          </p:nvPr>
        </p:nvGraphicFramePr>
        <p:xfrm>
          <a:off x="787791" y="2072249"/>
          <a:ext cx="76950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08892" y="1444532"/>
            <a:ext cx="5332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2017 Budget: USD 942,448</a:t>
            </a:r>
          </a:p>
        </p:txBody>
      </p:sp>
    </p:spTree>
    <p:extLst>
      <p:ext uri="{BB962C8B-B14F-4D97-AF65-F5344CB8AC3E}">
        <p14:creationId xmlns:p14="http://schemas.microsoft.com/office/powerpoint/2010/main" val="250168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8645" y="107576"/>
            <a:ext cx="7348632" cy="13369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2017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45" y="1814333"/>
            <a:ext cx="8345527" cy="42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7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8645" y="107576"/>
            <a:ext cx="7348632" cy="13369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2017 Budget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6" y="1402329"/>
            <a:ext cx="8733760" cy="52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8645" y="107576"/>
            <a:ext cx="7348632" cy="13369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2017 Budget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6" y="1294228"/>
            <a:ext cx="8733760" cy="53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F7F0-E5C4-254D-918E-5FB703E6E012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8645" y="107576"/>
            <a:ext cx="7348632" cy="13369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2017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3" y="1566480"/>
            <a:ext cx="8134513" cy="50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77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3103</TotalTime>
  <Words>689</Words>
  <Application>Microsoft Office PowerPoint</Application>
  <PresentationFormat>On-screen Show (4:3)</PresentationFormat>
  <Paragraphs>91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 2</vt:lpstr>
      <vt:lpstr>Breeze</vt:lpstr>
      <vt:lpstr>PowerPoint Presentation</vt:lpstr>
      <vt:lpstr>PowerPoint Presentation</vt:lpstr>
      <vt:lpstr>Where the Progamme is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Multi-country Programme on Climate Information and Early Warning Systems in Africa</dc:title>
  <dc:creator>Jessica</dc:creator>
  <cp:lastModifiedBy>Montserrat Xilotl</cp:lastModifiedBy>
  <cp:revision>215</cp:revision>
  <dcterms:created xsi:type="dcterms:W3CDTF">2014-02-11T06:16:24Z</dcterms:created>
  <dcterms:modified xsi:type="dcterms:W3CDTF">2017-02-15T18:07:45Z</dcterms:modified>
</cp:coreProperties>
</file>