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3" r:id="rId2"/>
    <p:sldId id="334" r:id="rId3"/>
    <p:sldId id="325" r:id="rId4"/>
    <p:sldId id="300" r:id="rId5"/>
    <p:sldId id="328" r:id="rId6"/>
    <p:sldId id="321" r:id="rId7"/>
    <p:sldId id="322" r:id="rId8"/>
    <p:sldId id="323" r:id="rId9"/>
    <p:sldId id="330" r:id="rId10"/>
    <p:sldId id="332" r:id="rId11"/>
    <p:sldId id="331" r:id="rId12"/>
    <p:sldId id="333" r:id="rId13"/>
  </p:sldIdLst>
  <p:sldSz cx="9144000" cy="6858000" type="screen4x3"/>
  <p:notesSz cx="6735763" cy="9866313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">
          <p15:clr>
            <a:srgbClr val="A4A3A4"/>
          </p15:clr>
        </p15:guide>
        <p15:guide id="2" orient="horz" pos="4080">
          <p15:clr>
            <a:srgbClr val="A4A3A4"/>
          </p15:clr>
        </p15:guide>
        <p15:guide id="3" orient="horz" pos="1008">
          <p15:clr>
            <a:srgbClr val="A4A3A4"/>
          </p15:clr>
        </p15:guide>
        <p15:guide id="4" pos="480">
          <p15:clr>
            <a:srgbClr val="A4A3A4"/>
          </p15:clr>
        </p15:guide>
        <p15:guide id="5" pos="4560">
          <p15:clr>
            <a:srgbClr val="A4A3A4"/>
          </p15:clr>
        </p15:guide>
        <p15:guide id="6" pos="38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E"/>
    <a:srgbClr val="FFFFFF"/>
    <a:srgbClr val="A1BE64"/>
    <a:srgbClr val="008000"/>
    <a:srgbClr val="BADD73"/>
    <a:srgbClr val="ADADAD"/>
    <a:srgbClr val="0060AA"/>
    <a:srgbClr val="94032C"/>
    <a:srgbClr val="ED6B08"/>
    <a:srgbClr val="EB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2" autoAdjust="0"/>
    <p:restoredTop sz="94660" autoAdjust="0"/>
  </p:normalViewPr>
  <p:slideViewPr>
    <p:cSldViewPr>
      <p:cViewPr varScale="1">
        <p:scale>
          <a:sx n="74" d="100"/>
          <a:sy n="74" d="100"/>
        </p:scale>
        <p:origin x="1134" y="72"/>
      </p:cViewPr>
      <p:guideLst>
        <p:guide orient="horz" pos="240"/>
        <p:guide orient="horz" pos="4080"/>
        <p:guide orient="horz" pos="1008"/>
        <p:guide pos="480"/>
        <p:guide pos="4560"/>
        <p:guide pos="3888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54" y="-9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09513960703205E-2"/>
          <c:y val="0.47966101694915253"/>
          <c:w val="0.83660806618407446"/>
          <c:h val="0.50338983050847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Este</c:v>
                </c:pt>
              </c:strCache>
            </c:strRef>
          </c:tx>
          <c:spPr>
            <a:solidFill>
              <a:srgbClr val="008000"/>
            </a:solidFill>
            <a:ln w="23148">
              <a:noFill/>
            </a:ln>
          </c:spPr>
          <c:invertIfNegative val="0"/>
          <c:cat>
            <c:strRef>
              <c:f>Sheet1!$B$1:$P$1</c:f>
              <c:strCache>
                <c:ptCount val="15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  <c:pt idx="4">
                  <c:v>1er trim.</c:v>
                </c:pt>
                <c:pt idx="5">
                  <c:v>2do trim.</c:v>
                </c:pt>
                <c:pt idx="6">
                  <c:v>3er trim.</c:v>
                </c:pt>
                <c:pt idx="7">
                  <c:v>4to trim.</c:v>
                </c:pt>
                <c:pt idx="8">
                  <c:v>1er trim.</c:v>
                </c:pt>
                <c:pt idx="9">
                  <c:v>2do trim.</c:v>
                </c:pt>
                <c:pt idx="10">
                  <c:v>3er trim.</c:v>
                </c:pt>
                <c:pt idx="11">
                  <c:v>4to trim.</c:v>
                </c:pt>
                <c:pt idx="12">
                  <c:v>1er trim.</c:v>
                </c:pt>
                <c:pt idx="13">
                  <c:v>2do trim.</c:v>
                </c:pt>
                <c:pt idx="14">
                  <c:v>3er trim.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7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12.5</c:v>
                </c:pt>
                <c:pt idx="6">
                  <c:v>13.2</c:v>
                </c:pt>
                <c:pt idx="7">
                  <c:v>13.2</c:v>
                </c:pt>
                <c:pt idx="8">
                  <c:v>14</c:v>
                </c:pt>
                <c:pt idx="9">
                  <c:v>14.2</c:v>
                </c:pt>
                <c:pt idx="10">
                  <c:v>14</c:v>
                </c:pt>
                <c:pt idx="11">
                  <c:v>15</c:v>
                </c:pt>
                <c:pt idx="12">
                  <c:v>15.2</c:v>
                </c:pt>
                <c:pt idx="13">
                  <c:v>18</c:v>
                </c:pt>
                <c:pt idx="1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132176"/>
        <c:axId val="131135632"/>
      </c:barChart>
      <c:catAx>
        <c:axId val="131132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35632"/>
        <c:crosses val="autoZero"/>
        <c:auto val="0"/>
        <c:lblAlgn val="ctr"/>
        <c:lblOffset val="100"/>
        <c:noMultiLvlLbl val="0"/>
      </c:catAx>
      <c:valAx>
        <c:axId val="131135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32176"/>
        <c:crosses val="autoZero"/>
        <c:crossBetween val="between"/>
      </c:valAx>
      <c:spPr>
        <a:noFill/>
        <a:ln w="2314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22988505747108"/>
          <c:y val="7.6363636363636425E-2"/>
          <c:w val="0.67241379310344807"/>
          <c:h val="0.85090909090909117"/>
        </c:manualLayout>
      </c:layout>
      <c:doughnutChart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rgbClr val="818181"/>
            </a:solidFill>
            <a:ln w="25417">
              <a:noFill/>
            </a:ln>
          </c:spPr>
          <c:dPt>
            <c:idx val="0"/>
            <c:bubble3D val="0"/>
            <c:spPr>
              <a:solidFill>
                <a:srgbClr val="BADD73"/>
              </a:solidFill>
              <a:ln w="25417">
                <a:noFill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dPt>
            <c:idx val="2"/>
            <c:bubble3D val="0"/>
            <c:spPr>
              <a:solidFill>
                <a:srgbClr val="004C2E"/>
              </a:solidFill>
              <a:ln w="25417">
                <a:noFill/>
              </a:ln>
            </c:spPr>
          </c:dPt>
          <c:dPt>
            <c:idx val="3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cat>
            <c:strRef>
              <c:f>Sheet1!$B$1:$E$1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50</c:v>
                </c:pt>
                <c:pt idx="1">
                  <c:v>46.9</c:v>
                </c:pt>
                <c:pt idx="2">
                  <c:v>25.266824644549768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22988505747108"/>
          <c:y val="7.6363636363636425E-2"/>
          <c:w val="0.67241379310344807"/>
          <c:h val="0.85090909090909117"/>
        </c:manualLayout>
      </c:layout>
      <c:doughnutChart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rgbClr val="818181"/>
            </a:solidFill>
            <a:ln w="25417"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25417">
                <a:noFill/>
              </a:ln>
            </c:spPr>
          </c:dPt>
          <c:dPt>
            <c:idx val="1"/>
            <c:bubble3D val="0"/>
            <c:spPr>
              <a:solidFill>
                <a:srgbClr val="004C2E"/>
              </a:solidFill>
              <a:ln w="25417">
                <a:noFill/>
              </a:ln>
            </c:spPr>
          </c:dPt>
          <c:dPt>
            <c:idx val="2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dPt>
            <c:idx val="3"/>
            <c:bubble3D val="0"/>
            <c:spPr>
              <a:solidFill>
                <a:srgbClr val="A1BE64"/>
              </a:solidFill>
              <a:ln w="25417">
                <a:noFill/>
              </a:ln>
            </c:spPr>
          </c:dPt>
          <c:cat>
            <c:strRef>
              <c:f>Sheet1!$B$1:$E$1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50</c:v>
                </c:pt>
                <c:pt idx="1">
                  <c:v>46.9</c:v>
                </c:pt>
                <c:pt idx="2">
                  <c:v>25.266824644549768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0" i="0" u="none" strike="noStrike" baseline="0">
          <a:solidFill>
            <a:srgbClr val="004C2E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09513960703205E-2"/>
          <c:y val="0.47966101694915253"/>
          <c:w val="0.83660806618407446"/>
          <c:h val="0.50338983050847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Este</c:v>
                </c:pt>
              </c:strCache>
            </c:strRef>
          </c:tx>
          <c:spPr>
            <a:solidFill>
              <a:srgbClr val="008000"/>
            </a:solidFill>
            <a:ln w="23148">
              <a:noFill/>
            </a:ln>
          </c:spPr>
          <c:invertIfNegative val="0"/>
          <c:cat>
            <c:strRef>
              <c:f>Sheet1!$B$1:$P$1</c:f>
              <c:strCache>
                <c:ptCount val="15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  <c:pt idx="4">
                  <c:v>1er trim.</c:v>
                </c:pt>
                <c:pt idx="5">
                  <c:v>2do trim.</c:v>
                </c:pt>
                <c:pt idx="6">
                  <c:v>3er trim.</c:v>
                </c:pt>
                <c:pt idx="7">
                  <c:v>4to trim.</c:v>
                </c:pt>
                <c:pt idx="8">
                  <c:v>1er trim.</c:v>
                </c:pt>
                <c:pt idx="9">
                  <c:v>2do trim.</c:v>
                </c:pt>
                <c:pt idx="10">
                  <c:v>3er trim.</c:v>
                </c:pt>
                <c:pt idx="11">
                  <c:v>4to trim.</c:v>
                </c:pt>
                <c:pt idx="12">
                  <c:v>1er trim.</c:v>
                </c:pt>
                <c:pt idx="13">
                  <c:v>2do trim.</c:v>
                </c:pt>
                <c:pt idx="14">
                  <c:v>3er trim.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7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12.5</c:v>
                </c:pt>
                <c:pt idx="6">
                  <c:v>13.2</c:v>
                </c:pt>
                <c:pt idx="7">
                  <c:v>13.2</c:v>
                </c:pt>
                <c:pt idx="8">
                  <c:v>14</c:v>
                </c:pt>
                <c:pt idx="9">
                  <c:v>14.2</c:v>
                </c:pt>
                <c:pt idx="10">
                  <c:v>14</c:v>
                </c:pt>
                <c:pt idx="11">
                  <c:v>15</c:v>
                </c:pt>
                <c:pt idx="12">
                  <c:v>15.2</c:v>
                </c:pt>
                <c:pt idx="13">
                  <c:v>18</c:v>
                </c:pt>
                <c:pt idx="1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216200"/>
        <c:axId val="163479080"/>
      </c:barChart>
      <c:catAx>
        <c:axId val="164216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479080"/>
        <c:crosses val="autoZero"/>
        <c:auto val="0"/>
        <c:lblAlgn val="ctr"/>
        <c:lblOffset val="100"/>
        <c:noMultiLvlLbl val="0"/>
      </c:catAx>
      <c:valAx>
        <c:axId val="163479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4216200"/>
        <c:crosses val="autoZero"/>
        <c:crossBetween val="between"/>
      </c:valAx>
      <c:spPr>
        <a:noFill/>
        <a:ln w="2314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22988505747108"/>
          <c:y val="7.6363636363636425E-2"/>
          <c:w val="0.67241379310344807"/>
          <c:h val="0.85090909090909117"/>
        </c:manualLayout>
      </c:layout>
      <c:doughnutChart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rgbClr val="818181"/>
            </a:solidFill>
            <a:ln w="25417">
              <a:noFill/>
            </a:ln>
          </c:spPr>
          <c:dPt>
            <c:idx val="0"/>
            <c:bubble3D val="0"/>
            <c:spPr>
              <a:solidFill>
                <a:srgbClr val="BADD73"/>
              </a:solidFill>
              <a:ln w="25417">
                <a:noFill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dPt>
            <c:idx val="2"/>
            <c:bubble3D val="0"/>
            <c:spPr>
              <a:solidFill>
                <a:srgbClr val="004C2E"/>
              </a:solidFill>
              <a:ln w="25417">
                <a:noFill/>
              </a:ln>
            </c:spPr>
          </c:dPt>
          <c:dPt>
            <c:idx val="3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cat>
            <c:strRef>
              <c:f>Sheet1!$B$1:$E$1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50</c:v>
                </c:pt>
                <c:pt idx="1">
                  <c:v>46.9</c:v>
                </c:pt>
                <c:pt idx="2">
                  <c:v>25.266824644549768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22988505747108"/>
          <c:y val="7.6363636363636425E-2"/>
          <c:w val="0.67241379310344807"/>
          <c:h val="0.85090909090909117"/>
        </c:manualLayout>
      </c:layout>
      <c:doughnutChart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rgbClr val="818181"/>
            </a:solidFill>
            <a:ln w="25417"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25417">
                <a:noFill/>
              </a:ln>
            </c:spPr>
          </c:dPt>
          <c:dPt>
            <c:idx val="1"/>
            <c:bubble3D val="0"/>
            <c:spPr>
              <a:solidFill>
                <a:srgbClr val="004C2E"/>
              </a:solidFill>
              <a:ln w="25417">
                <a:noFill/>
              </a:ln>
            </c:spPr>
          </c:dPt>
          <c:dPt>
            <c:idx val="2"/>
            <c:bubble3D val="0"/>
            <c:spPr>
              <a:solidFill>
                <a:srgbClr val="008000"/>
              </a:solidFill>
              <a:ln w="25417">
                <a:noFill/>
              </a:ln>
            </c:spPr>
          </c:dPt>
          <c:dPt>
            <c:idx val="3"/>
            <c:bubble3D val="0"/>
            <c:spPr>
              <a:solidFill>
                <a:srgbClr val="A1BE64"/>
              </a:solidFill>
              <a:ln w="25417">
                <a:noFill/>
              </a:ln>
            </c:spPr>
          </c:dPt>
          <c:cat>
            <c:strRef>
              <c:f>Sheet1!$B$1:$E$1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50</c:v>
                </c:pt>
                <c:pt idx="1">
                  <c:v>46.9</c:v>
                </c:pt>
                <c:pt idx="2">
                  <c:v>25.266824644549768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0" i="0" u="none" strike="noStrike" baseline="0">
          <a:solidFill>
            <a:srgbClr val="004C2E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A35E57-8DD0-455D-90E4-F7A00A1C2E9E}" type="datetimeFigureOut">
              <a:rPr lang="es-ES" altLang="ca-ES"/>
              <a:pPr/>
              <a:t>27/01/2016</a:t>
            </a:fld>
            <a:endParaRPr lang="es-ES" alt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EECB4C-5987-4085-85D0-E1EB8E4981CE}" type="slidenum">
              <a:rPr lang="es-ES" altLang="ca-ES"/>
              <a:pPr/>
              <a:t>‹#›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751397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499"/>
            <a:ext cx="4939560" cy="44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ca-ES" smtClean="0"/>
              <a:t>Haga clic para modificar el estilo de texto del patrón</a:t>
            </a:r>
          </a:p>
          <a:p>
            <a:pPr lvl="1"/>
            <a:r>
              <a:rPr lang="es-ES_tradnl" altLang="ca-ES" smtClean="0"/>
              <a:t>Segundo nivel</a:t>
            </a:r>
          </a:p>
          <a:p>
            <a:pPr lvl="2"/>
            <a:r>
              <a:rPr lang="es-ES_tradnl" altLang="ca-ES" smtClean="0"/>
              <a:t>Tercer nivel</a:t>
            </a:r>
          </a:p>
          <a:p>
            <a:pPr lvl="3"/>
            <a:r>
              <a:rPr lang="es-ES_tradnl" altLang="ca-ES" smtClean="0"/>
              <a:t>Cuarto nivel</a:t>
            </a:r>
          </a:p>
          <a:p>
            <a:pPr lvl="4"/>
            <a:r>
              <a:rPr lang="es-ES_tradnl" altLang="ca-ES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2997"/>
            <a:ext cx="2918830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2997"/>
            <a:ext cx="2918830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69603A-A02E-4750-9126-02235CCB4BAA}" type="slidenum">
              <a:rPr lang="es-ES_tradnl" altLang="ca-ES"/>
              <a:pPr/>
              <a:t>‹#›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2794280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1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18135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10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803432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494" indent="-28903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145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8602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060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71C3D1-D9B5-4ACC-9C9C-8839A2473DF7}" type="slidenum">
              <a:rPr lang="es-ES_tradnl" altLang="ca-ES" sz="1200">
                <a:solidFill>
                  <a:prstClr val="black"/>
                </a:solidFill>
              </a:rPr>
              <a:pPr/>
              <a:t>11</a:t>
            </a:fld>
            <a:endParaRPr lang="es-ES_tradnl" altLang="ca-ES" sz="120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a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5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494" indent="-28903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145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8602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060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71C3D1-D9B5-4ACC-9C9C-8839A2473DF7}" type="slidenum">
              <a:rPr lang="es-ES_tradnl" altLang="ca-ES" sz="1200">
                <a:solidFill>
                  <a:prstClr val="black"/>
                </a:solidFill>
              </a:rPr>
              <a:pPr/>
              <a:t>12</a:t>
            </a:fld>
            <a:endParaRPr lang="es-ES_tradnl" altLang="ca-ES" sz="120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a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8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2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35236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3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388675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4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56692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5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12834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6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236313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7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27016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9603A-A02E-4750-9126-02235CCB4BAA}" type="slidenum">
              <a:rPr lang="es-ES_tradnl" altLang="ca-ES" smtClean="0"/>
              <a:pPr/>
              <a:t>8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57305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494" indent="-28903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145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8602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060" indent="-231229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71C3D1-D9B5-4ACC-9C9C-8839A2473DF7}" type="slidenum">
              <a:rPr lang="es-ES_tradnl" altLang="ca-ES" sz="1200">
                <a:solidFill>
                  <a:prstClr val="black"/>
                </a:solidFill>
              </a:rPr>
              <a:pPr/>
              <a:t>9</a:t>
            </a:fld>
            <a:endParaRPr lang="es-ES_tradnl" altLang="ca-ES" sz="120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a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0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468313" y="527050"/>
            <a:ext cx="9144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s-ES_tradnl" sz="10000" smtClean="0">
                <a:solidFill>
                  <a:srgbClr val="ED6B08"/>
                </a:solidFill>
                <a:latin typeface="Myriad Pro" charset="0"/>
                <a:cs typeface="Myriad Pro" charset="0"/>
              </a:rPr>
              <a:t>1</a:t>
            </a:r>
            <a:endParaRPr lang="es-ES_tradnl" sz="10000" smtClean="0">
              <a:latin typeface="Myriad Pro" charset="0"/>
              <a:cs typeface="Myriad Pro" charset="0"/>
            </a:endParaRPr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s-ES" noProof="0" dirty="0"/>
          </a:p>
        </p:txBody>
      </p:sp>
      <p:sp>
        <p:nvSpPr>
          <p:cNvPr id="16" name="Título 11"/>
          <p:cNvSpPr>
            <a:spLocks noGrp="1"/>
          </p:cNvSpPr>
          <p:nvPr>
            <p:ph type="title"/>
          </p:nvPr>
        </p:nvSpPr>
        <p:spPr>
          <a:xfrm>
            <a:off x="685800" y="1484784"/>
            <a:ext cx="6550496" cy="1656184"/>
          </a:xfrm>
        </p:spPr>
        <p:txBody>
          <a:bodyPr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950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o + bocad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5"/>
          <p:cNvSpPr>
            <a:spLocks noChangeArrowheads="1"/>
          </p:cNvSpPr>
          <p:nvPr userDrawn="1"/>
        </p:nvSpPr>
        <p:spPr bwMode="auto">
          <a:xfrm>
            <a:off x="5573712" y="815197"/>
            <a:ext cx="2985588" cy="5458961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32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00600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43" name="Marcador de texto 41"/>
          <p:cNvSpPr>
            <a:spLocks noGrp="1"/>
          </p:cNvSpPr>
          <p:nvPr>
            <p:ph type="body" sz="quarter" idx="11"/>
          </p:nvPr>
        </p:nvSpPr>
        <p:spPr>
          <a:xfrm>
            <a:off x="5649871" y="831635"/>
            <a:ext cx="2960729" cy="522762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200">
                <a:latin typeface="Myriad Pro"/>
                <a:cs typeface="Myriad Pro"/>
              </a:defRPr>
            </a:lvl2pPr>
            <a:lvl3pPr marL="914400" indent="0">
              <a:buNone/>
              <a:defRPr sz="2200">
                <a:latin typeface="Myriad Pro"/>
                <a:cs typeface="Myriad Pro"/>
              </a:defRPr>
            </a:lvl3pPr>
            <a:lvl4pPr marL="1371600" indent="0">
              <a:buNone/>
              <a:defRPr sz="2200">
                <a:latin typeface="Myriad Pro"/>
                <a:cs typeface="Myriad Pro"/>
              </a:defRPr>
            </a:lvl4pPr>
            <a:lvl5pPr marL="1828800" indent="0">
              <a:buNone/>
              <a:defRPr sz="2200"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0216" y="2667000"/>
            <a:ext cx="4659984" cy="3276600"/>
          </a:xfrm>
        </p:spPr>
        <p:txBody>
          <a:bodyPr/>
          <a:lstStyle/>
          <a:p>
            <a:endParaRPr lang="es-P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6059261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036"/>
          <p:cNvSpPr>
            <a:spLocks noChangeArrowheads="1"/>
          </p:cNvSpPr>
          <p:nvPr userDrawn="1"/>
        </p:nvSpPr>
        <p:spPr bwMode="auto">
          <a:xfrm rot="5179905" flipH="1" flipV="1">
            <a:off x="5077857" y="3243796"/>
            <a:ext cx="479980" cy="634638"/>
          </a:xfrm>
          <a:prstGeom prst="rtTriangle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2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o + bocad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5"/>
          <p:cNvSpPr>
            <a:spLocks noChangeArrowheads="1"/>
          </p:cNvSpPr>
          <p:nvPr userDrawn="1"/>
        </p:nvSpPr>
        <p:spPr bwMode="auto">
          <a:xfrm>
            <a:off x="5573712" y="815197"/>
            <a:ext cx="2985588" cy="5458961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32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00600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43" name="Marcador de texto 41"/>
          <p:cNvSpPr>
            <a:spLocks noGrp="1"/>
          </p:cNvSpPr>
          <p:nvPr>
            <p:ph type="body" sz="quarter" idx="11"/>
          </p:nvPr>
        </p:nvSpPr>
        <p:spPr>
          <a:xfrm>
            <a:off x="5649871" y="831635"/>
            <a:ext cx="2960729" cy="522762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200">
                <a:latin typeface="Myriad Pro"/>
                <a:cs typeface="Myriad Pro"/>
              </a:defRPr>
            </a:lvl2pPr>
            <a:lvl3pPr marL="914400" indent="0">
              <a:buNone/>
              <a:defRPr sz="2200">
                <a:latin typeface="Myriad Pro"/>
                <a:cs typeface="Myriad Pro"/>
              </a:defRPr>
            </a:lvl3pPr>
            <a:lvl4pPr marL="1371600" indent="0">
              <a:buNone/>
              <a:defRPr sz="2200">
                <a:latin typeface="Myriad Pro"/>
                <a:cs typeface="Myriad Pro"/>
              </a:defRPr>
            </a:lvl4pPr>
            <a:lvl5pPr marL="1828800" indent="0">
              <a:buNone/>
              <a:defRPr sz="2200"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0216" y="2667000"/>
            <a:ext cx="4659984" cy="3276600"/>
          </a:xfrm>
        </p:spPr>
        <p:txBody>
          <a:bodyPr/>
          <a:lstStyle/>
          <a:p>
            <a:endParaRPr lang="es-P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6059261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036"/>
          <p:cNvSpPr>
            <a:spLocks noChangeArrowheads="1"/>
          </p:cNvSpPr>
          <p:nvPr userDrawn="1"/>
        </p:nvSpPr>
        <p:spPr bwMode="auto">
          <a:xfrm rot="5179905" flipH="1" flipV="1">
            <a:off x="5077857" y="3243796"/>
            <a:ext cx="479980" cy="634638"/>
          </a:xfrm>
          <a:prstGeom prst="rtTriangle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2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o + bocad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5"/>
          <p:cNvSpPr>
            <a:spLocks noChangeArrowheads="1"/>
          </p:cNvSpPr>
          <p:nvPr userDrawn="1"/>
        </p:nvSpPr>
        <p:spPr bwMode="auto">
          <a:xfrm>
            <a:off x="5573712" y="815197"/>
            <a:ext cx="2985588" cy="5458961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32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00600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43" name="Marcador de texto 41"/>
          <p:cNvSpPr>
            <a:spLocks noGrp="1"/>
          </p:cNvSpPr>
          <p:nvPr>
            <p:ph type="body" sz="quarter" idx="11"/>
          </p:nvPr>
        </p:nvSpPr>
        <p:spPr>
          <a:xfrm>
            <a:off x="5649871" y="831635"/>
            <a:ext cx="2960729" cy="522762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200">
                <a:latin typeface="Myriad Pro"/>
                <a:cs typeface="Myriad Pro"/>
              </a:defRPr>
            </a:lvl2pPr>
            <a:lvl3pPr marL="914400" indent="0">
              <a:buNone/>
              <a:defRPr sz="2200">
                <a:latin typeface="Myriad Pro"/>
                <a:cs typeface="Myriad Pro"/>
              </a:defRPr>
            </a:lvl3pPr>
            <a:lvl4pPr marL="1371600" indent="0">
              <a:buNone/>
              <a:defRPr sz="2200">
                <a:latin typeface="Myriad Pro"/>
                <a:cs typeface="Myriad Pro"/>
              </a:defRPr>
            </a:lvl4pPr>
            <a:lvl5pPr marL="1828800" indent="0">
              <a:buNone/>
              <a:defRPr sz="2200"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0216" y="2667000"/>
            <a:ext cx="4659984" cy="3276600"/>
          </a:xfrm>
        </p:spPr>
        <p:txBody>
          <a:bodyPr/>
          <a:lstStyle/>
          <a:p>
            <a:endParaRPr lang="es-P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6059261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036"/>
          <p:cNvSpPr>
            <a:spLocks noChangeArrowheads="1"/>
          </p:cNvSpPr>
          <p:nvPr userDrawn="1"/>
        </p:nvSpPr>
        <p:spPr bwMode="auto">
          <a:xfrm rot="5179905" flipH="1" flipV="1">
            <a:off x="5077857" y="3243796"/>
            <a:ext cx="479980" cy="634638"/>
          </a:xfrm>
          <a:prstGeom prst="rtTriangle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2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o + bocad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5"/>
          <p:cNvSpPr>
            <a:spLocks noChangeArrowheads="1"/>
          </p:cNvSpPr>
          <p:nvPr userDrawn="1"/>
        </p:nvSpPr>
        <p:spPr bwMode="auto">
          <a:xfrm>
            <a:off x="5573712" y="815197"/>
            <a:ext cx="2985588" cy="5458961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32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00600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43" name="Marcador de texto 41"/>
          <p:cNvSpPr>
            <a:spLocks noGrp="1"/>
          </p:cNvSpPr>
          <p:nvPr>
            <p:ph type="body" sz="quarter" idx="11"/>
          </p:nvPr>
        </p:nvSpPr>
        <p:spPr>
          <a:xfrm>
            <a:off x="5649871" y="831635"/>
            <a:ext cx="2960729" cy="522762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200">
                <a:latin typeface="Myriad Pro"/>
                <a:cs typeface="Myriad Pro"/>
              </a:defRPr>
            </a:lvl2pPr>
            <a:lvl3pPr marL="914400" indent="0">
              <a:buNone/>
              <a:defRPr sz="2200">
                <a:latin typeface="Myriad Pro"/>
                <a:cs typeface="Myriad Pro"/>
              </a:defRPr>
            </a:lvl3pPr>
            <a:lvl4pPr marL="1371600" indent="0">
              <a:buNone/>
              <a:defRPr sz="2200">
                <a:latin typeface="Myriad Pro"/>
                <a:cs typeface="Myriad Pro"/>
              </a:defRPr>
            </a:lvl4pPr>
            <a:lvl5pPr marL="1828800" indent="0">
              <a:buNone/>
              <a:defRPr sz="2200"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0216" y="2667000"/>
            <a:ext cx="4659984" cy="3276600"/>
          </a:xfrm>
        </p:spPr>
        <p:txBody>
          <a:bodyPr/>
          <a:lstStyle/>
          <a:p>
            <a:endParaRPr lang="es-P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6059261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036"/>
          <p:cNvSpPr>
            <a:spLocks noChangeArrowheads="1"/>
          </p:cNvSpPr>
          <p:nvPr userDrawn="1"/>
        </p:nvSpPr>
        <p:spPr bwMode="auto">
          <a:xfrm rot="5179905" flipH="1" flipV="1">
            <a:off x="5077857" y="3243796"/>
            <a:ext cx="479980" cy="634638"/>
          </a:xfrm>
          <a:prstGeom prst="rtTriangle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2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1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468313" y="527050"/>
            <a:ext cx="9144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s-ES_tradnl" sz="10000" smtClean="0">
                <a:solidFill>
                  <a:srgbClr val="ED6B08"/>
                </a:solidFill>
                <a:latin typeface="Myriad Pro" charset="0"/>
                <a:cs typeface="Myriad Pro" charset="0"/>
              </a:rPr>
              <a:t>1</a:t>
            </a:r>
            <a:endParaRPr lang="es-ES_tradnl" sz="10000" smtClean="0">
              <a:solidFill>
                <a:srgbClr val="000000"/>
              </a:solidFill>
              <a:latin typeface="Myriad Pro" charset="0"/>
              <a:cs typeface="Myriad Pro" charset="0"/>
            </a:endParaRPr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s-ES" noProof="0" dirty="0"/>
          </a:p>
        </p:txBody>
      </p:sp>
      <p:sp>
        <p:nvSpPr>
          <p:cNvPr id="16" name="Título 11"/>
          <p:cNvSpPr>
            <a:spLocks noGrp="1"/>
          </p:cNvSpPr>
          <p:nvPr>
            <p:ph type="title"/>
          </p:nvPr>
        </p:nvSpPr>
        <p:spPr>
          <a:xfrm>
            <a:off x="685800" y="1484784"/>
            <a:ext cx="6550496" cy="1656184"/>
          </a:xfrm>
        </p:spPr>
        <p:txBody>
          <a:bodyPr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rafo color"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683568" y="1628800"/>
            <a:ext cx="6335712" cy="46085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5982424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75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text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6408712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0"/>
          </p:nvPr>
        </p:nvSpPr>
        <p:spPr>
          <a:xfrm>
            <a:off x="683568" y="2564234"/>
            <a:ext cx="6408737" cy="25209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1pPr>
            <a:lvl2pPr marL="4572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2pPr>
            <a:lvl3pPr marL="9144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3pPr>
            <a:lvl4pPr marL="13716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4pPr>
            <a:lvl5pPr marL="18288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1"/>
          </p:nvPr>
        </p:nvSpPr>
        <p:spPr>
          <a:xfrm>
            <a:off x="683568" y="5229200"/>
            <a:ext cx="6408737" cy="1368425"/>
          </a:xfrm>
        </p:spPr>
        <p:txBody>
          <a:bodyPr/>
          <a:lstStyle>
            <a:lvl1pPr marL="0" indent="0">
              <a:lnSpc>
                <a:spcPct val="70000"/>
              </a:lnSpc>
              <a:buNone/>
              <a:defRPr sz="2200" b="0" i="0">
                <a:solidFill>
                  <a:srgbClr val="A1BE64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2pPr>
            <a:lvl3pPr marL="9144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3pPr>
            <a:lvl4pPr marL="13716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4pPr>
            <a:lvl5pPr marL="18288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39" y="5987857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30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3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4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texto numer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6408712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25" name="Marcador de texto 17"/>
          <p:cNvSpPr>
            <a:spLocks noGrp="1"/>
          </p:cNvSpPr>
          <p:nvPr>
            <p:ph type="body" sz="quarter" idx="10"/>
          </p:nvPr>
        </p:nvSpPr>
        <p:spPr>
          <a:xfrm>
            <a:off x="683568" y="2564234"/>
            <a:ext cx="6408737" cy="3889102"/>
          </a:xfrm>
        </p:spPr>
        <p:txBody>
          <a:bodyPr/>
          <a:lstStyle>
            <a:lvl1pPr marL="342900" indent="-342900">
              <a:lnSpc>
                <a:spcPct val="90000"/>
              </a:lnSpc>
              <a:buFont typeface="+mj-lt"/>
              <a:buAutoNum type="arabicPeriod"/>
              <a:defRPr sz="1800" b="0" i="0">
                <a:latin typeface="Myriad Pro Light"/>
                <a:cs typeface="Myriad Pro Light"/>
              </a:defRPr>
            </a:lvl1pPr>
            <a:lvl2pPr marL="4572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2pPr>
            <a:lvl3pPr marL="9144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3pPr>
            <a:lvl4pPr marL="13716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4pPr>
            <a:lvl5pPr marL="18288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2" y="5987857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7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co barras"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5965959"/>
              </p:ext>
            </p:extLst>
          </p:nvPr>
        </p:nvGraphicFramePr>
        <p:xfrm>
          <a:off x="508000" y="550863"/>
          <a:ext cx="9347200" cy="511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762000" y="1600200"/>
            <a:ext cx="4343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8772525" y="674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762000" y="5605463"/>
            <a:ext cx="7543800" cy="0"/>
          </a:xfrm>
          <a:prstGeom prst="line">
            <a:avLst/>
          </a:prstGeom>
          <a:noFill/>
          <a:ln w="28575">
            <a:solidFill>
              <a:srgbClr val="9403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 userDrawn="1"/>
        </p:nvSpPr>
        <p:spPr bwMode="auto">
          <a:xfrm rot="16200000">
            <a:off x="518319" y="5133182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 userDrawn="1"/>
        </p:nvSpPr>
        <p:spPr bwMode="auto">
          <a:xfrm rot="16200000">
            <a:off x="1051719" y="5133182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 userDrawn="1"/>
        </p:nvSpPr>
        <p:spPr bwMode="auto">
          <a:xfrm rot="16200000">
            <a:off x="15549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 userDrawn="1"/>
        </p:nvSpPr>
        <p:spPr bwMode="auto">
          <a:xfrm rot="16200000">
            <a:off x="20883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 userDrawn="1"/>
        </p:nvSpPr>
        <p:spPr bwMode="auto">
          <a:xfrm rot="16200000">
            <a:off x="26217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 userDrawn="1"/>
        </p:nvSpPr>
        <p:spPr bwMode="auto">
          <a:xfrm rot="16200000">
            <a:off x="31551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 userDrawn="1"/>
        </p:nvSpPr>
        <p:spPr bwMode="auto">
          <a:xfrm rot="16200000">
            <a:off x="3709194" y="511095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 userDrawn="1"/>
        </p:nvSpPr>
        <p:spPr bwMode="auto">
          <a:xfrm rot="16200000">
            <a:off x="41759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 userDrawn="1"/>
        </p:nvSpPr>
        <p:spPr bwMode="auto">
          <a:xfrm rot="16200000">
            <a:off x="47093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 userDrawn="1"/>
        </p:nvSpPr>
        <p:spPr bwMode="auto">
          <a:xfrm rot="16200000">
            <a:off x="52427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 userDrawn="1"/>
        </p:nvSpPr>
        <p:spPr bwMode="auto">
          <a:xfrm rot="16200000">
            <a:off x="57459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 userDrawn="1"/>
        </p:nvSpPr>
        <p:spPr bwMode="auto">
          <a:xfrm rot="16200000">
            <a:off x="62793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 userDrawn="1"/>
        </p:nvSpPr>
        <p:spPr bwMode="auto">
          <a:xfrm rot="16200000">
            <a:off x="73461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 userDrawn="1"/>
        </p:nvSpPr>
        <p:spPr bwMode="auto">
          <a:xfrm rot="16200000">
            <a:off x="68127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 userDrawn="1"/>
        </p:nvSpPr>
        <p:spPr bwMode="auto">
          <a:xfrm rot="16200000">
            <a:off x="78335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rgbClr val="FFFFFF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rgbClr val="FFFFFF"/>
              </a:solidFill>
              <a:latin typeface="Myriad Pro Light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 userDrawn="1"/>
        </p:nvSpPr>
        <p:spPr bwMode="auto">
          <a:xfrm rot="16200000">
            <a:off x="1778794" y="4390232"/>
            <a:ext cx="114458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ca-ES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Á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URUGUAY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PARAGUAY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GUATEMALA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HONDURAS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PERÚ 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 dirty="0">
                <a:solidFill>
                  <a:srgbClr val="FFFFFF"/>
                </a:solidFill>
                <a:latin typeface="Myriad Pro Light" panose="020B0603030403020204" pitchFamily="34" charset="0"/>
              </a:rPr>
              <a:t>ECUADOR</a:t>
            </a:r>
            <a:endParaRPr lang="es-ES_tradnl" altLang="ca-ES" sz="1000" dirty="0">
              <a:solidFill>
                <a:srgbClr val="FFFFFF"/>
              </a:solidFill>
              <a:latin typeface="Myriad Pro Light" panose="020B0603030403020204" pitchFamily="34" charset="0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 userDrawn="1"/>
        </p:nvSpPr>
        <p:spPr bwMode="auto">
          <a:xfrm rot="16200000">
            <a:off x="5695157" y="4129881"/>
            <a:ext cx="1144588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ca-ES" sz="1000">
                <a:solidFill>
                  <a:srgbClr val="FFFFFF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Á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URUGUAY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PARAGUAY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GUATEMALA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HONDURAS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PERÚ 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ECUADOR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rgbClr val="FFFFFF"/>
                </a:solidFill>
                <a:latin typeface="Myriad Pro Light" panose="020B0603030403020204" pitchFamily="34" charset="0"/>
              </a:rPr>
              <a:t>SANTO DOMINGO</a:t>
            </a:r>
            <a:endParaRPr lang="es-ES_tradnl" altLang="ca-ES" sz="1000">
              <a:solidFill>
                <a:srgbClr val="FFFFFF"/>
              </a:solidFill>
              <a:latin typeface="Myriad Pro Light" panose="020B0603030403020204" pitchFamily="34" charset="0"/>
            </a:endParaRPr>
          </a:p>
        </p:txBody>
      </p:sp>
      <p:sp>
        <p:nvSpPr>
          <p:cNvPr id="62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755576" y="1628800"/>
            <a:ext cx="4392613" cy="10810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35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6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7" name="Rectángulo 36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sp>
        <p:nvSpPr>
          <p:cNvPr id="38" name="Rectángulo 37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5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rafo color"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683568" y="1628800"/>
            <a:ext cx="6335712" cy="46085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91" y="5943600"/>
            <a:ext cx="419100" cy="42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21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23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3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co circular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62000" y="1600200"/>
            <a:ext cx="1676400" cy="0"/>
          </a:xfrm>
          <a:prstGeom prst="line">
            <a:avLst/>
          </a:prstGeom>
          <a:noFill/>
          <a:ln w="12700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Line 17"/>
          <p:cNvSpPr>
            <a:spLocks noChangeShapeType="1"/>
          </p:cNvSpPr>
          <p:nvPr userDrawn="1"/>
        </p:nvSpPr>
        <p:spPr bwMode="auto">
          <a:xfrm>
            <a:off x="5181600" y="5486400"/>
            <a:ext cx="0" cy="990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0" name="Line 19"/>
          <p:cNvSpPr>
            <a:spLocks noChangeShapeType="1"/>
          </p:cNvSpPr>
          <p:nvPr userDrawn="1"/>
        </p:nvSpPr>
        <p:spPr bwMode="auto">
          <a:xfrm flipH="1">
            <a:off x="3124200" y="3657600"/>
            <a:ext cx="1219200" cy="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1" name="Line 20"/>
          <p:cNvSpPr>
            <a:spLocks noChangeShapeType="1"/>
          </p:cNvSpPr>
          <p:nvPr userDrawn="1"/>
        </p:nvSpPr>
        <p:spPr bwMode="auto">
          <a:xfrm flipV="1">
            <a:off x="6324600" y="1600200"/>
            <a:ext cx="0" cy="8382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2" name="Line 21"/>
          <p:cNvSpPr>
            <a:spLocks noChangeShapeType="1"/>
          </p:cNvSpPr>
          <p:nvPr userDrawn="1"/>
        </p:nvSpPr>
        <p:spPr bwMode="auto">
          <a:xfrm>
            <a:off x="7239000" y="5181600"/>
            <a:ext cx="990600" cy="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 userDrawn="1"/>
        </p:nvSpPr>
        <p:spPr bwMode="auto">
          <a:xfrm>
            <a:off x="3048000" y="32210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8000"/>
                </a:solidFill>
                <a:latin typeface="Myriad Pro Light" charset="0"/>
              </a:rPr>
              <a:t>NICARAGUA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8000"/>
                </a:solidFill>
                <a:latin typeface="Myriad Pro Light" charset="0"/>
              </a:rPr>
              <a:t>25,6%</a:t>
            </a:r>
            <a:endParaRPr lang="es-ES_tradnl" smtClean="0">
              <a:solidFill>
                <a:srgbClr val="008000"/>
              </a:solidFill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 userDrawn="1"/>
        </p:nvSpPr>
        <p:spPr bwMode="auto">
          <a:xfrm>
            <a:off x="6400800" y="1676400"/>
            <a:ext cx="2590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COSTA RICA 2,6%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ISLAS DEL CARIBE 18%</a:t>
            </a:r>
            <a:endParaRPr lang="es-ES_tradnl" dirty="0" smtClean="0">
              <a:solidFill>
                <a:srgbClr val="008000"/>
              </a:solidFill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 userDrawn="1"/>
        </p:nvSpPr>
        <p:spPr bwMode="auto">
          <a:xfrm>
            <a:off x="7467600" y="5334000"/>
            <a:ext cx="1447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Á</a:t>
            </a:r>
            <a:endParaRPr lang="es-ES_tradnl" altLang="ca-ES" sz="1600" dirty="0">
              <a:solidFill>
                <a:srgbClr val="008000"/>
              </a:solidFill>
              <a:latin typeface="Myriad Pro Light" panose="020B0603030403020204" pitchFamily="34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35,2%</a:t>
            </a:r>
            <a:endParaRPr lang="es-ES_tradnl" altLang="ca-ES" dirty="0">
              <a:solidFill>
                <a:srgbClr val="008000"/>
              </a:solidFill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 userDrawn="1"/>
        </p:nvSpPr>
        <p:spPr bwMode="auto">
          <a:xfrm>
            <a:off x="5257800" y="61166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EL SALVADOR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14,8%</a:t>
            </a:r>
            <a:endParaRPr lang="es-ES_tradnl" dirty="0" smtClean="0">
              <a:solidFill>
                <a:srgbClr val="008000"/>
              </a:solidFill>
            </a:endParaRPr>
          </a:p>
        </p:txBody>
      </p:sp>
      <p:sp>
        <p:nvSpPr>
          <p:cNvPr id="23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683569" y="1628800"/>
            <a:ext cx="2016223" cy="136815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rgbClr val="004C2E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0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1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2" name="Rectángulo 21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graphicFrame>
        <p:nvGraphicFramePr>
          <p:cNvPr id="2" name="Objec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0468420"/>
              </p:ext>
            </p:extLst>
          </p:nvPr>
        </p:nvGraphicFramePr>
        <p:xfrm>
          <a:off x="3479800" y="1955800"/>
          <a:ext cx="5156200" cy="41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co circular fondo">
    <p:bg>
      <p:bgPr>
        <a:solidFill>
          <a:srgbClr val="BAD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62000" y="1600200"/>
            <a:ext cx="1676400" cy="0"/>
          </a:xfrm>
          <a:prstGeom prst="line">
            <a:avLst/>
          </a:prstGeom>
          <a:noFill/>
          <a:ln w="12700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5181600" y="5486400"/>
            <a:ext cx="0" cy="990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 flipH="1">
            <a:off x="3124200" y="3645024"/>
            <a:ext cx="1371600" cy="12576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 flipV="1">
            <a:off x="6324600" y="1600200"/>
            <a:ext cx="0" cy="8382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>
            <a:off x="7020272" y="5157192"/>
            <a:ext cx="1209328" cy="24408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3048000" y="32210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4C2E"/>
                </a:solidFill>
                <a:latin typeface="Myriad Pro Light" charset="0"/>
              </a:rPr>
              <a:t>NICARAGUA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4C2E"/>
                </a:solidFill>
                <a:latin typeface="Myriad Pro Light" charset="0"/>
              </a:rPr>
              <a:t>25,6%</a:t>
            </a:r>
            <a:endParaRPr lang="es-ES_tradnl" smtClean="0">
              <a:solidFill>
                <a:srgbClr val="004C2E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 userDrawn="1"/>
        </p:nvSpPr>
        <p:spPr bwMode="auto">
          <a:xfrm>
            <a:off x="6400800" y="1676400"/>
            <a:ext cx="2590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COSTA RICA 2,6%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ISLAS DEL CARIBE 18%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7467600" y="5334000"/>
            <a:ext cx="1447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Á</a:t>
            </a:r>
            <a:endParaRPr lang="es-ES_tradnl" altLang="ca-ES" sz="1600" dirty="0">
              <a:solidFill>
                <a:srgbClr val="004C2E"/>
              </a:solidFill>
              <a:latin typeface="Myriad Pro Light" panose="020B0603030403020204" pitchFamily="34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35,2%</a:t>
            </a:r>
            <a:endParaRPr lang="es-ES_tradnl" altLang="ca-ES" dirty="0">
              <a:solidFill>
                <a:srgbClr val="004C2E"/>
              </a:solidFill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 userDrawn="1"/>
        </p:nvSpPr>
        <p:spPr bwMode="auto">
          <a:xfrm>
            <a:off x="5257800" y="61166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EL SALVADOR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14,8%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1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683569" y="1628800"/>
            <a:ext cx="2016223" cy="136815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rgbClr val="004C2E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25" name="Objec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87008343"/>
              </p:ext>
            </p:extLst>
          </p:nvPr>
        </p:nvGraphicFramePr>
        <p:xfrm>
          <a:off x="3479800" y="1955800"/>
          <a:ext cx="5156200" cy="41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6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7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28" name="Rectángulo 27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ext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4"/>
          <p:cNvSpPr>
            <a:spLocks noGrp="1"/>
          </p:cNvSpPr>
          <p:nvPr>
            <p:ph type="title"/>
          </p:nvPr>
        </p:nvSpPr>
        <p:spPr>
          <a:xfrm>
            <a:off x="609600" y="1066800"/>
            <a:ext cx="6408712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0"/>
          </p:nvPr>
        </p:nvSpPr>
        <p:spPr>
          <a:xfrm>
            <a:off x="683568" y="2564234"/>
            <a:ext cx="6408737" cy="25209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1pPr>
            <a:lvl2pPr marL="4572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2pPr>
            <a:lvl3pPr marL="9144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3pPr>
            <a:lvl4pPr marL="13716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4pPr>
            <a:lvl5pPr marL="18288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1"/>
          </p:nvPr>
        </p:nvSpPr>
        <p:spPr>
          <a:xfrm>
            <a:off x="683568" y="5229200"/>
            <a:ext cx="6408737" cy="1368425"/>
          </a:xfrm>
        </p:spPr>
        <p:txBody>
          <a:bodyPr/>
          <a:lstStyle>
            <a:lvl1pPr marL="0" indent="0">
              <a:lnSpc>
                <a:spcPct val="70000"/>
              </a:lnSpc>
              <a:buNone/>
              <a:defRPr sz="2200" b="0" i="0">
                <a:solidFill>
                  <a:srgbClr val="A1BE64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2pPr>
            <a:lvl3pPr marL="9144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3pPr>
            <a:lvl4pPr marL="13716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4pPr>
            <a:lvl5pPr marL="1828800" indent="0">
              <a:lnSpc>
                <a:spcPct val="70000"/>
              </a:lnSpc>
              <a:buNone/>
              <a:defRPr sz="2200" b="0" i="0">
                <a:solidFill>
                  <a:srgbClr val="EB6909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5943600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86200" y="5105400"/>
            <a:ext cx="46038" cy="152400"/>
          </a:xfrm>
        </p:spPr>
        <p:txBody>
          <a:bodyPr/>
          <a:lstStyle/>
          <a:p>
            <a:endParaRPr lang="es-PA"/>
          </a:p>
        </p:txBody>
      </p:sp>
      <p:sp>
        <p:nvSpPr>
          <p:cNvPr id="35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36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38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9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bocad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5"/>
          <p:cNvSpPr>
            <a:spLocks noChangeArrowheads="1"/>
          </p:cNvSpPr>
          <p:nvPr userDrawn="1"/>
        </p:nvSpPr>
        <p:spPr bwMode="auto">
          <a:xfrm>
            <a:off x="6324600" y="2590800"/>
            <a:ext cx="2133600" cy="2057400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/>
          </a:p>
        </p:txBody>
      </p:sp>
      <p:sp>
        <p:nvSpPr>
          <p:cNvPr id="11" name="AutoShape 1036"/>
          <p:cNvSpPr>
            <a:spLocks noChangeArrowheads="1"/>
          </p:cNvSpPr>
          <p:nvPr userDrawn="1"/>
        </p:nvSpPr>
        <p:spPr bwMode="auto">
          <a:xfrm>
            <a:off x="6477000" y="2362200"/>
            <a:ext cx="304800" cy="304800"/>
          </a:xfrm>
          <a:prstGeom prst="rtTriangle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/>
          </a:p>
        </p:txBody>
      </p:sp>
      <p:sp>
        <p:nvSpPr>
          <p:cNvPr id="32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00600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3" name="Marcador de texto 17"/>
          <p:cNvSpPr>
            <a:spLocks noGrp="1"/>
          </p:cNvSpPr>
          <p:nvPr>
            <p:ph type="body" sz="quarter" idx="10"/>
          </p:nvPr>
        </p:nvSpPr>
        <p:spPr>
          <a:xfrm>
            <a:off x="683569" y="2564234"/>
            <a:ext cx="5400600" cy="396111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1pPr>
            <a:lvl2pPr marL="4572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2pPr>
            <a:lvl3pPr marL="9144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3pPr>
            <a:lvl4pPr marL="13716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4pPr>
            <a:lvl5pPr marL="18288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3" name="Marcador de texto 41"/>
          <p:cNvSpPr>
            <a:spLocks noGrp="1"/>
          </p:cNvSpPr>
          <p:nvPr>
            <p:ph type="body" sz="quarter" idx="11"/>
          </p:nvPr>
        </p:nvSpPr>
        <p:spPr>
          <a:xfrm>
            <a:off x="6372200" y="2708920"/>
            <a:ext cx="2016224" cy="18732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200">
                <a:latin typeface="Myriad Pro"/>
                <a:cs typeface="Myriad Pro"/>
              </a:defRPr>
            </a:lvl2pPr>
            <a:lvl3pPr marL="914400" indent="0">
              <a:buNone/>
              <a:defRPr sz="2200">
                <a:latin typeface="Myriad Pro"/>
                <a:cs typeface="Myriad Pro"/>
              </a:defRPr>
            </a:lvl3pPr>
            <a:lvl4pPr marL="1371600" indent="0">
              <a:buNone/>
              <a:defRPr sz="2200">
                <a:latin typeface="Myriad Pro"/>
                <a:cs typeface="Myriad Pro"/>
              </a:defRPr>
            </a:lvl4pPr>
            <a:lvl5pPr marL="1828800" indent="0">
              <a:buNone/>
              <a:defRPr sz="220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5943600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30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34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5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1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exto numer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4"/>
          <p:cNvSpPr>
            <a:spLocks noGrp="1"/>
          </p:cNvSpPr>
          <p:nvPr>
            <p:ph type="title"/>
          </p:nvPr>
        </p:nvSpPr>
        <p:spPr>
          <a:xfrm>
            <a:off x="683568" y="1484784"/>
            <a:ext cx="6408712" cy="864096"/>
          </a:xfrm>
        </p:spPr>
        <p:txBody>
          <a:bodyPr/>
          <a:lstStyle>
            <a:lvl1pPr algn="l">
              <a:lnSpc>
                <a:spcPct val="80000"/>
              </a:lnSpc>
              <a:defRPr sz="3000" b="0" i="0">
                <a:solidFill>
                  <a:srgbClr val="004C2E"/>
                </a:solidFill>
                <a:latin typeface="Myriad Pro Light"/>
                <a:cs typeface="Myriad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25" name="Marcador de texto 17"/>
          <p:cNvSpPr>
            <a:spLocks noGrp="1"/>
          </p:cNvSpPr>
          <p:nvPr>
            <p:ph type="body" sz="quarter" idx="10"/>
          </p:nvPr>
        </p:nvSpPr>
        <p:spPr>
          <a:xfrm>
            <a:off x="683568" y="2564234"/>
            <a:ext cx="6408737" cy="3889102"/>
          </a:xfrm>
        </p:spPr>
        <p:txBody>
          <a:bodyPr/>
          <a:lstStyle>
            <a:lvl1pPr marL="342900" indent="-342900">
              <a:lnSpc>
                <a:spcPct val="90000"/>
              </a:lnSpc>
              <a:buFont typeface="+mj-lt"/>
              <a:buAutoNum type="arabicPeriod"/>
              <a:defRPr sz="1800" b="0" i="0">
                <a:latin typeface="Myriad Pro Light"/>
                <a:cs typeface="Myriad Pro Light"/>
              </a:defRPr>
            </a:lvl1pPr>
            <a:lvl2pPr marL="4572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2pPr>
            <a:lvl3pPr marL="9144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3pPr>
            <a:lvl4pPr marL="13716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4pPr>
            <a:lvl5pPr marL="1828800" indent="0">
              <a:lnSpc>
                <a:spcPct val="90000"/>
              </a:lnSpc>
              <a:buNone/>
              <a:defRPr sz="1800"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43600"/>
            <a:ext cx="278956" cy="65836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5969172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ángulo 11"/>
          <p:cNvSpPr/>
          <p:nvPr userDrawn="1"/>
        </p:nvSpPr>
        <p:spPr>
          <a:xfrm>
            <a:off x="2057400" y="252296"/>
            <a:ext cx="312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ja-JP" sz="100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Sharing What Works. Disaster</a:t>
            </a:r>
            <a:r>
              <a:rPr lang="en-US" altLang="ja-JP" sz="1000" baseline="0" noProof="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Risk Reduction and South-South Cooperation in the Caribbean</a:t>
            </a:r>
            <a:endParaRPr lang="en-US" altLang="ca-ES" sz="1000" noProof="0" dirty="0">
              <a:solidFill>
                <a:srgbClr val="004C2E"/>
              </a:solidFill>
            </a:endParaRPr>
          </a:p>
        </p:txBody>
      </p:sp>
      <p:sp>
        <p:nvSpPr>
          <p:cNvPr id="34" name="Rectángulo 12"/>
          <p:cNvSpPr/>
          <p:nvPr userDrawn="1"/>
        </p:nvSpPr>
        <p:spPr>
          <a:xfrm>
            <a:off x="457200" y="28775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DISASTER</a:t>
            </a:r>
            <a:r>
              <a:rPr lang="es-ES_tradnl" altLang="ca-ES" sz="1000" kern="0" baseline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 RISK REDUCTION AND RECOVERY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5187196" y="287750"/>
            <a:ext cx="1757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000" dirty="0" smtClean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  <a:endParaRPr lang="es-PA" sz="1000" dirty="0">
              <a:solidFill>
                <a:srgbClr val="004C2E"/>
              </a:solidFill>
              <a:latin typeface="Myriad Pro" pitchFamily="34" charset="0"/>
            </a:endParaRPr>
          </a:p>
        </p:txBody>
      </p:sp>
      <p:sp>
        <p:nvSpPr>
          <p:cNvPr id="36" name="Line 7"/>
          <p:cNvSpPr>
            <a:spLocks noChangeShapeType="1"/>
          </p:cNvSpPr>
          <p:nvPr userDrawn="1"/>
        </p:nvSpPr>
        <p:spPr bwMode="auto">
          <a:xfrm>
            <a:off x="1981200" y="33805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  <p:sp>
        <p:nvSpPr>
          <p:cNvPr id="37" name="Line 7"/>
          <p:cNvSpPr>
            <a:spLocks noChangeShapeType="1"/>
          </p:cNvSpPr>
          <p:nvPr userDrawn="1"/>
        </p:nvSpPr>
        <p:spPr bwMode="auto">
          <a:xfrm>
            <a:off x="5105400" y="325831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8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arras"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41252646"/>
              </p:ext>
            </p:extLst>
          </p:nvPr>
        </p:nvGraphicFramePr>
        <p:xfrm>
          <a:off x="508000" y="550863"/>
          <a:ext cx="9347200" cy="511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762000" y="1600200"/>
            <a:ext cx="4343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8772525" y="674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/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762000" y="5605463"/>
            <a:ext cx="7543800" cy="0"/>
          </a:xfrm>
          <a:prstGeom prst="line">
            <a:avLst/>
          </a:prstGeom>
          <a:noFill/>
          <a:ln w="28575">
            <a:solidFill>
              <a:srgbClr val="9403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Text Box 16"/>
          <p:cNvSpPr txBox="1">
            <a:spLocks noChangeArrowheads="1"/>
          </p:cNvSpPr>
          <p:nvPr userDrawn="1"/>
        </p:nvSpPr>
        <p:spPr bwMode="auto">
          <a:xfrm rot="16200000">
            <a:off x="518319" y="5133182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 userDrawn="1"/>
        </p:nvSpPr>
        <p:spPr bwMode="auto">
          <a:xfrm rot="16200000">
            <a:off x="1051719" y="5133182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 userDrawn="1"/>
        </p:nvSpPr>
        <p:spPr bwMode="auto">
          <a:xfrm rot="16200000">
            <a:off x="15549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 userDrawn="1"/>
        </p:nvSpPr>
        <p:spPr bwMode="auto">
          <a:xfrm rot="16200000">
            <a:off x="20883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 userDrawn="1"/>
        </p:nvSpPr>
        <p:spPr bwMode="auto">
          <a:xfrm rot="16200000">
            <a:off x="26217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 userDrawn="1"/>
        </p:nvSpPr>
        <p:spPr bwMode="auto">
          <a:xfrm rot="16200000">
            <a:off x="3155156" y="5133182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 userDrawn="1"/>
        </p:nvSpPr>
        <p:spPr bwMode="auto">
          <a:xfrm rot="16200000">
            <a:off x="3709194" y="511095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 userDrawn="1"/>
        </p:nvSpPr>
        <p:spPr bwMode="auto">
          <a:xfrm rot="16200000">
            <a:off x="41759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 userDrawn="1"/>
        </p:nvSpPr>
        <p:spPr bwMode="auto">
          <a:xfrm rot="16200000">
            <a:off x="47093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 userDrawn="1"/>
        </p:nvSpPr>
        <p:spPr bwMode="auto">
          <a:xfrm rot="16200000">
            <a:off x="52427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 userDrawn="1"/>
        </p:nvSpPr>
        <p:spPr bwMode="auto">
          <a:xfrm rot="16200000">
            <a:off x="57459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 userDrawn="1"/>
        </p:nvSpPr>
        <p:spPr bwMode="auto">
          <a:xfrm rot="16200000">
            <a:off x="62793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 userDrawn="1"/>
        </p:nvSpPr>
        <p:spPr bwMode="auto">
          <a:xfrm rot="16200000">
            <a:off x="73461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 userDrawn="1"/>
        </p:nvSpPr>
        <p:spPr bwMode="auto">
          <a:xfrm rot="16200000">
            <a:off x="6812756" y="5130007"/>
            <a:ext cx="66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 userDrawn="1"/>
        </p:nvSpPr>
        <p:spPr bwMode="auto">
          <a:xfrm rot="16200000">
            <a:off x="7833519" y="5130007"/>
            <a:ext cx="669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_tradnl" sz="1200" smtClean="0">
                <a:solidFill>
                  <a:schemeClr val="bg1"/>
                </a:solidFill>
                <a:latin typeface="Myriad Pro Light" charset="0"/>
              </a:rPr>
              <a:t>25,6%</a:t>
            </a:r>
            <a:endParaRPr lang="es-ES_tradnl" sz="1600" smtClean="0">
              <a:solidFill>
                <a:schemeClr val="bg1"/>
              </a:solidFill>
              <a:latin typeface="Myriad Pro Light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 userDrawn="1"/>
        </p:nvSpPr>
        <p:spPr bwMode="auto">
          <a:xfrm rot="16200000">
            <a:off x="1778794" y="4390232"/>
            <a:ext cx="114458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ca-ES" sz="1000">
                <a:solidFill>
                  <a:schemeClr val="bg1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Á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URUGUAY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PARAGUAY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GUATEMALA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HONDURAS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PERÚ 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ECUADOR</a:t>
            </a:r>
            <a:endParaRPr lang="es-ES_tradnl" altLang="ca-ES" sz="1000">
              <a:solidFill>
                <a:schemeClr val="bg1"/>
              </a:solidFill>
              <a:latin typeface="Myriad Pro Light" panose="020B0603030403020204" pitchFamily="34" charset="0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 userDrawn="1"/>
        </p:nvSpPr>
        <p:spPr bwMode="auto">
          <a:xfrm rot="16200000">
            <a:off x="5695157" y="4129881"/>
            <a:ext cx="1144588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ca-ES" sz="1000">
                <a:solidFill>
                  <a:schemeClr val="bg1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Á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URUGUAY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PARAGUAY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GUATEMALA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HONDURAS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PERÚ 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ECUADOR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s-ES_tradnl" altLang="ja-JP" sz="1000">
                <a:solidFill>
                  <a:schemeClr val="bg1"/>
                </a:solidFill>
                <a:latin typeface="Myriad Pro Light" panose="020B0603030403020204" pitchFamily="34" charset="0"/>
              </a:rPr>
              <a:t>SANTO DOMINGO</a:t>
            </a:r>
            <a:endParaRPr lang="es-ES_tradnl" altLang="ca-ES" sz="1000">
              <a:solidFill>
                <a:schemeClr val="bg1"/>
              </a:solidFill>
              <a:latin typeface="Myriad Pro Light" panose="020B0603030403020204" pitchFamily="34" charset="0"/>
            </a:endParaRPr>
          </a:p>
        </p:txBody>
      </p:sp>
      <p:sp>
        <p:nvSpPr>
          <p:cNvPr id="62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755576" y="1628800"/>
            <a:ext cx="4392613" cy="10810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35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Rectángulo 36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sp>
        <p:nvSpPr>
          <p:cNvPr id="38" name="Rectángulo 37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circular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62000" y="1600200"/>
            <a:ext cx="1676400" cy="0"/>
          </a:xfrm>
          <a:prstGeom prst="line">
            <a:avLst/>
          </a:prstGeom>
          <a:noFill/>
          <a:ln w="12700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" name="Line 17"/>
          <p:cNvSpPr>
            <a:spLocks noChangeShapeType="1"/>
          </p:cNvSpPr>
          <p:nvPr userDrawn="1"/>
        </p:nvSpPr>
        <p:spPr bwMode="auto">
          <a:xfrm>
            <a:off x="5181600" y="5486400"/>
            <a:ext cx="0" cy="990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Line 19"/>
          <p:cNvSpPr>
            <a:spLocks noChangeShapeType="1"/>
          </p:cNvSpPr>
          <p:nvPr userDrawn="1"/>
        </p:nvSpPr>
        <p:spPr bwMode="auto">
          <a:xfrm flipH="1">
            <a:off x="3124200" y="3657600"/>
            <a:ext cx="1219200" cy="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Line 20"/>
          <p:cNvSpPr>
            <a:spLocks noChangeShapeType="1"/>
          </p:cNvSpPr>
          <p:nvPr userDrawn="1"/>
        </p:nvSpPr>
        <p:spPr bwMode="auto">
          <a:xfrm flipV="1">
            <a:off x="6324600" y="1600200"/>
            <a:ext cx="0" cy="8382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Line 21"/>
          <p:cNvSpPr>
            <a:spLocks noChangeShapeType="1"/>
          </p:cNvSpPr>
          <p:nvPr userDrawn="1"/>
        </p:nvSpPr>
        <p:spPr bwMode="auto">
          <a:xfrm>
            <a:off x="7239000" y="5181600"/>
            <a:ext cx="990600" cy="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Text Box 22"/>
          <p:cNvSpPr txBox="1">
            <a:spLocks noChangeArrowheads="1"/>
          </p:cNvSpPr>
          <p:nvPr userDrawn="1"/>
        </p:nvSpPr>
        <p:spPr bwMode="auto">
          <a:xfrm>
            <a:off x="3048000" y="32210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8000"/>
                </a:solidFill>
                <a:latin typeface="Myriad Pro Light" charset="0"/>
              </a:rPr>
              <a:t>NICARAGUA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8000"/>
                </a:solidFill>
                <a:latin typeface="Myriad Pro Light" charset="0"/>
              </a:rPr>
              <a:t>25,6%</a:t>
            </a:r>
            <a:endParaRPr lang="es-ES_tradnl" smtClean="0">
              <a:solidFill>
                <a:srgbClr val="008000"/>
              </a:solidFill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 userDrawn="1"/>
        </p:nvSpPr>
        <p:spPr bwMode="auto">
          <a:xfrm>
            <a:off x="6400800" y="1676400"/>
            <a:ext cx="2590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COSTA RICA 2,6%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ISLAS DEL CARIBE 18%</a:t>
            </a:r>
            <a:endParaRPr lang="es-ES_tradnl" dirty="0" smtClean="0">
              <a:solidFill>
                <a:srgbClr val="008000"/>
              </a:solidFill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 userDrawn="1"/>
        </p:nvSpPr>
        <p:spPr bwMode="auto">
          <a:xfrm>
            <a:off x="7467600" y="5334000"/>
            <a:ext cx="1447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Á</a:t>
            </a:r>
            <a:endParaRPr lang="es-ES_tradnl" altLang="ca-ES" sz="1600" dirty="0">
              <a:solidFill>
                <a:srgbClr val="008000"/>
              </a:solidFill>
              <a:latin typeface="Myriad Pro Light" panose="020B0603030403020204" pitchFamily="34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8000"/>
                </a:solidFill>
                <a:latin typeface="Myriad Pro Light" panose="020B0603030403020204" pitchFamily="34" charset="0"/>
              </a:rPr>
              <a:t>35,2%</a:t>
            </a:r>
            <a:endParaRPr lang="es-ES_tradnl" altLang="ca-ES" dirty="0">
              <a:solidFill>
                <a:srgbClr val="008000"/>
              </a:solidFill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 userDrawn="1"/>
        </p:nvSpPr>
        <p:spPr bwMode="auto">
          <a:xfrm>
            <a:off x="5257800" y="61166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EL SALVADOR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8000"/>
                </a:solidFill>
                <a:latin typeface="Myriad Pro Light" charset="0"/>
              </a:rPr>
              <a:t>14,8%</a:t>
            </a:r>
            <a:endParaRPr lang="es-ES_tradnl" dirty="0" smtClean="0">
              <a:solidFill>
                <a:srgbClr val="008000"/>
              </a:solidFill>
            </a:endParaRPr>
          </a:p>
        </p:txBody>
      </p:sp>
      <p:sp>
        <p:nvSpPr>
          <p:cNvPr id="23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683569" y="1628800"/>
            <a:ext cx="2016223" cy="136815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rgbClr val="004C2E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0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Rectángulo 21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graphicFrame>
        <p:nvGraphicFramePr>
          <p:cNvPr id="2" name="Objec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38678654"/>
              </p:ext>
            </p:extLst>
          </p:nvPr>
        </p:nvGraphicFramePr>
        <p:xfrm>
          <a:off x="3479800" y="1955800"/>
          <a:ext cx="5156200" cy="41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circular fondo">
    <p:bg>
      <p:bgPr>
        <a:solidFill>
          <a:srgbClr val="BAD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62000" y="1600200"/>
            <a:ext cx="1676400" cy="0"/>
          </a:xfrm>
          <a:prstGeom prst="line">
            <a:avLst/>
          </a:prstGeom>
          <a:noFill/>
          <a:ln w="12700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5181600" y="5486400"/>
            <a:ext cx="0" cy="990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 flipH="1">
            <a:off x="3124200" y="3645024"/>
            <a:ext cx="1371600" cy="12576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 flipV="1">
            <a:off x="6324600" y="1600200"/>
            <a:ext cx="0" cy="8382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>
            <a:off x="7020272" y="5157192"/>
            <a:ext cx="1209328" cy="24408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3048000" y="32210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4C2E"/>
                </a:solidFill>
                <a:latin typeface="Myriad Pro Light" charset="0"/>
              </a:rPr>
              <a:t>NICARAGUA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smtClean="0">
                <a:solidFill>
                  <a:srgbClr val="004C2E"/>
                </a:solidFill>
                <a:latin typeface="Myriad Pro Light" charset="0"/>
              </a:rPr>
              <a:t>25,6%</a:t>
            </a:r>
            <a:endParaRPr lang="es-ES_tradnl" smtClean="0">
              <a:solidFill>
                <a:srgbClr val="004C2E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 userDrawn="1"/>
        </p:nvSpPr>
        <p:spPr bwMode="auto">
          <a:xfrm>
            <a:off x="6400800" y="1676400"/>
            <a:ext cx="2590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COSTA RICA 2,6%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ISLAS DEL CARIBE 18%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7467600" y="5334000"/>
            <a:ext cx="1447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PANAM</a:t>
            </a:r>
            <a:r>
              <a:rPr lang="es-ES_tradnl" altLang="ja-JP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Á</a:t>
            </a:r>
            <a:endParaRPr lang="es-ES_tradnl" altLang="ca-ES" sz="1600" dirty="0">
              <a:solidFill>
                <a:srgbClr val="004C2E"/>
              </a:solidFill>
              <a:latin typeface="Myriad Pro Light" panose="020B0603030403020204" pitchFamily="34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s-ES_tradnl" altLang="ca-ES" sz="1600" dirty="0">
                <a:solidFill>
                  <a:srgbClr val="004C2E"/>
                </a:solidFill>
                <a:latin typeface="Myriad Pro Light" panose="020B0603030403020204" pitchFamily="34" charset="0"/>
              </a:rPr>
              <a:t>35,2%</a:t>
            </a:r>
            <a:endParaRPr lang="es-ES_tradnl" altLang="ca-ES" dirty="0">
              <a:solidFill>
                <a:srgbClr val="004C2E"/>
              </a:solidFill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 userDrawn="1"/>
        </p:nvSpPr>
        <p:spPr bwMode="auto">
          <a:xfrm>
            <a:off x="5257800" y="6116638"/>
            <a:ext cx="1447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EL SALVADOR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4C2E"/>
                </a:solidFill>
                <a:latin typeface="Myriad Pro Light" charset="0"/>
              </a:rPr>
              <a:t>14,8%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1" name="Marcador de texto 61"/>
          <p:cNvSpPr>
            <a:spLocks noGrp="1"/>
          </p:cNvSpPr>
          <p:nvPr>
            <p:ph type="body" sz="quarter" idx="10"/>
          </p:nvPr>
        </p:nvSpPr>
        <p:spPr>
          <a:xfrm>
            <a:off x="683569" y="1628800"/>
            <a:ext cx="2016223" cy="136815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 b="1" i="0">
                <a:solidFill>
                  <a:srgbClr val="004C2E"/>
                </a:solidFill>
                <a:latin typeface="Myriad Pro"/>
                <a:cs typeface="Myriad Pro"/>
              </a:defRPr>
            </a:lvl1pPr>
            <a:lvl2pPr marL="4572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2pPr>
            <a:lvl3pPr marL="9144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3pPr>
            <a:lvl4pPr marL="13716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4pPr>
            <a:lvl5pPr marL="1828800" indent="0">
              <a:lnSpc>
                <a:spcPct val="90000"/>
              </a:lnSpc>
              <a:buNone/>
              <a:defRPr sz="2200" b="1" i="0"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25" name="Objec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30033083"/>
              </p:ext>
            </p:extLst>
          </p:nvPr>
        </p:nvGraphicFramePr>
        <p:xfrm>
          <a:off x="3479800" y="1955800"/>
          <a:ext cx="5156200" cy="41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 Box 6"/>
          <p:cNvSpPr txBox="1">
            <a:spLocks noChangeArrowheads="1"/>
          </p:cNvSpPr>
          <p:nvPr userDrawn="1"/>
        </p:nvSpPr>
        <p:spPr bwMode="auto">
          <a:xfrm>
            <a:off x="4663481" y="381000"/>
            <a:ext cx="16002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VOLORIS SIMIN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s-ES_tradnl" sz="1000" dirty="0" smtClean="0">
                <a:solidFill>
                  <a:srgbClr val="004C2E"/>
                </a:solidFill>
                <a:latin typeface="Myriad Pro Bold" charset="0"/>
              </a:rPr>
              <a:t>REPERUM IPSAM</a:t>
            </a:r>
            <a:endParaRPr lang="es-ES_tradnl" dirty="0" smtClean="0">
              <a:solidFill>
                <a:srgbClr val="004C2E"/>
              </a:solidFill>
            </a:endParaRPr>
          </a:p>
        </p:txBody>
      </p:sp>
      <p:sp>
        <p:nvSpPr>
          <p:cNvPr id="26" name="Line 7"/>
          <p:cNvSpPr>
            <a:spLocks noChangeShapeType="1"/>
          </p:cNvSpPr>
          <p:nvPr userDrawn="1"/>
        </p:nvSpPr>
        <p:spPr bwMode="auto">
          <a:xfrm>
            <a:off x="2339753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Line 8"/>
          <p:cNvSpPr>
            <a:spLocks noChangeShapeType="1"/>
          </p:cNvSpPr>
          <p:nvPr userDrawn="1"/>
        </p:nvSpPr>
        <p:spPr bwMode="auto">
          <a:xfrm>
            <a:off x="4644008" y="381000"/>
            <a:ext cx="0" cy="228600"/>
          </a:xfrm>
          <a:prstGeom prst="line">
            <a:avLst/>
          </a:prstGeom>
          <a:noFill/>
          <a:ln w="9525">
            <a:solidFill>
              <a:srgbClr val="004C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Rectángulo 27"/>
          <p:cNvSpPr/>
          <p:nvPr userDrawn="1"/>
        </p:nvSpPr>
        <p:spPr>
          <a:xfrm>
            <a:off x="2339752" y="397543"/>
            <a:ext cx="2574032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¿Que hace el PNUD en Gesti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ón de Riesgo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de Desastres</a:t>
            </a:r>
            <a:r>
              <a:rPr lang="es-ES_tradnl" altLang="ca-ES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 en Am</a:t>
            </a:r>
            <a:r>
              <a:rPr lang="es-ES_tradnl" altLang="ja-JP" sz="9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érica Latina y el Caribe?</a:t>
            </a:r>
            <a:endParaRPr lang="es-ES_tradnl" altLang="ca-ES" sz="900" dirty="0">
              <a:solidFill>
                <a:srgbClr val="004C2E"/>
              </a:solidFill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611560" y="332656"/>
            <a:ext cx="1793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_tradnl" altLang="ca-ES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REDUCCI</a:t>
            </a:r>
            <a:r>
              <a:rPr lang="es-ES_tradnl" altLang="ja-JP" sz="1000" kern="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ÓN DEL RIESGO DE DESASTRES Y RECUPERACIÓN</a:t>
            </a:r>
            <a:endParaRPr lang="es-ES_tradnl" altLang="ca-ES" sz="1000" kern="0" dirty="0" smtClean="0">
              <a:solidFill>
                <a:srgbClr val="00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3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EF665-C1AF-4067-A834-F81D364F551A}" type="slidenum">
              <a:rPr lang="es-ES_tradnl" altLang="ca-ES"/>
              <a:pPr/>
              <a:t>‹#›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81879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ca-ES" smtClean="0"/>
              <a:t>Clic para editar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ca-ES" smtClean="0"/>
              <a:t>Haga clic para modificar el estilo de texto del patrón</a:t>
            </a:r>
          </a:p>
          <a:p>
            <a:pPr lvl="1"/>
            <a:r>
              <a:rPr lang="es-ES_tradnl" altLang="ca-ES" smtClean="0"/>
              <a:t>Se</a:t>
            </a:r>
            <a:r>
              <a:rPr lang="es-ES" altLang="ca-ES" smtClean="0"/>
              <a:t>Presentación en blanco</a:t>
            </a:r>
            <a:r>
              <a:rPr lang="es-ES_tradnl" altLang="ca-ES" smtClean="0"/>
              <a:t>gundo nivel</a:t>
            </a:r>
          </a:p>
          <a:p>
            <a:pPr lvl="2"/>
            <a:r>
              <a:rPr lang="es-ES_tradnl" altLang="ca-ES" smtClean="0"/>
              <a:t>Tercer nivel</a:t>
            </a:r>
          </a:p>
          <a:p>
            <a:pPr lvl="3"/>
            <a:r>
              <a:rPr lang="es-ES_tradnl" altLang="ca-ES" smtClean="0"/>
              <a:t>Cuarto nivel</a:t>
            </a:r>
          </a:p>
          <a:p>
            <a:pPr lvl="4"/>
            <a:r>
              <a:rPr lang="es-ES_tradnl" altLang="ca-ES" smtClean="0"/>
              <a:t>Quinto nivel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FD7571-7539-47C4-A337-6B0A2D3DA3B1}" type="slidenum">
              <a:rPr lang="es-ES_tradnl" altLang="ca-ES"/>
              <a:pPr/>
              <a:t>‹#›</a:t>
            </a:fld>
            <a:endParaRPr lang="es-ES_tradnl" alt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72" r:id="rId9"/>
    <p:sldLayoutId id="2147483896" r:id="rId10"/>
    <p:sldLayoutId id="2147483895" r:id="rId11"/>
    <p:sldLayoutId id="2147483897" r:id="rId12"/>
    <p:sldLayoutId id="2147483898" r:id="rId13"/>
    <p:sldLayoutId id="2147483899" r:id="rId14"/>
    <p:sldLayoutId id="2147483883" r:id="rId15"/>
    <p:sldLayoutId id="2147483884" r:id="rId16"/>
    <p:sldLayoutId id="2147483885" r:id="rId17"/>
    <p:sldLayoutId id="2147483887" r:id="rId18"/>
    <p:sldLayoutId id="2147483888" r:id="rId19"/>
    <p:sldLayoutId id="2147483889" r:id="rId20"/>
    <p:sldLayoutId id="2147483890" r:id="rId2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na.boschiero\Downloads\IMG_4122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/>
          <a:stretch/>
        </p:blipFill>
        <p:spPr bwMode="auto">
          <a:xfrm>
            <a:off x="604264" y="647700"/>
            <a:ext cx="6638200" cy="52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17"/>
          <p:cNvSpPr>
            <a:spLocks noChangeArrowheads="1"/>
          </p:cNvSpPr>
          <p:nvPr/>
        </p:nvSpPr>
        <p:spPr bwMode="auto">
          <a:xfrm>
            <a:off x="0" y="2971800"/>
            <a:ext cx="7239000" cy="2133600"/>
          </a:xfrm>
          <a:prstGeom prst="rect">
            <a:avLst/>
          </a:prstGeom>
          <a:solidFill>
            <a:srgbClr val="A1B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/>
          </a:p>
        </p:txBody>
      </p:sp>
      <p:sp>
        <p:nvSpPr>
          <p:cNvPr id="13317" name="Rectangle 20"/>
          <p:cNvSpPr>
            <a:spLocks noChangeArrowheads="1"/>
          </p:cNvSpPr>
          <p:nvPr/>
        </p:nvSpPr>
        <p:spPr bwMode="auto">
          <a:xfrm>
            <a:off x="7239000" y="2971800"/>
            <a:ext cx="1905000" cy="2133600"/>
          </a:xfrm>
          <a:prstGeom prst="rect">
            <a:avLst/>
          </a:prstGeom>
          <a:solidFill>
            <a:srgbClr val="0060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ca-ES"/>
          </a:p>
        </p:txBody>
      </p:sp>
      <p:pic>
        <p:nvPicPr>
          <p:cNvPr id="13318" name="Picture 21" descr="PN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971800"/>
            <a:ext cx="187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5800" y="4648200"/>
            <a:ext cx="5257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a-ES" sz="1300" dirty="0">
                <a:solidFill>
                  <a:srgbClr val="004C2E"/>
                </a:solidFill>
                <a:latin typeface="Myriad Pro" panose="020B0503030403020204" pitchFamily="34" charset="0"/>
              </a:rPr>
              <a:t>Presented by Jacinda </a:t>
            </a:r>
            <a:r>
              <a:rPr lang="en-US" altLang="ca-ES" sz="1300" dirty="0" smtClean="0">
                <a:solidFill>
                  <a:srgbClr val="004C2E"/>
                </a:solidFill>
                <a:latin typeface="Myriad Pro" panose="020B0503030403020204" pitchFamily="34" charset="0"/>
              </a:rPr>
              <a:t>Fairholm</a:t>
            </a:r>
            <a:endParaRPr lang="en-US" altLang="ca-ES" sz="1300" dirty="0">
              <a:solidFill>
                <a:srgbClr val="004C2E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2"/>
          <p:cNvSpPr txBox="1">
            <a:spLocks noChangeArrowheads="1"/>
          </p:cNvSpPr>
          <p:nvPr/>
        </p:nvSpPr>
        <p:spPr>
          <a:xfrm>
            <a:off x="685800" y="3162300"/>
            <a:ext cx="5715000" cy="6858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_tradnl" altLang="ja-JP" sz="2600" kern="0" dirty="0" smtClean="0">
                <a:solidFill>
                  <a:schemeClr val="bg1"/>
                </a:solidFill>
                <a:latin typeface="Myriad Pro"/>
              </a:rPr>
              <a:t>SHARING WHAT WORKS</a:t>
            </a:r>
            <a:endParaRPr lang="es-ES_tradnl" altLang="ca-ES" kern="0" dirty="0" smtClean="0">
              <a:latin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605227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Tips on Regional Project Management: Cooperation and Knowledg</a:t>
            </a:r>
            <a:r>
              <a:rPr lang="en-US" altLang="ja-JP" sz="2200" dirty="0" smtClean="0">
                <a:solidFill>
                  <a:srgbClr val="004C2E"/>
                </a:solidFill>
                <a:latin typeface="Myriad Pro Light" panose="020B0603030403020204" pitchFamily="34" charset="0"/>
              </a:rPr>
              <a:t>e Management</a:t>
            </a:r>
            <a:endParaRPr lang="en-US" sz="2200" dirty="0">
              <a:latin typeface="Myriad Pro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55" y="4274472"/>
            <a:ext cx="815009" cy="83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84784"/>
            <a:ext cx="5105400" cy="864096"/>
          </a:xfrm>
        </p:spPr>
        <p:txBody>
          <a:bodyPr/>
          <a:lstStyle/>
          <a:p>
            <a:r>
              <a:rPr lang="es-PA" dirty="0" smtClean="0"/>
              <a:t>NS-SS </a:t>
            </a:r>
            <a:r>
              <a:rPr lang="es-PA" dirty="0" err="1" smtClean="0"/>
              <a:t>Cooperation</a:t>
            </a:r>
            <a:r>
              <a:rPr lang="es-PA" dirty="0" smtClean="0"/>
              <a:t> </a:t>
            </a:r>
            <a:r>
              <a:rPr lang="es-PA" dirty="0" err="1" smtClean="0"/>
              <a:t>is</a:t>
            </a:r>
            <a:r>
              <a:rPr lang="es-PA" dirty="0" smtClean="0"/>
              <a:t>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62600" y="1143000"/>
            <a:ext cx="2960729" cy="522762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A </a:t>
            </a: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process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Is adaptive in nature and therefore experimental and innovative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Is responsive to need/demand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Builds on existing strengths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Based on engagement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a-ES" sz="1800" dirty="0" smtClean="0">
                <a:solidFill>
                  <a:srgbClr val="FFFFFF"/>
                </a:solidFill>
                <a:latin typeface="Myriad Pro Bold" charset="0"/>
              </a:rPr>
              <a:t>Contributes to knowledge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90800"/>
            <a:ext cx="470535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9600" y="1905000"/>
            <a:ext cx="7315200" cy="30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What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will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the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JCCP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project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optimize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NS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or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SS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Cooperation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?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endParaRPr lang="es-ES_tradnl" altLang="ca-ES" sz="3200" dirty="0">
              <a:solidFill>
                <a:srgbClr val="FFFFFF"/>
              </a:solidFill>
              <a:latin typeface="Myriad Pro" panose="020B0503030403020204" pitchFamily="34" charset="0"/>
            </a:endParaRP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How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will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you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share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the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results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of country 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level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activities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with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each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other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and </a:t>
            </a: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larger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 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ca-ES" sz="3200" dirty="0" err="1" smtClean="0">
                <a:solidFill>
                  <a:srgbClr val="FFFFFF"/>
                </a:solidFill>
                <a:latin typeface="Myriad Pro" panose="020B0503030403020204" pitchFamily="34" charset="0"/>
              </a:rPr>
              <a:t>community</a:t>
            </a:r>
            <a:r>
              <a:rPr lang="es-ES_tradnl" altLang="ca-ES" sz="32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584241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59728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8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762000" y="2819400"/>
            <a:ext cx="73152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n-US" altLang="ja-JP" sz="18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SUSTAINABLE DEVELOPMENT and RESILIENCE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n-US" altLang="ja-JP" sz="18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UNDP Regional Center for Latin America and the Caribbean in Panama</a:t>
            </a:r>
          </a:p>
          <a:p>
            <a:pPr algn="just">
              <a:lnSpc>
                <a:spcPct val="60000"/>
              </a:lnSpc>
              <a:spcBef>
                <a:spcPct val="50000"/>
              </a:spcBef>
            </a:pPr>
            <a:r>
              <a:rPr lang="es-ES_tradnl" altLang="ja-JP" sz="1800" dirty="0" smtClean="0">
                <a:solidFill>
                  <a:srgbClr val="FFFFFF"/>
                </a:solidFill>
                <a:latin typeface="Myriad Pro" panose="020B0503030403020204" pitchFamily="34" charset="0"/>
              </a:rPr>
              <a:t>(+</a:t>
            </a:r>
            <a:r>
              <a:rPr lang="es-ES_tradnl" altLang="ja-JP" sz="1800" dirty="0">
                <a:solidFill>
                  <a:srgbClr val="FFFFFF"/>
                </a:solidFill>
                <a:latin typeface="Myriad Pro" panose="020B0503030403020204" pitchFamily="34" charset="0"/>
              </a:rPr>
              <a:t>507) 302-4566 / rsclac.cps@undp.org / </a:t>
            </a:r>
            <a:r>
              <a:rPr lang="es-ES_tradnl" altLang="ja-JP" sz="1800" dirty="0">
                <a:solidFill>
                  <a:srgbClr val="FFFFFF"/>
                </a:solidFill>
                <a:latin typeface="Myriad Pro Bold" charset="0"/>
              </a:rPr>
              <a:t>www.undp.org</a:t>
            </a:r>
            <a:endParaRPr lang="es-ES_tradnl" altLang="ca-ES" sz="1800" dirty="0">
              <a:solidFill>
                <a:srgbClr val="FFFFFF"/>
              </a:solidFill>
              <a:latin typeface="Myriad Pro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1200" y="584241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>
                <a:solidFill>
                  <a:srgbClr val="004C2E"/>
                </a:solidFill>
                <a:latin typeface="Myriad Pro" pitchFamily="34" charset="0"/>
              </a:rPr>
              <a:t>www.crmi-undp.org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59728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2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652" y="882015"/>
            <a:ext cx="744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yriad Pro" pitchFamily="34" charset="0"/>
              </a:rPr>
              <a:t>JCCP: OUTPUT 3</a:t>
            </a:r>
            <a:endParaRPr lang="en-US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800705"/>
            <a:ext cx="7919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3.1 CAPACITY BUILDING WITHIN REGION TO SUSTAIN AND ENHANCE APPROACHES TO CCA AND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3.2 COMMUNICATION CAMPAIGN ON BENEFITS OF MITIGATION AND ADAPTATION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3.3</a:t>
            </a:r>
            <a:r>
              <a:rPr lang="en-US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JAPAN CARIBBEAN TRANSFER OF TECHNICAL, PROCESSES AND EXPEREINCES </a:t>
            </a:r>
          </a:p>
        </p:txBody>
      </p:sp>
    </p:spTree>
    <p:extLst>
      <p:ext uri="{BB962C8B-B14F-4D97-AF65-F5344CB8AC3E}">
        <p14:creationId xmlns:p14="http://schemas.microsoft.com/office/powerpoint/2010/main" val="41869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na.boschiero\Downloads\1383030_655385434485925_9872558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" y="1957627"/>
            <a:ext cx="3451733" cy="27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652" y="882015"/>
            <a:ext cx="7441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yriad Pro" pitchFamily="34" charset="0"/>
              </a:rPr>
              <a:t>Caribbean Risk Management Initiative (CRMI</a:t>
            </a:r>
            <a:r>
              <a:rPr lang="en-US" sz="2800" dirty="0" smtClean="0">
                <a:solidFill>
                  <a:schemeClr val="bg1"/>
                </a:solidFill>
                <a:latin typeface="Myriad Pro" pitchFamily="34" charset="0"/>
              </a:rPr>
              <a:t>): Regional Project 2012 - 2015</a:t>
            </a:r>
            <a:endParaRPr lang="en-US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6468" y="1800705"/>
            <a:ext cx="44249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Realistic Implementation Timelines; take into account local political and administrative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Capacity assessments should inform any training processes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yriad Pro" pitchFamily="34" charset="0"/>
              </a:rPr>
              <a:t>Establish pilot criteria (vulnerability, capacity, political support,  possibility of scale-up); establish criteria for measuring success.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Consider mechanisms for community engagement: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Role of local authorities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who is designing community activities?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Does the intervention leverage existing community structures?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How </a:t>
            </a: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are pilots to be sustained?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865" y="4847693"/>
            <a:ext cx="4419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yriad Pro" pitchFamily="34" charset="0"/>
              </a:rPr>
              <a:t>Regional and national monitoring </a:t>
            </a: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plans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Document in-kind contributions</a:t>
            </a:r>
            <a:endParaRPr lang="en-US" sz="1800" dirty="0">
              <a:solidFill>
                <a:schemeClr val="bg1"/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yriad Pro" pitchFamily="34" charset="0"/>
              </a:rPr>
              <a:t>Sustainability Planning: Exit </a:t>
            </a: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Horizontal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yriad Pro" pitchFamily="34" charset="0"/>
              </a:rPr>
              <a:t>Knowledge Management and Communications a Priority</a:t>
            </a:r>
            <a:endParaRPr lang="en-US" sz="18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19200"/>
            <a:ext cx="6408712" cy="864096"/>
          </a:xfrm>
        </p:spPr>
        <p:txBody>
          <a:bodyPr/>
          <a:lstStyle/>
          <a:p>
            <a:r>
              <a:rPr lang="es-PA" dirty="0"/>
              <a:t>South-South </a:t>
            </a:r>
            <a:r>
              <a:rPr lang="en-US" dirty="0" smtClean="0"/>
              <a:t>Cooperation: Process</a:t>
            </a:r>
            <a:r>
              <a:rPr lang="es-PA" dirty="0"/>
              <a:t/>
            </a:r>
            <a:br>
              <a:rPr lang="es-PA" dirty="0"/>
            </a:br>
            <a:r>
              <a:rPr lang="es-PA" dirty="0" smtClean="0"/>
              <a:t>2009-2014</a:t>
            </a:r>
            <a:endParaRPr lang="es-P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799" y="2209800"/>
            <a:ext cx="7718425" cy="3889102"/>
          </a:xfrm>
        </p:spPr>
        <p:txBody>
          <a:bodyPr/>
          <a:lstStyle/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Systematization 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of the Cuban experience	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Training and tool development 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related to Cuban experience</a:t>
            </a:r>
          </a:p>
          <a:p>
            <a:pPr marL="742950" lvl="1" indent="-285750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Study tour workshop for UNDP Focal Points, National DM Authorities and Local Decision Makers</a:t>
            </a:r>
          </a:p>
          <a:p>
            <a:pPr marL="742950" lvl="1" indent="-285750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Training for Technical Specialists</a:t>
            </a:r>
          </a:p>
          <a:p>
            <a:pPr marL="742950" lvl="1" indent="-285750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Videos, Guidebooks, Toolkits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Facilitation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 of adaptation and implementation in five Caribbean countries: </a:t>
            </a:r>
            <a:br>
              <a:rPr lang="en-US" kern="1200" dirty="0">
                <a:solidFill>
                  <a:srgbClr val="004C2E"/>
                </a:solidFill>
                <a:latin typeface="Myriad Pro" pitchFamily="34" charset="0"/>
              </a:rPr>
            </a:b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British Virgin Islands, Dominican Republic, Guyana, Jamaica, and Trinidad and Tobago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Coordination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 of technical assistance: Cuba to pilot countries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Support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 to pilot project management</a:t>
            </a:r>
          </a:p>
          <a:p>
            <a:pPr lvl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Assessment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 and </a:t>
            </a:r>
            <a:r>
              <a:rPr lang="en-US" b="1" kern="1200" dirty="0">
                <a:solidFill>
                  <a:srgbClr val="004C2E"/>
                </a:solidFill>
                <a:latin typeface="Myriad Pro" pitchFamily="34" charset="0"/>
              </a:rPr>
              <a:t>Documentation</a:t>
            </a:r>
            <a:r>
              <a:rPr lang="en-US" kern="1200" dirty="0">
                <a:solidFill>
                  <a:srgbClr val="004C2E"/>
                </a:solidFill>
                <a:latin typeface="Myriad Pro" pitchFamily="34" charset="0"/>
              </a:rPr>
              <a:t> of lessons learned</a:t>
            </a:r>
          </a:p>
          <a:p>
            <a:endParaRPr lang="es-P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1">
            <a:off x="7395171" y="1029461"/>
            <a:ext cx="131762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N-S/SS Cooperation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Go beyond the panels</a:t>
            </a:r>
            <a:endParaRPr lang="es-P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562600" y="914400"/>
            <a:ext cx="2743200" cy="5257800"/>
          </a:xfrm>
        </p:spPr>
        <p:txBody>
          <a:bodyPr/>
          <a:lstStyle/>
          <a:p>
            <a:r>
              <a:rPr lang="es-PA" sz="1800" dirty="0" err="1" smtClean="0"/>
              <a:t>Understand</a:t>
            </a:r>
            <a:r>
              <a:rPr lang="es-PA" sz="1800" dirty="0" smtClean="0"/>
              <a:t> </a:t>
            </a:r>
            <a:r>
              <a:rPr lang="es-PA" sz="1800" dirty="0" err="1" smtClean="0"/>
              <a:t>Supply</a:t>
            </a:r>
            <a:r>
              <a:rPr lang="es-PA" sz="1800" dirty="0" smtClean="0"/>
              <a:t> and </a:t>
            </a:r>
            <a:r>
              <a:rPr lang="es-PA" sz="1800" dirty="0" err="1" smtClean="0"/>
              <a:t>Demand</a:t>
            </a:r>
            <a:endParaRPr lang="es-PA" sz="1800" dirty="0" smtClean="0"/>
          </a:p>
          <a:p>
            <a:endParaRPr lang="es-PA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Understand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provider experience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Ensure that it is documented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Identify </a:t>
            </a:r>
            <a:r>
              <a:rPr lang="en-US" sz="2000" dirty="0"/>
              <a:t>how </a:t>
            </a:r>
            <a:r>
              <a:rPr lang="en-US" sz="2000" dirty="0" smtClean="0"/>
              <a:t>cooperation </a:t>
            </a:r>
            <a:r>
              <a:rPr lang="en-US" sz="2000" dirty="0" smtClean="0"/>
              <a:t>will </a:t>
            </a:r>
            <a:r>
              <a:rPr lang="en-US" sz="2000" dirty="0"/>
              <a:t>align with priorities in recipient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Preliminary </a:t>
            </a:r>
            <a:r>
              <a:rPr lang="en-US" sz="2000" dirty="0" smtClean="0"/>
              <a:t>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Collaboration agreements</a:t>
            </a:r>
          </a:p>
          <a:p>
            <a:r>
              <a:rPr lang="en-US" sz="1800" dirty="0"/>
              <a:t>	</a:t>
            </a:r>
          </a:p>
          <a:p>
            <a:endParaRPr lang="es-PA" sz="1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b="3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00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err="1" smtClean="0"/>
              <a:t>Cooperation</a:t>
            </a:r>
            <a:r>
              <a:rPr lang="es-PA" dirty="0" smtClean="0"/>
              <a:t>:</a:t>
            </a:r>
            <a:br>
              <a:rPr lang="es-PA" dirty="0" smtClean="0"/>
            </a:br>
            <a:r>
              <a:rPr lang="es-PA" dirty="0" err="1" smtClean="0"/>
              <a:t>its</a:t>
            </a:r>
            <a:r>
              <a:rPr lang="es-PA" dirty="0" smtClean="0"/>
              <a:t> </a:t>
            </a:r>
            <a:r>
              <a:rPr lang="es-PA" dirty="0" err="1" smtClean="0"/>
              <a:t>all</a:t>
            </a:r>
            <a:r>
              <a:rPr lang="es-PA" dirty="0" smtClean="0"/>
              <a:t> </a:t>
            </a:r>
            <a:r>
              <a:rPr lang="es-PA" dirty="0" err="1" smtClean="0"/>
              <a:t>about</a:t>
            </a:r>
            <a:r>
              <a:rPr lang="es-PA" dirty="0" smtClean="0"/>
              <a:t> </a:t>
            </a:r>
            <a:r>
              <a:rPr lang="es-PA" dirty="0" err="1" smtClean="0"/>
              <a:t>being</a:t>
            </a:r>
            <a:r>
              <a:rPr lang="es-PA" dirty="0" smtClean="0"/>
              <a:t> flexible</a:t>
            </a:r>
            <a:endParaRPr lang="es-P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638800" y="914400"/>
            <a:ext cx="2819400" cy="5257800"/>
          </a:xfrm>
        </p:spPr>
        <p:txBody>
          <a:bodyPr/>
          <a:lstStyle/>
          <a:p>
            <a:r>
              <a:rPr lang="en-US" dirty="0" smtClean="0"/>
              <a:t>Adapt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Comprehensive </a:t>
            </a:r>
            <a:r>
              <a:rPr lang="en-US" sz="2000" dirty="0" smtClean="0"/>
              <a:t>needs &amp; capacity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Context analysis </a:t>
            </a:r>
            <a:r>
              <a:rPr lang="en-US" sz="2000" dirty="0" smtClean="0"/>
              <a:t>–complement </a:t>
            </a:r>
            <a:r>
              <a:rPr lang="en-US" sz="2000" dirty="0" smtClean="0"/>
              <a:t>existing structures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Adapt </a:t>
            </a:r>
            <a:r>
              <a:rPr lang="en-US" sz="2000" dirty="0"/>
              <a:t>instruments, tools, and </a:t>
            </a:r>
            <a:r>
              <a:rPr lang="en-US" sz="2000" dirty="0" smtClean="0"/>
              <a:t>mechanisms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Technical </a:t>
            </a:r>
            <a:r>
              <a:rPr lang="en-US" sz="2000" dirty="0"/>
              <a:t>assistance from provider country</a:t>
            </a:r>
          </a:p>
          <a:p>
            <a:endParaRPr lang="en-US" dirty="0" smtClean="0"/>
          </a:p>
          <a:p>
            <a:endParaRPr lang="es-PA" sz="2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2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4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err="1" smtClean="0"/>
              <a:t>Cooperation</a:t>
            </a:r>
            <a:r>
              <a:rPr lang="es-PA" dirty="0" smtClean="0"/>
              <a:t>:</a:t>
            </a:r>
            <a:br>
              <a:rPr lang="es-PA" dirty="0" smtClean="0"/>
            </a:br>
            <a:r>
              <a:rPr lang="es-PA" dirty="0" err="1" smtClean="0"/>
              <a:t>putting</a:t>
            </a:r>
            <a:r>
              <a:rPr lang="es-PA" dirty="0" smtClean="0"/>
              <a:t> </a:t>
            </a:r>
            <a:r>
              <a:rPr lang="es-PA" dirty="0" err="1" smtClean="0"/>
              <a:t>it</a:t>
            </a:r>
            <a:r>
              <a:rPr lang="es-PA" dirty="0" smtClean="0"/>
              <a:t> </a:t>
            </a:r>
            <a:r>
              <a:rPr lang="es-PA" dirty="0" err="1" smtClean="0"/>
              <a:t>into</a:t>
            </a:r>
            <a:r>
              <a:rPr lang="es-PA" dirty="0" smtClean="0"/>
              <a:t> </a:t>
            </a:r>
            <a:r>
              <a:rPr lang="es-PA" dirty="0" err="1" smtClean="0"/>
              <a:t>practice</a:t>
            </a:r>
            <a:endParaRPr lang="es-P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638800" y="990600"/>
            <a:ext cx="2895600" cy="5181599"/>
          </a:xfrm>
        </p:spPr>
        <p:txBody>
          <a:bodyPr/>
          <a:lstStyle/>
          <a:p>
            <a:r>
              <a:rPr lang="en-US" sz="2300" dirty="0" smtClean="0"/>
              <a:t>Consolidate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Design </a:t>
            </a:r>
            <a:r>
              <a:rPr lang="en-US" sz="2000" dirty="0"/>
              <a:t>action/work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Implement transfer activities, using adapted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Deepen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Ensure local, national and provider responsibilities are clearly defined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 </a:t>
            </a:r>
            <a:r>
              <a:rPr lang="en-US" sz="2000" dirty="0"/>
              <a:t>knowledge products </a:t>
            </a:r>
            <a:r>
              <a:rPr lang="en-US" sz="2000" dirty="0" smtClean="0"/>
              <a:t> - how has the new knowledge been used? What was learned? </a:t>
            </a:r>
            <a:endParaRPr lang="en-US" sz="2000" dirty="0"/>
          </a:p>
          <a:p>
            <a:endParaRPr lang="es-P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b="3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err="1" smtClean="0"/>
              <a:t>Cooperation</a:t>
            </a:r>
            <a:r>
              <a:rPr lang="es-PA" dirty="0" smtClean="0"/>
              <a:t>:</a:t>
            </a:r>
            <a:br>
              <a:rPr lang="es-PA" dirty="0" smtClean="0"/>
            </a:br>
            <a:r>
              <a:rPr lang="es-PA" dirty="0" err="1" smtClean="0"/>
              <a:t>that</a:t>
            </a:r>
            <a:r>
              <a:rPr lang="es-PA" dirty="0" smtClean="0"/>
              <a:t> </a:t>
            </a:r>
            <a:r>
              <a:rPr lang="es-PA" dirty="0" err="1" smtClean="0"/>
              <a:t>was</a:t>
            </a:r>
            <a:r>
              <a:rPr lang="es-PA" dirty="0" smtClean="0"/>
              <a:t> </a:t>
            </a:r>
            <a:r>
              <a:rPr lang="es-PA" dirty="0" err="1" smtClean="0"/>
              <a:t>nice</a:t>
            </a:r>
            <a:r>
              <a:rPr lang="es-PA" dirty="0" smtClean="0"/>
              <a:t>, </a:t>
            </a:r>
            <a:r>
              <a:rPr lang="es-PA" dirty="0" err="1" smtClean="0"/>
              <a:t>now</a:t>
            </a:r>
            <a:r>
              <a:rPr lang="es-PA" dirty="0" smtClean="0"/>
              <a:t> </a:t>
            </a:r>
            <a:r>
              <a:rPr lang="es-PA" dirty="0" err="1" smtClean="0"/>
              <a:t>what</a:t>
            </a:r>
            <a:r>
              <a:rPr lang="es-PA" dirty="0" smtClean="0"/>
              <a:t>?</a:t>
            </a:r>
            <a:endParaRPr lang="es-P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638800" y="990600"/>
            <a:ext cx="2819400" cy="5181599"/>
          </a:xfrm>
        </p:spPr>
        <p:txBody>
          <a:bodyPr/>
          <a:lstStyle/>
          <a:p>
            <a:r>
              <a:rPr lang="es-PA" sz="1900" dirty="0" smtClean="0"/>
              <a:t>Share </a:t>
            </a:r>
            <a:r>
              <a:rPr lang="es-PA" sz="1900" dirty="0" err="1" smtClean="0"/>
              <a:t>the</a:t>
            </a:r>
            <a:r>
              <a:rPr lang="es-PA" sz="1900" dirty="0" smtClean="0"/>
              <a:t> </a:t>
            </a:r>
            <a:r>
              <a:rPr lang="es-PA" sz="1900" dirty="0" err="1" smtClean="0"/>
              <a:t>Experience</a:t>
            </a:r>
            <a:endParaRPr lang="es-PA" sz="1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Lateral exchanges – workshops, virtual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Knowledge</a:t>
            </a:r>
            <a:r>
              <a:rPr lang="en-US" sz="2000" dirty="0" smtClean="0"/>
              <a:t> </a:t>
            </a:r>
            <a:r>
              <a:rPr lang="en-US" sz="2000" dirty="0"/>
              <a:t>products – for national upscaling (templates, flow charts, standardized products)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Communication products: case studies, videos, blogs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Analyze the process as well as the </a:t>
            </a:r>
            <a:r>
              <a:rPr lang="en-US" sz="2000" dirty="0" smtClean="0"/>
              <a:t>results (recipient and provider)</a:t>
            </a:r>
            <a:endParaRPr lang="en-US" sz="2000" dirty="0"/>
          </a:p>
          <a:p>
            <a:endParaRPr lang="es-PA" sz="19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b="3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9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762000" y="2819400"/>
            <a:ext cx="7315200" cy="2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60000"/>
              </a:lnSpc>
              <a:spcBef>
                <a:spcPct val="50000"/>
              </a:spcBef>
            </a:pPr>
            <a:endParaRPr lang="es-ES_tradnl" altLang="ca-ES" sz="1800" dirty="0">
              <a:solidFill>
                <a:srgbClr val="FFFFFF"/>
              </a:solidFill>
              <a:latin typeface="Myriad Pro Bold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59728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029595"/>
              </p:ext>
            </p:extLst>
          </p:nvPr>
        </p:nvGraphicFramePr>
        <p:xfrm>
          <a:off x="533400" y="430434"/>
          <a:ext cx="8229600" cy="6198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8499"/>
                <a:gridCol w="5971101"/>
              </a:tblGrid>
              <a:tr h="2976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Mechanisms for SSC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Possible actions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  <a:tr h="12144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Agreements and Diagnosis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Agreement to exchange/MOU/ Agreement on terms and components to be transferred.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Mission from host to recipient country to assess context and design project/SSC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Capacity assessment of recipient country system. 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Field visits are carried out with the purpose of demonstrating </a:t>
                      </a:r>
                      <a:r>
                        <a:rPr lang="en-CA" sz="1050" dirty="0" smtClean="0">
                          <a:effectLst/>
                        </a:rPr>
                        <a:t>provider </a:t>
                      </a:r>
                      <a:r>
                        <a:rPr lang="en-CA" sz="1050" dirty="0">
                          <a:effectLst/>
                        </a:rPr>
                        <a:t>country experience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Review process of frameworks (standards, protocols, procedures and processes)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  <a:tr h="10024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Knowledge Exchange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Workshops or Technical roundtables for knowledge exchange 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Experience exchange in regional and bi-national forums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Use of Virtual forum for sharing experience. 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Construction of knowledge networks/platforms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Online courses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  <a:tr h="9010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Capacity Development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Technical assistance in process design, planning, monitoring and follow-up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Technical visits from recipient to host for training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Mentoring from supply to recipient country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Internships and study tours to supply country from recipient country or countries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Technical working panels for methodological transfer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  <a:tr h="11119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Technical Guidance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 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Development of didactic aids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Methodology, templates, applications, procedures, operations manual, and handbooks adapted.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>
                          <a:effectLst/>
                        </a:rPr>
                        <a:t>Training provided to supply country as to how to implement SSC, including theoretical approach, methodology and training materials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  <a:tr h="16713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Implementation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Action plan is constructed specifying short, medium and long term actions to facilitate the adaptation of experience to other contexts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Pilot projects based on practical application of </a:t>
                      </a:r>
                      <a:r>
                        <a:rPr lang="en-CA" sz="1050" dirty="0" smtClean="0">
                          <a:effectLst/>
                        </a:rPr>
                        <a:t>provider </a:t>
                      </a:r>
                      <a:r>
                        <a:rPr lang="en-CA" sz="1050" dirty="0">
                          <a:effectLst/>
                        </a:rPr>
                        <a:t>country’s best practices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Adaptation and implementation of frameworks (SOPs, protocols, and processes)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Strategic support and intervention by supply country  for implementation of the initiatives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Reiterative process: lessons learned during the SSC process monitored in order to reorient and reformulate.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Evaluation tools to allow effective continuity of activities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79" marR="5407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47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_RDR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0" id="{35F8C9DF-777F-4EAF-A89C-D4EEE7C7CCD0}" vid="{A845FA2E-97D7-4C4A-B86B-04BCC1A5193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329847-71e0-4991-ae1d-d09f2517fcad">COUNTRYRBLAC-1394-1120</_dlc_DocId>
    <_dlc_DocIdUrl xmlns="ab329847-71e0-4991-ae1d-d09f2517fcad">
      <Url>https://intranet.undp.org/country/rblac/bb/intra/jcccp/_layouts/15/DocIdRedir.aspx?ID=COUNTRYRBLAC-1394-1120</Url>
      <Description>COUNTRYRBLAC-1394-1120</Description>
    </_dlc_DocIdUrl>
    <CSMeta2010Field xmlns="http://schemas.microsoft.com/sharepoint/v3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09AA65D188C45B8686C6DD6129E5C" ma:contentTypeVersion="0" ma:contentTypeDescription="Create a new document." ma:contentTypeScope="" ma:versionID="c5105cbf79a5b4ad6e63b9dc4aace074">
  <xsd:schema xmlns:xsd="http://www.w3.org/2001/XMLSchema" xmlns:xs="http://www.w3.org/2001/XMLSchema" xmlns:p="http://schemas.microsoft.com/office/2006/metadata/properties" xmlns:ns1="http://schemas.microsoft.com/sharepoint/v3" xmlns:ns2="ab329847-71e0-4991-ae1d-d09f2517fcad" targetNamespace="http://schemas.microsoft.com/office/2006/metadata/properties" ma:root="true" ma:fieldsID="546307e152b974e95ef9e9321c966868" ns1:_="" ns2:_="">
    <xsd:import namespace="http://schemas.microsoft.com/sharepoint/v3"/>
    <xsd:import namespace="ab329847-71e0-4991-ae1d-d09f2517fca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CSMeta2010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SMeta2010Field" ma:index="11" nillable="true" ma:displayName="Classification Status" ma:hidden="true" ma:internalName="CSMeta2010Field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29847-71e0-4991-ae1d-d09f2517fc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392A85-94EE-41DD-A3F1-BA997093BB87}"/>
</file>

<file path=customXml/itemProps2.xml><?xml version="1.0" encoding="utf-8"?>
<ds:datastoreItem xmlns:ds="http://schemas.openxmlformats.org/officeDocument/2006/customXml" ds:itemID="{2348962C-1ADE-4D25-AC17-7FA70F16EF13}"/>
</file>

<file path=customXml/itemProps3.xml><?xml version="1.0" encoding="utf-8"?>
<ds:datastoreItem xmlns:ds="http://schemas.openxmlformats.org/officeDocument/2006/customXml" ds:itemID="{344665BF-0151-4334-B7F2-D336CEB164A2}"/>
</file>

<file path=customXml/itemProps4.xml><?xml version="1.0" encoding="utf-8"?>
<ds:datastoreItem xmlns:ds="http://schemas.openxmlformats.org/officeDocument/2006/customXml" ds:itemID="{ADE9790A-7ECF-48BD-B3DC-1BED80E3811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673</Words>
  <Application>Microsoft Office PowerPoint</Application>
  <PresentationFormat>On-screen Show (4:3)</PresentationFormat>
  <Paragraphs>128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Myriad Pro</vt:lpstr>
      <vt:lpstr>Myriad Pro Bold</vt:lpstr>
      <vt:lpstr>Myriad Pro Light</vt:lpstr>
      <vt:lpstr>Times New Roman</vt:lpstr>
      <vt:lpstr>Wingdings</vt:lpstr>
      <vt:lpstr>plantilla_RDR</vt:lpstr>
      <vt:lpstr>PowerPoint Presentation</vt:lpstr>
      <vt:lpstr>PowerPoint Presentation</vt:lpstr>
      <vt:lpstr>PowerPoint Presentation</vt:lpstr>
      <vt:lpstr>South-South Cooperation: Process 2009-2014</vt:lpstr>
      <vt:lpstr>N-S/SS Cooperation: Go beyond the panels</vt:lpstr>
      <vt:lpstr>Cooperation: its all about being flexible</vt:lpstr>
      <vt:lpstr>Cooperation: putting it into practice</vt:lpstr>
      <vt:lpstr>Cooperation: that was nice, now what?</vt:lpstr>
      <vt:lpstr>PowerPoint Presentation</vt:lpstr>
      <vt:lpstr>NS-SS Cooperation is: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2014-05-14T19:43:52Z</dcterms:created>
  <dcterms:modified xsi:type="dcterms:W3CDTF">2016-01-27T12:41:52Z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 LanguagesTaxHTField0">
    <vt:lpwstr>English|7f98b732-4b5b-4b70-ba90-a0eff09b5d2d</vt:lpwstr>
  </property>
  <property fmtid="{D5CDD505-2E9C-101B-9397-08002B2CF9AE}" pid="3" name="ContentTypeId">
    <vt:lpwstr>0x0101008D109AA65D188C45B8686C6DD6129E5C</vt:lpwstr>
  </property>
  <property fmtid="{D5CDD505-2E9C-101B-9397-08002B2CF9AE}" pid="4" name="TaxCatchAll">
    <vt:lpwstr>5;#English|7f98b732-4b5b-4b70-ba90-a0eff09b5d2d</vt:lpwstr>
  </property>
  <property fmtid="{D5CDD505-2E9C-101B-9397-08002B2CF9AE}" pid="5" name="UN Languages">
    <vt:lpwstr>5;#English|7f98b732-4b5b-4b70-ba90-a0eff09b5d2d</vt:lpwstr>
  </property>
  <property fmtid="{D5CDD505-2E9C-101B-9397-08002B2CF9AE}" pid="6" name="_dlc_DocIdItemGuid">
    <vt:lpwstr>a3364dc2-29ba-49e5-aaab-fa09715e647f</vt:lpwstr>
  </property>
</Properties>
</file>