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8" r:id="rId2"/>
    <p:sldId id="257" r:id="rId3"/>
    <p:sldId id="312" r:id="rId4"/>
    <p:sldId id="259" r:id="rId5"/>
    <p:sldId id="290" r:id="rId6"/>
    <p:sldId id="292" r:id="rId7"/>
    <p:sldId id="306" r:id="rId8"/>
    <p:sldId id="307" r:id="rId9"/>
    <p:sldId id="308" r:id="rId10"/>
    <p:sldId id="304" r:id="rId11"/>
    <p:sldId id="305" r:id="rId12"/>
    <p:sldId id="309" r:id="rId13"/>
    <p:sldId id="310" r:id="rId14"/>
    <p:sldId id="301" r:id="rId15"/>
    <p:sldId id="311" r:id="rId16"/>
    <p:sldId id="266" r:id="rId17"/>
    <p:sldId id="303" r:id="rId18"/>
    <p:sldId id="284" r:id="rId19"/>
    <p:sldId id="286" r:id="rId20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ica Afanador" initials="AA" lastIdx="1" clrIdx="0">
    <p:extLst/>
  </p:cmAuthor>
  <p:cmAuthor id="2" name="Alexandra Soezer" initials="AS" lastIdx="1" clrIdx="1">
    <p:extLst/>
  </p:cmAuthor>
  <p:cmAuthor id="3" name="Ashili" initials="A" lastIdx="1" clrIdx="2">
    <p:extLst/>
  </p:cmAuthor>
  <p:cmAuthor id="4" name="Paulus Ashili" initials="PA" lastIdx="1" clrIdx="3">
    <p:extLst/>
  </p:cmAuthor>
  <p:cmAuthor id="5" name="Vikrant Badve" initials="VBA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1" autoAdjust="0"/>
    <p:restoredTop sz="78309" autoAdjust="0"/>
  </p:normalViewPr>
  <p:slideViewPr>
    <p:cSldViewPr snapToGrid="0">
      <p:cViewPr>
        <p:scale>
          <a:sx n="100" d="100"/>
          <a:sy n="100" d="100"/>
        </p:scale>
        <p:origin x="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94C2DD6-979B-42BC-B111-809D673D82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71C19A3-BCE3-479F-B9A4-9E95D7DE3C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41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GB" dirty="0"/>
              <a:t>This slide describes</a:t>
            </a:r>
            <a:r>
              <a:rPr lang="en-GB" baseline="0" dirty="0"/>
              <a:t> the</a:t>
            </a:r>
            <a:r>
              <a:rPr lang="en-US" dirty="0"/>
              <a:t> objectives of the NAMA: ideally in a diagram form or picture. Panelists should describe the objective in relation to the country’s development and/or climate strategies.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5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9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3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780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712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57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6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9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07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2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8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85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5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6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22" y="434401"/>
            <a:ext cx="875211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>
                <a:latin typeface="Gill Sans MT" panose="020B0502020104020203" pitchFamily="34" charset="0"/>
              </a:rPr>
              <a:t>Promoting Growth through Sustainable and Efficient Energy Consumption in Commercial Sector</a:t>
            </a:r>
          </a:p>
        </p:txBody>
      </p:sp>
    </p:spTree>
    <p:extLst>
      <p:ext uri="{BB962C8B-B14F-4D97-AF65-F5344CB8AC3E}">
        <p14:creationId xmlns:p14="http://schemas.microsoft.com/office/powerpoint/2010/main" val="1933694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Supporting Measures -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GB" sz="2400" dirty="0">
                <a:latin typeface="Gill Sans MT" panose="020B0502020104020203" pitchFamily="34" charset="0"/>
              </a:rPr>
              <a:t>Develop new standards (lighting completed, refrigeration on-going, AC and others forthcoming);</a:t>
            </a:r>
          </a:p>
          <a:p>
            <a:pPr algn="just">
              <a:lnSpc>
                <a:spcPct val="170000"/>
              </a:lnSpc>
            </a:pPr>
            <a:r>
              <a:rPr lang="en-GB" sz="2400" dirty="0">
                <a:latin typeface="Gill Sans MT" panose="020B0502020104020203" pitchFamily="34" charset="0"/>
              </a:rPr>
              <a:t>Adopt Caribbean labelling system (on-going);</a:t>
            </a:r>
          </a:p>
          <a:p>
            <a:pPr algn="just">
              <a:lnSpc>
                <a:spcPct val="170000"/>
              </a:lnSpc>
            </a:pPr>
            <a:r>
              <a:rPr lang="en-GB" sz="2400" dirty="0">
                <a:latin typeface="Gill Sans MT" panose="020B0502020104020203" pitchFamily="34" charset="0"/>
              </a:rPr>
              <a:t>Fiscal measures (penalty mechanism/banning) </a:t>
            </a:r>
          </a:p>
          <a:p>
            <a:pPr algn="just">
              <a:lnSpc>
                <a:spcPct val="170000"/>
              </a:lnSpc>
            </a:pPr>
            <a:r>
              <a:rPr lang="en-GB" sz="2400" dirty="0">
                <a:latin typeface="Gill Sans MT" panose="020B0502020104020203" pitchFamily="34" charset="0"/>
              </a:rPr>
              <a:t>MRA with Mexico to use their MRV system; </a:t>
            </a:r>
          </a:p>
          <a:p>
            <a:pPr algn="just">
              <a:lnSpc>
                <a:spcPct val="170000"/>
              </a:lnSpc>
            </a:pPr>
            <a:r>
              <a:rPr lang="en-GB" sz="2400" dirty="0">
                <a:latin typeface="Gill Sans MT" panose="020B0502020104020203" pitchFamily="34" charset="0"/>
              </a:rPr>
              <a:t>Establish legal framework and enforcement mechanisms, including reporting requirements of establishments; </a:t>
            </a:r>
          </a:p>
          <a:p>
            <a:pPr algn="just">
              <a:lnSpc>
                <a:spcPct val="170000"/>
              </a:lnSpc>
            </a:pPr>
            <a:r>
              <a:rPr lang="en-GB" sz="2400" dirty="0">
                <a:latin typeface="Gill Sans MT" panose="020B0502020104020203" pitchFamily="34" charset="0"/>
              </a:rPr>
              <a:t>Adopt Caribbean building code (on-going);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2400" b="1" dirty="0">
                <a:latin typeface="Gill Sans MT" panose="020B0502020104020203" pitchFamily="34" charset="0"/>
              </a:rPr>
              <a:t>Costs of Enforcement: BZ$ 250,000 annually (x 3 years)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75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Supporting Measures – Technical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86" y="1122058"/>
            <a:ext cx="8666169" cy="6043543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GB" sz="2400" dirty="0">
                <a:latin typeface="Gill Sans MT" panose="020B0502020104020203" pitchFamily="34" charset="0"/>
              </a:rPr>
              <a:t>Market and SD Impact Assessment (identify costs, financing and socio-economic impacts) – request for external assistance (2017);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2400" b="1" dirty="0">
                <a:latin typeface="Gill Sans MT" panose="020B0502020104020203" pitchFamily="34" charset="0"/>
              </a:rPr>
              <a:t>Costs: BZ$ 200,000 </a:t>
            </a:r>
          </a:p>
          <a:p>
            <a:pPr algn="just">
              <a:lnSpc>
                <a:spcPct val="170000"/>
              </a:lnSpc>
            </a:pPr>
            <a:r>
              <a:rPr lang="en-GB" sz="2400" dirty="0">
                <a:latin typeface="Gill Sans MT" panose="020B0502020104020203" pitchFamily="34" charset="0"/>
              </a:rPr>
              <a:t>Technical Assistance to build an MRV system to assess the GHG &amp; SD impacts of the policies and actions;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2400" b="1" dirty="0">
                <a:latin typeface="Gill Sans MT" panose="020B0502020104020203" pitchFamily="34" charset="0"/>
              </a:rPr>
              <a:t>Costs: BZ$ 100,000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61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Supporting Measures – Awareness &amp; Capacity Building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1007758"/>
            <a:ext cx="8666169" cy="5059667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Capacity development to operate the MRV system;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Capacity of overall supply chain, including vendors, technology providers through new training courses with accredited training institutes (Caribbean accreditation mechanism is on-going); </a:t>
            </a:r>
            <a:r>
              <a:rPr lang="en-GB" sz="2000" b="1" dirty="0">
                <a:latin typeface="Gill Sans MT" panose="020B0502020104020203" pitchFamily="34" charset="0"/>
              </a:rPr>
              <a:t>Cost: BZ$ 500,000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Best practice guide (tools); </a:t>
            </a:r>
            <a:r>
              <a:rPr lang="en-GB" sz="2000" b="1" dirty="0">
                <a:latin typeface="Gill Sans MT" panose="020B0502020104020203" pitchFamily="34" charset="0"/>
              </a:rPr>
              <a:t>Cost: BZ$ 70,000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Benchmarking and award systems for best performing establishments;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Systematic dialogs with industry leaders and government;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Behavioural change in establishments through staff trainings;</a:t>
            </a:r>
          </a:p>
        </p:txBody>
      </p:sp>
    </p:spTree>
    <p:extLst>
      <p:ext uri="{BB962C8B-B14F-4D97-AF65-F5344CB8AC3E}">
        <p14:creationId xmlns:p14="http://schemas.microsoft.com/office/powerpoint/2010/main" val="971932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118" y="17145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Supporting Measures – Total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1007758"/>
            <a:ext cx="8666169" cy="5059667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Costs of Enforcement of Policies and Regulations: BZ$ 250,000 annually (x 3 years): </a:t>
            </a:r>
            <a:r>
              <a:rPr lang="en-GB" sz="2000" b="1" dirty="0">
                <a:latin typeface="Gill Sans MT" panose="020B0502020104020203" pitchFamily="34" charset="0"/>
              </a:rPr>
              <a:t>BZ$ 750,000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Market and SD Impact Assessment: </a:t>
            </a:r>
            <a:r>
              <a:rPr lang="en-GB" sz="2000" b="1" dirty="0">
                <a:latin typeface="Gill Sans MT" panose="020B0502020104020203" pitchFamily="34" charset="0"/>
              </a:rPr>
              <a:t>BZ$ 200,000 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Technical Assistance to build an MRV system: </a:t>
            </a:r>
            <a:r>
              <a:rPr lang="en-GB" sz="2000" b="1" dirty="0">
                <a:latin typeface="Gill Sans MT" panose="020B0502020104020203" pitchFamily="34" charset="0"/>
              </a:rPr>
              <a:t>BZ$ 100,000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Capacity of overall supply chain: </a:t>
            </a:r>
            <a:r>
              <a:rPr lang="en-GB" sz="2000" b="1" dirty="0">
                <a:latin typeface="Gill Sans MT" panose="020B0502020104020203" pitchFamily="34" charset="0"/>
              </a:rPr>
              <a:t>BZ$ 500,000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Best practice guide (tools); </a:t>
            </a:r>
            <a:r>
              <a:rPr lang="en-GB" sz="2000" b="1" dirty="0">
                <a:latin typeface="Gill Sans MT" panose="020B0502020104020203" pitchFamily="34" charset="0"/>
              </a:rPr>
              <a:t>BZ$ 70,000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2000" b="1" dirty="0">
                <a:latin typeface="Gill Sans MT" panose="020B0502020104020203" pitchFamily="34" charset="0"/>
              </a:rPr>
              <a:t>Total Costs: BZ$ 1,620,000</a:t>
            </a:r>
          </a:p>
        </p:txBody>
      </p:sp>
    </p:spTree>
    <p:extLst>
      <p:ext uri="{BB962C8B-B14F-4D97-AF65-F5344CB8AC3E}">
        <p14:creationId xmlns:p14="http://schemas.microsoft.com/office/powerpoint/2010/main" val="3276535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109632"/>
            <a:ext cx="7886700" cy="1325563"/>
          </a:xfrm>
        </p:spPr>
        <p:txBody>
          <a:bodyPr>
            <a:normAutofit/>
          </a:bodyPr>
          <a:lstStyle/>
          <a:p>
            <a:pPr lvl="0" algn="ctr"/>
            <a:r>
              <a:rPr lang="en-GB" sz="4000" dirty="0">
                <a:latin typeface="Gill Sans MT" panose="020B0502020104020203" pitchFamily="34" charset="0"/>
              </a:rPr>
              <a:t>Finance mechanism – </a:t>
            </a:r>
            <a:br>
              <a:rPr lang="en-GB" sz="4000" dirty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</a:rPr>
              <a:t>International Grants</a:t>
            </a:r>
            <a:endParaRPr lang="en-ZA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8300" y="174149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Supporting Measures: BZ$ 1,620,000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dirty="0">
                <a:latin typeface="Gill Sans MT" panose="020B0502020104020203" pitchFamily="34" charset="0"/>
              </a:rPr>
              <a:t>Enabling environment, technical studies and assessments, capacity development and trainings: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90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109632"/>
            <a:ext cx="7886700" cy="1325563"/>
          </a:xfrm>
        </p:spPr>
        <p:txBody>
          <a:bodyPr>
            <a:normAutofit/>
          </a:bodyPr>
          <a:lstStyle/>
          <a:p>
            <a:pPr lvl="0" algn="ctr"/>
            <a:r>
              <a:rPr lang="en-GB" sz="4000" dirty="0">
                <a:latin typeface="Gill Sans MT" panose="020B0502020104020203" pitchFamily="34" charset="0"/>
              </a:rPr>
              <a:t>Finance mechanism - Loans</a:t>
            </a:r>
            <a:endParaRPr lang="en-ZA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0675" y="1133474"/>
            <a:ext cx="7886700" cy="414973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Utility Energy Service Model </a:t>
            </a:r>
            <a:r>
              <a:rPr lang="en-US" dirty="0"/>
              <a:t>– develop an energy efficiency portfolio (successfully implemented in several states of the USA): </a:t>
            </a:r>
          </a:p>
          <a:p>
            <a:r>
              <a:rPr lang="en-US" dirty="0"/>
              <a:t>Model tested for 3 years on commercials and then decide to scale-up;</a:t>
            </a:r>
          </a:p>
          <a:p>
            <a:r>
              <a:rPr lang="en-US" dirty="0"/>
              <a:t>Premium of EE technology and energy efficient fixtures is covered by utility;</a:t>
            </a:r>
          </a:p>
          <a:p>
            <a:r>
              <a:rPr lang="en-US" dirty="0"/>
              <a:t>Only ‘star’ certified equipment  is eligible;</a:t>
            </a:r>
          </a:p>
          <a:p>
            <a:pPr marL="0" indent="0">
              <a:buNone/>
            </a:pPr>
            <a:r>
              <a:rPr lang="en-US" b="1" dirty="0"/>
              <a:t>Green funding line</a:t>
            </a:r>
            <a:r>
              <a:rPr lang="en-US" dirty="0"/>
              <a:t> set up through the  development bank of Belize:</a:t>
            </a:r>
          </a:p>
          <a:p>
            <a:r>
              <a:rPr lang="en-US" dirty="0"/>
              <a:t>Revolving loan fund to incentivize retrofits; </a:t>
            </a:r>
          </a:p>
          <a:p>
            <a:r>
              <a:rPr lang="en-US" dirty="0"/>
              <a:t>Seed grant funding of </a:t>
            </a:r>
            <a:r>
              <a:rPr lang="en-US" b="1" dirty="0"/>
              <a:t>BZ$ 10-20mio </a:t>
            </a:r>
            <a:r>
              <a:rPr lang="en-US" dirty="0"/>
              <a:t>through international donor;</a:t>
            </a:r>
          </a:p>
          <a:p>
            <a:r>
              <a:rPr lang="en-US" dirty="0"/>
              <a:t>Pilot on-going (BZ$ 2mio) to test immediate cash flow benefit;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58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38" y="94129"/>
            <a:ext cx="8992262" cy="10755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Institutional arrangements – </a:t>
            </a:r>
            <a:br>
              <a:rPr lang="en-US" sz="4000" dirty="0">
                <a:latin typeface="Gill Sans MT" panose="020B0502020104020203" pitchFamily="34" charset="0"/>
              </a:rPr>
            </a:br>
            <a:r>
              <a:rPr lang="en-US" sz="4000" dirty="0">
                <a:latin typeface="Gill Sans MT" panose="020B0502020104020203" pitchFamily="34" charset="0"/>
              </a:rPr>
              <a:t>Management and Funds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5441" y="1319688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77089" y="1319688"/>
            <a:ext cx="3541560" cy="1735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Oversight, Coordination and implementation: </a:t>
            </a:r>
          </a:p>
          <a:p>
            <a:pPr algn="ctr"/>
            <a:r>
              <a:rPr lang="en-US" dirty="0"/>
              <a:t>Ministry of Public Services, Energy, Public Utilities (MPSEPU)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6106" y="3279037"/>
            <a:ext cx="4407224" cy="2707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Implementation through Energy End Use Working Group: </a:t>
            </a:r>
          </a:p>
          <a:p>
            <a:pPr algn="ctr"/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Bureau of Standards,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Department of Environment,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National Climate Change Office,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Customs and Excise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CBA etc.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087221" y="3167347"/>
            <a:ext cx="3474255" cy="2930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Grants</a:t>
            </a:r>
            <a:r>
              <a:rPr lang="en-US" dirty="0"/>
              <a:t>: Ministry of Economic Development</a:t>
            </a:r>
          </a:p>
          <a:p>
            <a:pPr algn="ctr"/>
            <a:r>
              <a:rPr lang="en-US" b="1" dirty="0"/>
              <a:t>Revolving Green Loan Fund</a:t>
            </a:r>
            <a:r>
              <a:rPr lang="en-US" dirty="0"/>
              <a:t>: Development  Finance Corporation</a:t>
            </a:r>
          </a:p>
          <a:p>
            <a:pPr algn="ctr"/>
            <a:r>
              <a:rPr lang="en-US" b="1" dirty="0"/>
              <a:t>Energy Service Model</a:t>
            </a:r>
            <a:r>
              <a:rPr lang="en-US" dirty="0"/>
              <a:t>:  Belize Electricity Limited</a:t>
            </a:r>
          </a:p>
        </p:txBody>
      </p:sp>
    </p:spTree>
    <p:extLst>
      <p:ext uri="{BB962C8B-B14F-4D97-AF65-F5344CB8AC3E}">
        <p14:creationId xmlns:p14="http://schemas.microsoft.com/office/powerpoint/2010/main" val="3631757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38" y="94129"/>
            <a:ext cx="8992262" cy="107550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Institutional arrangements - MRV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5441" y="1319688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31390" y="1319688"/>
            <a:ext cx="3541560" cy="1735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Ministry of Sustainable Development (MAFFESD)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Reporting  vis a vis UNFCCC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398558" y="3145982"/>
            <a:ext cx="4407224" cy="2707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Compilation of data for GHG ERs, support received (financial), SD impacts:</a:t>
            </a:r>
            <a:br>
              <a:rPr lang="en-US" dirty="0"/>
            </a:br>
            <a:r>
              <a:rPr lang="en-US" dirty="0"/>
              <a:t>Ministry of Public Services, Energy, Public Utilities (submit to MAFFESD)</a:t>
            </a:r>
          </a:p>
        </p:txBody>
      </p:sp>
    </p:spTree>
    <p:extLst>
      <p:ext uri="{BB962C8B-B14F-4D97-AF65-F5344CB8AC3E}">
        <p14:creationId xmlns:p14="http://schemas.microsoft.com/office/powerpoint/2010/main" val="120223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99" y="0"/>
            <a:ext cx="8570821" cy="1102659"/>
          </a:xfrm>
        </p:spPr>
        <p:txBody>
          <a:bodyPr>
            <a:normAutofit/>
          </a:bodyPr>
          <a:lstStyle/>
          <a:p>
            <a:r>
              <a:rPr lang="en-ZA" sz="4000" dirty="0">
                <a:latin typeface="Gill Sans MT" panose="020B0502020104020203" pitchFamily="34" charset="0"/>
              </a:rPr>
              <a:t>Implementation steps and timeframe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665775"/>
              </p:ext>
            </p:extLst>
          </p:nvPr>
        </p:nvGraphicFramePr>
        <p:xfrm>
          <a:off x="327999" y="1364637"/>
          <a:ext cx="7711294" cy="4328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7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4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Target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Timeline (months)</a:t>
                      </a:r>
                      <a:endParaRPr lang="en-ZA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Institutional</a:t>
                      </a:r>
                      <a:r>
                        <a:rPr lang="en-GB" sz="1600" baseline="0" dirty="0">
                          <a:effectLst/>
                        </a:rPr>
                        <a:t> Structure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</a:t>
                      </a:r>
                      <a:r>
                        <a:rPr lang="en-ZA" sz="16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place</a:t>
                      </a: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Pilot</a:t>
                      </a:r>
                      <a:r>
                        <a:rPr lang="en-GB" sz="1600" baseline="0" dirty="0">
                          <a:effectLst/>
                        </a:rPr>
                        <a:t> Green Funding Line for EE technologies (managed by DFC / technical assistance through </a:t>
                      </a:r>
                      <a:r>
                        <a:rPr lang="en-US" sz="1600" dirty="0"/>
                        <a:t>MPSEPU)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Next steps: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Market</a:t>
                      </a:r>
                      <a:r>
                        <a:rPr lang="en-US" sz="1600" baseline="0" dirty="0">
                          <a:effectLst/>
                        </a:rPr>
                        <a:t> and SD Impact Assessment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baseline="0" dirty="0">
                          <a:effectLst/>
                        </a:rPr>
                        <a:t>MRV framework and MRA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baseline="0" dirty="0">
                          <a:effectLst/>
                        </a:rPr>
                        <a:t>Pilot utility energy service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baseline="0" dirty="0">
                          <a:effectLst/>
                        </a:rPr>
                        <a:t>Building codes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600" baseline="0" dirty="0">
                          <a:effectLst/>
                        </a:rPr>
                        <a:t>Best practice guide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On-going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2016-17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2016-2017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2016-2017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197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6859" y="1933201"/>
            <a:ext cx="78867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b="1" dirty="0"/>
              <a:t>National Contact:</a:t>
            </a:r>
          </a:p>
          <a:p>
            <a:pPr marL="0" lvl="0" indent="0" algn="ctr">
              <a:buNone/>
            </a:pPr>
            <a:r>
              <a:rPr lang="en-GB" b="1" dirty="0"/>
              <a:t>Ambrose </a:t>
            </a:r>
            <a:r>
              <a:rPr lang="en-GB" b="1" dirty="0" err="1"/>
              <a:t>Tillet</a:t>
            </a:r>
            <a:endParaRPr lang="en-GB" b="1" dirty="0"/>
          </a:p>
          <a:p>
            <a:pPr marL="0" lvl="0" indent="0" algn="ctr">
              <a:buNone/>
            </a:pPr>
            <a:r>
              <a:rPr lang="en-GB" b="1" dirty="0"/>
              <a:t>Energy Director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9767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8" y="0"/>
            <a:ext cx="8861610" cy="704850"/>
          </a:xfrm>
        </p:spPr>
        <p:txBody>
          <a:bodyPr>
            <a:noAutofit/>
          </a:bodyPr>
          <a:lstStyle/>
          <a:p>
            <a:pPr algn="ctr"/>
            <a:r>
              <a:rPr lang="en-GB" sz="2400" dirty="0">
                <a:latin typeface="Gill Sans MT" panose="020B0502020104020203" pitchFamily="34" charset="0"/>
              </a:rPr>
              <a:t>Overall Objectives of NAMA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702" y="595755"/>
            <a:ext cx="8229601" cy="504365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GB" sz="1800" b="1" dirty="0">
                <a:latin typeface="Gill Sans MT" panose="020B0502020104020203" pitchFamily="34" charset="0"/>
              </a:rPr>
              <a:t>Promoting Belize’s low carbon development to achieve sustainable growth of businesses and greater returns on investments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focus is on large and medium sized commercials to adopt EE production and operations because 2/3 of national energy saving potential is in Commercial sector, 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Developing standards and labels to promote adoption of EE technologies;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Introduce financial incentives to establish a fully operational market for EE technologies; </a:t>
            </a:r>
          </a:p>
          <a:p>
            <a:pPr algn="just">
              <a:lnSpc>
                <a:spcPct val="170000"/>
              </a:lnSpc>
            </a:pPr>
            <a:r>
              <a:rPr lang="en-GB" sz="2000" dirty="0">
                <a:latin typeface="Gill Sans MT" panose="020B0502020104020203" pitchFamily="34" charset="0"/>
              </a:rPr>
              <a:t>Developing a regulatory framework to ensure compliance; </a:t>
            </a:r>
          </a:p>
        </p:txBody>
      </p:sp>
    </p:spTree>
    <p:extLst>
      <p:ext uri="{BB962C8B-B14F-4D97-AF65-F5344CB8AC3E}">
        <p14:creationId xmlns:p14="http://schemas.microsoft.com/office/powerpoint/2010/main" val="372853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330625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1514"/>
            <a:ext cx="9144000" cy="973817"/>
          </a:xfrm>
        </p:spPr>
        <p:txBody>
          <a:bodyPr>
            <a:normAutofit/>
          </a:bodyPr>
          <a:lstStyle/>
          <a:p>
            <a:pPr algn="ctr"/>
            <a:r>
              <a:rPr lang="en-ZA" sz="4000" dirty="0">
                <a:latin typeface="Gill Sans MT" panose="020B0502020104020203" pitchFamily="34" charset="0"/>
              </a:rPr>
              <a:t>National development strategies &amp; Policies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4" y="1200831"/>
            <a:ext cx="8521148" cy="56571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dirty="0"/>
              <a:t>Sustainable Energy Action Plan (refers to labelling and certification systems in chapter 1), completed,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Rural Electrification Strategy and Action Plan (EU supported, on-going),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Draft Utility Energy Services Model (under discussion, goal to develop a  market place, including audits and auctions), 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Assessing National Innovation Systems (completed, next step: Industrial Policy to mainstream EE in the industry),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/>
              <a:t>With the overall objective to achieve the SDGs, including the NDC targets.</a:t>
            </a:r>
          </a:p>
          <a:p>
            <a:pPr>
              <a:lnSpc>
                <a:spcPct val="150000"/>
              </a:lnSpc>
            </a:pPr>
            <a:endParaRPr lang="en-GB" sz="2000" dirty="0"/>
          </a:p>
          <a:p>
            <a:pPr marL="0" indent="0">
              <a:lnSpc>
                <a:spcPct val="150000"/>
              </a:lnSpc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9772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Technical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55333"/>
            <a:ext cx="8666169" cy="5716891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000" b="1" dirty="0">
                <a:latin typeface="Gill Sans MT" panose="020B0502020104020203" pitchFamily="34" charset="0"/>
              </a:rPr>
              <a:t>3 Key Goals:</a:t>
            </a:r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buAutoNum type="arabicPeriod"/>
              <a:tabLst>
                <a:tab pos="1074738" algn="l"/>
              </a:tabLst>
            </a:pPr>
            <a:r>
              <a:rPr lang="en-GB" sz="2000" b="1" dirty="0">
                <a:latin typeface="Gill Sans MT" panose="020B0502020104020203" pitchFamily="34" charset="0"/>
              </a:rPr>
              <a:t>Existing Commercials</a:t>
            </a:r>
            <a:r>
              <a:rPr lang="en-GB" sz="2000" dirty="0">
                <a:latin typeface="Gill Sans MT" panose="020B0502020104020203" pitchFamily="34" charset="0"/>
              </a:rPr>
              <a:t>: Replacing existing non-efficient technologies with more efficient appliances and fixtures; in the mid-term retrofit of windows/roofs (through a regional standard under discussion);</a:t>
            </a:r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buAutoNum type="arabicPeriod"/>
              <a:tabLst>
                <a:tab pos="1074738" algn="l"/>
              </a:tabLst>
            </a:pPr>
            <a:r>
              <a:rPr lang="en-GB" sz="2000" b="1" dirty="0">
                <a:latin typeface="Gill Sans MT" panose="020B0502020104020203" pitchFamily="34" charset="0"/>
              </a:rPr>
              <a:t>New Commercials</a:t>
            </a:r>
            <a:r>
              <a:rPr lang="en-GB" sz="2000" dirty="0">
                <a:latin typeface="Gill Sans MT" panose="020B0502020104020203" pitchFamily="34" charset="0"/>
              </a:rPr>
              <a:t>: Adopt the mandatory building  code (forthcoming, 2017) and implement energy efficient technologies;</a:t>
            </a:r>
          </a:p>
          <a:p>
            <a:pPr marL="1298575" indent="-457200" algn="just">
              <a:lnSpc>
                <a:spcPct val="180000"/>
              </a:lnSpc>
              <a:spcBef>
                <a:spcPts val="0"/>
              </a:spcBef>
              <a:buAutoNum type="arabicPeriod"/>
              <a:tabLst>
                <a:tab pos="1074738" algn="l"/>
              </a:tabLst>
            </a:pPr>
            <a:r>
              <a:rPr lang="en-GB" sz="2000" b="1" dirty="0">
                <a:latin typeface="Gill Sans MT" panose="020B0502020104020203" pitchFamily="34" charset="0"/>
              </a:rPr>
              <a:t>Early Actions </a:t>
            </a:r>
            <a:r>
              <a:rPr lang="en-GB" sz="2000" dirty="0">
                <a:latin typeface="Gill Sans MT" panose="020B0502020104020203" pitchFamily="34" charset="0"/>
              </a:rPr>
              <a:t>will focus on the following technologies: AC/cooling, solar water heaters, lighting, refrigeration, smart metering and electrical fixtures;</a:t>
            </a:r>
          </a:p>
        </p:txBody>
      </p:sp>
    </p:spTree>
    <p:extLst>
      <p:ext uri="{BB962C8B-B14F-4D97-AF65-F5344CB8AC3E}">
        <p14:creationId xmlns:p14="http://schemas.microsoft.com/office/powerpoint/2010/main" val="157929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Early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EE measures in Commercials through adoption of: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AC/cooling,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solar water heaters,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lighting,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refrigeration,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smart metering and electrical fixtures;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954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Early Actions – Unit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AC/cooling: BZ$ 12,500 (unit/5t)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solar water heaters: BZ$ 14,000 (unit/2000l)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Lighting: BZ$ 30 (LED 9W)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Refrigeration: BZ$ 3,500 (unit 30cf)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smart metering: BZ$ 500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electrical fixtures: BZ$ 100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941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Early Actions –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AC/cooling: BZ$ 12,500 x 6 (per commercial) x 1200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solar water heaters: BZ$ 14,000 x 1 (per hotel) x 300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Lighting: BZ$ 30 x 100 (per system) x 1500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Refrigeration: BZ$ 3,500 x 10 (per system) x 1500 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smart metering: BZ$ 500 x 1 (per system) x 1500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electrical fixtures: BZ$ 100 x 20 (per systems) x 1500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44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Early Actions – Total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AC/cooling: BZ$ 90,000,000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solar water heaters: BZ$ 4,200,000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Lighting: BZ$ 4,500,000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Refrigeration: BZ$ 52,500,000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smart metering: BZ$ 750,000</a:t>
            </a:r>
          </a:p>
          <a:p>
            <a:pPr marL="1184275" indent="-342900" algn="just">
              <a:lnSpc>
                <a:spcPct val="180000"/>
              </a:lnSpc>
              <a:spcBef>
                <a:spcPts val="0"/>
              </a:spcBef>
              <a:tabLst>
                <a:tab pos="1074738" algn="l"/>
              </a:tabLst>
            </a:pPr>
            <a:r>
              <a:rPr lang="en-GB" sz="2400" dirty="0">
                <a:latin typeface="Gill Sans MT" panose="020B0502020104020203" pitchFamily="34" charset="0"/>
              </a:rPr>
              <a:t>electrical fixtures: BZ$ 3,000,000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r>
              <a:rPr lang="en-GB" sz="2400" b="1" dirty="0">
                <a:latin typeface="Gill Sans MT" panose="020B0502020104020203" pitchFamily="34" charset="0"/>
              </a:rPr>
              <a:t>Total Costs: BZ$ 154,950,000</a:t>
            </a: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65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11453</TotalTime>
  <Words>1175</Words>
  <Application>Microsoft Office PowerPoint</Application>
  <PresentationFormat>On-screen Show (4:3)</PresentationFormat>
  <Paragraphs>141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Gill Sans MT</vt:lpstr>
      <vt:lpstr>Times New Roman</vt:lpstr>
      <vt:lpstr>Office Theme</vt:lpstr>
      <vt:lpstr>Promoting Growth through Sustainable and Efficient Energy Consumption in Commercial Sector</vt:lpstr>
      <vt:lpstr>Overall Objectives of NAMA</vt:lpstr>
      <vt:lpstr>PowerPoint Presentation</vt:lpstr>
      <vt:lpstr>National development strategies &amp; Policies</vt:lpstr>
      <vt:lpstr>Technical Interventions</vt:lpstr>
      <vt:lpstr>Early Actions</vt:lpstr>
      <vt:lpstr>Early Actions – Unit Costs</vt:lpstr>
      <vt:lpstr>Early Actions – Scale</vt:lpstr>
      <vt:lpstr>Early Actions – Total Costs</vt:lpstr>
      <vt:lpstr>Supporting Measures - Policy</vt:lpstr>
      <vt:lpstr>Supporting Measures – Technical Assistance</vt:lpstr>
      <vt:lpstr>Supporting Measures – Awareness &amp; Capacity Building</vt:lpstr>
      <vt:lpstr>Supporting Measures – Total Costs</vt:lpstr>
      <vt:lpstr>Finance mechanism –  International Grants</vt:lpstr>
      <vt:lpstr>Finance mechanism - Loans</vt:lpstr>
      <vt:lpstr>Institutional arrangements –  Management and Funds</vt:lpstr>
      <vt:lpstr>Institutional arrangements - MRV</vt:lpstr>
      <vt:lpstr>Implementation steps and timeframe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guidelines</dc:title>
  <dc:creator>Angelica Afanador</dc:creator>
  <cp:lastModifiedBy>JCCP</cp:lastModifiedBy>
  <cp:revision>224</cp:revision>
  <cp:lastPrinted>2015-11-17T12:50:55Z</cp:lastPrinted>
  <dcterms:created xsi:type="dcterms:W3CDTF">2015-09-30T16:45:53Z</dcterms:created>
  <dcterms:modified xsi:type="dcterms:W3CDTF">2016-09-13T22:41:42Z</dcterms:modified>
</cp:coreProperties>
</file>