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57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7DC4"/>
    <a:srgbClr val="5A9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67D-8820-4F3C-A1DC-4F0B430761D5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203D-372E-4F8B-8FE4-732144288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15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67D-8820-4F3C-A1DC-4F0B430761D5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203D-372E-4F8B-8FE4-732144288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7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67D-8820-4F3C-A1DC-4F0B430761D5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203D-372E-4F8B-8FE4-732144288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9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67D-8820-4F3C-A1DC-4F0B430761D5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203D-372E-4F8B-8FE4-732144288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8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67D-8820-4F3C-A1DC-4F0B430761D5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203D-372E-4F8B-8FE4-732144288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02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67D-8820-4F3C-A1DC-4F0B430761D5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203D-372E-4F8B-8FE4-732144288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815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67D-8820-4F3C-A1DC-4F0B430761D5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203D-372E-4F8B-8FE4-732144288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8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67D-8820-4F3C-A1DC-4F0B430761D5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203D-372E-4F8B-8FE4-732144288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0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67D-8820-4F3C-A1DC-4F0B430761D5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203D-372E-4F8B-8FE4-732144288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03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67D-8820-4F3C-A1DC-4F0B430761D5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203D-372E-4F8B-8FE4-732144288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C67D-8820-4F3C-A1DC-4F0B430761D5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203D-372E-4F8B-8FE4-732144288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45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6C67D-8820-4F3C-A1DC-4F0B430761D5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6203D-372E-4F8B-8FE4-732144288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1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greenfleetmagazine.com/fc_images/news/M-passenger-van-at-windmil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7407"/>
            <a:ext cx="12192000" cy="5448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12192000" cy="1855304"/>
          </a:xfrm>
          <a:prstGeom prst="rect">
            <a:avLst/>
          </a:prstGeom>
          <a:solidFill>
            <a:srgbClr val="4B7D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30329"/>
            <a:ext cx="9144000" cy="557078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Transport NAMA for St. Lucia</a:t>
            </a:r>
          </a:p>
        </p:txBody>
      </p:sp>
    </p:spTree>
    <p:extLst>
      <p:ext uri="{BB962C8B-B14F-4D97-AF65-F5344CB8AC3E}">
        <p14:creationId xmlns:p14="http://schemas.microsoft.com/office/powerpoint/2010/main" val="4196067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NAMA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933"/>
            <a:ext cx="10254521" cy="5011817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NAMA will cover all public vehicles, except emergency response vehicles and public transportation vehicles. </a:t>
            </a:r>
          </a:p>
          <a:p>
            <a:pPr algn="just"/>
            <a:r>
              <a:rPr lang="en-US" dirty="0"/>
              <a:t>The former are being excluded since the market for hybrid/electric emergency vehicles is not that well established and Government may not be keen to be first adopters of these crucial vehicles</a:t>
            </a:r>
          </a:p>
          <a:p>
            <a:pPr algn="just"/>
            <a:r>
              <a:rPr lang="en-US" dirty="0"/>
              <a:t>Public Buses have been excluded because St. Lucia primarily uses “mini” buses and there appears to be no readily available source of hybrid/electric versions of these vehicles</a:t>
            </a:r>
          </a:p>
          <a:p>
            <a:pPr algn="just"/>
            <a:r>
              <a:rPr lang="en-US" dirty="0"/>
              <a:t>NAMA will be undertaken in two phases</a:t>
            </a:r>
          </a:p>
          <a:p>
            <a:pPr lvl="1" algn="just"/>
            <a:r>
              <a:rPr lang="en-US" dirty="0"/>
              <a:t>Phase 1 – Pilot of 25 vehicles, Road/Traffic flow analysis, 2 years</a:t>
            </a:r>
          </a:p>
          <a:p>
            <a:pPr lvl="1" algn="just"/>
            <a:r>
              <a:rPr lang="en-US" dirty="0"/>
              <a:t>Phase 2 – Remaining 225 vehicles (10% of the GOSL fleet), 8 years</a:t>
            </a:r>
          </a:p>
          <a:p>
            <a:pPr lvl="1" algn="just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36892" y="734518"/>
            <a:ext cx="599606" cy="55463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036695" y="821908"/>
            <a:ext cx="599606" cy="554636"/>
          </a:xfrm>
          <a:prstGeom prst="rect">
            <a:avLst/>
          </a:prstGeom>
          <a:solidFill>
            <a:srgbClr val="4B7D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58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254521" cy="4155476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The main outcome of the NAMA will be the reduction in GHG emissions as a result of the improved transport efficiency of the Government vehicle fleet</a:t>
            </a:r>
          </a:p>
          <a:p>
            <a:pPr algn="just"/>
            <a:r>
              <a:rPr lang="en-US" sz="3200" dirty="0"/>
              <a:t>The secondary component, in which the project will conduct a study to identify options for scheduling and route rationalization should result in reduced vehicle idle time and further reductions in GHG emissions</a:t>
            </a:r>
          </a:p>
          <a:p>
            <a:pPr algn="just"/>
            <a:r>
              <a:rPr lang="en-US" sz="3200" dirty="0"/>
              <a:t>Contributes directly to the NDC targets</a:t>
            </a:r>
          </a:p>
        </p:txBody>
      </p:sp>
      <p:sp>
        <p:nvSpPr>
          <p:cNvPr id="4" name="Rectangle 3"/>
          <p:cNvSpPr/>
          <p:nvPr/>
        </p:nvSpPr>
        <p:spPr>
          <a:xfrm>
            <a:off x="3342807" y="619504"/>
            <a:ext cx="599606" cy="55463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42610" y="706894"/>
            <a:ext cx="599606" cy="554636"/>
          </a:xfrm>
          <a:prstGeom prst="rect">
            <a:avLst/>
          </a:prstGeom>
          <a:solidFill>
            <a:srgbClr val="4B7D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06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Cost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503089"/>
              </p:ext>
            </p:extLst>
          </p:nvPr>
        </p:nvGraphicFramePr>
        <p:xfrm>
          <a:off x="622852" y="2216493"/>
          <a:ext cx="10956234" cy="374693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246276">
                  <a:extLst>
                    <a:ext uri="{9D8B030D-6E8A-4147-A177-3AD203B41FA5}">
                      <a16:colId xmlns:a16="http://schemas.microsoft.com/office/drawing/2014/main" val="2885866241"/>
                    </a:ext>
                  </a:extLst>
                </a:gridCol>
                <a:gridCol w="1013040">
                  <a:extLst>
                    <a:ext uri="{9D8B030D-6E8A-4147-A177-3AD203B41FA5}">
                      <a16:colId xmlns:a16="http://schemas.microsoft.com/office/drawing/2014/main" val="2549465033"/>
                    </a:ext>
                  </a:extLst>
                </a:gridCol>
                <a:gridCol w="1229153">
                  <a:extLst>
                    <a:ext uri="{9D8B030D-6E8A-4147-A177-3AD203B41FA5}">
                      <a16:colId xmlns:a16="http://schemas.microsoft.com/office/drawing/2014/main" val="565578201"/>
                    </a:ext>
                  </a:extLst>
                </a:gridCol>
                <a:gridCol w="742895">
                  <a:extLst>
                    <a:ext uri="{9D8B030D-6E8A-4147-A177-3AD203B41FA5}">
                      <a16:colId xmlns:a16="http://schemas.microsoft.com/office/drawing/2014/main" val="1302300915"/>
                    </a:ext>
                  </a:extLst>
                </a:gridCol>
                <a:gridCol w="973360">
                  <a:extLst>
                    <a:ext uri="{9D8B030D-6E8A-4147-A177-3AD203B41FA5}">
                      <a16:colId xmlns:a16="http://schemas.microsoft.com/office/drawing/2014/main" val="1848093214"/>
                    </a:ext>
                  </a:extLst>
                </a:gridCol>
                <a:gridCol w="826731">
                  <a:extLst>
                    <a:ext uri="{9D8B030D-6E8A-4147-A177-3AD203B41FA5}">
                      <a16:colId xmlns:a16="http://schemas.microsoft.com/office/drawing/2014/main" val="3760936886"/>
                    </a:ext>
                  </a:extLst>
                </a:gridCol>
                <a:gridCol w="1118632">
                  <a:extLst>
                    <a:ext uri="{9D8B030D-6E8A-4147-A177-3AD203B41FA5}">
                      <a16:colId xmlns:a16="http://schemas.microsoft.com/office/drawing/2014/main" val="3784661559"/>
                    </a:ext>
                  </a:extLst>
                </a:gridCol>
                <a:gridCol w="1020418">
                  <a:extLst>
                    <a:ext uri="{9D8B030D-6E8A-4147-A177-3AD203B41FA5}">
                      <a16:colId xmlns:a16="http://schemas.microsoft.com/office/drawing/2014/main" val="1916218722"/>
                    </a:ext>
                  </a:extLst>
                </a:gridCol>
                <a:gridCol w="656935">
                  <a:extLst>
                    <a:ext uri="{9D8B030D-6E8A-4147-A177-3AD203B41FA5}">
                      <a16:colId xmlns:a16="http://schemas.microsoft.com/office/drawing/2014/main" val="3174878872"/>
                    </a:ext>
                  </a:extLst>
                </a:gridCol>
                <a:gridCol w="1128794">
                  <a:extLst>
                    <a:ext uri="{9D8B030D-6E8A-4147-A177-3AD203B41FA5}">
                      <a16:colId xmlns:a16="http://schemas.microsoft.com/office/drawing/2014/main" val="1085545625"/>
                    </a:ext>
                  </a:extLst>
                </a:gridCol>
              </a:tblGrid>
              <a:tr h="375164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Infrastructure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Capacity Building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Maintenance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extLst>
                  <a:ext uri="{0D108BD9-81ED-4DB2-BD59-A6C34878D82A}">
                    <a16:rowId xmlns:a16="http://schemas.microsoft.com/office/drawing/2014/main" val="3873999510"/>
                  </a:ext>
                </a:extLst>
              </a:tr>
              <a:tr h="739952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Vehicles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Charging Stations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Training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Curriculum Support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Central Data  Repository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Batteries (after 5 years)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Project Management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MRV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extLst>
                  <a:ext uri="{0D108BD9-81ED-4DB2-BD59-A6C34878D82A}">
                    <a16:rowId xmlns:a16="http://schemas.microsoft.com/office/drawing/2014/main" val="4244511061"/>
                  </a:ext>
                </a:extLst>
              </a:tr>
              <a:tr h="495856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u="none" strike="noStrike" dirty="0">
                          <a:effectLst/>
                        </a:rPr>
                        <a:t>Total</a:t>
                      </a:r>
                      <a:r>
                        <a:rPr lang="en-US" sz="1400" u="none" strike="noStrike" baseline="0" dirty="0">
                          <a:effectLst/>
                        </a:rPr>
                        <a:t> Units in the Public Sector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2,500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extLst>
                  <a:ext uri="{0D108BD9-81ED-4DB2-BD59-A6C34878D82A}">
                    <a16:rowId xmlns:a16="http://schemas.microsoft.com/office/drawing/2014/main" val="3317150575"/>
                  </a:ext>
                </a:extLst>
              </a:tr>
              <a:tr h="495856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u="none" strike="noStrike">
                          <a:effectLst/>
                        </a:rPr>
                        <a:t>Percentage to be covered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extLst>
                  <a:ext uri="{0D108BD9-81ED-4DB2-BD59-A6C34878D82A}">
                    <a16:rowId xmlns:a16="http://schemas.microsoft.com/office/drawing/2014/main" val="2515650069"/>
                  </a:ext>
                </a:extLst>
              </a:tr>
              <a:tr h="25175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u="none" strike="noStrike">
                          <a:effectLst/>
                        </a:rPr>
                        <a:t>Number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extLst>
                  <a:ext uri="{0D108BD9-81ED-4DB2-BD59-A6C34878D82A}">
                    <a16:rowId xmlns:a16="http://schemas.microsoft.com/office/drawing/2014/main" val="3698805875"/>
                  </a:ext>
                </a:extLst>
              </a:tr>
              <a:tr h="495856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u="none" strike="noStrike">
                          <a:effectLst/>
                        </a:rPr>
                        <a:t>Average cost of one unit (EC)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140,000.00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extLst>
                  <a:ext uri="{0D108BD9-81ED-4DB2-BD59-A6C34878D82A}">
                    <a16:rowId xmlns:a16="http://schemas.microsoft.com/office/drawing/2014/main" val="2324968512"/>
                  </a:ext>
                </a:extLst>
              </a:tr>
              <a:tr h="495856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u="none" strike="noStrike">
                          <a:effectLst/>
                        </a:rPr>
                        <a:t>Average cost of one unit (US)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                 51,852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                        24,000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            3,000.00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extLst>
                  <a:ext uri="{0D108BD9-81ED-4DB2-BD59-A6C34878D82A}">
                    <a16:rowId xmlns:a16="http://schemas.microsoft.com/office/drawing/2014/main" val="2059491062"/>
                  </a:ext>
                </a:extLst>
              </a:tr>
              <a:tr h="277417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1" u="none" strike="noStrike" dirty="0">
                          <a:effectLst/>
                        </a:rPr>
                        <a:t> Total Cost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12,962,963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288,000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30,000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       20,000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25,000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       750,000.00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500,000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150,000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14,725,962.96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98" marR="6698" marT="6698" marB="0" anchor="ctr"/>
                </a:tc>
                <a:extLst>
                  <a:ext uri="{0D108BD9-81ED-4DB2-BD59-A6C34878D82A}">
                    <a16:rowId xmlns:a16="http://schemas.microsoft.com/office/drawing/2014/main" val="187654399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792512" y="629587"/>
            <a:ext cx="599606" cy="55463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092315" y="716977"/>
            <a:ext cx="599606" cy="554636"/>
          </a:xfrm>
          <a:prstGeom prst="rect">
            <a:avLst/>
          </a:prstGeom>
          <a:solidFill>
            <a:srgbClr val="4B7D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03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Cost Considerations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60322"/>
              </p:ext>
            </p:extLst>
          </p:nvPr>
        </p:nvGraphicFramePr>
        <p:xfrm>
          <a:off x="1098844" y="1915566"/>
          <a:ext cx="8509851" cy="33299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450554">
                  <a:extLst>
                    <a:ext uri="{9D8B030D-6E8A-4147-A177-3AD203B41FA5}">
                      <a16:colId xmlns:a16="http://schemas.microsoft.com/office/drawing/2014/main" val="3317784858"/>
                    </a:ext>
                  </a:extLst>
                </a:gridCol>
                <a:gridCol w="1834020">
                  <a:extLst>
                    <a:ext uri="{9D8B030D-6E8A-4147-A177-3AD203B41FA5}">
                      <a16:colId xmlns:a16="http://schemas.microsoft.com/office/drawing/2014/main" val="110578564"/>
                    </a:ext>
                  </a:extLst>
                </a:gridCol>
                <a:gridCol w="2225277">
                  <a:extLst>
                    <a:ext uri="{9D8B030D-6E8A-4147-A177-3AD203B41FA5}">
                      <a16:colId xmlns:a16="http://schemas.microsoft.com/office/drawing/2014/main" val="453084676"/>
                    </a:ext>
                  </a:extLst>
                </a:gridCol>
              </a:tblGrid>
              <a:tr h="1065790"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Phasing out of existing vehicles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Resale of batteries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428513"/>
                  </a:ext>
                </a:extLst>
              </a:tr>
              <a:tr h="715093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400" u="none" strike="noStrike" dirty="0">
                          <a:effectLst/>
                        </a:rPr>
                        <a:t>Number of units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                       250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                              250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5340415"/>
                  </a:ext>
                </a:extLst>
              </a:tr>
              <a:tr h="715093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400" u="none" strike="noStrike" dirty="0">
                          <a:effectLst/>
                        </a:rPr>
                        <a:t>Recovery cost per unit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                    3,704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                           2,000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33469977"/>
                  </a:ext>
                </a:extLst>
              </a:tr>
              <a:tr h="715093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400" u="none" strike="noStrike" dirty="0">
                          <a:effectLst/>
                        </a:rPr>
                        <a:t>Overall recovery cost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          925,926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                     500,000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450278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899817" y="614597"/>
            <a:ext cx="599606" cy="55463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199620" y="701987"/>
            <a:ext cx="599606" cy="554636"/>
          </a:xfrm>
          <a:prstGeom prst="rect">
            <a:avLst/>
          </a:prstGeom>
          <a:solidFill>
            <a:srgbClr val="4B7D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91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Financing – Phase 1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454565"/>
            <a:ext cx="10515600" cy="77180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Phase 1 – the pilot phase - will be financed principally through multi-lateral and bi-lateral grants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660899"/>
              </p:ext>
            </p:extLst>
          </p:nvPr>
        </p:nvGraphicFramePr>
        <p:xfrm>
          <a:off x="602146" y="2438401"/>
          <a:ext cx="10751654" cy="4168054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3986084">
                  <a:extLst>
                    <a:ext uri="{9D8B030D-6E8A-4147-A177-3AD203B41FA5}">
                      <a16:colId xmlns:a16="http://schemas.microsoft.com/office/drawing/2014/main" val="3160880345"/>
                    </a:ext>
                  </a:extLst>
                </a:gridCol>
                <a:gridCol w="1615980">
                  <a:extLst>
                    <a:ext uri="{9D8B030D-6E8A-4147-A177-3AD203B41FA5}">
                      <a16:colId xmlns:a16="http://schemas.microsoft.com/office/drawing/2014/main" val="3317072198"/>
                    </a:ext>
                  </a:extLst>
                </a:gridCol>
                <a:gridCol w="2434743">
                  <a:extLst>
                    <a:ext uri="{9D8B030D-6E8A-4147-A177-3AD203B41FA5}">
                      <a16:colId xmlns:a16="http://schemas.microsoft.com/office/drawing/2014/main" val="1781728310"/>
                    </a:ext>
                  </a:extLst>
                </a:gridCol>
                <a:gridCol w="2714847">
                  <a:extLst>
                    <a:ext uri="{9D8B030D-6E8A-4147-A177-3AD203B41FA5}">
                      <a16:colId xmlns:a16="http://schemas.microsoft.com/office/drawing/2014/main" val="2755340826"/>
                    </a:ext>
                  </a:extLst>
                </a:gridCol>
              </a:tblGrid>
              <a:tr h="2758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Phase 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Amount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Funding Type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Amount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472342"/>
                  </a:ext>
                </a:extLst>
              </a:tr>
              <a:tr h="28506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u="none" strike="noStrike" dirty="0">
                          <a:effectLst/>
                        </a:rPr>
                        <a:t>Curriculum Support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   20,000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Grant 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Bi-lateral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extLst>
                  <a:ext uri="{0D108BD9-81ED-4DB2-BD59-A6C34878D82A}">
                    <a16:rowId xmlns:a16="http://schemas.microsoft.com/office/drawing/2014/main" val="3222959764"/>
                  </a:ext>
                </a:extLst>
              </a:tr>
              <a:tr h="28506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u="none" strike="noStrike">
                          <a:effectLst/>
                        </a:rPr>
                        <a:t>Training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   30,000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 Grant 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 Bi-lateral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extLst>
                  <a:ext uri="{0D108BD9-81ED-4DB2-BD59-A6C34878D82A}">
                    <a16:rowId xmlns:a16="http://schemas.microsoft.com/office/drawing/2014/main" val="843694667"/>
                  </a:ext>
                </a:extLst>
              </a:tr>
              <a:tr h="28506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u="none" strike="noStrike" dirty="0">
                          <a:effectLst/>
                        </a:rPr>
                        <a:t>Vehicle Acquisition 10% of total)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         1,296,296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Grant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Multi-lateral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extLst>
                  <a:ext uri="{0D108BD9-81ED-4DB2-BD59-A6C34878D82A}">
                    <a16:rowId xmlns:a16="http://schemas.microsoft.com/office/drawing/2014/main" val="3557754437"/>
                  </a:ext>
                </a:extLst>
              </a:tr>
              <a:tr h="28506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u="none" strike="noStrike">
                          <a:effectLst/>
                        </a:rPr>
                        <a:t>Charging Station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 144,000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Grant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Multi-lateral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extLst>
                  <a:ext uri="{0D108BD9-81ED-4DB2-BD59-A6C34878D82A}">
                    <a16:rowId xmlns:a16="http://schemas.microsoft.com/office/drawing/2014/main" val="4018080026"/>
                  </a:ext>
                </a:extLst>
              </a:tr>
              <a:tr h="28506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u="none" strike="noStrike">
                          <a:effectLst/>
                        </a:rPr>
                        <a:t>Central Repository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   25,000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Grant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Multi-lateral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extLst>
                  <a:ext uri="{0D108BD9-81ED-4DB2-BD59-A6C34878D82A}">
                    <a16:rowId xmlns:a16="http://schemas.microsoft.com/office/drawing/2014/main" val="2025171685"/>
                  </a:ext>
                </a:extLst>
              </a:tr>
              <a:tr h="28506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800" u="none" strike="noStrike" dirty="0">
                          <a:effectLst/>
                        </a:rPr>
                        <a:t>MRV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              150,000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Grant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Multi-lateral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b"/>
                </a:tc>
                <a:extLst>
                  <a:ext uri="{0D108BD9-81ED-4DB2-BD59-A6C34878D82A}">
                    <a16:rowId xmlns:a16="http://schemas.microsoft.com/office/drawing/2014/main" val="1492331584"/>
                  </a:ext>
                </a:extLst>
              </a:tr>
              <a:tr h="1479332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800" u="none" strike="noStrike" dirty="0">
                          <a:effectLst/>
                        </a:rPr>
                        <a:t>Project Management Costs and Technical Evaluation and Pre-Assessment(Feasibility Studies, TOR development, Procurement Support)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               100,000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Grant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Multi-lateral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/>
                </a:tc>
                <a:extLst>
                  <a:ext uri="{0D108BD9-81ED-4DB2-BD59-A6C34878D82A}">
                    <a16:rowId xmlns:a16="http://schemas.microsoft.com/office/drawing/2014/main" val="2361355007"/>
                  </a:ext>
                </a:extLst>
              </a:tr>
              <a:tr h="6955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kern="1200" dirty="0">
                          <a:effectLst/>
                        </a:rPr>
                        <a:t>Total</a:t>
                      </a:r>
                      <a:endParaRPr lang="en-US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kern="1200" dirty="0">
                          <a:effectLst/>
                        </a:rPr>
                        <a:t>1,765,296 </a:t>
                      </a:r>
                      <a:endParaRPr lang="en-US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/>
                </a:tc>
                <a:extLst>
                  <a:ext uri="{0D108BD9-81ED-4DB2-BD59-A6C34878D82A}">
                    <a16:rowId xmlns:a16="http://schemas.microsoft.com/office/drawing/2014/main" val="21684533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471410" y="662827"/>
            <a:ext cx="599606" cy="55463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71213" y="750217"/>
            <a:ext cx="599606" cy="554636"/>
          </a:xfrm>
          <a:prstGeom prst="rect">
            <a:avLst/>
          </a:prstGeom>
          <a:solidFill>
            <a:srgbClr val="4B7D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25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Financing – Phase 2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454565"/>
            <a:ext cx="10515600" cy="77180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Phase 2 – the first upscaling phase- will be financed principally through loans and public-private partnerships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812819"/>
              </p:ext>
            </p:extLst>
          </p:nvPr>
        </p:nvGraphicFramePr>
        <p:xfrm>
          <a:off x="602146" y="2438401"/>
          <a:ext cx="10751654" cy="2981740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3986084">
                  <a:extLst>
                    <a:ext uri="{9D8B030D-6E8A-4147-A177-3AD203B41FA5}">
                      <a16:colId xmlns:a16="http://schemas.microsoft.com/office/drawing/2014/main" val="3160880345"/>
                    </a:ext>
                  </a:extLst>
                </a:gridCol>
                <a:gridCol w="1615980">
                  <a:extLst>
                    <a:ext uri="{9D8B030D-6E8A-4147-A177-3AD203B41FA5}">
                      <a16:colId xmlns:a16="http://schemas.microsoft.com/office/drawing/2014/main" val="3317072198"/>
                    </a:ext>
                  </a:extLst>
                </a:gridCol>
                <a:gridCol w="2434743">
                  <a:extLst>
                    <a:ext uri="{9D8B030D-6E8A-4147-A177-3AD203B41FA5}">
                      <a16:colId xmlns:a16="http://schemas.microsoft.com/office/drawing/2014/main" val="1781728310"/>
                    </a:ext>
                  </a:extLst>
                </a:gridCol>
                <a:gridCol w="2714847">
                  <a:extLst>
                    <a:ext uri="{9D8B030D-6E8A-4147-A177-3AD203B41FA5}">
                      <a16:colId xmlns:a16="http://schemas.microsoft.com/office/drawing/2014/main" val="2755340826"/>
                    </a:ext>
                  </a:extLst>
                </a:gridCol>
              </a:tblGrid>
              <a:tr h="3157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Phase 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Amount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Funding Type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Amount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0" marR="8420" marT="842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472342"/>
                  </a:ext>
                </a:extLst>
              </a:tr>
              <a:tr h="3169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Curriculum Support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43694667"/>
                  </a:ext>
                </a:extLst>
              </a:tr>
              <a:tr h="3169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Training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10,000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7754437"/>
                  </a:ext>
                </a:extLst>
              </a:tr>
              <a:tr h="3169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Vehicle Acquisition 10% of 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11,666,666.67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Soft Loans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IFIs/ International Market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8080026"/>
                  </a:ext>
                </a:extLst>
              </a:tr>
              <a:tr h="3169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Stations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144,000.00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Soft Loans/PPP/BOLT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Local Market preference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5171685"/>
                  </a:ext>
                </a:extLst>
              </a:tr>
              <a:tr h="3169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144,000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Soft Loans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Multi-lateral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2331584"/>
                  </a:ext>
                </a:extLst>
              </a:tr>
              <a:tr h="7353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Management Costs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400,000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Soft Loans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Multi-lateral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1355007"/>
                  </a:ext>
                </a:extLst>
              </a:tr>
              <a:tr h="3457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12,364,667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84533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471410" y="672306"/>
            <a:ext cx="599606" cy="55463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71213" y="759696"/>
            <a:ext cx="599606" cy="554636"/>
          </a:xfrm>
          <a:prstGeom prst="rect">
            <a:avLst/>
          </a:prstGeom>
          <a:solidFill>
            <a:srgbClr val="4B7D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797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Transformational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104620" cy="4530230"/>
          </a:xfrm>
        </p:spPr>
        <p:txBody>
          <a:bodyPr>
            <a:normAutofit/>
          </a:bodyPr>
          <a:lstStyle/>
          <a:p>
            <a:r>
              <a:rPr lang="en-US" dirty="0"/>
              <a:t>Savings should allow for the purchase of new vehicles</a:t>
            </a:r>
          </a:p>
          <a:p>
            <a:r>
              <a:rPr lang="en-US" dirty="0"/>
              <a:t>Data gathered will inform the Government’s development of in incentives for private sector companies to get involved – subsidies, tax reductions/credits, etc.</a:t>
            </a:r>
          </a:p>
          <a:p>
            <a:r>
              <a:rPr lang="en-US" dirty="0"/>
              <a:t>Provides a basis for additional project development (looking into bio-fuels, for example)</a:t>
            </a:r>
          </a:p>
          <a:p>
            <a:r>
              <a:rPr lang="en-US" dirty="0"/>
              <a:t>Growth in the IPP sub-sector</a:t>
            </a:r>
          </a:p>
          <a:p>
            <a:r>
              <a:rPr lang="en-US" dirty="0"/>
              <a:t>Job creation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6730584" y="619504"/>
            <a:ext cx="599606" cy="55463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030387" y="706894"/>
            <a:ext cx="599606" cy="554636"/>
          </a:xfrm>
          <a:prstGeom prst="rect">
            <a:avLst/>
          </a:prstGeom>
          <a:solidFill>
            <a:srgbClr val="4B7D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78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533</Words>
  <Application>Microsoft Office PowerPoint</Application>
  <PresentationFormat>Widescreen</PresentationFormat>
  <Paragraphs>134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 Transport NAMA for St. Lucia</vt:lpstr>
      <vt:lpstr>Transport NAMA</vt:lpstr>
      <vt:lpstr>Outcomes</vt:lpstr>
      <vt:lpstr>Overall Cost</vt:lpstr>
      <vt:lpstr>Additional Cost Considerations</vt:lpstr>
      <vt:lpstr>Financing – Phase 1</vt:lpstr>
      <vt:lpstr>Financing – Phase 2</vt:lpstr>
      <vt:lpstr>Transformational Change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LaCorbiniere</dc:creator>
  <cp:lastModifiedBy>Jason LaCorbiniere</cp:lastModifiedBy>
  <cp:revision>11</cp:revision>
  <dcterms:created xsi:type="dcterms:W3CDTF">2016-06-21T17:22:33Z</dcterms:created>
  <dcterms:modified xsi:type="dcterms:W3CDTF">2016-06-21T18:46:18Z</dcterms:modified>
</cp:coreProperties>
</file>