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73" r:id="rId9"/>
    <p:sldId id="284" r:id="rId10"/>
    <p:sldId id="297" r:id="rId11"/>
    <p:sldId id="298" r:id="rId12"/>
    <p:sldId id="299" r:id="rId13"/>
    <p:sldId id="300" r:id="rId14"/>
    <p:sldId id="29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CC66"/>
    <a:srgbClr val="FAE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501" autoAdjust="0"/>
  </p:normalViewPr>
  <p:slideViewPr>
    <p:cSldViewPr>
      <p:cViewPr varScale="1">
        <p:scale>
          <a:sx n="88" d="100"/>
          <a:sy n="88" d="100"/>
        </p:scale>
        <p:origin x="1464" y="84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0607A1-0186-494C-A3A9-07772C489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4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BACCAB-D60E-5D4C-9575-030BC7C72B1D}" type="datetimeFigureOut">
              <a:rPr lang="en-US"/>
              <a:pPr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3C551B-FB78-B248-85BC-CAC8E1FB7F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7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79CBC81-57BD-9048-9403-292B879F41C6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4418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0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6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0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9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7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0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65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8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8626475" y="51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06324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12648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2209800"/>
            <a:ext cx="65532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2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533400" y="2743200"/>
            <a:ext cx="65532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9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533400" y="381000"/>
            <a:ext cx="990600" cy="457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0" i="0">
                <a:solidFill>
                  <a:schemeClr val="bg1">
                    <a:lumMod val="75000"/>
                  </a:schemeClr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43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632610" y="0"/>
            <a:ext cx="45262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322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440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228600" y="1524000"/>
            <a:ext cx="7239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609600" y="1447800"/>
            <a:ext cx="6249988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9144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6553200" cy="41910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2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5930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295400" y="30480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408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566160"/>
            <a:ext cx="530352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394960" y="3566160"/>
            <a:ext cx="374904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752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389120"/>
            <a:ext cx="457200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63440" y="4389120"/>
            <a:ext cx="448056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792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374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990600" y="533400"/>
            <a:ext cx="7013448" cy="5779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443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2971800"/>
            <a:ext cx="91440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9261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200400"/>
            <a:ext cx="470916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800600" y="3200400"/>
            <a:ext cx="43434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268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een shot 2011-06-24 at 3.13.0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8747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19" r:id="rId4"/>
    <p:sldLayoutId id="2147483720" r:id="rId5"/>
    <p:sldLayoutId id="2147483721" r:id="rId6"/>
    <p:sldLayoutId id="2147483722" r:id="rId7"/>
    <p:sldLayoutId id="2147483728" r:id="rId8"/>
    <p:sldLayoutId id="2147483729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1295400" y="1524000"/>
            <a:ext cx="6553200" cy="1371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COMMUNICATION PLANNING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4" name="Text Placeholder 5"/>
          <p:cNvSpPr>
            <a:spLocks noGrp="1"/>
          </p:cNvSpPr>
          <p:nvPr>
            <p:ph type="body" sz="quarter" idx="19"/>
          </p:nvPr>
        </p:nvSpPr>
        <p:spPr bwMode="auto">
          <a:xfrm>
            <a:off x="1295400" y="3276600"/>
            <a:ext cx="6553200" cy="1066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Japan-Caribbean Climate Change Partnership</a:t>
            </a:r>
            <a:b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January 27, 2016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533400" y="381000"/>
            <a:ext cx="6019800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United Nations Development </a:t>
            </a:r>
            <a:r>
              <a:rPr lang="en-US" b="1" dirty="0" err="1" smtClean="0">
                <a:solidFill>
                  <a:srgbClr val="000000"/>
                </a:solidFill>
              </a:rPr>
              <a:t>Programme</a:t>
            </a:r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373880"/>
            <a:ext cx="2258329" cy="2076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664527"/>
            <a:ext cx="4132729" cy="3193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6553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The Problem of Communication…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828800"/>
            <a:ext cx="7645400" cy="3810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Communication plays a strategic role in the design and implementation of intervention strategies;</a:t>
            </a:r>
          </a:p>
          <a:p>
            <a:r>
              <a:rPr lang="en-US" sz="2400" b="1" dirty="0" smtClean="0"/>
              <a:t>BUT</a:t>
            </a:r>
            <a:r>
              <a:rPr lang="en-US" sz="2400" dirty="0" smtClean="0"/>
              <a:t>, this role is not always </a:t>
            </a:r>
            <a:r>
              <a:rPr lang="en-US" sz="2400" dirty="0" err="1" smtClean="0"/>
              <a:t>recognised</a:t>
            </a:r>
            <a:r>
              <a:rPr lang="en-US" sz="2400" dirty="0" smtClean="0"/>
              <a:t>, fully understood or appreciated</a:t>
            </a:r>
          </a:p>
          <a:p>
            <a:r>
              <a:rPr lang="en-US" sz="2400" dirty="0" smtClean="0"/>
              <a:t>Different types of communication approaches are often used interchangeably without understanding their strengths and weaknesses.</a:t>
            </a:r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7315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Communication Analysis and Planning…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828800"/>
            <a:ext cx="7924800" cy="4343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Draws on: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Public Awareness and Education </a:t>
            </a:r>
            <a:r>
              <a:rPr lang="en-US" sz="2400" dirty="0"/>
              <a:t>C</a:t>
            </a:r>
            <a:r>
              <a:rPr lang="en-US" sz="2400" dirty="0" smtClean="0"/>
              <a:t>ampaigns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Social Marketing and </a:t>
            </a:r>
            <a:r>
              <a:rPr lang="en-US" sz="2400" dirty="0" err="1"/>
              <a:t>B</a:t>
            </a:r>
            <a:r>
              <a:rPr lang="en-US" sz="2400" dirty="0" err="1" smtClean="0"/>
              <a:t>ehaviour</a:t>
            </a:r>
            <a:r>
              <a:rPr lang="en-US" sz="2400" dirty="0" smtClean="0"/>
              <a:t> Change Communication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Communication for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What else do you need to know?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04800" y="1600200"/>
            <a:ext cx="7620000" cy="4191000"/>
          </a:xfrm>
        </p:spPr>
        <p:txBody>
          <a:bodyPr/>
          <a:lstStyle/>
          <a:p>
            <a:r>
              <a:rPr lang="en-US" sz="2400" dirty="0" smtClean="0"/>
              <a:t>Communication is continuous. Plan and then communicate with all parties, all through out the process</a:t>
            </a:r>
          </a:p>
          <a:p>
            <a:r>
              <a:rPr lang="en-US" sz="2400" dirty="0" smtClean="0"/>
              <a:t>Always remember who and why; who are you communicating with and why are you telling them</a:t>
            </a:r>
          </a:p>
          <a:p>
            <a:r>
              <a:rPr lang="en-US" sz="2400" dirty="0" smtClean="0"/>
              <a:t>Always acknowledge your donors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and partners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544814"/>
            <a:ext cx="3252822" cy="2990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7315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J-CCCP Outcome 3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752600"/>
            <a:ext cx="3587939" cy="414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7315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External Communication 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342900" y="1828800"/>
            <a:ext cx="7696200" cy="4419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/>
              <a:t>Communication campaigns</a:t>
            </a:r>
            <a:r>
              <a:rPr lang="en-US" sz="2400" dirty="0" smtClean="0"/>
              <a:t> in each country: public awareness, social marketing or </a:t>
            </a:r>
            <a:r>
              <a:rPr lang="en-US" sz="2400" dirty="0" err="1" smtClean="0"/>
              <a:t>ComDev</a:t>
            </a:r>
            <a:r>
              <a:rPr lang="en-US" sz="2400" dirty="0" smtClean="0"/>
              <a:t> depending on country needs</a:t>
            </a:r>
          </a:p>
          <a:p>
            <a:r>
              <a:rPr lang="en-US" sz="2400" b="1" dirty="0" smtClean="0"/>
              <a:t>Visibility and partnerships</a:t>
            </a:r>
            <a:r>
              <a:rPr lang="en-US" sz="2400" dirty="0" smtClean="0"/>
              <a:t>: public relations highlighting outcomes of the </a:t>
            </a:r>
            <a:r>
              <a:rPr lang="en-US" sz="2400" dirty="0" err="1" smtClean="0"/>
              <a:t>GoJ</a:t>
            </a:r>
            <a:r>
              <a:rPr lang="en-US" sz="2400" dirty="0" smtClean="0"/>
              <a:t>/UNDP partnership</a:t>
            </a:r>
          </a:p>
          <a:p>
            <a:r>
              <a:rPr lang="en-US" sz="2400" b="1" dirty="0" smtClean="0"/>
              <a:t>Virtual</a:t>
            </a:r>
            <a:r>
              <a:rPr lang="en-US" sz="2400" dirty="0" smtClean="0"/>
              <a:t>: UNDP websites (COs, RBLAC, global), Facebook, Instagram, YouTube, newsletters</a:t>
            </a:r>
          </a:p>
          <a:p>
            <a:r>
              <a:rPr lang="en-US" sz="2400" b="1" dirty="0" smtClean="0"/>
              <a:t>Knowledge sharing</a:t>
            </a:r>
            <a:r>
              <a:rPr lang="en-US" sz="2400" dirty="0" smtClean="0"/>
              <a:t>: study tours, training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sessions, conferences, case studies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170" y="4569460"/>
            <a:ext cx="230886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9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7315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How can you help?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828800"/>
            <a:ext cx="7467600" cy="4343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Take photos!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Share photos!!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Take and share </a:t>
            </a:r>
            <a:r>
              <a:rPr lang="en-US" sz="2400" u="sng" dirty="0" smtClean="0"/>
              <a:t>good</a:t>
            </a:r>
            <a:r>
              <a:rPr lang="en-US" sz="2400" dirty="0" smtClean="0"/>
              <a:t> photos!!! </a:t>
            </a:r>
            <a:r>
              <a:rPr lang="en-US" sz="2400" dirty="0" smtClean="0">
                <a:sym typeface="Wingdings" panose="05000000000000000000" pitchFamily="2" charset="2"/>
              </a:rPr>
              <a:t>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Share lessons learnt, milestones achieved and best practices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Help us gain visibility </a:t>
            </a:r>
            <a:r>
              <a:rPr lang="en-US" sz="2400" b="1" dirty="0" smtClean="0"/>
              <a:t>#JCCCP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687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7315200" cy="520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Internal Communication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828800"/>
            <a:ext cx="7467600" cy="4343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Quarterly information bulletins/updates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B</a:t>
            </a:r>
            <a:r>
              <a:rPr lang="en-US" sz="2400" dirty="0" smtClean="0"/>
              <a:t>i-monthly project team briefings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Knowledge platform for information sharing and queries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548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219200" y="2514600"/>
            <a:ext cx="6553200" cy="1371600"/>
          </a:xfrm>
        </p:spPr>
        <p:txBody>
          <a:bodyPr/>
          <a:lstStyle/>
          <a:p>
            <a:r>
              <a:rPr lang="en-US" sz="3200" dirty="0" smtClean="0"/>
              <a:t>What communication approach do you think is necessary?</a:t>
            </a:r>
            <a:endParaRPr lang="en-US" sz="3200" dirty="0"/>
          </a:p>
        </p:txBody>
      </p:sp>
      <p:pic>
        <p:nvPicPr>
          <p:cNvPr id="3074" name="Picture 2" descr="http://www.fengoffice.com/web/blogen/wp-content/uploads/2011/07/targeted-advertising-arr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343400"/>
            <a:ext cx="4572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13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DPpptFormat_E">
  <a:themeElements>
    <a:clrScheme name="UNDPpptFormat_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DPpptFormat_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DPpptFormat_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PpptFormat_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59678d3-0933-4798-85ce-4e8030ba05bc">UNITPB-275-42</_dlc_DocId>
    <_dlc_DocIdUrl xmlns="059678d3-0933-4798-85ce-4e8030ba05bc">
      <Url>https://intranet.undp.org/unit/pb/communicate/communicationstoolkit/outsideundp/_layouts/DocIdRedir.aspx?ID=UNITPB-275-42</Url>
      <Description>UNITPB-275-42</Description>
    </_dlc_DocIdUrl>
    <UNDPDocumentCategoryTaxHTField0 xmlns="1ed4137b-41b2-488b-8250-6d369ec27664">
      <Terms xmlns="http://schemas.microsoft.com/office/infopath/2007/PartnerControls"/>
    </UNDPDocumentCategoryTaxHTField0>
    <Subsection xmlns="0b953d08-513f-4243-9010-8aeac9c0147f">f-Advocacy</Subsection>
    <UNDPFocusAreasTaxHTField0 xmlns="1ed4137b-41b2-488b-8250-6d369ec27664">
      <Terms xmlns="http://schemas.microsoft.com/office/infopath/2007/PartnerControls"/>
    </UNDPFocusAreasTaxHTField0>
    <IconOverlay xmlns="http://schemas.microsoft.com/sharepoint/v4" xsi:nil="true"/>
    <TaxCatchAll xmlns="1ed4137b-41b2-488b-8250-6d369ec27664">
      <Value>5</Value>
    </TaxCatchAll>
    <UN_x0020_LanguagesTaxHTField0 xmlns="1ed4137b-41b2-488b-8250-6d369ec2766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7f98b732-4b5b-4b70-ba90-a0eff09b5d2d</TermId>
        </TermInfo>
      </Terms>
    </UN_x0020_LanguagesTaxHTField0>
    <UNDPPublishedDate xmlns="059678d3-0933-4798-85ce-4e8030ba05bc">2013-05-01T04:00:00+00:00</UNDPPublishedDate>
    <b6db62fdefd74bd188b0c1cc54de5bcf xmlns="1ed4137b-41b2-488b-8250-6d369ec27664">
      <Terms xmlns="http://schemas.microsoft.com/office/infopath/2007/PartnerControls"/>
    </b6db62fdefd74bd188b0c1cc54de5bcf>
    <UndpDocFormat xmlns="1ed4137b-41b2-488b-8250-6d369ec27664" xsi:nil="true"/>
    <UNDPCountryTaxHTField0 xmlns="1ed4137b-41b2-488b-8250-6d369ec27664">
      <Terms xmlns="http://schemas.microsoft.com/office/infopath/2007/PartnerControls"/>
    </UNDPCountryTaxHTField0>
    <UndpOUCode xmlns="1ed4137b-41b2-488b-8250-6d369ec27664" xsi:nil="true"/>
    <UndpDocTypeMMTaxHTField0 xmlns="1ed4137b-41b2-488b-8250-6d369ec27664">
      <Terms xmlns="http://schemas.microsoft.com/office/infopath/2007/PartnerControls"/>
    </UndpDocTypeMMTaxHTField0>
    <_Publisher xmlns="http://schemas.microsoft.com/sharepoint/v3/fields" xsi:nil="true"/>
    <c4e2ab2cc9354bbf9064eeb465a566ea xmlns="1ed4137b-41b2-488b-8250-6d369ec27664">
      <Terms xmlns="http://schemas.microsoft.com/office/infopath/2007/PartnerControls"/>
    </c4e2ab2cc9354bbf9064eeb465a566ea>
    <UndpProjectNo xmlns="1ed4137b-41b2-488b-8250-6d369ec27664" xsi:nil="true"/>
    <UndpDocStatus xmlns="1ed4137b-41b2-488b-8250-6d369ec27664">Draft</UndpDocStatus>
    <UNDPSummary xmlns="059678d3-0933-4798-85ce-4e8030ba05bc" xsi:nil="true"/>
    <UndpClassificationLevel xmlns="1ed4137b-41b2-488b-8250-6d369ec27664">Internal Use Only</UndpClassificationLevel>
    <UndpIsTemplate xmlns="1ed4137b-41b2-488b-8250-6d369ec27664">No</UndpIsTemplate>
    <UndpDocID xmlns="1ed4137b-41b2-488b-8250-6d369ec27664" xsi:nil="true"/>
    <UNDPPOPPFunctionalArea xmlns="059678d3-0933-4798-85ce-4e8030ba05bc" xsi:nil="true"/>
    <Title_x0020__x0028_New_x0029_ xmlns="5c2522a3-ac04-411d-b488-4d7b6c01c783">
      <Url>https://intranet.undp.org/unit/pb/communicate/communicationstoolkit/outsideundp/Shared_Documents/UNDP_PPT_Template-English.pptx</Url>
      <Description>PowerPoint Template, English</Description>
    </Title_x0020__x0028_New_x0029_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DP Document" ma:contentTypeID="0x010100F075C04BA242A84ABD3293E3AD35CDA40034517FCAFE6CE64681BFDAA0D959C0CF" ma:contentTypeVersion="69" ma:contentTypeDescription="" ma:contentTypeScope="" ma:versionID="16c62d645fccb728f0924ff4aecccb1c">
  <xsd:schema xmlns:xsd="http://www.w3.org/2001/XMLSchema" xmlns:xs="http://www.w3.org/2001/XMLSchema" xmlns:p="http://schemas.microsoft.com/office/2006/metadata/properties" xmlns:ns2="http://schemas.microsoft.com/sharepoint/v3/fields" xmlns:ns3="059678d3-0933-4798-85ce-4e8030ba05bc" xmlns:ns4="1ed4137b-41b2-488b-8250-6d369ec27664" xmlns:ns5="http://schemas.microsoft.com/sharepoint/v4" xmlns:ns6="0b953d08-513f-4243-9010-8aeac9c0147f" xmlns:ns7="5c2522a3-ac04-411d-b488-4d7b6c01c783" targetNamespace="http://schemas.microsoft.com/office/2006/metadata/properties" ma:root="true" ma:fieldsID="699ab56c3653ac9c6a265ce40613e6ca" ns2:_="" ns3:_="" ns4:_="" ns5:_="" ns6:_="" ns7:_="">
    <xsd:import namespace="http://schemas.microsoft.com/sharepoint/v3/fields"/>
    <xsd:import namespace="059678d3-0933-4798-85ce-4e8030ba05bc"/>
    <xsd:import namespace="1ed4137b-41b2-488b-8250-6d369ec27664"/>
    <xsd:import namespace="http://schemas.microsoft.com/sharepoint/v4"/>
    <xsd:import namespace="0b953d08-513f-4243-9010-8aeac9c0147f"/>
    <xsd:import namespace="5c2522a3-ac04-411d-b488-4d7b6c01c783"/>
    <xsd:element name="properties">
      <xsd:complexType>
        <xsd:sequence>
          <xsd:element name="documentManagement">
            <xsd:complexType>
              <xsd:all>
                <xsd:element ref="ns3:UNDPSummary" minOccurs="0"/>
                <xsd:element ref="ns2:_Publisher" minOccurs="0"/>
                <xsd:element ref="ns3:UNDPPublishedDate" minOccurs="0"/>
                <xsd:element ref="ns4:UndpClassificationLevel" minOccurs="0"/>
                <xsd:element ref="ns3:UNDPPOPPFunctionalArea" minOccurs="0"/>
                <xsd:element ref="ns4:UndpProjectNo" minOccurs="0"/>
                <xsd:element ref="ns4:UndpDocStatus" minOccurs="0"/>
                <xsd:element ref="ns4:UndpIsTemplate" minOccurs="0"/>
                <xsd:element ref="ns4:UndpOUCode" minOccurs="0"/>
                <xsd:element ref="ns4:UndpDocFormat" minOccurs="0"/>
                <xsd:element ref="ns4:UndpDocID" minOccurs="0"/>
                <xsd:element ref="ns4:TaxCatchAll" minOccurs="0"/>
                <xsd:element ref="ns4:TaxCatchAllLabel" minOccurs="0"/>
                <xsd:element ref="ns4:UndpDocTypeMMTaxHTField0" minOccurs="0"/>
                <xsd:element ref="ns4:UNDPCountryTaxHTField0" minOccurs="0"/>
                <xsd:element ref="ns4:UNDPDocumentCategoryTaxHTField0" minOccurs="0"/>
                <xsd:element ref="ns4:b6db62fdefd74bd188b0c1cc54de5bcf" minOccurs="0"/>
                <xsd:element ref="ns4:UN_x0020_LanguagesTaxHTField0" minOccurs="0"/>
                <xsd:element ref="ns4:c4e2ab2cc9354bbf9064eeb465a566ea" minOccurs="0"/>
                <xsd:element ref="ns4:UNDPFocusAreasTaxHTField0" minOccurs="0"/>
                <xsd:element ref="ns5:IconOverlay" minOccurs="0"/>
                <xsd:element ref="ns6:Subsection"/>
                <xsd:element ref="ns3:_dlc_DocId" minOccurs="0"/>
                <xsd:element ref="ns3:_dlc_DocIdUrl" minOccurs="0"/>
                <xsd:element ref="ns3:_dlc_DocIdPersistId" minOccurs="0"/>
                <xsd:element ref="ns7:Title_x0020__x0028_New_x002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5" nillable="true" ma:displayName="Publisher" ma:description="The person who published the document" ma:internalName="_Publishe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678d3-0933-4798-85ce-4e8030ba05bc" elementFormDefault="qualified">
    <xsd:import namespace="http://schemas.microsoft.com/office/2006/documentManagement/types"/>
    <xsd:import namespace="http://schemas.microsoft.com/office/infopath/2007/PartnerControls"/>
    <xsd:element name="UNDPSummary" ma:index="3" nillable="true" ma:displayName="Summary" ma:description="A brief description or summary of the document that will displayed in search results." ma:internalName="UNDPSummary" ma:readOnly="false">
      <xsd:simpleType>
        <xsd:restriction base="dms:Note">
          <xsd:maxLength value="255"/>
        </xsd:restriction>
      </xsd:simpleType>
    </xsd:element>
    <xsd:element name="UNDPPublishedDate" ma:index="6" nillable="true" ma:displayName="Published Date" ma:description="The date the document was published" ma:format="DateOnly" ma:internalName="UNDPPublishedDate">
      <xsd:simpleType>
        <xsd:restriction base="dms:DateTime"/>
      </xsd:simpleType>
    </xsd:element>
    <xsd:element name="UNDPPOPPFunctionalArea" ma:index="9" nillable="true" ma:displayName="Functional Area" ma:description="The Functional Area (as defined in POPP) of this document" ma:format="Dropdown" ma:internalName="UNDPPOPPFunctionalArea" ma:readOnly="false">
      <xsd:simpleType>
        <xsd:restriction base="dms:Choice">
          <xsd:enumeration value="Administrative Services"/>
          <xsd:enumeration value="Contract and Procurement"/>
          <xsd:enumeration value="Ethics"/>
          <xsd:enumeration value="Financial Resources"/>
          <xsd:enumeration value="Human Resources"/>
          <xsd:enumeration value="Information and Communications Technology"/>
          <xsd:enumeration value="Management of Crisis and Special Development Situations"/>
          <xsd:enumeration value="Partnerships"/>
          <xsd:enumeration value="Programme and Project"/>
          <xsd:enumeration value="Results &amp; Accountability"/>
          <xsd:enumeration value="Prescriptive Content"/>
          <xsd:enumeration value="Security"/>
        </xsd:restriction>
      </xsd:simpleType>
    </xsd:element>
    <xsd:element name="_dlc_DocId" ma:index="3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4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4137b-41b2-488b-8250-6d369ec27664" elementFormDefault="qualified">
    <xsd:import namespace="http://schemas.microsoft.com/office/2006/documentManagement/types"/>
    <xsd:import namespace="http://schemas.microsoft.com/office/infopath/2007/PartnerControls"/>
    <xsd:element name="UndpClassificationLevel" ma:index="8" nillable="true" ma:displayName="Classification Level" ma:default="Internal Use Only" ma:description="re: UNDP Information Classification &amp; Handling Standard" ma:format="Dropdown" ma:internalName="UndpClassificationLevel">
      <xsd:simpleType>
        <xsd:restriction base="dms:Choice">
          <xsd:enumeration value="Internal Use Only"/>
          <xsd:enumeration value="Confidential"/>
          <xsd:enumeration value="Highly Confidential"/>
          <xsd:enumeration value="Public"/>
        </xsd:restriction>
      </xsd:simpleType>
    </xsd:element>
    <xsd:element name="UndpProjectNo" ma:index="15" nillable="true" ma:displayName="Project No" ma:description="If applicable, the Atlas Project Number that this document relates to." ma:internalName="UndpProjectNo">
      <xsd:simpleType>
        <xsd:restriction base="dms:Text">
          <xsd:maxLength value="12"/>
        </xsd:restriction>
      </xsd:simpleType>
    </xsd:element>
    <xsd:element name="UndpDocStatus" ma:index="16" nillable="true" ma:displayName="Document Status" ma:default="Draft" ma:description="The status of the document" ma:format="Dropdown" ma:internalName="UndpDocStatus">
      <xsd:simpleType>
        <xsd:restriction base="dms:Choice">
          <xsd:enumeration value="Draft"/>
          <xsd:enumeration value="Reviewed"/>
          <xsd:enumeration value="Approved"/>
          <xsd:enumeration value="Not Approved"/>
          <xsd:enumeration value="Final"/>
          <xsd:enumeration value="Expired"/>
        </xsd:restriction>
      </xsd:simpleType>
    </xsd:element>
    <xsd:element name="UndpIsTemplate" ma:index="17" nillable="true" ma:displayName="Template" ma:default="No" ma:description="Is this document a template or model upon which other documents should be based?" ma:format="RadioButtons" ma:internalName="UndpIsTemplate">
      <xsd:simpleType>
        <xsd:restriction base="dms:Choice">
          <xsd:enumeration value="Yes"/>
          <xsd:enumeration value="No"/>
        </xsd:restriction>
      </xsd:simpleType>
    </xsd:element>
    <xsd:element name="UndpOUCode" ma:index="18" nillable="true" ma:displayName="Unit Code" ma:description="The Atlas Unit Code of the authoring Unit" ma:format="Dropdown" ma:internalName="UndpOUCode">
      <xsd:simpleType>
        <xsd:restriction base="dms:Choice">
          <xsd:enumeration value="ABW"/>
          <xsd:enumeration value="AFG"/>
          <xsd:enumeration value="AGO"/>
          <xsd:enumeration value="AIA"/>
          <xsd:enumeration value="ALB"/>
          <xsd:enumeration value="ANT"/>
          <xsd:enumeration value="ARE"/>
          <xsd:enumeration value="ARG"/>
          <xsd:enumeration value="ARM"/>
          <xsd:enumeration value="ATG"/>
          <xsd:enumeration value="AZE"/>
          <xsd:enumeration value="BDI"/>
          <xsd:enumeration value="BEN"/>
          <xsd:enumeration value="BFA"/>
          <xsd:enumeration value="BGD"/>
          <xsd:enumeration value="BGR"/>
          <xsd:enumeration value="BHR"/>
          <xsd:enumeration value="BHS"/>
          <xsd:enumeration value="BIH"/>
          <xsd:enumeration value="BLR"/>
          <xsd:enumeration value="BLZ"/>
          <xsd:enumeration value="BMU"/>
          <xsd:enumeration value="BOL"/>
          <xsd:enumeration value="BRA"/>
          <xsd:enumeration value="BRB"/>
          <xsd:enumeration value="BRC"/>
          <xsd:enumeration value="BTN"/>
          <xsd:enumeration value="BWA"/>
          <xsd:enumeration value="CAF"/>
          <xsd:enumeration value="CHL"/>
          <xsd:enumeration value="CHN"/>
          <xsd:enumeration value="CIV"/>
          <xsd:enumeration value="CMR"/>
          <xsd:enumeration value="COD"/>
          <xsd:enumeration value="COG"/>
          <xsd:enumeration value="COK"/>
          <xsd:enumeration value="COL"/>
          <xsd:enumeration value="COM"/>
          <xsd:enumeration value="CPV"/>
          <xsd:enumeration value="CRC"/>
          <xsd:enumeration value="CRI"/>
          <xsd:enumeration value="CUB"/>
          <xsd:enumeration value="CYM"/>
          <xsd:enumeration value="CYP"/>
          <xsd:enumeration value="DJI"/>
          <xsd:enumeration value="DMA"/>
          <xsd:enumeration value="DOM"/>
          <xsd:enumeration value="DZA"/>
          <xsd:enumeration value="ECU"/>
          <xsd:enumeration value="EGY"/>
          <xsd:enumeration value="ERI"/>
          <xsd:enumeration value="ETH"/>
          <xsd:enumeration value="FJI"/>
          <xsd:enumeration value="FSM"/>
          <xsd:enumeration value="GAB"/>
          <xsd:enumeration value="GEO"/>
          <xsd:enumeration value="GHA"/>
          <xsd:enumeration value="GIN"/>
          <xsd:enumeration value="GMB"/>
          <xsd:enumeration value="GNB"/>
          <xsd:enumeration value="GNQ"/>
          <xsd:enumeration value="GRD"/>
          <xsd:enumeration value="GTM"/>
          <xsd:enumeration value="GUY"/>
          <xsd:enumeration value="HND"/>
          <xsd:enumeration value="HRV"/>
          <xsd:enumeration value="HTI"/>
          <xsd:enumeration value="IDN"/>
          <xsd:enumeration value="IND"/>
          <xsd:enumeration value="IRN"/>
          <xsd:enumeration value="IRQ"/>
          <xsd:enumeration value="JAM"/>
          <xsd:enumeration value="JOR"/>
          <xsd:enumeration value="KAZ"/>
          <xsd:enumeration value="KEN"/>
          <xsd:enumeration value="KGZ"/>
          <xsd:enumeration value="KHM"/>
          <xsd:enumeration value="KIR"/>
          <xsd:enumeration value="KNA"/>
          <xsd:enumeration value="KOR"/>
          <xsd:enumeration value="KOS"/>
          <xsd:enumeration value="KWT"/>
          <xsd:enumeration value="LAO"/>
          <xsd:enumeration value="LBN"/>
          <xsd:enumeration value="LBR"/>
          <xsd:enumeration value="LBY"/>
          <xsd:enumeration value="LCA"/>
          <xsd:enumeration value="LKA"/>
          <xsd:enumeration value="LSO"/>
          <xsd:enumeration value="LTU"/>
          <xsd:enumeration value="LVA"/>
          <xsd:enumeration value="MAR"/>
          <xsd:enumeration value="MDA"/>
          <xsd:enumeration value="MDG"/>
          <xsd:enumeration value="MDV"/>
          <xsd:enumeration value="MEX"/>
          <xsd:enumeration value="MHL"/>
          <xsd:enumeration value="MKD"/>
          <xsd:enumeration value="MLI"/>
          <xsd:enumeration value="MMR"/>
          <xsd:enumeration value="MNE"/>
          <xsd:enumeration value="MNG"/>
          <xsd:enumeration value="MOZ"/>
          <xsd:enumeration value="MRT"/>
          <xsd:enumeration value="MSR"/>
          <xsd:enumeration value="MUS"/>
          <xsd:enumeration value="MWI"/>
          <xsd:enumeration value="MYS"/>
          <xsd:enumeration value="NAM"/>
          <xsd:enumeration value="NER"/>
          <xsd:enumeration value="NGA"/>
          <xsd:enumeration value="NIC"/>
          <xsd:enumeration value="NIU"/>
          <xsd:enumeration value="NPL"/>
          <xsd:enumeration value="NRU"/>
          <xsd:enumeration value="PAK"/>
          <xsd:enumeration value="PAL"/>
          <xsd:enumeration value="PAN"/>
          <xsd:enumeration value="PER"/>
          <xsd:enumeration value="PHL"/>
          <xsd:enumeration value="PLW"/>
          <xsd:enumeration value="PNG"/>
          <xsd:enumeration value="POL"/>
          <xsd:enumeration value="PRK"/>
          <xsd:enumeration value="PRY"/>
          <xsd:enumeration value="PSC"/>
          <xsd:enumeration value="QAT"/>
          <xsd:enumeration value="R11"/>
          <xsd:enumeration value="R12"/>
          <xsd:enumeration value="R44"/>
          <xsd:enumeration value="R45"/>
          <xsd:enumeration value="R46"/>
          <xsd:enumeration value="RJB"/>
          <xsd:enumeration value="ROU"/>
          <xsd:enumeration value="RUS"/>
          <xsd:enumeration value="RWA"/>
          <xsd:enumeration value="SAU"/>
          <xsd:enumeration value="SDN"/>
          <xsd:enumeration value="SEN"/>
          <xsd:enumeration value="SLB"/>
          <xsd:enumeration value="SLE"/>
          <xsd:enumeration value="SLV"/>
          <xsd:enumeration value="SOM"/>
          <xsd:enumeration value="SRB"/>
          <xsd:enumeration value="SSD"/>
          <xsd:enumeration value="STP"/>
          <xsd:enumeration value="SUR"/>
          <xsd:enumeration value="SVK"/>
          <xsd:enumeration value="SWZ"/>
          <xsd:enumeration value="SYC"/>
          <xsd:enumeration value="SYR"/>
          <xsd:enumeration value="TCA"/>
          <xsd:enumeration value="TCD"/>
          <xsd:enumeration value="TGO"/>
          <xsd:enumeration value="THA"/>
          <xsd:enumeration value="TJK"/>
          <xsd:enumeration value="TKL"/>
          <xsd:enumeration value="TKM"/>
          <xsd:enumeration value="TLS"/>
          <xsd:enumeration value="TON"/>
          <xsd:enumeration value="TTO"/>
          <xsd:enumeration value="TUN"/>
          <xsd:enumeration value="TUR"/>
          <xsd:enumeration value="TUV"/>
          <xsd:enumeration value="TZA"/>
          <xsd:enumeration value="UGA"/>
          <xsd:enumeration value="UKR"/>
          <xsd:enumeration value="UNV"/>
          <xsd:enumeration value="URY"/>
          <xsd:enumeration value="UZB"/>
          <xsd:enumeration value="VCT"/>
          <xsd:enumeration value="VEN"/>
          <xsd:enumeration value="VGB"/>
          <xsd:enumeration value="VNM"/>
          <xsd:enumeration value="VUT"/>
          <xsd:enumeration value="WSM"/>
          <xsd:enumeration value="YEM"/>
          <xsd:enumeration value="ZAF"/>
          <xsd:enumeration value="ZMB"/>
          <xsd:enumeration value="ZWE"/>
          <xsd:enumeration value="H01"/>
          <xsd:enumeration value="H02"/>
          <xsd:enumeration value="H03"/>
          <xsd:enumeration value="H04"/>
          <xsd:enumeration value="H05"/>
          <xsd:enumeration value="H10"/>
          <xsd:enumeration value="H11"/>
          <xsd:enumeration value="H13"/>
          <xsd:enumeration value="H13"/>
          <xsd:enumeration value="H14"/>
          <xsd:enumeration value="H15"/>
          <xsd:enumeration value="H17"/>
          <xsd:enumeration value="H18"/>
          <xsd:enumeration value="H19"/>
          <xsd:enumeration value="H20"/>
          <xsd:enumeration value="H21"/>
          <xsd:enumeration value="H22"/>
          <xsd:enumeration value="H23"/>
          <xsd:enumeration value="H24"/>
          <xsd:enumeration value="H25"/>
          <xsd:enumeration value="H26"/>
          <xsd:enumeration value="H27"/>
          <xsd:enumeration value="H28"/>
          <xsd:enumeration value="H30"/>
          <xsd:enumeration value="H31"/>
          <xsd:enumeration value="H35"/>
          <xsd:enumeration value="H42"/>
          <xsd:enumeration value="H43"/>
          <xsd:enumeration value="H45"/>
          <xsd:enumeration value="H46"/>
          <xsd:enumeration value="H48"/>
          <xsd:enumeration value="H49"/>
          <xsd:enumeration value="H51"/>
          <xsd:enumeration value="H54"/>
          <xsd:enumeration value="H56"/>
          <xsd:enumeration value="H57"/>
          <xsd:enumeration value="H58"/>
          <xsd:enumeration value="H59"/>
          <xsd:enumeration value="H61"/>
          <xsd:enumeration value="H62"/>
          <xsd:enumeration value="H70"/>
          <xsd:enumeration value="H71"/>
        </xsd:restriction>
      </xsd:simpleType>
    </xsd:element>
    <xsd:element name="UndpDocFormat" ma:index="19" nillable="true" ma:displayName="Document Medium" ma:description="The medium/format from which this document originated (i.e. Fax, Paper, eDocument etc.)" ma:format="Dropdown" ma:internalName="UndpDocFormat">
      <xsd:simpleType>
        <xsd:restriction base="dms:Choice">
          <xsd:enumeration value="E-Document"/>
          <xsd:enumeration value="Letter/Paper"/>
          <xsd:enumeration value="E-Mail"/>
          <xsd:enumeration value="Fax/Telecopy"/>
          <xsd:enumeration value="Audio"/>
          <xsd:enumeration value="Database"/>
          <xsd:enumeration value="Image/Picture"/>
          <xsd:enumeration value="Instant Message"/>
          <xsd:enumeration value="Social Media"/>
        </xsd:restriction>
      </xsd:simpleType>
    </xsd:element>
    <xsd:element name="UndpDocID" ma:index="21" nillable="true" ma:displayName="Doc ID" ma:description="The Unique ID number for this document. Reserve for System Use." ma:internalName="UndpDocID">
      <xsd:simpleType>
        <xsd:restriction base="dms:Text">
          <xsd:maxLength value="35"/>
        </xsd:restriction>
      </xsd:simpleType>
    </xsd:element>
    <xsd:element name="TaxCatchAll" ma:index="23" nillable="true" ma:displayName="Taxonomy Catch All Column" ma:description="" ma:hidden="true" ma:list="{cb6304d0-b73f-41cf-88c3-4295c3b1663a}" ma:internalName="TaxCatchAll" ma:showField="CatchAllData" ma:web="1ed4137b-41b2-488b-8250-6d369ec276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4" nillable="true" ma:displayName="Taxonomy Catch All Column1" ma:description="" ma:hidden="true" ma:list="{cb6304d0-b73f-41cf-88c3-4295c3b1663a}" ma:internalName="TaxCatchAllLabel" ma:readOnly="true" ma:showField="CatchAllDataLabel" ma:web="1ed4137b-41b2-488b-8250-6d369ec276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UndpDocTypeMMTaxHTField0" ma:index="25" nillable="true" ma:taxonomy="true" ma:internalName="UndpDocTypeMMTaxHTField0" ma:taxonomyFieldName="UndpDocTypeMM" ma:displayName="Document Type" ma:default="" ma:fieldId="{ef94467a-fb76-4b42-91a0-5b5bdb6c8d34}" ma:sspId="28e6c43a-9e99-4bdd-9574-a0fa4ea3b61e" ma:termSetId="78839492-c939-4403-a05a-dae1049eff0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DPCountryTaxHTField0" ma:index="27" nillable="true" ma:taxonomy="true" ma:internalName="UNDPCountryTaxHTField0" ma:taxonomyFieldName="UNDPCountry" ma:displayName="Applies To Unit/Office/Country" ma:default="" ma:fieldId="{81e4cc14-7d66-47aa-92fc-e5e3ceab8cf9}" ma:taxonomyMulti="true" ma:sspId="28e6c43a-9e99-4bdd-9574-a0fa4ea3b61e" ma:termSetId="4c1519d5-5462-432c-ac69-cbad312f38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DPDocumentCategoryTaxHTField0" ma:index="30" nillable="true" ma:taxonomy="true" ma:internalName="UNDPDocumentCategoryTaxHTField0" ma:taxonomyFieldName="UNDPDocumentCategory" ma:displayName="Document Category" ma:default="" ma:fieldId="{30683383-b7b1-438d-8f61-9bf6b516a9e8}" ma:sspId="28e6c43a-9e99-4bdd-9574-a0fa4ea3b61e" ma:termSetId="353ae5a2-1c9c-42f6-bb56-cf3ba72fb6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6db62fdefd74bd188b0c1cc54de5bcf" ma:index="32" nillable="true" ma:taxonomy="true" ma:internalName="b6db62fdefd74bd188b0c1cc54de5bcf" ma:taxonomyFieldName="UndpUnitMM" ma:displayName="Responsible Unit/Office" ma:default="" ma:fieldId="{b6db62fd-efd7-4bd1-88b0-c1cc54de5bcf}" ma:taxonomyMulti="true" ma:sspId="28e6c43a-9e99-4bdd-9574-a0fa4ea3b61e" ma:termSetId="41041907-3ad1-4549-b766-200fd229bd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_x0020_LanguagesTaxHTField0" ma:index="33" nillable="true" ma:taxonomy="true" ma:internalName="UN_x0020_LanguagesTaxHTField0" ma:taxonomyFieldName="UN_x0020_Languages" ma:displayName="UN Languages" ma:fieldId="{41a2b052-e54a-4bfe-83da-6da45935c81e}" ma:sspId="28e6c43a-9e99-4bdd-9574-a0fa4ea3b61e" ma:termSetId="b4046108-c9b1-4d97-ad16-d3846fb24317" ma:anchorId="45d05d46-9bc9-40df-8618-9658690cf41e" ma:open="false" ma:isKeyword="false">
      <xsd:complexType>
        <xsd:sequence>
          <xsd:element ref="pc:Terms" minOccurs="0" maxOccurs="1"/>
        </xsd:sequence>
      </xsd:complexType>
    </xsd:element>
    <xsd:element name="c4e2ab2cc9354bbf9064eeb465a566ea" ma:index="34" nillable="true" ma:taxonomy="true" ma:internalName="c4e2ab2cc9354bbf9064eeb465a566ea" ma:taxonomyFieldName="eRegFilingCodeMM" ma:displayName="eFiling Code" ma:readOnly="false" ma:default="" ma:fieldId="{c4e2ab2c-c935-4bbf-9064-eeb465a566ea}" ma:sspId="28e6c43a-9e99-4bdd-9574-a0fa4ea3b61e" ma:termSetId="1b29302a-a790-4a29-9296-98192bc3cc74" ma:anchorId="ccbed235-bdac-448a-ab80-b4bb62a8ac5c" ma:open="false" ma:isKeyword="false">
      <xsd:complexType>
        <xsd:sequence>
          <xsd:element ref="pc:Terms" minOccurs="0" maxOccurs="1"/>
        </xsd:sequence>
      </xsd:complexType>
    </xsd:element>
    <xsd:element name="UNDPFocusAreasTaxHTField0" ma:index="35" nillable="true" ma:taxonomy="true" ma:internalName="UNDPFocusAreasTaxHTField0" ma:taxonomyFieldName="UNDPFocusAreas" ma:displayName="Focus Area" ma:default="" ma:fieldId="{c0f5d6bc-94c2-4efb-8cb3-448ca9792810}" ma:taxonomyMulti="true" ma:sspId="28e6c43a-9e99-4bdd-9574-a0fa4ea3b61e" ma:termSetId="5595b894-23d9-4524-8855-5c6c69b8bcc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7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53d08-513f-4243-9010-8aeac9c0147f" elementFormDefault="qualified">
    <xsd:import namespace="http://schemas.microsoft.com/office/2006/documentManagement/types"/>
    <xsd:import namespace="http://schemas.microsoft.com/office/infopath/2007/PartnerControls"/>
    <xsd:element name="Subsection" ma:index="38" ma:displayName="Core Concept" ma:format="Dropdown" ma:internalName="Subsection">
      <xsd:simpleType>
        <xsd:restriction base="dms:Choice">
          <xsd:enumeration value="a-Media Relations"/>
          <xsd:enumeration value="b-Web Presence"/>
          <xsd:enumeration value="c-Social Media"/>
          <xsd:enumeration value="d-Publications and Printing"/>
          <xsd:enumeration value="e-Writing and Translation"/>
          <xsd:enumeration value="f-Advocacy"/>
          <xsd:enumeration value="g-Brand Identit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522a3-ac04-411d-b488-4d7b6c01c783" elementFormDefault="qualified">
    <xsd:import namespace="http://schemas.microsoft.com/office/2006/documentManagement/types"/>
    <xsd:import namespace="http://schemas.microsoft.com/office/infopath/2007/PartnerControls"/>
    <xsd:element name="Title_x0020__x0028_New_x0029_" ma:index="42" nillable="true" ma:displayName="Title" ma:format="Hyperlink" ma:internalName="Title_x0020__x0028_New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4" ma:displayName="Author"/>
        <xsd:element ref="dcterms:created" minOccurs="0" maxOccurs="1"/>
        <xsd:element ref="dc:identifier" minOccurs="0" maxOccurs="1"/>
        <xsd:element name="contentType" minOccurs="0" maxOccurs="1" type="xsd:string" ma:index="29" ma:displayName="Content Type"/>
        <xsd:element ref="dc:title" minOccurs="0" maxOccurs="1" ma:index="1" ma:displayName="Title-Original"/>
        <xsd:element ref="dc:subject" minOccurs="0" maxOccurs="1" ma:index="2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28e6c43a-9e99-4bdd-9574-a0fa4ea3b61e" ContentTypeId="0x010100F075C04BA242A84ABD3293E3AD35CDA4" PreviousValue="false"/>
</file>

<file path=customXml/itemProps1.xml><?xml version="1.0" encoding="utf-8"?>
<ds:datastoreItem xmlns:ds="http://schemas.openxmlformats.org/officeDocument/2006/customXml" ds:itemID="{E995BF71-5740-48A1-A40F-2C066643CC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9F8D4A-5003-48B2-A25D-256FD3D73991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5c2522a3-ac04-411d-b488-4d7b6c01c783"/>
    <ds:schemaRef ds:uri="0b953d08-513f-4243-9010-8aeac9c0147f"/>
    <ds:schemaRef ds:uri="http://purl.org/dc/elements/1.1/"/>
    <ds:schemaRef ds:uri="http://purl.org/dc/dcmitype/"/>
    <ds:schemaRef ds:uri="http://schemas.microsoft.com/sharepoint/v4"/>
    <ds:schemaRef ds:uri="1ed4137b-41b2-488b-8250-6d369ec27664"/>
    <ds:schemaRef ds:uri="http://schemas.microsoft.com/office/2006/documentManagement/types"/>
    <ds:schemaRef ds:uri="http://schemas.openxmlformats.org/package/2006/metadata/core-properties"/>
    <ds:schemaRef ds:uri="059678d3-0933-4798-85ce-4e8030ba05bc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B3F2F70B-A5E0-4EC1-8CAA-83CEDE6A5F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059678d3-0933-4798-85ce-4e8030ba05bc"/>
    <ds:schemaRef ds:uri="1ed4137b-41b2-488b-8250-6d369ec27664"/>
    <ds:schemaRef ds:uri="http://schemas.microsoft.com/sharepoint/v4"/>
    <ds:schemaRef ds:uri="0b953d08-513f-4243-9010-8aeac9c0147f"/>
    <ds:schemaRef ds:uri="5c2522a3-ac04-411d-b488-4d7b6c01c7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702265B-C7ED-4E75-9E0D-16EC61973BE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C590097-76E7-424F-A076-8E5C66AFDBDC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C:\DOCUME~1\DC191NP\LOCALS~1\Temp\UNDPpptFormat_E.pot</Template>
  <TotalTime>3671</TotalTime>
  <Words>264</Words>
  <Application>Microsoft Office PowerPoint</Application>
  <PresentationFormat>On-screen Show (4:3)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Myriad Pro</vt:lpstr>
      <vt:lpstr>Times New Roman</vt:lpstr>
      <vt:lpstr>Wingdings</vt:lpstr>
      <vt:lpstr>UNDPpptFormat_E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UNDP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Template, English</dc:title>
  <dc:creator>DC191NP</dc:creator>
  <cp:lastModifiedBy>Penny Bowen</cp:lastModifiedBy>
  <cp:revision>176</cp:revision>
  <dcterms:created xsi:type="dcterms:W3CDTF">2011-06-27T14:19:05Z</dcterms:created>
  <dcterms:modified xsi:type="dcterms:W3CDTF">2017-05-09T21:42:30Z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0x010100F075C04BA242A84ABD3293E3AD35CDA40034517FCAFE6CE64681BFDAA0D959C0CF</vt:lpwstr>
  </property>
  <property fmtid="{D5CDD505-2E9C-101B-9397-08002B2CF9AE}" pid="3" name="_dlc_DocIdItemGuid">
    <vt:lpwstr>faa8f8be-337f-40cc-8b29-ed5ab02cc97d</vt:lpwstr>
  </property>
  <property fmtid="{D5CDD505-2E9C-101B-9397-08002B2CF9AE}" pid="4" name="TaxKeyword">
    <vt:lpwstr/>
  </property>
  <property fmtid="{D5CDD505-2E9C-101B-9397-08002B2CF9AE}" pid="5" name="Unit">
    <vt:lpwstr/>
  </property>
  <property fmtid="{D5CDD505-2E9C-101B-9397-08002B2CF9AE}" pid="6" name="UNDPFocusAreas">
    <vt:lpwstr/>
  </property>
  <property fmtid="{D5CDD505-2E9C-101B-9397-08002B2CF9AE}" pid="7" name="UN Languages">
    <vt:lpwstr>5;#English|7f98b732-4b5b-4b70-ba90-a0eff09b5d2d</vt:lpwstr>
  </property>
  <property fmtid="{D5CDD505-2E9C-101B-9397-08002B2CF9AE}" pid="8" name="TaxKeywordTaxHTField">
    <vt:lpwstr/>
  </property>
  <property fmtid="{D5CDD505-2E9C-101B-9397-08002B2CF9AE}" pid="9" name="UNDPCountry">
    <vt:lpwstr/>
  </property>
  <property fmtid="{D5CDD505-2E9C-101B-9397-08002B2CF9AE}" pid="10" name="UndpDocTypeMM">
    <vt:lpwstr/>
  </property>
  <property fmtid="{D5CDD505-2E9C-101B-9397-08002B2CF9AE}" pid="11" name="UNDPDocumentCategory">
    <vt:lpwstr/>
  </property>
  <property fmtid="{D5CDD505-2E9C-101B-9397-08002B2CF9AE}" pid="12" name="UndpUnitMM">
    <vt:lpwstr/>
  </property>
</Properties>
</file>