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81" r:id="rId3"/>
    <p:sldId id="282" r:id="rId4"/>
    <p:sldId id="258" r:id="rId5"/>
    <p:sldId id="278" r:id="rId6"/>
    <p:sldId id="276" r:id="rId7"/>
    <p:sldId id="280" r:id="rId8"/>
    <p:sldId id="283" r:id="rId9"/>
    <p:sldId id="285" r:id="rId10"/>
    <p:sldId id="286" r:id="rId11"/>
    <p:sldId id="261" r:id="rId12"/>
    <p:sldId id="288" r:id="rId13"/>
    <p:sldId id="269" r:id="rId14"/>
    <p:sldId id="264" r:id="rId15"/>
    <p:sldId id="270" r:id="rId16"/>
    <p:sldId id="260" r:id="rId17"/>
    <p:sldId id="284" r:id="rId18"/>
    <p:sldId id="272" r:id="rId19"/>
    <p:sldId id="274" r:id="rId20"/>
    <p:sldId id="268"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1"/>
    <p:restoredTop sz="67338" autoAdjust="0"/>
  </p:normalViewPr>
  <p:slideViewPr>
    <p:cSldViewPr>
      <p:cViewPr varScale="1">
        <p:scale>
          <a:sx n="69" d="100"/>
          <a:sy n="69" d="100"/>
        </p:scale>
        <p:origin x="1875"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C529CC-B302-4CAC-ADE8-B011C620D8E5}"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49A09F28-8241-42E8-90A8-A9E12F4EB70B}">
      <dgm:prSet phldrT="[Text]" custT="1"/>
      <dgm:spPr>
        <a:solidFill>
          <a:schemeClr val="accent4"/>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Capacity Building</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1749BA97-8C26-430F-9C65-32F8A302EAAC}" type="parTrans" cxnId="{4BF30FE7-5366-4027-8186-B20D4072DBFC}">
      <dgm:prSet/>
      <dgm:spPr/>
      <dgm:t>
        <a:bodyPr/>
        <a:lstStyle/>
        <a:p>
          <a:endParaRPr lang="en-US"/>
        </a:p>
      </dgm:t>
    </dgm:pt>
    <dgm:pt modelId="{5D77A337-975F-478D-B272-12B2E9FA2E6F}" type="sibTrans" cxnId="{4BF30FE7-5366-4027-8186-B20D4072DBFC}">
      <dgm:prSet/>
      <dgm:spPr/>
      <dgm:t>
        <a:bodyPr/>
        <a:lstStyle/>
        <a:p>
          <a:endParaRPr lang="en-US"/>
        </a:p>
      </dgm:t>
    </dgm:pt>
    <dgm:pt modelId="{43CFD2C3-BA21-48AB-A5C9-71533C40C855}">
      <dgm:prSet phldrT="[Text]" custT="1"/>
      <dgm:spPr>
        <a:solidFill>
          <a:schemeClr val="accent5"/>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Technology</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EEE26E14-F960-441D-89C5-C1251343E8FA}" type="parTrans" cxnId="{BE6E7898-6027-4871-8CA7-40132980E7CB}">
      <dgm:prSet/>
      <dgm:spPr/>
      <dgm:t>
        <a:bodyPr/>
        <a:lstStyle/>
        <a:p>
          <a:endParaRPr lang="en-US"/>
        </a:p>
      </dgm:t>
    </dgm:pt>
    <dgm:pt modelId="{9DB98B2F-5D02-4C41-AF1D-445B8F95085F}" type="sibTrans" cxnId="{BE6E7898-6027-4871-8CA7-40132980E7CB}">
      <dgm:prSet/>
      <dgm:spPr/>
      <dgm:t>
        <a:bodyPr/>
        <a:lstStyle/>
        <a:p>
          <a:endParaRPr lang="en-US"/>
        </a:p>
      </dgm:t>
    </dgm:pt>
    <dgm:pt modelId="{A54BC0EB-B498-4674-BD18-97D846AC4C9E}">
      <dgm:prSet phldrT="[Text]" custT="1"/>
      <dgm:spPr>
        <a:solidFill>
          <a:srgbClr val="00B050"/>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Finance</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FB7A1A71-C388-4993-A811-1FED75275BD9}" type="parTrans" cxnId="{AF2006E5-AC28-4083-BAC0-4A0D92BF5000}">
      <dgm:prSet/>
      <dgm:spPr/>
      <dgm:t>
        <a:bodyPr/>
        <a:lstStyle/>
        <a:p>
          <a:endParaRPr lang="en-US"/>
        </a:p>
      </dgm:t>
    </dgm:pt>
    <dgm:pt modelId="{FA658AAC-1394-43BA-9EAC-62C6661A2DE4}" type="sibTrans" cxnId="{AF2006E5-AC28-4083-BAC0-4A0D92BF5000}">
      <dgm:prSet/>
      <dgm:spPr/>
      <dgm:t>
        <a:bodyPr/>
        <a:lstStyle/>
        <a:p>
          <a:endParaRPr lang="en-US"/>
        </a:p>
      </dgm:t>
    </dgm:pt>
    <dgm:pt modelId="{CF2CB74F-D2C5-4C3E-A7BE-8FA14C19E628}" type="pres">
      <dgm:prSet presAssocID="{01C529CC-B302-4CAC-ADE8-B011C620D8E5}" presName="Name0" presStyleCnt="0">
        <dgm:presLayoutVars>
          <dgm:dir/>
          <dgm:resizeHandles val="exact"/>
        </dgm:presLayoutVars>
      </dgm:prSet>
      <dgm:spPr/>
      <dgm:t>
        <a:bodyPr/>
        <a:lstStyle/>
        <a:p>
          <a:endParaRPr lang="en-US"/>
        </a:p>
      </dgm:t>
    </dgm:pt>
    <dgm:pt modelId="{380E87C1-5195-4334-ACEA-8410351AEEB3}" type="pres">
      <dgm:prSet presAssocID="{01C529CC-B302-4CAC-ADE8-B011C620D8E5}" presName="cycle" presStyleCnt="0"/>
      <dgm:spPr/>
    </dgm:pt>
    <dgm:pt modelId="{BF17B334-F70B-4BF6-A711-47AEB72FA778}" type="pres">
      <dgm:prSet presAssocID="{49A09F28-8241-42E8-90A8-A9E12F4EB70B}" presName="nodeFirstNode" presStyleLbl="node1" presStyleIdx="0" presStyleCnt="3" custScaleX="79500" custScaleY="66195" custRadScaleRad="104353" custRadScaleInc="168">
        <dgm:presLayoutVars>
          <dgm:bulletEnabled val="1"/>
        </dgm:presLayoutVars>
      </dgm:prSet>
      <dgm:spPr/>
      <dgm:t>
        <a:bodyPr/>
        <a:lstStyle/>
        <a:p>
          <a:endParaRPr lang="en-US"/>
        </a:p>
      </dgm:t>
    </dgm:pt>
    <dgm:pt modelId="{6AF0048B-EE5F-4921-A880-026B76216118}" type="pres">
      <dgm:prSet presAssocID="{5D77A337-975F-478D-B272-12B2E9FA2E6F}" presName="sibTransFirstNode" presStyleLbl="bgShp" presStyleIdx="0" presStyleCnt="1"/>
      <dgm:spPr/>
      <dgm:t>
        <a:bodyPr/>
        <a:lstStyle/>
        <a:p>
          <a:endParaRPr lang="en-US"/>
        </a:p>
      </dgm:t>
    </dgm:pt>
    <dgm:pt modelId="{B90D5191-B37B-40AB-858F-A1692D3B17FF}" type="pres">
      <dgm:prSet presAssocID="{43CFD2C3-BA21-48AB-A5C9-71533C40C855}" presName="nodeFollowingNodes" presStyleLbl="node1" presStyleIdx="1" presStyleCnt="3" custScaleX="72335" custScaleY="71309">
        <dgm:presLayoutVars>
          <dgm:bulletEnabled val="1"/>
        </dgm:presLayoutVars>
      </dgm:prSet>
      <dgm:spPr/>
      <dgm:t>
        <a:bodyPr/>
        <a:lstStyle/>
        <a:p>
          <a:endParaRPr lang="en-US"/>
        </a:p>
      </dgm:t>
    </dgm:pt>
    <dgm:pt modelId="{B39C31CB-DEFA-4CDF-88E2-44479C7CA3A9}" type="pres">
      <dgm:prSet presAssocID="{A54BC0EB-B498-4674-BD18-97D846AC4C9E}" presName="nodeFollowingNodes" presStyleLbl="node1" presStyleIdx="2" presStyleCnt="3" custScaleX="73542" custScaleY="70851">
        <dgm:presLayoutVars>
          <dgm:bulletEnabled val="1"/>
        </dgm:presLayoutVars>
      </dgm:prSet>
      <dgm:spPr/>
      <dgm:t>
        <a:bodyPr/>
        <a:lstStyle/>
        <a:p>
          <a:endParaRPr lang="en-US"/>
        </a:p>
      </dgm:t>
    </dgm:pt>
  </dgm:ptLst>
  <dgm:cxnLst>
    <dgm:cxn modelId="{ED74881F-1667-46A9-BC15-1F106F4392EF}" type="presOf" srcId="{A54BC0EB-B498-4674-BD18-97D846AC4C9E}" destId="{B39C31CB-DEFA-4CDF-88E2-44479C7CA3A9}" srcOrd="0" destOrd="0" presId="urn:microsoft.com/office/officeart/2005/8/layout/cycle3"/>
    <dgm:cxn modelId="{0BCFC1D4-3281-473B-975A-4305F5978BE0}" type="presOf" srcId="{01C529CC-B302-4CAC-ADE8-B011C620D8E5}" destId="{CF2CB74F-D2C5-4C3E-A7BE-8FA14C19E628}" srcOrd="0" destOrd="0" presId="urn:microsoft.com/office/officeart/2005/8/layout/cycle3"/>
    <dgm:cxn modelId="{4BF30FE7-5366-4027-8186-B20D4072DBFC}" srcId="{01C529CC-B302-4CAC-ADE8-B011C620D8E5}" destId="{49A09F28-8241-42E8-90A8-A9E12F4EB70B}" srcOrd="0" destOrd="0" parTransId="{1749BA97-8C26-430F-9C65-32F8A302EAAC}" sibTransId="{5D77A337-975F-478D-B272-12B2E9FA2E6F}"/>
    <dgm:cxn modelId="{AF2006E5-AC28-4083-BAC0-4A0D92BF5000}" srcId="{01C529CC-B302-4CAC-ADE8-B011C620D8E5}" destId="{A54BC0EB-B498-4674-BD18-97D846AC4C9E}" srcOrd="2" destOrd="0" parTransId="{FB7A1A71-C388-4993-A811-1FED75275BD9}" sibTransId="{FA658AAC-1394-43BA-9EAC-62C6661A2DE4}"/>
    <dgm:cxn modelId="{5E02C6E1-4105-47C1-B173-F5A59E57CA6F}" type="presOf" srcId="{5D77A337-975F-478D-B272-12B2E9FA2E6F}" destId="{6AF0048B-EE5F-4921-A880-026B76216118}" srcOrd="0" destOrd="0" presId="urn:microsoft.com/office/officeart/2005/8/layout/cycle3"/>
    <dgm:cxn modelId="{FA0504AD-581E-4421-9DD8-AC661600D7F8}" type="presOf" srcId="{43CFD2C3-BA21-48AB-A5C9-71533C40C855}" destId="{B90D5191-B37B-40AB-858F-A1692D3B17FF}" srcOrd="0" destOrd="0" presId="urn:microsoft.com/office/officeart/2005/8/layout/cycle3"/>
    <dgm:cxn modelId="{BE6E7898-6027-4871-8CA7-40132980E7CB}" srcId="{01C529CC-B302-4CAC-ADE8-B011C620D8E5}" destId="{43CFD2C3-BA21-48AB-A5C9-71533C40C855}" srcOrd="1" destOrd="0" parTransId="{EEE26E14-F960-441D-89C5-C1251343E8FA}" sibTransId="{9DB98B2F-5D02-4C41-AF1D-445B8F95085F}"/>
    <dgm:cxn modelId="{B4DB3CA5-9793-4504-98B0-BE0B34121336}" type="presOf" srcId="{49A09F28-8241-42E8-90A8-A9E12F4EB70B}" destId="{BF17B334-F70B-4BF6-A711-47AEB72FA778}" srcOrd="0" destOrd="0" presId="urn:microsoft.com/office/officeart/2005/8/layout/cycle3"/>
    <dgm:cxn modelId="{9F7A8678-37E2-4A4F-8DEF-06E5D359712A}" type="presParOf" srcId="{CF2CB74F-D2C5-4C3E-A7BE-8FA14C19E628}" destId="{380E87C1-5195-4334-ACEA-8410351AEEB3}" srcOrd="0" destOrd="0" presId="urn:microsoft.com/office/officeart/2005/8/layout/cycle3"/>
    <dgm:cxn modelId="{B3F5922E-CAA3-4B5F-865A-61251ECC3832}" type="presParOf" srcId="{380E87C1-5195-4334-ACEA-8410351AEEB3}" destId="{BF17B334-F70B-4BF6-A711-47AEB72FA778}" srcOrd="0" destOrd="0" presId="urn:microsoft.com/office/officeart/2005/8/layout/cycle3"/>
    <dgm:cxn modelId="{7BFBCF82-9D54-45A3-8147-E11BB00E3B9E}" type="presParOf" srcId="{380E87C1-5195-4334-ACEA-8410351AEEB3}" destId="{6AF0048B-EE5F-4921-A880-026B76216118}" srcOrd="1" destOrd="0" presId="urn:microsoft.com/office/officeart/2005/8/layout/cycle3"/>
    <dgm:cxn modelId="{67E06EAD-AEFE-4806-BEBD-579EFE1E771E}" type="presParOf" srcId="{380E87C1-5195-4334-ACEA-8410351AEEB3}" destId="{B90D5191-B37B-40AB-858F-A1692D3B17FF}" srcOrd="2" destOrd="0" presId="urn:microsoft.com/office/officeart/2005/8/layout/cycle3"/>
    <dgm:cxn modelId="{486E11BF-1F47-44E0-BB24-6408D7852F34}" type="presParOf" srcId="{380E87C1-5195-4334-ACEA-8410351AEEB3}" destId="{B39C31CB-DEFA-4CDF-88E2-44479C7CA3A9}" srcOrd="3"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287969-F329-405F-AAE2-1B5151332C95}" type="datetimeFigureOut">
              <a:rPr lang="en-US" smtClean="0"/>
              <a:t>8/23/2016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8E561-162A-40D9-85FB-503A6B8B3A1C}" type="slidenum">
              <a:rPr lang="en-US" smtClean="0"/>
              <a:t>‹#›</a:t>
            </a:fld>
            <a:endParaRPr lang="en-US"/>
          </a:p>
        </p:txBody>
      </p:sp>
    </p:spTree>
    <p:extLst>
      <p:ext uri="{BB962C8B-B14F-4D97-AF65-F5344CB8AC3E}">
        <p14:creationId xmlns:p14="http://schemas.microsoft.com/office/powerpoint/2010/main" val="187533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a:t>
            </a:fld>
            <a:endParaRPr lang="en-US"/>
          </a:p>
        </p:txBody>
      </p:sp>
    </p:spTree>
    <p:extLst>
      <p:ext uri="{BB962C8B-B14F-4D97-AF65-F5344CB8AC3E}">
        <p14:creationId xmlns:p14="http://schemas.microsoft.com/office/powerpoint/2010/main" val="2139340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situate NAMAs within a country’s broader national development objectives. The</a:t>
            </a:r>
            <a:r>
              <a:rPr lang="en-US" sz="1200" kern="1200" baseline="0" dirty="0" smtClean="0">
                <a:solidFill>
                  <a:schemeClr val="tx1"/>
                </a:solidFill>
                <a:effectLst/>
                <a:latin typeface="+mn-lt"/>
                <a:ea typeface="+mn-ea"/>
                <a:cs typeface="+mn-cs"/>
              </a:rPr>
              <a:t> figure shows how strategy, tactics and operation can be linked: </a:t>
            </a:r>
            <a:r>
              <a:rPr lang="en-US" sz="1200" kern="1200" dirty="0" smtClean="0">
                <a:solidFill>
                  <a:schemeClr val="tx1"/>
                </a:solidFill>
                <a:effectLst/>
                <a:latin typeface="+mn-lt"/>
                <a:ea typeface="+mn-ea"/>
                <a:cs typeface="+mn-cs"/>
              </a:rPr>
              <a:t>long-term strategies are designed to become overarching national low-emission frameworks which guide the preparation of progressively ambitious NDCs, and translate them into concrete </a:t>
            </a:r>
            <a:r>
              <a:rPr lang="en-US" sz="1200" u="sng" kern="1200" dirty="0" smtClean="0">
                <a:solidFill>
                  <a:schemeClr val="tx1"/>
                </a:solidFill>
                <a:effectLst/>
                <a:latin typeface="+mn-lt"/>
                <a:ea typeface="+mn-ea"/>
                <a:cs typeface="+mn-cs"/>
              </a:rPr>
              <a:t>implementable measures (NAMAs)</a:t>
            </a:r>
            <a:r>
              <a:rPr lang="en-US" sz="1200" kern="1200" dirty="0" smtClean="0">
                <a:solidFill>
                  <a:schemeClr val="tx1"/>
                </a:solidFill>
                <a:effectLst/>
                <a:latin typeface="+mn-lt"/>
                <a:ea typeface="+mn-ea"/>
                <a:cs typeface="+mn-cs"/>
              </a:rPr>
              <a:t> in order</a:t>
            </a:r>
            <a:r>
              <a:rPr lang="en-US" sz="1200" u="sng" kern="1200" dirty="0" smtClean="0">
                <a:solidFill>
                  <a:schemeClr val="tx1"/>
                </a:solidFill>
                <a:effectLst/>
                <a:latin typeface="+mn-lt"/>
                <a:ea typeface="+mn-ea"/>
                <a:cs typeface="+mn-cs"/>
              </a:rPr>
              <a:t> to achieve this target. </a:t>
            </a: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The iterative NDC process should lead the country to achieve its long term vision of low emissions development.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4C8E561-162A-40D9-85FB-503A6B8B3A1C}" type="slidenum">
              <a:rPr lang="en-US" smtClean="0"/>
              <a:t>13</a:t>
            </a:fld>
            <a:endParaRPr lang="en-US"/>
          </a:p>
        </p:txBody>
      </p:sp>
    </p:spTree>
    <p:extLst>
      <p:ext uri="{BB962C8B-B14F-4D97-AF65-F5344CB8AC3E}">
        <p14:creationId xmlns:p14="http://schemas.microsoft.com/office/powerpoint/2010/main" val="3406834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take a look at how</a:t>
            </a:r>
            <a:r>
              <a:rPr lang="en-US" baseline="0" dirty="0" smtClean="0"/>
              <a:t> NAMAs have progressed over the last few years we see that there has been substantial growth in NAMAs. As of 2015 there were 151 NAMAs worldwide. 140 are still under development and 11 are currently under implementation. When you look at the breakdown of NAMAs across the world, the majority of them have been undertaken by countries in Latin America, followed by Africa and the Middle East, Asia and finally Europe. </a:t>
            </a:r>
          </a:p>
          <a:p>
            <a:endParaRPr lang="en-US" baseline="0" dirty="0" smtClean="0"/>
          </a:p>
          <a:p>
            <a:r>
              <a:rPr lang="en-US" baseline="0" dirty="0" smtClean="0"/>
              <a:t>It’s interesting to note that there is almost no presence of the Caribbean in this global snapshot. From my understanding only Costa Rica and Dominican Republic have submitted NAMAs to the UNFCCC, but they are often grouped with Latin America. </a:t>
            </a:r>
          </a:p>
          <a:p>
            <a:endParaRPr lang="en-US" baseline="0" dirty="0" smtClean="0"/>
          </a:p>
          <a:p>
            <a:r>
              <a:rPr lang="en-US" baseline="0" dirty="0" smtClean="0"/>
              <a:t>Over the course of this workshop I am looking forward to exploring and learning why this is the case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14</a:t>
            </a:fld>
            <a:endParaRPr lang="en-US"/>
          </a:p>
        </p:txBody>
      </p:sp>
    </p:spTree>
    <p:extLst>
      <p:ext uri="{BB962C8B-B14F-4D97-AF65-F5344CB8AC3E}">
        <p14:creationId xmlns:p14="http://schemas.microsoft.com/office/powerpoint/2010/main" val="1181370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As this figure shows, developing and implementing a NAMA requires the involvement of many stakeholders from the national government to development partners, the private sector and civil society. Sometimes developing countries do not have the resources required to either develop or implement a NAMA and this is where international support will play a major role.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15</a:t>
            </a:fld>
            <a:endParaRPr lang="en-US"/>
          </a:p>
        </p:txBody>
      </p:sp>
    </p:spTree>
    <p:extLst>
      <p:ext uri="{BB962C8B-B14F-4D97-AF65-F5344CB8AC3E}">
        <p14:creationId xmlns:p14="http://schemas.microsoft.com/office/powerpoint/2010/main" val="124012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By providing capacity building, technology or financing support, development partners can support country’s in preparing and implementing a NAMA. This support can assist a country’s various stakeholders in carrying out the many roles required to implement a NAMA.</a:t>
            </a:r>
          </a:p>
          <a:p>
            <a:endParaRPr lang="en-US" baseline="0" dirty="0" smtClean="0"/>
          </a:p>
          <a:p>
            <a:r>
              <a:rPr lang="en-US" baseline="0" dirty="0" smtClean="0"/>
              <a:t>These roles can be broken down into a few main categories including political roles, institutional roles, technical roles and financial roles.</a:t>
            </a:r>
          </a:p>
          <a:p>
            <a:r>
              <a:rPr lang="en-US" baseline="0" dirty="0" smtClean="0"/>
              <a:t>From the political perspective, the government needs to develop an enabling environment to facilitate the investment in NAMAs.</a:t>
            </a:r>
          </a:p>
          <a:p>
            <a:r>
              <a:rPr lang="en-US" baseline="0" dirty="0" smtClean="0"/>
              <a:t>From an institutional perspective, the government needs to have the staff capacity to prepare a NAM and guidance on how to go about doing this. </a:t>
            </a:r>
          </a:p>
          <a:p>
            <a:r>
              <a:rPr lang="en-US" baseline="0" dirty="0" smtClean="0"/>
              <a:t>From a technical perspective, it needs to have the capacity, financing and technology available to establish, implement and maintain an MRV system</a:t>
            </a:r>
          </a:p>
          <a:p>
            <a:r>
              <a:rPr lang="en-US" baseline="0" dirty="0" smtClean="0"/>
              <a:t>And from a financial perspective it needs to be able to attract public international finance in order to bring in larger scale private sector investment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16</a:t>
            </a:fld>
            <a:endParaRPr lang="en-US"/>
          </a:p>
        </p:txBody>
      </p:sp>
    </p:spTree>
    <p:extLst>
      <p:ext uri="{BB962C8B-B14F-4D97-AF65-F5344CB8AC3E}">
        <p14:creationId xmlns:p14="http://schemas.microsoft.com/office/powerpoint/2010/main" val="4118037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17</a:t>
            </a:fld>
            <a:endParaRPr lang="en-US"/>
          </a:p>
        </p:txBody>
      </p:sp>
    </p:spTree>
    <p:extLst>
      <p:ext uri="{BB962C8B-B14F-4D97-AF65-F5344CB8AC3E}">
        <p14:creationId xmlns:p14="http://schemas.microsoft.com/office/powerpoint/2010/main" val="59217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BF681661-3812-479A-B818-64284448D439}" type="slidenum">
              <a:rPr lang="en-US" sz="1200"/>
              <a:pPr eaLnBrk="1" hangingPunct="1"/>
              <a:t>18</a:t>
            </a:fld>
            <a:endParaRPr lang="en-US" sz="1200" dirty="0"/>
          </a:p>
        </p:txBody>
      </p:sp>
    </p:spTree>
    <p:extLst>
      <p:ext uri="{BB962C8B-B14F-4D97-AF65-F5344CB8AC3E}">
        <p14:creationId xmlns:p14="http://schemas.microsoft.com/office/powerpoint/2010/main" val="1169521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BF681661-3812-479A-B818-64284448D439}" type="slidenum">
              <a:rPr lang="en-US" sz="1200"/>
              <a:pPr eaLnBrk="1" hangingPunct="1"/>
              <a:t>19</a:t>
            </a:fld>
            <a:endParaRPr lang="en-US" sz="1200" dirty="0"/>
          </a:p>
        </p:txBody>
      </p:sp>
    </p:spTree>
    <p:extLst>
      <p:ext uri="{BB962C8B-B14F-4D97-AF65-F5344CB8AC3E}">
        <p14:creationId xmlns:p14="http://schemas.microsoft.com/office/powerpoint/2010/main" val="627113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summary NAMAs can provide an opportunity to help country’s reach their mitigation goals and in turn their longer-term national development objectives and low-emission development strategies.</a:t>
            </a:r>
          </a:p>
          <a:p>
            <a:endParaRPr lang="en-US" baseline="0" dirty="0" smtClean="0"/>
          </a:p>
          <a:p>
            <a:r>
              <a:rPr lang="en-US" baseline="0" dirty="0" smtClean="0"/>
              <a:t>I look forward to learning from you about how NAMAs might serve as a tool to help your country reach its mitigation goals and national development objectives and I am excited to explore how the JCCCP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 other development partners can support the region in meeting mitigation targets and objectives.</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20</a:t>
            </a:fld>
            <a:endParaRPr lang="en-US"/>
          </a:p>
        </p:txBody>
      </p:sp>
    </p:spTree>
    <p:extLst>
      <p:ext uri="{BB962C8B-B14F-4D97-AF65-F5344CB8AC3E}">
        <p14:creationId xmlns:p14="http://schemas.microsoft.com/office/powerpoint/2010/main" val="2749336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21</a:t>
            </a:fld>
            <a:endParaRPr lang="en-US"/>
          </a:p>
        </p:txBody>
      </p:sp>
    </p:spTree>
    <p:extLst>
      <p:ext uri="{BB962C8B-B14F-4D97-AF65-F5344CB8AC3E}">
        <p14:creationId xmlns:p14="http://schemas.microsoft.com/office/powerpoint/2010/main" val="3544461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2</a:t>
            </a:fld>
            <a:endParaRPr lang="en-US"/>
          </a:p>
        </p:txBody>
      </p:sp>
    </p:spTree>
    <p:extLst>
      <p:ext uri="{BB962C8B-B14F-4D97-AF65-F5344CB8AC3E}">
        <p14:creationId xmlns:p14="http://schemas.microsoft.com/office/powerpoint/2010/main" val="2334987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3</a:t>
            </a:fld>
            <a:endParaRPr lang="en-US"/>
          </a:p>
        </p:txBody>
      </p:sp>
    </p:spTree>
    <p:extLst>
      <p:ext uri="{BB962C8B-B14F-4D97-AF65-F5344CB8AC3E}">
        <p14:creationId xmlns:p14="http://schemas.microsoft.com/office/powerpoint/2010/main" val="2443396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CDM and NAMAs have 3 key features in common: </a:t>
            </a:r>
          </a:p>
          <a:p>
            <a:r>
              <a:rPr lang="en-US" baseline="0" dirty="0" smtClean="0"/>
              <a:t>The CDM mechanism and NAMAs </a:t>
            </a:r>
            <a:r>
              <a:rPr lang="en-US" dirty="0" smtClean="0"/>
              <a:t>shall reduce</a:t>
            </a:r>
            <a:r>
              <a:rPr lang="en-US" baseline="0" dirty="0" smtClean="0"/>
              <a:t> emissions that are measureable, real and </a:t>
            </a:r>
            <a:r>
              <a:rPr lang="en-US" baseline="0" dirty="0" err="1" smtClean="0"/>
              <a:t>verifyable</a:t>
            </a:r>
            <a:r>
              <a:rPr lang="en-US" baseline="0" dirty="0" smtClean="0"/>
              <a:t>. </a:t>
            </a:r>
          </a:p>
          <a:p>
            <a:r>
              <a:rPr lang="en-US" baseline="0" dirty="0" smtClean="0"/>
              <a:t>Both shall contribute to sustainable development and </a:t>
            </a:r>
          </a:p>
          <a:p>
            <a:r>
              <a:rPr lang="en-US" baseline="0" dirty="0" smtClean="0"/>
              <a:t>Both shall provide technical and financial support for the implementation of mitigation actions.</a:t>
            </a:r>
          </a:p>
          <a:p>
            <a:endParaRPr lang="en-US" baseline="0" dirty="0" smtClean="0"/>
          </a:p>
          <a:p>
            <a:r>
              <a:rPr lang="en-US" baseline="0" dirty="0" smtClean="0"/>
              <a:t>The key difference between the CDM and NAMAs is that the CDM was designed as a mechanism that allowed Annex 1 countries to achieve </a:t>
            </a:r>
          </a:p>
          <a:p>
            <a:r>
              <a:rPr lang="en-US" baseline="0" dirty="0" smtClean="0"/>
              <a:t>Compliance with their emission reduction targets while NAMAs shall support developing countries to deviate from business as usual and transform their economies.</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4</a:t>
            </a:fld>
            <a:endParaRPr lang="en-US"/>
          </a:p>
        </p:txBody>
      </p:sp>
    </p:spTree>
    <p:extLst>
      <p:ext uri="{BB962C8B-B14F-4D97-AF65-F5344CB8AC3E}">
        <p14:creationId xmlns:p14="http://schemas.microsoft.com/office/powerpoint/2010/main" val="1742481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build on key features</a:t>
            </a:r>
            <a:r>
              <a:rPr lang="en-US" baseline="0" dirty="0" smtClean="0"/>
              <a:t> from the CDM to design robust NAMAs – </a:t>
            </a:r>
          </a:p>
          <a:p>
            <a:endParaRPr lang="en-US" baseline="0" dirty="0" smtClean="0"/>
          </a:p>
          <a:p>
            <a:r>
              <a:rPr lang="en-US" baseline="0" dirty="0" smtClean="0"/>
              <a:t>in particular the MRV provisions and consistent MRV requirements, </a:t>
            </a:r>
          </a:p>
          <a:p>
            <a:r>
              <a:rPr lang="en-US" baseline="0" dirty="0" smtClean="0"/>
              <a:t>the participatory approach through local and global stakeholders and </a:t>
            </a:r>
          </a:p>
          <a:p>
            <a:r>
              <a:rPr lang="en-US" baseline="0" dirty="0" smtClean="0"/>
              <a:t>an accounting standards that includes registries at the UNFCCC.</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5</a:t>
            </a:fld>
            <a:endParaRPr lang="en-US"/>
          </a:p>
        </p:txBody>
      </p:sp>
    </p:spTree>
    <p:extLst>
      <p:ext uri="{BB962C8B-B14F-4D97-AF65-F5344CB8AC3E}">
        <p14:creationId xmlns:p14="http://schemas.microsoft.com/office/powerpoint/2010/main" val="957577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Elements from the </a:t>
            </a:r>
            <a:r>
              <a:rPr lang="en-US" dirty="0" err="1" smtClean="0"/>
              <a:t>PoA</a:t>
            </a:r>
            <a:r>
              <a:rPr lang="en-US" dirty="0" smtClean="0"/>
              <a:t> design that looked</a:t>
            </a:r>
            <a:r>
              <a:rPr lang="en-US" baseline="0" dirty="0" smtClean="0"/>
              <a:t> at sectoral </a:t>
            </a:r>
            <a:r>
              <a:rPr lang="en-US" baseline="0" dirty="0" err="1" smtClean="0"/>
              <a:t>programmes</a:t>
            </a:r>
            <a:r>
              <a:rPr lang="en-US" baseline="0" dirty="0" smtClean="0"/>
              <a:t> rather than individual CDM projects and was embedded in national </a:t>
            </a:r>
          </a:p>
          <a:p>
            <a:r>
              <a:rPr lang="en-US" baseline="0" dirty="0" smtClean="0"/>
              <a:t>Development strategies, are highly relevant for the preparation of a NAMA that can also attract private sector:</a:t>
            </a:r>
          </a:p>
          <a:p>
            <a:r>
              <a:rPr lang="en-US" baseline="0" dirty="0" smtClean="0"/>
              <a:t>I</a:t>
            </a:r>
          </a:p>
          <a:p>
            <a:r>
              <a:rPr lang="en-US" baseline="0" dirty="0" smtClean="0"/>
              <a:t>n particular the </a:t>
            </a:r>
            <a:r>
              <a:rPr lang="en-US" baseline="0" dirty="0" err="1" smtClean="0"/>
              <a:t>elibitility</a:t>
            </a:r>
            <a:r>
              <a:rPr lang="en-US" baseline="0" dirty="0" smtClean="0"/>
              <a:t> criteria for inclusion of new projects, project identification and inclusion process, MRV process, and the management structure.</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6</a:t>
            </a:fld>
            <a:endParaRPr lang="en-US"/>
          </a:p>
        </p:txBody>
      </p:sp>
    </p:spTree>
    <p:extLst>
      <p:ext uri="{BB962C8B-B14F-4D97-AF65-F5344CB8AC3E}">
        <p14:creationId xmlns:p14="http://schemas.microsoft.com/office/powerpoint/2010/main" val="822615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a:t>
            </a:r>
            <a:r>
              <a:rPr lang="en-US" baseline="0" dirty="0" smtClean="0"/>
              <a:t> the CDM a wealth of GHG baseline and monitoring methodologies were developed that can be easily also applied for NAMAs, </a:t>
            </a:r>
          </a:p>
          <a:p>
            <a:r>
              <a:rPr lang="en-US" baseline="0" dirty="0" smtClean="0"/>
              <a:t>increasing focus is put on simplified methodology approaches with default values and standardized baselines. These features are highly relevant for NAMAs too.</a:t>
            </a:r>
          </a:p>
          <a:p>
            <a:r>
              <a:rPr lang="en-US" baseline="0" dirty="0" smtClean="0"/>
              <a:t>All UNDP supported NAMAs use existing approved CDM methodologies and standardized baselines which makes the MRV of NAMAs simpler and cheaper while </a:t>
            </a:r>
          </a:p>
          <a:p>
            <a:r>
              <a:rPr lang="en-US" baseline="0" dirty="0" smtClean="0"/>
              <a:t>Ensuring transparency and comparability.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7</a:t>
            </a:fld>
            <a:endParaRPr lang="en-US"/>
          </a:p>
        </p:txBody>
      </p:sp>
    </p:spTree>
    <p:extLst>
      <p:ext uri="{BB962C8B-B14F-4D97-AF65-F5344CB8AC3E}">
        <p14:creationId xmlns:p14="http://schemas.microsoft.com/office/powerpoint/2010/main" val="47059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8</a:t>
            </a:fld>
            <a:endParaRPr lang="en-US"/>
          </a:p>
        </p:txBody>
      </p:sp>
    </p:spTree>
    <p:extLst>
      <p:ext uri="{BB962C8B-B14F-4D97-AF65-F5344CB8AC3E}">
        <p14:creationId xmlns:p14="http://schemas.microsoft.com/office/powerpoint/2010/main" val="2319809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Although there is no universally accepted definition or rules for what a NAMA is, overtime NAMAs have evolved and have incorporated many elements of the CDM, including sectoral approaches, strategies, programs and projects.</a:t>
            </a:r>
          </a:p>
          <a:p>
            <a:endParaRPr lang="en-US" baseline="0" dirty="0" smtClean="0"/>
          </a:p>
          <a:p>
            <a:r>
              <a:rPr lang="en-US" dirty="0" smtClean="0"/>
              <a:t>NAMAs</a:t>
            </a:r>
            <a:r>
              <a:rPr lang="en-US" baseline="0" dirty="0" smtClean="0"/>
              <a:t> include a few main elements:</a:t>
            </a:r>
          </a:p>
          <a:p>
            <a:r>
              <a:rPr lang="en-US" baseline="0" dirty="0" smtClean="0"/>
              <a:t>They are to be aligned with a country’s national development plans and strategies</a:t>
            </a:r>
          </a:p>
          <a:p>
            <a:r>
              <a:rPr lang="en-US" baseline="0" dirty="0" smtClean="0"/>
              <a:t>They are to contribute to the mitigation of GHG emissions</a:t>
            </a:r>
          </a:p>
          <a:p>
            <a:r>
              <a:rPr lang="en-US" baseline="0" dirty="0" smtClean="0"/>
              <a:t>The impact of a NAMA should be measureable, reportable and verifiable. </a:t>
            </a:r>
          </a:p>
          <a:p>
            <a:r>
              <a:rPr lang="en-US" baseline="0" dirty="0" smtClean="0"/>
              <a:t>And finally NAMAs are usually coordinated by the lead sector ministry, but should involve private sector, civil society, academia and other relevant organizations that should contribute to NAMA development and implementation.</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11</a:t>
            </a:fld>
            <a:endParaRPr lang="en-US"/>
          </a:p>
        </p:txBody>
      </p:sp>
    </p:spTree>
    <p:extLst>
      <p:ext uri="{BB962C8B-B14F-4D97-AF65-F5344CB8AC3E}">
        <p14:creationId xmlns:p14="http://schemas.microsoft.com/office/powerpoint/2010/main" val="2074644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heading"/>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heading"/>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43192" cy="1143000"/>
          </a:xfrm>
          <a:prstGeom prst="rect">
            <a:avLst/>
          </a:prstGeom>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124744"/>
            <a:ext cx="8382000" cy="2210862"/>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95989777"/>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heading"/>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heading"/>
              </a:defRPr>
            </a:lvl1pPr>
            <a:lvl2pPr>
              <a:defRPr>
                <a:latin typeface="Arial heading"/>
              </a:defRPr>
            </a:lvl2pPr>
            <a:lvl3pPr>
              <a:defRPr>
                <a:latin typeface="Arial heading"/>
              </a:defRPr>
            </a:lvl3pPr>
            <a:lvl4pPr>
              <a:defRPr>
                <a:latin typeface="Arial heading"/>
              </a:defRPr>
            </a:lvl4pPr>
            <a:lvl5pPr>
              <a:defRPr>
                <a:latin typeface="Arial heading"/>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heading"/>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heading"/>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creen shot 2011-06-24 at 3.13.09 PM.png"/>
          <p:cNvPicPr>
            <a:picLocks noChangeAspect="1"/>
          </p:cNvPicPr>
          <p:nvPr/>
        </p:nvPicPr>
        <p:blipFill>
          <a:blip r:embed="rId14"/>
          <a:srcRect/>
          <a:stretch>
            <a:fillRect/>
          </a:stretch>
        </p:blipFill>
        <p:spPr bwMode="auto">
          <a:xfrm>
            <a:off x="8001000" y="228600"/>
            <a:ext cx="874713" cy="1611313"/>
          </a:xfrm>
          <a:prstGeom prst="rect">
            <a:avLst/>
          </a:prstGeom>
          <a:noFill/>
          <a:ln w="9525">
            <a:noFill/>
            <a:miter lim="800000"/>
            <a:headEnd/>
            <a:tailEnd/>
          </a:ln>
        </p:spPr>
      </p:pic>
      <p:sp>
        <p:nvSpPr>
          <p:cNvPr id="1027" name="TextBox 2"/>
          <p:cNvSpPr txBox="1">
            <a:spLocks noChangeArrowheads="1"/>
          </p:cNvSpPr>
          <p:nvPr/>
        </p:nvSpPr>
        <p:spPr bwMode="auto">
          <a:xfrm>
            <a:off x="8572500" y="6477000"/>
            <a:ext cx="381000" cy="215900"/>
          </a:xfrm>
          <a:prstGeom prst="rect">
            <a:avLst/>
          </a:prstGeom>
          <a:noFill/>
          <a:ln>
            <a:noFill/>
          </a:ln>
          <a:extLst/>
        </p:spPr>
        <p:txBody>
          <a:bodyPr>
            <a:spAutoFit/>
          </a:bodyPr>
          <a:lstStyle>
            <a:lvl1pPr eaLnBrk="0" hangingPunct="0">
              <a:defRPr sz="2400">
                <a:solidFill>
                  <a:schemeClr val="tx1"/>
                </a:solidFill>
                <a:latin typeface="Times New Roman" charset="0"/>
                <a:ea typeface="ＭＳ Ｐゴシック" charset="-128"/>
              </a:defRPr>
            </a:lvl1pPr>
            <a:lvl2pPr marL="742950" indent="-285750" eaLnBrk="0" hangingPunct="0">
              <a:defRPr sz="2400">
                <a:solidFill>
                  <a:schemeClr val="tx1"/>
                </a:solidFill>
                <a:latin typeface="Times New Roman" charset="0"/>
                <a:ea typeface="ＭＳ Ｐゴシック" charset="-128"/>
              </a:defRPr>
            </a:lvl2pPr>
            <a:lvl3pPr marL="1143000" indent="-228600" eaLnBrk="0" hangingPunct="0">
              <a:defRPr sz="2400">
                <a:solidFill>
                  <a:schemeClr val="tx1"/>
                </a:solidFill>
                <a:latin typeface="Times New Roman" charset="0"/>
                <a:ea typeface="ＭＳ Ｐゴシック" charset="-128"/>
              </a:defRPr>
            </a:lvl3pPr>
            <a:lvl4pPr marL="1600200" indent="-228600" eaLnBrk="0" hangingPunct="0">
              <a:defRPr sz="2400">
                <a:solidFill>
                  <a:schemeClr val="tx1"/>
                </a:solidFill>
                <a:latin typeface="Times New Roman" charset="0"/>
                <a:ea typeface="ＭＳ Ｐゴシック" charset="-128"/>
              </a:defRPr>
            </a:lvl4pPr>
            <a:lvl5pPr marL="2057400" indent="-228600" eaLnBrk="0" hangingPunct="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fld id="{3F13A354-6B76-4BC2-A519-DB6A2C5F0673}" type="slidenum">
              <a:rPr lang="en-US" sz="800" smtClean="0">
                <a:solidFill>
                  <a:srgbClr val="7F7F7F"/>
                </a:solidFill>
                <a:latin typeface="Myriad Roman" charset="0"/>
              </a:rPr>
              <a:pPr eaLnBrk="1" hangingPunct="1">
                <a:defRPr/>
              </a:pPr>
              <a:t>‹#›</a:t>
            </a:fld>
            <a:endParaRPr lang="en-US" sz="800" smtClean="0">
              <a:solidFill>
                <a:srgbClr val="7F7F7F"/>
              </a:solidFill>
              <a:latin typeface="Myriad Roman"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mailto:emily.chessin@mc-group.com"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Nationally Appropriate Mitigation Actions (NAMAs) </a:t>
            </a:r>
            <a:br>
              <a:rPr lang="en-US" sz="2800" b="1" dirty="0">
                <a:latin typeface="Segoe UI" panose="020B0502040204020203" pitchFamily="34" charset="0"/>
                <a:ea typeface="Segoe UI" panose="020B0502040204020203" pitchFamily="34" charset="0"/>
                <a:cs typeface="Segoe UI" panose="020B0502040204020203" pitchFamily="34" charset="0"/>
              </a:rPr>
            </a:br>
            <a:r>
              <a:rPr lang="en-US" sz="2800" b="1" dirty="0">
                <a:latin typeface="Segoe UI" panose="020B0502040204020203" pitchFamily="34" charset="0"/>
                <a:ea typeface="Segoe UI" panose="020B0502040204020203" pitchFamily="34" charset="0"/>
                <a:cs typeface="Segoe UI" panose="020B0502040204020203" pitchFamily="34" charset="0"/>
              </a:rPr>
              <a:t>as Vehicle to Implement NDCs</a:t>
            </a:r>
            <a:r>
              <a:rPr lang="en-US" sz="2800" b="1" dirty="0" smtClean="0">
                <a:latin typeface="Segoe UI" panose="020B0502040204020203" pitchFamily="34" charset="0"/>
                <a:ea typeface="Segoe UI" panose="020B0502040204020203" pitchFamily="34" charset="0"/>
                <a:cs typeface="Segoe UI" panose="020B0502040204020203" pitchFamily="34" charset="0"/>
              </a:rPr>
              <a:t/>
            </a:r>
            <a:br>
              <a:rPr lang="en-US" sz="2800" b="1" dirty="0" smtClean="0">
                <a:latin typeface="Segoe UI" panose="020B0502040204020203" pitchFamily="34" charset="0"/>
                <a:ea typeface="Segoe UI" panose="020B0502040204020203" pitchFamily="34" charset="0"/>
                <a:cs typeface="Segoe UI" panose="020B0502040204020203" pitchFamily="34" charset="0"/>
              </a:rPr>
            </a:br>
            <a:r>
              <a:rPr lang="en-US" sz="2800" i="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Drivers, Needs &amp; Opportunities</a:t>
            </a:r>
            <a:endParaRPr lang="en-US" sz="2800" i="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Subtitle 2"/>
          <p:cNvSpPr>
            <a:spLocks noGrp="1"/>
          </p:cNvSpPr>
          <p:nvPr>
            <p:ph type="subTitle" idx="1"/>
          </p:nvPr>
        </p:nvSpPr>
        <p:spPr>
          <a:xfrm>
            <a:off x="1371600" y="3581400"/>
            <a:ext cx="6400800" cy="1752600"/>
          </a:xfrm>
        </p:spPr>
        <p:txBody>
          <a:bodyPr/>
          <a:lstStyle/>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Alexandra Soezer</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Climate Change Technical Advisor </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UNDP LECB </a:t>
            </a:r>
            <a:r>
              <a:rPr lang="en-US" sz="2000" dirty="0" err="1"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Programme</a:t>
            </a:r>
            <a:endPar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a:p>
            <a:endParaRPr lang="en-US" sz="200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NAMA Training</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June 16</a:t>
            </a:r>
            <a:r>
              <a:rPr lang="en-US" sz="2000" baseline="30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th</a:t>
            </a:r>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-17</a:t>
            </a:r>
            <a:r>
              <a:rPr lang="en-US" sz="2000" baseline="30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th</a:t>
            </a:r>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 2016</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St. Vincent</a:t>
            </a:r>
            <a:endParaRPr lang="en-US" sz="200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11715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pPr algn="l"/>
            <a:r>
              <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Further key decisions regarding NAMAs</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457200" y="1844824"/>
            <a:ext cx="8229600" cy="4608512"/>
          </a:xfrm>
        </p:spPr>
        <p:txBody>
          <a:bodyPr>
            <a:normAutofit fontScale="77500" lnSpcReduction="20000"/>
          </a:bodyPr>
          <a:lstStyle/>
          <a:p>
            <a:r>
              <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Copenhagen Accord (2009)</a:t>
            </a:r>
          </a:p>
          <a:p>
            <a:pPr lvl="1"/>
            <a:r>
              <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a:t>
            </a:r>
            <a:r>
              <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ntroduced the term “supported NAMA” to refer to NAMAs seeking international support for their implementation</a:t>
            </a:r>
          </a:p>
          <a:p>
            <a:pPr lvl="1"/>
            <a:r>
              <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Stated that supported NAMAs should be subject to internationally agreed MRV </a:t>
            </a:r>
            <a:r>
              <a:rPr lang="en-GB" sz="29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standards</a:t>
            </a:r>
            <a:br>
              <a:rPr lang="en-GB" sz="29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br>
            <a:endPar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Cancun Agreement (2010)</a:t>
            </a:r>
          </a:p>
          <a:p>
            <a:pPr lvl="1"/>
            <a:r>
              <a:rPr lang="en-GB" sz="29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“developing country Parties will take nationally appropriate mitigation actions…aimed at achieving a deviation in emissions relative to ‘business as usual’ emissions in 2020”, but that “developed country Parties shall provide enhanced financial, technological and capacity building support for the preparation and implementation of nationally appropriate mitigation actions of developing country Parties”</a:t>
            </a:r>
          </a:p>
          <a:p>
            <a:pPr lvl="1"/>
            <a:endParaRPr lang="en-US" dirty="0"/>
          </a:p>
        </p:txBody>
      </p:sp>
    </p:spTree>
    <p:extLst>
      <p:ext uri="{BB962C8B-B14F-4D97-AF65-F5344CB8AC3E}">
        <p14:creationId xmlns:p14="http://schemas.microsoft.com/office/powerpoint/2010/main" val="246325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Objective</a:t>
            </a:r>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a:t>
            </a:r>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of NAMAs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a:xfrm>
            <a:off x="362723" y="3048000"/>
            <a:ext cx="8382000" cy="2895600"/>
          </a:xfrm>
        </p:spPr>
        <p:txBody>
          <a:bodyPr>
            <a:normAutofit/>
          </a:bodyPr>
          <a:lstStyle/>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Aligned with country’s </a:t>
            </a:r>
            <a:r>
              <a:rPr lang="en-US" sz="24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 </a:t>
            </a: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development plans &amp; strategies</a:t>
            </a:r>
          </a:p>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Achieve GHG emission reductions</a:t>
            </a:r>
            <a:endParaRPr lang="en-US" sz="24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Sustainable development impact</a:t>
            </a:r>
          </a:p>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Monitored, reported and verified (MRV) </a:t>
            </a:r>
          </a:p>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Government coordinated, but </a:t>
            </a:r>
            <a:r>
              <a:rPr lang="en-US" sz="24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involves private sector, civil society organizations, academia, </a:t>
            </a: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etc.</a:t>
            </a:r>
            <a:endParaRPr lang="en-US" sz="24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p:nvPr/>
        </p:nvCxnSpPr>
        <p:spPr bwMode="auto">
          <a:xfrm>
            <a:off x="304800" y="944562"/>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grpSp>
        <p:nvGrpSpPr>
          <p:cNvPr id="15" name="Group 14"/>
          <p:cNvGrpSpPr/>
          <p:nvPr/>
        </p:nvGrpSpPr>
        <p:grpSpPr>
          <a:xfrm>
            <a:off x="1410073" y="1143000"/>
            <a:ext cx="6104530" cy="1600208"/>
            <a:chOff x="1410073" y="1351057"/>
            <a:chExt cx="6104530" cy="1384526"/>
          </a:xfrm>
        </p:grpSpPr>
        <p:grpSp>
          <p:nvGrpSpPr>
            <p:cNvPr id="5" name="Group 4"/>
            <p:cNvGrpSpPr/>
            <p:nvPr/>
          </p:nvGrpSpPr>
          <p:grpSpPr>
            <a:xfrm>
              <a:off x="1410073" y="1351057"/>
              <a:ext cx="6104530" cy="1384526"/>
              <a:chOff x="1371600" y="1385510"/>
              <a:chExt cx="6362700" cy="1586290"/>
            </a:xfrm>
          </p:grpSpPr>
          <p:sp>
            <p:nvSpPr>
              <p:cNvPr id="6" name="Rounded Rectangle 5"/>
              <p:cNvSpPr/>
              <p:nvPr/>
            </p:nvSpPr>
            <p:spPr bwMode="auto">
              <a:xfrm>
                <a:off x="1409700" y="1385510"/>
                <a:ext cx="6324600" cy="679836"/>
              </a:xfrm>
              <a:prstGeom prst="roundRect">
                <a:avLst/>
              </a:prstGeom>
              <a:solidFill>
                <a:schemeClr val="accent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NAMAs</a:t>
                </a:r>
                <a:endParaRPr kumimoji="0" lang="en-US" sz="32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7" name="Rounded Rectangle 6"/>
              <p:cNvSpPr/>
              <p:nvPr/>
            </p:nvSpPr>
            <p:spPr bwMode="auto">
              <a:xfrm>
                <a:off x="13716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err="1"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Sectoral</a:t>
                </a:r>
                <a:r>
                  <a:rPr kumimoji="0" lang="en-US" sz="1600" i="0" u="none" strike="noStrike" cap="none" normalizeH="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 Approaches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8" name="Rounded Rectangle 7"/>
              <p:cNvSpPr/>
              <p:nvPr/>
            </p:nvSpPr>
            <p:spPr bwMode="auto">
              <a:xfrm>
                <a:off x="29718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Strategies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9" name="Rounded Rectangle 8"/>
              <p:cNvSpPr/>
              <p:nvPr/>
            </p:nvSpPr>
            <p:spPr bwMode="auto">
              <a:xfrm>
                <a:off x="46482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Programs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10" name="Rounded Rectangle 9"/>
              <p:cNvSpPr/>
              <p:nvPr/>
            </p:nvSpPr>
            <p:spPr bwMode="auto">
              <a:xfrm>
                <a:off x="62484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Projects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cxnSp>
            <p:nvCxnSpPr>
              <p:cNvPr id="11" name="Straight Connector 10"/>
              <p:cNvCxnSpPr/>
              <p:nvPr/>
            </p:nvCxnSpPr>
            <p:spPr bwMode="auto">
              <a:xfrm>
                <a:off x="3657600" y="208026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cxnSp>
            <p:nvCxnSpPr>
              <p:cNvPr id="12" name="Straight Connector 11"/>
              <p:cNvCxnSpPr/>
              <p:nvPr/>
            </p:nvCxnSpPr>
            <p:spPr bwMode="auto">
              <a:xfrm>
                <a:off x="5334000" y="208788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cxnSp>
            <p:nvCxnSpPr>
              <p:cNvPr id="13" name="Straight Connector 12"/>
              <p:cNvCxnSpPr/>
              <p:nvPr/>
            </p:nvCxnSpPr>
            <p:spPr bwMode="auto">
              <a:xfrm>
                <a:off x="6934200" y="207264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grpSp>
        <p:cxnSp>
          <p:nvCxnSpPr>
            <p:cNvPr id="14" name="Straight Connector 13"/>
            <p:cNvCxnSpPr/>
            <p:nvPr/>
          </p:nvCxnSpPr>
          <p:spPr bwMode="auto">
            <a:xfrm>
              <a:off x="2062112" y="1964088"/>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grpSp>
    </p:spTree>
    <p:extLst>
      <p:ext uri="{BB962C8B-B14F-4D97-AF65-F5344CB8AC3E}">
        <p14:creationId xmlns:p14="http://schemas.microsoft.com/office/powerpoint/2010/main" val="35791769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registry</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457200" y="1235893"/>
            <a:ext cx="7715200" cy="4281339"/>
          </a:xfrm>
        </p:spPr>
        <p:txBody>
          <a:bodyPr>
            <a:normAutofit/>
          </a:bodyPr>
          <a:lstStyle/>
          <a:p>
            <a:pPr marL="0" indent="0">
              <a:buNone/>
            </a:pPr>
            <a:r>
              <a:rPr lang="en-US" sz="22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UNFCCC launched in 2012 an online NAMA registry to </a:t>
            </a:r>
            <a:r>
              <a:rPr lang="en-GB" sz="22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record NAMAs seeking international support and facilitate matching of finance, technology and capacity development </a:t>
            </a:r>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542" r="15666" b="4792"/>
          <a:stretch/>
        </p:blipFill>
        <p:spPr bwMode="auto">
          <a:xfrm>
            <a:off x="851042" y="2308876"/>
            <a:ext cx="7488832" cy="4576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844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74638"/>
            <a:ext cx="78717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within a country’s development strategy and the UNFCCC process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p:nvPr/>
        </p:nvCxnSpPr>
        <p:spPr bwMode="auto">
          <a:xfrm>
            <a:off x="246185" y="1295400"/>
            <a:ext cx="777047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8" name="TextBox 47"/>
          <p:cNvSpPr txBox="1"/>
          <p:nvPr/>
        </p:nvSpPr>
        <p:spPr>
          <a:xfrm>
            <a:off x="228600" y="6553200"/>
            <a:ext cx="7559455" cy="307777"/>
          </a:xfrm>
          <a:prstGeom prst="rect">
            <a:avLst/>
          </a:prstGeom>
          <a:noFill/>
        </p:spPr>
        <p:txBody>
          <a:bodyPr wrap="square" rtlCol="0">
            <a:spAutoFi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Source: NAMA guidebook 2016</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grpSp>
        <p:nvGrpSpPr>
          <p:cNvPr id="26" name="Group 25"/>
          <p:cNvGrpSpPr/>
          <p:nvPr/>
        </p:nvGrpSpPr>
        <p:grpSpPr>
          <a:xfrm>
            <a:off x="304800" y="1983104"/>
            <a:ext cx="8534400" cy="4417696"/>
            <a:chOff x="0" y="0"/>
            <a:chExt cx="5266943" cy="2538375"/>
          </a:xfrm>
        </p:grpSpPr>
        <p:grpSp>
          <p:nvGrpSpPr>
            <p:cNvPr id="38" name="Group 37"/>
            <p:cNvGrpSpPr/>
            <p:nvPr/>
          </p:nvGrpSpPr>
          <p:grpSpPr>
            <a:xfrm>
              <a:off x="0" y="0"/>
              <a:ext cx="5266943" cy="2538375"/>
              <a:chOff x="0" y="0"/>
              <a:chExt cx="8507578" cy="4428000"/>
            </a:xfrm>
          </p:grpSpPr>
          <p:sp>
            <p:nvSpPr>
              <p:cNvPr id="40" name="Text Box 16"/>
              <p:cNvSpPr txBox="1"/>
              <p:nvPr/>
            </p:nvSpPr>
            <p:spPr>
              <a:xfrm>
                <a:off x="2275027" y="0"/>
                <a:ext cx="2128520" cy="4428000"/>
              </a:xfrm>
              <a:prstGeom prst="rect">
                <a:avLst/>
              </a:prstGeom>
              <a:solidFill>
                <a:schemeClr val="bg2">
                  <a:lumMod val="9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400" kern="1200">
                    <a:solidFill>
                      <a:srgbClr val="000000"/>
                    </a:solidFill>
                    <a:effectLst/>
                    <a:ea typeface="Times New Roman" panose="02020603050405020304" pitchFamily="18" charset="0"/>
                  </a:rPr>
                  <a:t>Strategic level</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1000"/>
                  </a:spcAft>
                </a:pPr>
                <a:r>
                  <a:rPr lang="en-US" sz="1100" kern="1200">
                    <a:solidFill>
                      <a:srgbClr val="000000"/>
                    </a:solidFill>
                    <a:effectLst/>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1000"/>
                  </a:spcAft>
                </a:pPr>
                <a:r>
                  <a:rPr lang="en-US" sz="1100" kern="1200">
                    <a:solidFill>
                      <a:srgbClr val="000000"/>
                    </a:solidFill>
                    <a:effectLst/>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1000"/>
                  </a:spcAft>
                </a:pPr>
                <a:r>
                  <a:rPr lang="en-US" sz="1100" kern="1200">
                    <a:solidFill>
                      <a:srgbClr val="000000"/>
                    </a:solidFill>
                    <a:effectLst/>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1000"/>
                  </a:spcAft>
                </a:pPr>
                <a:r>
                  <a:rPr lang="en-US" sz="1100" kern="1200">
                    <a:solidFill>
                      <a:srgbClr val="000000"/>
                    </a:solidFill>
                    <a:effectLst/>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1000"/>
                  </a:spcAft>
                </a:pPr>
                <a:r>
                  <a:rPr lang="en-US" sz="1100" kern="1200">
                    <a:solidFill>
                      <a:srgbClr val="000000"/>
                    </a:solidFill>
                    <a:effectLst/>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p:txBody>
          </p:sp>
          <p:sp>
            <p:nvSpPr>
              <p:cNvPr id="45" name="Text Box 17"/>
              <p:cNvSpPr txBox="1"/>
              <p:nvPr/>
            </p:nvSpPr>
            <p:spPr>
              <a:xfrm>
                <a:off x="6444691" y="0"/>
                <a:ext cx="2062887" cy="4425315"/>
              </a:xfrm>
              <a:prstGeom prst="rect">
                <a:avLst/>
              </a:prstGeom>
              <a:solidFill>
                <a:schemeClr val="accent5">
                  <a:lumMod val="60000"/>
                  <a:lumOff val="4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400" kern="1200">
                    <a:solidFill>
                      <a:srgbClr val="000000"/>
                    </a:solidFill>
                    <a:effectLst/>
                    <a:ea typeface="Times New Roman" panose="02020603050405020304" pitchFamily="18" charset="0"/>
                  </a:rPr>
                  <a:t>Operational level</a:t>
                </a:r>
                <a:endParaRPr lang="en-US" sz="1200">
                  <a:effectLst/>
                  <a:latin typeface="Times New Roman" panose="02020603050405020304" pitchFamily="18" charset="0"/>
                  <a:ea typeface="Times New Roman" panose="02020603050405020304" pitchFamily="18" charset="0"/>
                </a:endParaRPr>
              </a:p>
            </p:txBody>
          </p:sp>
          <p:sp>
            <p:nvSpPr>
              <p:cNvPr id="46" name="Text Box 18"/>
              <p:cNvSpPr txBox="1"/>
              <p:nvPr/>
            </p:nvSpPr>
            <p:spPr>
              <a:xfrm>
                <a:off x="4403750" y="0"/>
                <a:ext cx="2039620" cy="4425315"/>
              </a:xfrm>
              <a:prstGeom prst="rect">
                <a:avLst/>
              </a:prstGeom>
              <a:solidFill>
                <a:schemeClr val="accent4">
                  <a:lumMod val="40000"/>
                  <a:lumOff val="6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400" kern="1200">
                    <a:solidFill>
                      <a:srgbClr val="000000"/>
                    </a:solidFill>
                    <a:effectLst/>
                    <a:ea typeface="Times New Roman" panose="02020603050405020304" pitchFamily="18" charset="0"/>
                  </a:rPr>
                  <a:t>Tactical level</a:t>
                </a:r>
                <a:endParaRPr lang="en-US" sz="1200">
                  <a:effectLst/>
                  <a:latin typeface="Times New Roman" panose="02020603050405020304" pitchFamily="18" charset="0"/>
                  <a:ea typeface="Times New Roman" panose="02020603050405020304" pitchFamily="18" charset="0"/>
                </a:endParaRPr>
              </a:p>
            </p:txBody>
          </p:sp>
          <p:sp>
            <p:nvSpPr>
              <p:cNvPr id="47" name="Text Box 19"/>
              <p:cNvSpPr txBox="1"/>
              <p:nvPr/>
            </p:nvSpPr>
            <p:spPr>
              <a:xfrm>
                <a:off x="0" y="3177101"/>
                <a:ext cx="8507170" cy="1250899"/>
              </a:xfrm>
              <a:prstGeom prst="rect">
                <a:avLst/>
              </a:prstGeom>
              <a:solidFill>
                <a:srgbClr val="17375E">
                  <a:alpha val="40000"/>
                </a:srgb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Nationally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Appropriate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Mitigation Action</a:t>
                </a:r>
                <a:endParaRPr lang="en-US" sz="1200">
                  <a:effectLst/>
                  <a:latin typeface="Times New Roman" panose="02020603050405020304" pitchFamily="18" charset="0"/>
                  <a:ea typeface="Times New Roman" panose="02020603050405020304" pitchFamily="18" charset="0"/>
                </a:endParaRPr>
              </a:p>
            </p:txBody>
          </p:sp>
          <p:sp>
            <p:nvSpPr>
              <p:cNvPr id="49" name="Text Box 20"/>
              <p:cNvSpPr txBox="1"/>
              <p:nvPr/>
            </p:nvSpPr>
            <p:spPr>
              <a:xfrm>
                <a:off x="7315" y="1947256"/>
                <a:ext cx="8499856" cy="1228954"/>
              </a:xfrm>
              <a:prstGeom prst="rect">
                <a:avLst/>
              </a:prstGeom>
              <a:solidFill>
                <a:srgbClr val="4F6228">
                  <a:alpha val="40000"/>
                </a:srgb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Nationally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Determined </a:t>
                </a:r>
                <a:endParaRPr lang="en-US" sz="120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a:solidFill>
                      <a:srgbClr val="000000"/>
                    </a:solidFill>
                    <a:effectLst/>
                    <a:ea typeface="Times New Roman" panose="02020603050405020304" pitchFamily="18" charset="0"/>
                  </a:rPr>
                  <a:t>Contributions</a:t>
                </a:r>
                <a:endParaRPr lang="en-US" sz="1200">
                  <a:effectLst/>
                  <a:latin typeface="Times New Roman" panose="02020603050405020304" pitchFamily="18" charset="0"/>
                  <a:ea typeface="Times New Roman" panose="02020603050405020304" pitchFamily="18" charset="0"/>
                </a:endParaRPr>
              </a:p>
            </p:txBody>
          </p:sp>
          <p:sp>
            <p:nvSpPr>
              <p:cNvPr id="50" name="Text Box 21"/>
              <p:cNvSpPr txBox="1"/>
              <p:nvPr/>
            </p:nvSpPr>
            <p:spPr>
              <a:xfrm>
                <a:off x="7315" y="571997"/>
                <a:ext cx="8499475" cy="1375259"/>
              </a:xfrm>
              <a:prstGeom prst="rect">
                <a:avLst/>
              </a:prstGeom>
              <a:solidFill>
                <a:schemeClr val="accent2">
                  <a:lumMod val="50000"/>
                  <a:alpha val="2902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400" kern="1200" dirty="0">
                    <a:solidFill>
                      <a:srgbClr val="000000"/>
                    </a:solidFill>
                    <a:effectLst/>
                    <a:ea typeface="Times New Roman" panose="02020603050405020304" pitchFamily="18" charset="0"/>
                  </a:rPr>
                  <a:t>Low Carbon </a:t>
                </a:r>
                <a:endParaRPr lang="en-US" sz="1200" dirty="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dirty="0">
                    <a:solidFill>
                      <a:srgbClr val="000000"/>
                    </a:solidFill>
                    <a:effectLst/>
                    <a:ea typeface="Times New Roman" panose="02020603050405020304" pitchFamily="18" charset="0"/>
                  </a:rPr>
                  <a:t>Development </a:t>
                </a:r>
                <a:endParaRPr lang="en-US" sz="1200" dirty="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1400" kern="1200" dirty="0">
                    <a:solidFill>
                      <a:srgbClr val="000000"/>
                    </a:solidFill>
                    <a:effectLst/>
                    <a:ea typeface="Times New Roman" panose="02020603050405020304" pitchFamily="18" charset="0"/>
                  </a:rPr>
                  <a:t>Strategies</a:t>
                </a:r>
                <a:endParaRPr lang="en-US" sz="1200" dirty="0">
                  <a:effectLst/>
                  <a:latin typeface="Times New Roman" panose="02020603050405020304" pitchFamily="18" charset="0"/>
                  <a:ea typeface="Times New Roman" panose="02020603050405020304" pitchFamily="18" charset="0"/>
                </a:endParaRPr>
              </a:p>
            </p:txBody>
          </p:sp>
        </p:grpSp>
        <p:sp>
          <p:nvSpPr>
            <p:cNvPr id="39" name="Text Box 22"/>
            <p:cNvSpPr txBox="1"/>
            <p:nvPr/>
          </p:nvSpPr>
          <p:spPr>
            <a:xfrm rot="1765035">
              <a:off x="1426464" y="1214323"/>
              <a:ext cx="3467100" cy="269240"/>
            </a:xfrm>
            <a:prstGeom prst="rightArrow">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rPr>
                <a:t> </a:t>
              </a:r>
            </a:p>
          </p:txBody>
        </p:sp>
      </p:grpSp>
    </p:spTree>
    <p:extLst>
      <p:ext uri="{BB962C8B-B14F-4D97-AF65-F5344CB8AC3E}">
        <p14:creationId xmlns:p14="http://schemas.microsoft.com/office/powerpoint/2010/main" val="136107160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2581"/>
          <a:stretch/>
        </p:blipFill>
        <p:spPr bwMode="auto">
          <a:xfrm>
            <a:off x="2362200" y="990600"/>
            <a:ext cx="5410200" cy="5547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152400" y="22860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Status of NAMAs Globally</a:t>
            </a:r>
            <a:endParaRPr lang="en-US" sz="2800" kern="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6" name="Straight Connector 5"/>
          <p:cNvCxnSpPr/>
          <p:nvPr/>
        </p:nvCxnSpPr>
        <p:spPr bwMode="auto">
          <a:xfrm>
            <a:off x="304800" y="8001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 name="Rounded Rectangle 3"/>
          <p:cNvSpPr/>
          <p:nvPr/>
        </p:nvSpPr>
        <p:spPr bwMode="auto">
          <a:xfrm>
            <a:off x="384810" y="1676400"/>
            <a:ext cx="2282190" cy="1219200"/>
          </a:xfrm>
          <a:prstGeom prst="roundRect">
            <a:avLst/>
          </a:prstGeom>
          <a:solidFill>
            <a:schemeClr val="accent5"/>
          </a:solidFill>
          <a:ln w="254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Caribbean??</a:t>
            </a:r>
            <a:endParaRPr kumimoji="0" lang="en-US" sz="2600" b="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228600" y="6553200"/>
            <a:ext cx="9001310" cy="307777"/>
          </a:xfrm>
          <a:prstGeom prst="rect">
            <a:avLst/>
          </a:prstGeom>
          <a:noFill/>
        </p:spPr>
        <p:txBody>
          <a:bodyPr wrap="none" rtlCol="0">
            <a:spAutoFi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Source: Tilburg et al., 2015, “Status Report on Nationally Appropriate Mitigation Actions Mid-year update 2015.”</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313584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013" y="1524000"/>
            <a:ext cx="8434387" cy="4654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178904" y="7239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Country Needs: Preparing &amp; Implementing NAMAs</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6" name="Straight Connector 5"/>
          <p:cNvCxnSpPr/>
          <p:nvPr/>
        </p:nvCxnSpPr>
        <p:spPr bwMode="auto">
          <a:xfrm>
            <a:off x="178904" y="1066800"/>
            <a:ext cx="76431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 name="TextBox 3"/>
          <p:cNvSpPr txBox="1"/>
          <p:nvPr/>
        </p:nvSpPr>
        <p:spPr>
          <a:xfrm>
            <a:off x="304800" y="6324600"/>
            <a:ext cx="8610600" cy="307777"/>
          </a:xfrm>
          <a:prstGeom prst="rect">
            <a:avLst/>
          </a:prstGeom>
          <a:noFill/>
        </p:spPr>
        <p:txBody>
          <a:bodyPr wrap="square" rtlCol="0">
            <a:spAutoFi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Source: KPMG, 2011</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8546611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78904" y="7239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Country Needs: Preparing &amp; Implementing NAMAs</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11" name="Straight Connector 10"/>
          <p:cNvCxnSpPr/>
          <p:nvPr/>
        </p:nvCxnSpPr>
        <p:spPr bwMode="auto">
          <a:xfrm>
            <a:off x="178904" y="1066800"/>
            <a:ext cx="76431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2" name="Oval 41"/>
          <p:cNvSpPr/>
          <p:nvPr/>
        </p:nvSpPr>
        <p:spPr bwMode="auto">
          <a:xfrm>
            <a:off x="1447800" y="3276600"/>
            <a:ext cx="1320800" cy="990600"/>
          </a:xfrm>
          <a:prstGeom prst="ellipse">
            <a:avLst/>
          </a:prstGeom>
          <a:solidFill>
            <a:schemeClr val="accent1"/>
          </a:solidFill>
          <a:ln w="254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NAMA</a:t>
            </a:r>
            <a:endParaRPr kumimoji="0" lang="en-US" sz="2000" b="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45" name="Rectangle 44"/>
          <p:cNvSpPr/>
          <p:nvPr/>
        </p:nvSpPr>
        <p:spPr>
          <a:xfrm>
            <a:off x="4114800" y="1219200"/>
            <a:ext cx="4724400" cy="5625130"/>
          </a:xfrm>
          <a:prstGeom prst="rect">
            <a:avLst/>
          </a:prstGeom>
        </p:spPr>
        <p:txBody>
          <a:bodyPr wrap="square">
            <a:spAutoFit/>
          </a:bodyPr>
          <a:lstStyle/>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Political</a:t>
            </a: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Enabling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environment for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investment</a:t>
            </a:r>
          </a:p>
          <a:p>
            <a:pPr marL="285750" indent="-285750" algn="just">
              <a:lnSpc>
                <a:spcPct val="90000"/>
              </a:lnSpc>
              <a:spcBef>
                <a:spcPts val="100"/>
              </a:spcBef>
              <a:spcAft>
                <a:spcPts val="100"/>
              </a:spcAft>
              <a:buFont typeface="Arial" panose="020B0604020202020204" pitchFamily="34" charset="0"/>
              <a:buChar char="•"/>
            </a:pP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Institutional</a:t>
            </a:r>
            <a:endPar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Guidance and staff capacity to prepare NAMAs</a:t>
            </a: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coordination and managing authorities</a:t>
            </a:r>
          </a:p>
          <a:p>
            <a:pPr marL="285750" lvl="1" indent="-285750" algn="just">
              <a:lnSpc>
                <a:spcPct val="90000"/>
              </a:lnSpc>
              <a:spcBef>
                <a:spcPts val="100"/>
              </a:spcBef>
              <a:spcAft>
                <a:spcPts val="100"/>
              </a:spcAft>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utreach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activities and liaising with donors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&amp; investors</a:t>
            </a:r>
          </a:p>
          <a:p>
            <a:pPr marL="285750" lvl="1" indent="-285750" algn="just">
              <a:lnSpc>
                <a:spcPct val="90000"/>
              </a:lnSpc>
              <a:spcBef>
                <a:spcPts val="100"/>
              </a:spcBef>
              <a:spcAft>
                <a:spcPts val="100"/>
              </a:spcAft>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stablished public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private dialogue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&amp;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promotion of public-private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partnerships</a:t>
            </a: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endPar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Technical</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 Technical Implementing Entity established</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MRV system in place, operational and well maintained</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progress and results regularly reported</a:t>
            </a: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endParaRPr lang="en-US" sz="16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Financial</a:t>
            </a:r>
            <a:endPar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Effective allocation of funds</a:t>
            </a: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Promoting investment opportunities</a:t>
            </a: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Promoting public finance mechanisms to catalyze private investment flows</a:t>
            </a:r>
            <a:r>
              <a:rPr lang="en-US" sz="1600" dirty="0" smtClean="0">
                <a:solidFill>
                  <a:schemeClr val="accent6"/>
                </a:solidFill>
                <a:latin typeface="Arial" pitchFamily="34" charset="0"/>
                <a:cs typeface="Arial" pitchFamily="34" charset="0"/>
              </a:rPr>
              <a:t>.</a:t>
            </a:r>
          </a:p>
        </p:txBody>
      </p:sp>
      <p:graphicFrame>
        <p:nvGraphicFramePr>
          <p:cNvPr id="54" name="Diagram 53"/>
          <p:cNvGraphicFramePr/>
          <p:nvPr>
            <p:extLst>
              <p:ext uri="{D42A27DB-BD31-4B8C-83A1-F6EECF244321}">
                <p14:modId xmlns:p14="http://schemas.microsoft.com/office/powerpoint/2010/main" val="413386802"/>
              </p:ext>
            </p:extLst>
          </p:nvPr>
        </p:nvGraphicFramePr>
        <p:xfrm>
          <a:off x="-228600" y="2057400"/>
          <a:ext cx="4648200" cy="33432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47658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590800"/>
            <a:ext cx="7643192" cy="1143000"/>
          </a:xfrm>
        </p:spPr>
        <p:txBody>
          <a:bodyPr/>
          <a:lstStyle/>
          <a:p>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success factors and guiding questions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762000" y="3162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24355689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304800" y="1524000"/>
            <a:ext cx="7162800" cy="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3"/>
          <p:cNvSpPr txBox="1">
            <a:spLocks noChangeArrowheads="1"/>
          </p:cNvSpPr>
          <p:nvPr/>
        </p:nvSpPr>
        <p:spPr bwMode="auto">
          <a:xfrm>
            <a:off x="381000" y="228600"/>
            <a:ext cx="6324600" cy="830997"/>
          </a:xfrm>
          <a:prstGeom prst="rect">
            <a:avLst/>
          </a:prstGeom>
          <a:noFill/>
          <a:ln w="9525">
            <a:noFill/>
            <a:miter lim="800000"/>
            <a:headEnd/>
            <a:tailEnd/>
          </a:ln>
        </p:spPr>
        <p:txBody>
          <a:bodyPr wrap="square">
            <a:spAutoFit/>
          </a:bodyPr>
          <a:lstStyle>
            <a:lvl1pPr algn="l" defTabSz="914400" rtl="0" eaLnBrk="1" latinLnBrk="0" hangingPunct="1">
              <a:spcBef>
                <a:spcPct val="0"/>
              </a:spcBef>
              <a:buNone/>
              <a:defRPr sz="3200" kern="1200">
                <a:solidFill>
                  <a:schemeClr val="accent1">
                    <a:lumMod val="75000"/>
                  </a:schemeClr>
                </a:solidFill>
                <a:latin typeface="Myriad Pro"/>
                <a:ea typeface="+mj-ea"/>
                <a:cs typeface="+mj-cs"/>
              </a:defRPr>
            </a:lvl1pPr>
          </a:lstStyle>
          <a:p>
            <a:r>
              <a:rPr lang="en-US" sz="2400" b="1" dirty="0"/>
              <a:t>Challenges / Success </a:t>
            </a:r>
            <a:r>
              <a:rPr lang="en-US" sz="2400" b="1" dirty="0" smtClean="0"/>
              <a:t>Factors</a:t>
            </a:r>
          </a:p>
          <a:p>
            <a:r>
              <a:rPr lang="en-US" sz="2400" b="1" dirty="0" smtClean="0"/>
              <a:t>NAMA </a:t>
            </a:r>
            <a:r>
              <a:rPr lang="en-US" sz="2400" b="1" dirty="0"/>
              <a:t>Preparation</a:t>
            </a:r>
          </a:p>
        </p:txBody>
      </p:sp>
      <p:sp>
        <p:nvSpPr>
          <p:cNvPr id="6" name="Text Box 4"/>
          <p:cNvSpPr txBox="1">
            <a:spLocks noChangeArrowheads="1"/>
          </p:cNvSpPr>
          <p:nvPr/>
        </p:nvSpPr>
        <p:spPr bwMode="auto">
          <a:xfrm>
            <a:off x="448056" y="1207008"/>
            <a:ext cx="8382000" cy="4893647"/>
          </a:xfrm>
          <a:prstGeom prst="rect">
            <a:avLst/>
          </a:prstGeom>
          <a:noFill/>
          <a:ln w="9525">
            <a:noFill/>
            <a:miter lim="800000"/>
            <a:headEnd/>
            <a:tailEnd/>
          </a:ln>
        </p:spPr>
        <p:txBody>
          <a:bodyPr wrap="square" tIns="91440" bIns="91440">
            <a:spAutoFit/>
          </a:bodyPr>
          <a:lstStyle/>
          <a:p>
            <a:pPr marL="457200" indent="-457200" eaLnBrk="0" hangingPunct="0">
              <a:spcBef>
                <a:spcPts val="600"/>
              </a:spcBef>
              <a:buClr>
                <a:srgbClr val="70C139"/>
              </a:buClr>
              <a:buFont typeface="+mj-lt"/>
              <a:buAutoNum type="arabicPeriod"/>
              <a:defRPr/>
            </a:pPr>
            <a:r>
              <a:rPr lang="en-US" sz="2300" dirty="0">
                <a:solidFill>
                  <a:schemeClr val="accent1">
                    <a:lumMod val="75000"/>
                  </a:schemeClr>
                </a:solidFill>
                <a:latin typeface="Calibri" pitchFamily="34" charset="0"/>
              </a:rPr>
              <a:t>Identify a </a:t>
            </a:r>
            <a:r>
              <a:rPr lang="en-US" sz="2300" dirty="0" smtClean="0">
                <a:solidFill>
                  <a:schemeClr val="accent1">
                    <a:lumMod val="75000"/>
                  </a:schemeClr>
                </a:solidFill>
                <a:latin typeface="Calibri" pitchFamily="34" charset="0"/>
              </a:rPr>
              <a:t>‘Champion</a:t>
            </a:r>
            <a:r>
              <a:rPr lang="en-US" sz="2300" dirty="0">
                <a:solidFill>
                  <a:schemeClr val="accent1">
                    <a:lumMod val="75000"/>
                  </a:schemeClr>
                </a:solidFill>
                <a:latin typeface="Calibri" pitchFamily="34" charset="0"/>
              </a:rPr>
              <a:t>’ </a:t>
            </a:r>
            <a:r>
              <a:rPr lang="en-US" sz="2300" dirty="0" smtClean="0">
                <a:solidFill>
                  <a:schemeClr val="accent1">
                    <a:lumMod val="75000"/>
                  </a:schemeClr>
                </a:solidFill>
                <a:latin typeface="Calibri" pitchFamily="34" charset="0"/>
              </a:rPr>
              <a:t>to drive the NAMA development process</a:t>
            </a:r>
          </a:p>
          <a:p>
            <a:pPr marL="457200" indent="-457200" eaLnBrk="0" hangingPunct="0">
              <a:spcBef>
                <a:spcPts val="600"/>
              </a:spcBef>
              <a:buClr>
                <a:srgbClr val="70C139"/>
              </a:buClr>
              <a:buFont typeface="+mj-lt"/>
              <a:buAutoNum type="arabicPeriod"/>
              <a:defRPr/>
            </a:pPr>
            <a:r>
              <a:rPr lang="en-US" sz="2300" dirty="0" smtClean="0">
                <a:solidFill>
                  <a:schemeClr val="accent1">
                    <a:lumMod val="75000"/>
                  </a:schemeClr>
                </a:solidFill>
                <a:latin typeface="Calibri" pitchFamily="34" charset="0"/>
              </a:rPr>
              <a:t>Stakeholder </a:t>
            </a:r>
            <a:r>
              <a:rPr lang="en-US" sz="2300" dirty="0">
                <a:solidFill>
                  <a:schemeClr val="accent1">
                    <a:lumMod val="75000"/>
                  </a:schemeClr>
                </a:solidFill>
                <a:latin typeface="Calibri" pitchFamily="34" charset="0"/>
              </a:rPr>
              <a:t>engagement </a:t>
            </a:r>
            <a:r>
              <a:rPr lang="en-US" sz="2300" dirty="0" smtClean="0">
                <a:solidFill>
                  <a:schemeClr val="accent1">
                    <a:lumMod val="75000"/>
                  </a:schemeClr>
                </a:solidFill>
                <a:latin typeface="Calibri" pitchFamily="34" charset="0"/>
              </a:rPr>
              <a:t>(continuous</a:t>
            </a:r>
            <a:r>
              <a:rPr lang="en-US" sz="2300" dirty="0">
                <a:solidFill>
                  <a:schemeClr val="accent1">
                    <a:lumMod val="75000"/>
                  </a:schemeClr>
                </a:solidFill>
                <a:latin typeface="Calibri" pitchFamily="34" charset="0"/>
              </a:rPr>
              <a:t>, </a:t>
            </a:r>
            <a:r>
              <a:rPr lang="en-US" sz="2300" dirty="0" smtClean="0">
                <a:solidFill>
                  <a:schemeClr val="accent1">
                    <a:lumMod val="75000"/>
                  </a:schemeClr>
                </a:solidFill>
                <a:latin typeface="Calibri" pitchFamily="34" charset="0"/>
              </a:rPr>
              <a:t>transparent, inclusive)</a:t>
            </a:r>
            <a:endParaRPr lang="en-US" sz="2300" dirty="0">
              <a:solidFill>
                <a:schemeClr val="accent1">
                  <a:lumMod val="75000"/>
                </a:schemeClr>
              </a:solidFill>
              <a:latin typeface="Calibri" pitchFamily="34" charset="0"/>
            </a:endParaRPr>
          </a:p>
          <a:p>
            <a:pPr marL="457200" indent="-457200" eaLnBrk="0" hangingPunct="0">
              <a:spcBef>
                <a:spcPts val="600"/>
              </a:spcBef>
              <a:buClr>
                <a:srgbClr val="70C139"/>
              </a:buClr>
              <a:buFont typeface="+mj-lt"/>
              <a:buAutoNum type="arabicPeriod"/>
              <a:defRPr/>
            </a:pPr>
            <a:r>
              <a:rPr lang="en-US" sz="2300" dirty="0">
                <a:solidFill>
                  <a:schemeClr val="accent1">
                    <a:lumMod val="75000"/>
                  </a:schemeClr>
                </a:solidFill>
                <a:latin typeface="Calibri" pitchFamily="34" charset="0"/>
              </a:rPr>
              <a:t>Political </a:t>
            </a:r>
            <a:r>
              <a:rPr lang="en-US" sz="2300" dirty="0" smtClean="0">
                <a:solidFill>
                  <a:schemeClr val="accent1">
                    <a:lumMod val="75000"/>
                  </a:schemeClr>
                </a:solidFill>
                <a:latin typeface="Calibri" pitchFamily="34" charset="0"/>
              </a:rPr>
              <a:t>commitment to meet mitigation &amp; development targets</a:t>
            </a:r>
            <a:endParaRPr lang="en-US" sz="2300" dirty="0">
              <a:solidFill>
                <a:schemeClr val="accent1">
                  <a:lumMod val="75000"/>
                </a:schemeClr>
              </a:solidFill>
              <a:latin typeface="Calibri" pitchFamily="34" charset="0"/>
            </a:endParaRPr>
          </a:p>
          <a:p>
            <a:pPr marL="914400" lvl="1" indent="-457200" eaLnBrk="0" hangingPunct="0">
              <a:spcBef>
                <a:spcPts val="600"/>
              </a:spcBef>
              <a:buClr>
                <a:srgbClr val="70C139"/>
              </a:buClr>
              <a:buFont typeface="Arial" panose="020B0604020202020204" pitchFamily="34" charset="0"/>
              <a:buChar char="•"/>
              <a:defRPr/>
            </a:pPr>
            <a:r>
              <a:rPr lang="en-US" sz="2300" dirty="0">
                <a:solidFill>
                  <a:schemeClr val="accent1">
                    <a:lumMod val="75000"/>
                  </a:schemeClr>
                </a:solidFill>
                <a:latin typeface="Calibri" pitchFamily="34" charset="0"/>
              </a:rPr>
              <a:t>Identify </a:t>
            </a:r>
            <a:r>
              <a:rPr lang="en-US" sz="2300" dirty="0" smtClean="0">
                <a:solidFill>
                  <a:schemeClr val="accent1">
                    <a:lumMod val="75000"/>
                  </a:schemeClr>
                </a:solidFill>
                <a:latin typeface="Calibri" pitchFamily="34" charset="0"/>
              </a:rPr>
              <a:t>lead institutions/ministries to coordinate and </a:t>
            </a:r>
            <a:r>
              <a:rPr lang="en-US" sz="2300" dirty="0">
                <a:solidFill>
                  <a:schemeClr val="accent1">
                    <a:lumMod val="75000"/>
                  </a:schemeClr>
                </a:solidFill>
                <a:latin typeface="Calibri" pitchFamily="34" charset="0"/>
              </a:rPr>
              <a:t>ensure </a:t>
            </a:r>
            <a:r>
              <a:rPr lang="en-US" sz="2300" dirty="0" smtClean="0">
                <a:solidFill>
                  <a:schemeClr val="accent1">
                    <a:lumMod val="75000"/>
                  </a:schemeClr>
                </a:solidFill>
                <a:latin typeface="Calibri" pitchFamily="34" charset="0"/>
              </a:rPr>
              <a:t>continued buy-in</a:t>
            </a:r>
            <a:endParaRPr lang="en-US" sz="2300" dirty="0">
              <a:solidFill>
                <a:schemeClr val="accent1">
                  <a:lumMod val="75000"/>
                </a:schemeClr>
              </a:solidFill>
              <a:latin typeface="Calibri" pitchFamily="34" charset="0"/>
            </a:endParaRPr>
          </a:p>
          <a:p>
            <a:pPr marL="457200" indent="-457200" eaLnBrk="0" hangingPunct="0">
              <a:spcBef>
                <a:spcPts val="600"/>
              </a:spcBef>
              <a:buClr>
                <a:srgbClr val="70C139"/>
              </a:buClr>
              <a:buFont typeface="+mj-lt"/>
              <a:buAutoNum type="arabicPeriod"/>
              <a:defRPr/>
            </a:pPr>
            <a:r>
              <a:rPr lang="en-US" sz="2300" dirty="0">
                <a:solidFill>
                  <a:schemeClr val="accent1">
                    <a:lumMod val="75000"/>
                  </a:schemeClr>
                </a:solidFill>
                <a:latin typeface="Calibri" pitchFamily="34" charset="0"/>
              </a:rPr>
              <a:t>Promote local technical capacity </a:t>
            </a:r>
            <a:r>
              <a:rPr lang="en-US" sz="2300" dirty="0" smtClean="0">
                <a:solidFill>
                  <a:schemeClr val="accent1">
                    <a:lumMod val="75000"/>
                  </a:schemeClr>
                </a:solidFill>
                <a:latin typeface="Calibri" pitchFamily="34" charset="0"/>
              </a:rPr>
              <a:t>- to </a:t>
            </a:r>
            <a:r>
              <a:rPr lang="en-US" sz="2300" dirty="0">
                <a:solidFill>
                  <a:schemeClr val="accent1">
                    <a:lumMod val="75000"/>
                  </a:schemeClr>
                </a:solidFill>
                <a:latin typeface="Calibri" pitchFamily="34" charset="0"/>
              </a:rPr>
              <a:t>ensure lasting technical support </a:t>
            </a:r>
            <a:r>
              <a:rPr lang="en-US" sz="2300" dirty="0" smtClean="0">
                <a:solidFill>
                  <a:schemeClr val="accent1">
                    <a:lumMod val="75000"/>
                  </a:schemeClr>
                </a:solidFill>
                <a:latin typeface="Calibri" pitchFamily="34" charset="0"/>
              </a:rPr>
              <a:t>during NAMA and MRV system preparation</a:t>
            </a:r>
            <a:endParaRPr lang="en-US" sz="2300" dirty="0">
              <a:solidFill>
                <a:schemeClr val="accent1">
                  <a:lumMod val="75000"/>
                </a:schemeClr>
              </a:solidFill>
              <a:latin typeface="Calibri" pitchFamily="34" charset="0"/>
            </a:endParaRPr>
          </a:p>
          <a:p>
            <a:pPr marL="457200" indent="-457200" eaLnBrk="0" hangingPunct="0">
              <a:spcBef>
                <a:spcPts val="600"/>
              </a:spcBef>
              <a:buClr>
                <a:srgbClr val="70C139"/>
              </a:buClr>
              <a:buFont typeface="+mj-lt"/>
              <a:buAutoNum type="arabicPeriod"/>
              <a:defRPr/>
            </a:pPr>
            <a:r>
              <a:rPr lang="en-US" sz="2300" dirty="0">
                <a:solidFill>
                  <a:schemeClr val="accent1">
                    <a:lumMod val="75000"/>
                  </a:schemeClr>
                </a:solidFill>
                <a:latin typeface="Calibri" pitchFamily="34" charset="0"/>
              </a:rPr>
              <a:t>Identify a national financial institution </a:t>
            </a:r>
            <a:r>
              <a:rPr lang="en-US" sz="2300" dirty="0" smtClean="0">
                <a:solidFill>
                  <a:schemeClr val="accent1">
                    <a:lumMod val="75000"/>
                  </a:schemeClr>
                </a:solidFill>
                <a:latin typeface="Calibri" pitchFamily="34" charset="0"/>
              </a:rPr>
              <a:t>- to manage </a:t>
            </a:r>
            <a:r>
              <a:rPr lang="en-US" sz="2300" dirty="0">
                <a:solidFill>
                  <a:schemeClr val="accent1">
                    <a:lumMod val="75000"/>
                  </a:schemeClr>
                </a:solidFill>
                <a:latin typeface="Calibri" pitchFamily="34" charset="0"/>
              </a:rPr>
              <a:t>large amounts of funds </a:t>
            </a:r>
            <a:r>
              <a:rPr lang="en-US" sz="2300" dirty="0" smtClean="0">
                <a:solidFill>
                  <a:schemeClr val="accent1">
                    <a:lumMod val="75000"/>
                  </a:schemeClr>
                </a:solidFill>
                <a:latin typeface="Calibri" pitchFamily="34" charset="0"/>
              </a:rPr>
              <a:t>for effective </a:t>
            </a:r>
            <a:r>
              <a:rPr lang="en-US" sz="2300" dirty="0">
                <a:solidFill>
                  <a:schemeClr val="accent1">
                    <a:lumMod val="75000"/>
                  </a:schemeClr>
                </a:solidFill>
                <a:latin typeface="Calibri" pitchFamily="34" charset="0"/>
              </a:rPr>
              <a:t>allocation of financial </a:t>
            </a:r>
            <a:r>
              <a:rPr lang="en-US" sz="2300" dirty="0" smtClean="0">
                <a:solidFill>
                  <a:schemeClr val="accent1">
                    <a:lumMod val="75000"/>
                  </a:schemeClr>
                </a:solidFill>
                <a:latin typeface="Calibri" pitchFamily="34" charset="0"/>
              </a:rPr>
              <a:t>resources</a:t>
            </a:r>
            <a:endParaRPr lang="en-US" sz="2300" dirty="0">
              <a:solidFill>
                <a:schemeClr val="accent1">
                  <a:lumMod val="75000"/>
                </a:schemeClr>
              </a:solidFill>
              <a:latin typeface="Calibri" pitchFamily="34" charset="0"/>
            </a:endParaRPr>
          </a:p>
          <a:p>
            <a:pPr marL="457200" indent="-457200" eaLnBrk="0" hangingPunct="0">
              <a:spcBef>
                <a:spcPts val="600"/>
              </a:spcBef>
              <a:buClr>
                <a:srgbClr val="70C139"/>
              </a:buClr>
              <a:buFont typeface="+mj-lt"/>
              <a:buAutoNum type="arabicPeriod"/>
              <a:defRPr/>
            </a:pPr>
            <a:r>
              <a:rPr lang="en-US" sz="2300" dirty="0">
                <a:solidFill>
                  <a:schemeClr val="accent1">
                    <a:lumMod val="75000"/>
                  </a:schemeClr>
                </a:solidFill>
                <a:latin typeface="Calibri" pitchFamily="34" charset="0"/>
              </a:rPr>
              <a:t>Put the private sector center stage </a:t>
            </a:r>
            <a:r>
              <a:rPr lang="en-US" sz="2300" dirty="0" smtClean="0">
                <a:solidFill>
                  <a:schemeClr val="accent1">
                    <a:lumMod val="75000"/>
                  </a:schemeClr>
                </a:solidFill>
                <a:latin typeface="Calibri" pitchFamily="34" charset="0"/>
              </a:rPr>
              <a:t>– engage in dialogues, encourage policy </a:t>
            </a:r>
            <a:r>
              <a:rPr lang="en-US" sz="2300" dirty="0">
                <a:solidFill>
                  <a:schemeClr val="accent1">
                    <a:lumMod val="75000"/>
                  </a:schemeClr>
                </a:solidFill>
                <a:latin typeface="Calibri" pitchFamily="34" charset="0"/>
              </a:rPr>
              <a:t>frameworks </a:t>
            </a:r>
            <a:r>
              <a:rPr lang="en-US" sz="2300" dirty="0" smtClean="0">
                <a:solidFill>
                  <a:schemeClr val="accent1">
                    <a:lumMod val="75000"/>
                  </a:schemeClr>
                </a:solidFill>
                <a:latin typeface="Calibri" pitchFamily="34" charset="0"/>
              </a:rPr>
              <a:t>to facilitate investment </a:t>
            </a:r>
            <a:r>
              <a:rPr lang="en-US" sz="2300" dirty="0">
                <a:solidFill>
                  <a:schemeClr val="accent1">
                    <a:lumMod val="75000"/>
                  </a:schemeClr>
                </a:solidFill>
                <a:latin typeface="Calibri" pitchFamily="34" charset="0"/>
              </a:rPr>
              <a:t>in ventures under the NAMA </a:t>
            </a:r>
            <a:r>
              <a:rPr lang="en-US" sz="2300" dirty="0" smtClean="0">
                <a:solidFill>
                  <a:schemeClr val="accent1">
                    <a:lumMod val="75000"/>
                  </a:schemeClr>
                </a:solidFill>
                <a:latin typeface="Calibri" pitchFamily="34" charset="0"/>
              </a:rPr>
              <a:t>framework</a:t>
            </a:r>
            <a:endParaRPr lang="en-US" sz="2300" dirty="0">
              <a:solidFill>
                <a:schemeClr val="accent1">
                  <a:lumMod val="75000"/>
                </a:schemeClr>
              </a:solidFill>
              <a:latin typeface="Calibri" pitchFamily="34" charset="0"/>
            </a:endParaRPr>
          </a:p>
        </p:txBody>
      </p:sp>
      <p:sp>
        <p:nvSpPr>
          <p:cNvPr id="7" name="Line 2"/>
          <p:cNvSpPr>
            <a:spLocks noChangeShapeType="1"/>
          </p:cNvSpPr>
          <p:nvPr/>
        </p:nvSpPr>
        <p:spPr bwMode="auto">
          <a:xfrm>
            <a:off x="533400" y="1143000"/>
            <a:ext cx="8078244" cy="0"/>
          </a:xfrm>
          <a:prstGeom prst="line">
            <a:avLst/>
          </a:prstGeom>
          <a:noFill/>
          <a:ln w="12700">
            <a:solidFill>
              <a:srgbClr val="0C0F8E"/>
            </a:solidFill>
            <a:round/>
            <a:headEnd/>
            <a:tailEnd/>
          </a:ln>
        </p:spPr>
        <p:txBody>
          <a:bodyPr/>
          <a:lstStyle/>
          <a:p>
            <a:endParaRPr lang="en-US" dirty="0"/>
          </a:p>
        </p:txBody>
      </p:sp>
    </p:spTree>
    <p:extLst>
      <p:ext uri="{BB962C8B-B14F-4D97-AF65-F5344CB8AC3E}">
        <p14:creationId xmlns:p14="http://schemas.microsoft.com/office/powerpoint/2010/main" val="16991784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304800" y="1524000"/>
            <a:ext cx="7162800" cy="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6" name="Text Box 4"/>
          <p:cNvSpPr txBox="1">
            <a:spLocks noChangeArrowheads="1"/>
          </p:cNvSpPr>
          <p:nvPr/>
        </p:nvSpPr>
        <p:spPr bwMode="auto">
          <a:xfrm>
            <a:off x="448056" y="1207008"/>
            <a:ext cx="8382000" cy="5170646"/>
          </a:xfrm>
          <a:prstGeom prst="rect">
            <a:avLst/>
          </a:prstGeom>
          <a:noFill/>
          <a:ln w="9525">
            <a:noFill/>
            <a:miter lim="800000"/>
            <a:headEnd/>
            <a:tailEnd/>
          </a:ln>
        </p:spPr>
        <p:txBody>
          <a:bodyPr wrap="square" tIns="91440" bIns="91440">
            <a:spAutoFit/>
          </a:bodyPr>
          <a:lstStyle/>
          <a:p>
            <a:pPr marL="342900" indent="-342900" eaLnBrk="0" hangingPunct="0">
              <a:spcBef>
                <a:spcPts val="600"/>
              </a:spcBef>
              <a:buClr>
                <a:srgbClr val="70C139"/>
              </a:buClr>
              <a:buFont typeface="Arial" panose="020B0604020202020204" pitchFamily="34" charset="0"/>
              <a:buChar char="•"/>
              <a:defRPr/>
            </a:pPr>
            <a:r>
              <a:rPr lang="en-US" sz="2300" dirty="0">
                <a:solidFill>
                  <a:schemeClr val="accent1">
                    <a:lumMod val="75000"/>
                  </a:schemeClr>
                </a:solidFill>
                <a:latin typeface="Calibri" pitchFamily="34" charset="0"/>
              </a:rPr>
              <a:t>Is a leading </a:t>
            </a:r>
            <a:r>
              <a:rPr lang="en-US" sz="2300" dirty="0" smtClean="0">
                <a:solidFill>
                  <a:schemeClr val="accent1">
                    <a:lumMod val="75000"/>
                  </a:schemeClr>
                </a:solidFill>
                <a:latin typeface="Calibri" pitchFamily="34" charset="0"/>
              </a:rPr>
              <a:t>institution </a:t>
            </a:r>
            <a:r>
              <a:rPr lang="en-US" sz="2300" dirty="0">
                <a:solidFill>
                  <a:schemeClr val="accent1">
                    <a:lumMod val="75000"/>
                  </a:schemeClr>
                </a:solidFill>
                <a:latin typeface="Calibri" pitchFamily="34" charset="0"/>
              </a:rPr>
              <a:t>identified that will drive the NAMA preparation process?</a:t>
            </a:r>
          </a:p>
          <a:p>
            <a:pPr marL="342900" indent="-342900" eaLnBrk="0" hangingPunct="0">
              <a:spcBef>
                <a:spcPts val="600"/>
              </a:spcBef>
              <a:buClr>
                <a:srgbClr val="70C139"/>
              </a:buClr>
              <a:buFont typeface="Arial" panose="020B0604020202020204" pitchFamily="34" charset="0"/>
              <a:buChar char="•"/>
              <a:defRPr/>
            </a:pPr>
            <a:r>
              <a:rPr lang="en-US" sz="2300" dirty="0" smtClean="0">
                <a:solidFill>
                  <a:schemeClr val="accent1">
                    <a:lumMod val="75000"/>
                  </a:schemeClr>
                </a:solidFill>
                <a:latin typeface="Calibri" pitchFamily="34" charset="0"/>
              </a:rPr>
              <a:t>Is the </a:t>
            </a:r>
            <a:r>
              <a:rPr lang="en-US" sz="2300" dirty="0">
                <a:solidFill>
                  <a:schemeClr val="accent1">
                    <a:lumMod val="75000"/>
                  </a:schemeClr>
                </a:solidFill>
                <a:latin typeface="Calibri" pitchFamily="34" charset="0"/>
              </a:rPr>
              <a:t>proposed NAMA a political </a:t>
            </a:r>
            <a:r>
              <a:rPr lang="en-US" sz="2300" dirty="0" smtClean="0">
                <a:solidFill>
                  <a:schemeClr val="accent1">
                    <a:lumMod val="75000"/>
                  </a:schemeClr>
                </a:solidFill>
                <a:latin typeface="Calibri" pitchFamily="34" charset="0"/>
              </a:rPr>
              <a:t>priority, having full </a:t>
            </a:r>
            <a:r>
              <a:rPr lang="en-US" sz="2300" dirty="0">
                <a:solidFill>
                  <a:schemeClr val="accent1">
                    <a:lumMod val="75000"/>
                  </a:schemeClr>
                </a:solidFill>
                <a:latin typeface="Calibri" pitchFamily="34" charset="0"/>
              </a:rPr>
              <a:t>support from the key </a:t>
            </a:r>
            <a:r>
              <a:rPr lang="en-US" sz="2300" dirty="0" smtClean="0">
                <a:solidFill>
                  <a:schemeClr val="accent1">
                    <a:lumMod val="75000"/>
                  </a:schemeClr>
                </a:solidFill>
                <a:latin typeface="Calibri" pitchFamily="34" charset="0"/>
              </a:rPr>
              <a:t>Ministries, and is aligned to national policies (INDCs)?</a:t>
            </a:r>
            <a:endParaRPr lang="en-US" sz="2300" dirty="0">
              <a:solidFill>
                <a:schemeClr val="accent1">
                  <a:lumMod val="75000"/>
                </a:schemeClr>
              </a:solidFill>
              <a:latin typeface="Calibri" pitchFamily="34" charset="0"/>
            </a:endParaRPr>
          </a:p>
          <a:p>
            <a:pPr marL="342900" indent="-342900" eaLnBrk="0" hangingPunct="0">
              <a:spcBef>
                <a:spcPts val="600"/>
              </a:spcBef>
              <a:buClr>
                <a:srgbClr val="70C139"/>
              </a:buClr>
              <a:buFont typeface="Arial" panose="020B0604020202020204" pitchFamily="34" charset="0"/>
              <a:buChar char="•"/>
              <a:defRPr/>
            </a:pPr>
            <a:r>
              <a:rPr lang="en-US" sz="2300" dirty="0">
                <a:solidFill>
                  <a:schemeClr val="accent1">
                    <a:lumMod val="75000"/>
                  </a:schemeClr>
                </a:solidFill>
                <a:latin typeface="Calibri" pitchFamily="34" charset="0"/>
              </a:rPr>
              <a:t>Is there financial commitment for the future implementation of the NAMA</a:t>
            </a:r>
            <a:r>
              <a:rPr lang="en-US" sz="2300" dirty="0" smtClean="0">
                <a:solidFill>
                  <a:schemeClr val="accent1">
                    <a:lumMod val="75000"/>
                  </a:schemeClr>
                </a:solidFill>
                <a:latin typeface="Calibri" pitchFamily="34" charset="0"/>
              </a:rPr>
              <a:t>?</a:t>
            </a:r>
          </a:p>
          <a:p>
            <a:pPr marL="342900" indent="-342900" eaLnBrk="0" hangingPunct="0">
              <a:spcBef>
                <a:spcPts val="600"/>
              </a:spcBef>
              <a:buClr>
                <a:srgbClr val="70C139"/>
              </a:buClr>
              <a:buFont typeface="Arial" panose="020B0604020202020204" pitchFamily="34" charset="0"/>
              <a:buChar char="•"/>
              <a:defRPr/>
            </a:pPr>
            <a:r>
              <a:rPr lang="en-US" sz="2300" dirty="0">
                <a:solidFill>
                  <a:schemeClr val="accent1">
                    <a:lumMod val="75000"/>
                  </a:schemeClr>
                </a:solidFill>
                <a:latin typeface="Calibri" pitchFamily="34" charset="0"/>
              </a:rPr>
              <a:t>Does a national </a:t>
            </a:r>
            <a:r>
              <a:rPr lang="en-US" sz="2300" dirty="0" smtClean="0">
                <a:solidFill>
                  <a:schemeClr val="accent1">
                    <a:lumMod val="75000"/>
                  </a:schemeClr>
                </a:solidFill>
                <a:latin typeface="Calibri" pitchFamily="34" charset="0"/>
              </a:rPr>
              <a:t>FI exist </a:t>
            </a:r>
            <a:r>
              <a:rPr lang="en-US" sz="2300" dirty="0">
                <a:solidFill>
                  <a:schemeClr val="accent1">
                    <a:lumMod val="75000"/>
                  </a:schemeClr>
                </a:solidFill>
                <a:latin typeface="Calibri" pitchFamily="34" charset="0"/>
              </a:rPr>
              <a:t>that will effectively allocate national and international financial resources and </a:t>
            </a:r>
            <a:r>
              <a:rPr lang="en-US" sz="2300" dirty="0" smtClean="0">
                <a:solidFill>
                  <a:schemeClr val="accent1">
                    <a:lumMod val="75000"/>
                  </a:schemeClr>
                </a:solidFill>
                <a:latin typeface="Calibri" pitchFamily="34" charset="0"/>
              </a:rPr>
              <a:t>transparently monitor the financial </a:t>
            </a:r>
            <a:r>
              <a:rPr lang="en-US" sz="2300" dirty="0">
                <a:solidFill>
                  <a:schemeClr val="accent1">
                    <a:lumMod val="75000"/>
                  </a:schemeClr>
                </a:solidFill>
                <a:latin typeface="Calibri" pitchFamily="34" charset="0"/>
              </a:rPr>
              <a:t>support obtained? </a:t>
            </a:r>
          </a:p>
          <a:p>
            <a:pPr marL="342900" indent="-342900" eaLnBrk="0" hangingPunct="0">
              <a:spcBef>
                <a:spcPts val="600"/>
              </a:spcBef>
              <a:buClr>
                <a:srgbClr val="70C139"/>
              </a:buClr>
              <a:buFont typeface="Arial" panose="020B0604020202020204" pitchFamily="34" charset="0"/>
              <a:buChar char="•"/>
              <a:defRPr/>
            </a:pPr>
            <a:r>
              <a:rPr lang="en-US" sz="2300" dirty="0" smtClean="0">
                <a:solidFill>
                  <a:schemeClr val="accent1">
                    <a:lumMod val="75000"/>
                  </a:schemeClr>
                </a:solidFill>
                <a:latin typeface="Calibri" pitchFamily="34" charset="0"/>
              </a:rPr>
              <a:t>Is </a:t>
            </a:r>
            <a:r>
              <a:rPr lang="en-US" sz="2300" dirty="0">
                <a:solidFill>
                  <a:schemeClr val="accent1">
                    <a:lumMod val="75000"/>
                  </a:schemeClr>
                </a:solidFill>
                <a:latin typeface="Calibri" pitchFamily="34" charset="0"/>
              </a:rPr>
              <a:t>an institution identified that will lead the MRV of GHG ERs and SD impacts?</a:t>
            </a:r>
          </a:p>
          <a:p>
            <a:pPr marL="342900" indent="-342900" eaLnBrk="0" hangingPunct="0">
              <a:spcBef>
                <a:spcPts val="600"/>
              </a:spcBef>
              <a:buClr>
                <a:srgbClr val="70C139"/>
              </a:buClr>
              <a:buFont typeface="Arial" panose="020B0604020202020204" pitchFamily="34" charset="0"/>
              <a:buChar char="•"/>
              <a:defRPr/>
            </a:pPr>
            <a:r>
              <a:rPr lang="en-US" sz="2300" dirty="0" smtClean="0">
                <a:solidFill>
                  <a:schemeClr val="accent1">
                    <a:lumMod val="75000"/>
                  </a:schemeClr>
                </a:solidFill>
                <a:latin typeface="Calibri" pitchFamily="34" charset="0"/>
              </a:rPr>
              <a:t>Can </a:t>
            </a:r>
            <a:r>
              <a:rPr lang="en-US" sz="2300" dirty="0">
                <a:solidFill>
                  <a:schemeClr val="accent1">
                    <a:lumMod val="75000"/>
                  </a:schemeClr>
                </a:solidFill>
                <a:latin typeface="Calibri" pitchFamily="34" charset="0"/>
              </a:rPr>
              <a:t>the private sector get engaged in a dialogue and is there </a:t>
            </a:r>
            <a:r>
              <a:rPr lang="en-US" sz="2300" dirty="0" smtClean="0">
                <a:solidFill>
                  <a:schemeClr val="accent1">
                    <a:lumMod val="75000"/>
                  </a:schemeClr>
                </a:solidFill>
                <a:latin typeface="Calibri" pitchFamily="34" charset="0"/>
              </a:rPr>
              <a:t>interest </a:t>
            </a:r>
            <a:r>
              <a:rPr lang="en-US" sz="2300" dirty="0">
                <a:solidFill>
                  <a:schemeClr val="accent1">
                    <a:lumMod val="75000"/>
                  </a:schemeClr>
                </a:solidFill>
                <a:latin typeface="Calibri" pitchFamily="34" charset="0"/>
              </a:rPr>
              <a:t>to invest in </a:t>
            </a:r>
            <a:r>
              <a:rPr lang="en-US" sz="2300" dirty="0" smtClean="0">
                <a:solidFill>
                  <a:schemeClr val="accent1">
                    <a:lumMod val="75000"/>
                  </a:schemeClr>
                </a:solidFill>
                <a:latin typeface="Calibri" pitchFamily="34" charset="0"/>
              </a:rPr>
              <a:t>potential NAMA </a:t>
            </a:r>
            <a:r>
              <a:rPr lang="en-US" sz="2300" dirty="0">
                <a:solidFill>
                  <a:schemeClr val="accent1">
                    <a:lumMod val="75000"/>
                  </a:schemeClr>
                </a:solidFill>
                <a:latin typeface="Calibri" pitchFamily="34" charset="0"/>
              </a:rPr>
              <a:t>ventures?</a:t>
            </a:r>
          </a:p>
        </p:txBody>
      </p:sp>
      <p:sp>
        <p:nvSpPr>
          <p:cNvPr id="7" name="Line 2"/>
          <p:cNvSpPr>
            <a:spLocks noChangeShapeType="1"/>
          </p:cNvSpPr>
          <p:nvPr/>
        </p:nvSpPr>
        <p:spPr bwMode="auto">
          <a:xfrm>
            <a:off x="533400" y="1143000"/>
            <a:ext cx="8078244" cy="0"/>
          </a:xfrm>
          <a:prstGeom prst="line">
            <a:avLst/>
          </a:prstGeom>
          <a:noFill/>
          <a:ln w="12700">
            <a:solidFill>
              <a:srgbClr val="0C0F8E"/>
            </a:solidFill>
            <a:round/>
            <a:headEnd/>
            <a:tailEnd/>
          </a:ln>
        </p:spPr>
        <p:txBody>
          <a:bodyPr/>
          <a:lstStyle/>
          <a:p>
            <a:endParaRPr lang="en-US" dirty="0"/>
          </a:p>
        </p:txBody>
      </p:sp>
      <p:sp>
        <p:nvSpPr>
          <p:cNvPr id="8" name="Text Box 3"/>
          <p:cNvSpPr txBox="1">
            <a:spLocks noChangeArrowheads="1"/>
          </p:cNvSpPr>
          <p:nvPr/>
        </p:nvSpPr>
        <p:spPr bwMode="auto">
          <a:xfrm>
            <a:off x="381000" y="228600"/>
            <a:ext cx="6324600" cy="461665"/>
          </a:xfrm>
          <a:prstGeom prst="rect">
            <a:avLst/>
          </a:prstGeom>
          <a:noFill/>
          <a:ln w="9525">
            <a:noFill/>
            <a:miter lim="800000"/>
            <a:headEnd/>
            <a:tailEnd/>
          </a:ln>
        </p:spPr>
        <p:txBody>
          <a:bodyPr wrap="square">
            <a:spAutoFit/>
          </a:bodyPr>
          <a:lstStyle>
            <a:defPPr>
              <a:defRPr lang="en-US"/>
            </a:defPPr>
            <a:lvl1pPr>
              <a:spcBef>
                <a:spcPct val="0"/>
              </a:spcBef>
              <a:buNone/>
              <a:defRPr sz="2400" b="1">
                <a:solidFill>
                  <a:schemeClr val="accent1">
                    <a:lumMod val="75000"/>
                  </a:schemeClr>
                </a:solidFill>
                <a:latin typeface="Myriad Pro"/>
                <a:ea typeface="+mj-ea"/>
                <a:cs typeface="+mj-cs"/>
              </a:defRPr>
            </a:lvl1pPr>
          </a:lstStyle>
          <a:p>
            <a:r>
              <a:rPr lang="en-US" dirty="0" smtClean="0"/>
              <a:t>Guiding Questions – NAMA Preparation</a:t>
            </a:r>
            <a:endParaRPr lang="en-US" dirty="0"/>
          </a:p>
        </p:txBody>
      </p:sp>
    </p:spTree>
    <p:extLst>
      <p:ext uri="{BB962C8B-B14F-4D97-AF65-F5344CB8AC3E}">
        <p14:creationId xmlns:p14="http://schemas.microsoft.com/office/powerpoint/2010/main" val="3847256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Outline</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381000" y="2019300"/>
            <a:ext cx="8382000" cy="2590800"/>
          </a:xfrm>
        </p:spPr>
        <p:txBody>
          <a:bodyPr>
            <a:noAutofit/>
          </a:bodyPr>
          <a:lstStyle/>
          <a:p>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Learning from the CDM</a:t>
            </a:r>
          </a:p>
          <a:p>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Introduction to NAMAs</a:t>
            </a:r>
            <a:endPar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success factors and guiding questions</a:t>
            </a:r>
            <a:endPar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609600" y="876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230124972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Summary</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a:xfrm>
            <a:off x="228600" y="1905000"/>
            <a:ext cx="8382000" cy="2210862"/>
          </a:xfrm>
        </p:spPr>
        <p:txBody>
          <a:bodyPr/>
          <a:lstStyle/>
          <a:p>
            <a:pPr algn="just"/>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are a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tool</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that can help countries achieve reach their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mitigation targets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longer-term national development objectives</a:t>
            </a:r>
            <a:endPar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just">
              <a:buNone/>
            </a:pP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buClr>
                <a:schemeClr val="tx1">
                  <a:lumMod val="75000"/>
                  <a:lumOff val="25000"/>
                </a:schemeClr>
              </a:buClr>
            </a:pP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Opportunities</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for J-CCCP and other development partners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to</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support the Caribbean region in preparing and implementing NAMAs</a:t>
            </a:r>
          </a:p>
        </p:txBody>
      </p:sp>
      <p:cxnSp>
        <p:nvCxnSpPr>
          <p:cNvPr id="4" name="Straight Connector 3"/>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49859838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2362200"/>
            <a:ext cx="8382000" cy="2210862"/>
          </a:xfrm>
        </p:spPr>
        <p:txBody>
          <a:bodyPr/>
          <a:lstStyle/>
          <a:p>
            <a:pPr marL="0" indent="0">
              <a:buNone/>
            </a:pP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Alexandra Soezer</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Climate Change Technical Advisor</a:t>
            </a:r>
          </a:p>
          <a:p>
            <a:pPr marL="0" indent="0">
              <a:buNone/>
            </a:pP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UNDP LECB </a:t>
            </a:r>
            <a:r>
              <a:rPr lang="en-US"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Programme</a:t>
            </a:r>
            <a:endPar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hlinkClick r:id="rId3"/>
              </a:rPr>
              <a:t>Alexandra.soezer@undp.org</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5" name="Straight Connector 4"/>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6" name="Title 1"/>
          <p:cNvSpPr txBox="1">
            <a:spLocks/>
          </p:cNvSpPr>
          <p:nvPr/>
        </p:nvSpPr>
        <p:spPr>
          <a:xfrm>
            <a:off x="457200" y="274638"/>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Thank you!</a:t>
            </a:r>
            <a:endParaRPr lang="en-US"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1940718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590800"/>
            <a:ext cx="7643192" cy="1143000"/>
          </a:xfrm>
        </p:spPr>
        <p:txBody>
          <a:bodyPr/>
          <a:lstStyle/>
          <a:p>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Learning from the CDM</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762000" y="3162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1206595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What is CDM and NAMA</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381000" y="1447800"/>
            <a:ext cx="8382000" cy="4628960"/>
          </a:xfrm>
        </p:spPr>
        <p:txBody>
          <a:bodyPr>
            <a:noAutofit/>
          </a:bodyPr>
          <a:lstStyle/>
          <a:p>
            <a:pPr marL="0" indent="0">
              <a:buNone/>
            </a:pPr>
            <a:r>
              <a:rPr lang="en-US" altLang="en-US" sz="2800" dirty="0">
                <a:solidFill>
                  <a:srgbClr val="0070C0"/>
                </a:solidFill>
                <a:latin typeface="Segoe UI" panose="020B0502040204020203" pitchFamily="34" charset="0"/>
                <a:ea typeface="Segoe UI" panose="020B0502040204020203" pitchFamily="34" charset="0"/>
                <a:cs typeface="Segoe UI" panose="020B0502040204020203" pitchFamily="34" charset="0"/>
              </a:rPr>
              <a:t>What is CDM </a:t>
            </a:r>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Assist </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Parties not included in Annex I to the Convention </a:t>
            </a:r>
            <a:r>
              <a:rPr lang="en-IE"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 achieving sustainable development </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 in contributing to the ultimate objective of the Convention, and to assist Parties included in Annex I in achieving compliance with their quantified emission limitation and reduction commitments under Article 3 of the Kyoto Protocol. </a:t>
            </a:r>
            <a:r>
              <a:rPr lang="en-IE"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emission reductions are real, measurable and verifiable</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and additional to any that would occur in the absence of the project activity</a:t>
            </a:r>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b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br>
            <a:endPar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IE" altLang="en-US" sz="2800"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What </a:t>
            </a:r>
            <a:r>
              <a:rPr lang="en-IE" altLang="en-US" sz="2800" dirty="0">
                <a:solidFill>
                  <a:srgbClr val="0070C0"/>
                </a:solidFill>
                <a:latin typeface="Segoe UI" panose="020B0502040204020203" pitchFamily="34" charset="0"/>
                <a:ea typeface="Segoe UI" panose="020B0502040204020203" pitchFamily="34" charset="0"/>
                <a:cs typeface="Segoe UI" panose="020B0502040204020203" pitchFamily="34" charset="0"/>
              </a:rPr>
              <a:t>is NAMA </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Nationally Appropriate Mitigation Actions by developing country Parties </a:t>
            </a:r>
            <a:r>
              <a:rPr lang="en-IE"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 the context of sustainable development</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supported and enabled by technology, financing and capacity building, in a </a:t>
            </a:r>
            <a:r>
              <a:rPr lang="en-IE"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measurable,</a:t>
            </a:r>
            <a:r>
              <a:rPr lang="en-US"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reportable and verifiable manner</a:t>
            </a:r>
            <a:r>
              <a:rPr lang="en-IE" alt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a:t>
            </a:r>
            <a:r>
              <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"aimed at achieving a deviation in emissions relative to business-as-usual emissions in 2020</a:t>
            </a:r>
            <a:r>
              <a:rPr lang="en-IE"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endPar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609600" y="876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8150530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CDM Experience to Develop NAMA</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381000" y="1676400"/>
            <a:ext cx="8382000" cy="4628960"/>
          </a:xfrm>
        </p:spPr>
        <p:txBody>
          <a:bodyPr>
            <a:noAutofit/>
          </a:bodyPr>
          <a:lstStyle/>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Governance Structure</a:t>
            </a: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Accounting Structure (centralized </a:t>
            </a:r>
            <a:r>
              <a:rPr lang="en-US"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system, registry)</a:t>
            </a:r>
            <a:endPar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Methodological standards – Comparable quality and fungible </a:t>
            </a: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Ensure Environmental Integrity</a:t>
            </a: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MRV </a:t>
            </a:r>
            <a:r>
              <a:rPr lang="en-US" alt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provision and consistent MRV requirements</a:t>
            </a:r>
            <a:endPar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Transparency  and Independence.</a:t>
            </a: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Participatory approach (local/global stake holder)</a:t>
            </a:r>
          </a:p>
          <a:p>
            <a:r>
              <a:rPr lang="en-US"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QA/QC procedures on data quality</a:t>
            </a:r>
          </a:p>
          <a:p>
            <a:pPr marL="0" indent="0">
              <a:buNone/>
            </a:pPr>
            <a:endParaRPr lang="en-IE" alt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609600" y="876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75372173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Steppingstone – from </a:t>
            </a:r>
            <a:r>
              <a:rPr lang="en-US" sz="2800"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PoA</a:t>
            </a:r>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to NAMA</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381000" y="1219200"/>
            <a:ext cx="8382000" cy="4628960"/>
          </a:xfrm>
        </p:spPr>
        <p:txBody>
          <a:bodyPr>
            <a:noAutofit/>
          </a:bodyPr>
          <a:lstStyle/>
          <a:p>
            <a:r>
              <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Support </a:t>
            </a:r>
            <a:r>
              <a:rPr lang="en-IE" sz="1800" dirty="0">
                <a:solidFill>
                  <a:srgbClr val="0070C0"/>
                </a:solidFill>
                <a:latin typeface="Segoe UI" panose="020B0502040204020203" pitchFamily="34" charset="0"/>
                <a:ea typeface="Segoe UI" panose="020B0502040204020203" pitchFamily="34" charset="0"/>
                <a:cs typeface="Segoe UI" panose="020B0502040204020203" pitchFamily="34" charset="0"/>
              </a:rPr>
              <a:t>implementation of Policy /Programme measure</a:t>
            </a:r>
            <a:r>
              <a:rPr lang="en-IE" sz="1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p>
          <a:p>
            <a:pPr marL="0" indent="0">
              <a:buNone/>
            </a:pPr>
            <a:endPar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Elements such as </a:t>
            </a:r>
          </a:p>
          <a:p>
            <a:pPr lvl="1"/>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Definition of Eligibility criteria</a:t>
            </a:r>
          </a:p>
          <a:p>
            <a:pPr lvl="1"/>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Project identification and inclusion</a:t>
            </a:r>
          </a:p>
          <a:p>
            <a:pPr lvl="1"/>
            <a:r>
              <a:rPr lang="en-US" sz="2000" dirty="0" err="1">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Programme</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finance</a:t>
            </a:r>
          </a:p>
          <a:p>
            <a:pPr lvl="1"/>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Setting boundaries</a:t>
            </a:r>
          </a:p>
          <a:p>
            <a:pPr lvl="1"/>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MRV process</a:t>
            </a:r>
          </a:p>
          <a:p>
            <a:pPr lvl="1"/>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Management structure </a:t>
            </a:r>
            <a:endPar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lvl="1"/>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Cross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sectoral projects (urban built)</a:t>
            </a:r>
          </a:p>
          <a:p>
            <a:endPar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IE" sz="1800" dirty="0">
                <a:solidFill>
                  <a:srgbClr val="0070C0"/>
                </a:solidFill>
                <a:latin typeface="Segoe UI" panose="020B0502040204020203" pitchFamily="34" charset="0"/>
                <a:ea typeface="Segoe UI" panose="020B0502040204020203" pitchFamily="34" charset="0"/>
                <a:cs typeface="Segoe UI" panose="020B0502040204020203" pitchFamily="34" charset="0"/>
              </a:rPr>
              <a:t>Design and Implementation elements of </a:t>
            </a:r>
            <a:r>
              <a:rPr lang="en-IE" sz="1800" dirty="0" err="1">
                <a:solidFill>
                  <a:srgbClr val="0070C0"/>
                </a:solidFill>
                <a:latin typeface="Segoe UI" panose="020B0502040204020203" pitchFamily="34" charset="0"/>
                <a:ea typeface="Segoe UI" panose="020B0502040204020203" pitchFamily="34" charset="0"/>
                <a:cs typeface="Segoe UI" panose="020B0502040204020203" pitchFamily="34" charset="0"/>
              </a:rPr>
              <a:t>PoAs</a:t>
            </a:r>
            <a:r>
              <a:rPr lang="en-IE" sz="1800" dirty="0">
                <a:solidFill>
                  <a:srgbClr val="0070C0"/>
                </a:solidFill>
                <a:latin typeface="Segoe UI" panose="020B0502040204020203" pitchFamily="34" charset="0"/>
                <a:ea typeface="Segoe UI" panose="020B0502040204020203" pitchFamily="34" charset="0"/>
                <a:cs typeface="Segoe UI" panose="020B0502040204020203" pitchFamily="34" charset="0"/>
              </a:rPr>
              <a:t> </a:t>
            </a:r>
            <a:r>
              <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(concept of CPA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Sampling approaches, data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quality issues)</a:t>
            </a:r>
          </a:p>
          <a:p>
            <a:endPar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609600" y="876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268932257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CDM MRV System</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477982" y="1752600"/>
            <a:ext cx="8382000" cy="4628960"/>
          </a:xfrm>
        </p:spPr>
        <p:txBody>
          <a:bodyPr>
            <a:noAutofit/>
          </a:bodyPr>
          <a:lstStyle/>
          <a:p>
            <a:pPr marL="0" lvl="1">
              <a:lnSpc>
                <a:spcPts val="2475"/>
              </a:lnSpc>
              <a:spcBef>
                <a:spcPts val="450"/>
              </a:spcBef>
              <a:spcAft>
                <a:spcPts val="450"/>
              </a:spcAft>
              <a:buClr>
                <a:schemeClr val="tx1"/>
              </a:buClr>
            </a:pP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Is internationally accepted  </a:t>
            </a:r>
          </a:p>
          <a:p>
            <a:pPr marL="0" lvl="1">
              <a:lnSpc>
                <a:spcPts val="2475"/>
              </a:lnSpc>
              <a:spcBef>
                <a:spcPts val="450"/>
              </a:spcBef>
              <a:spcAft>
                <a:spcPts val="450"/>
              </a:spcAft>
              <a:buClr>
                <a:schemeClr val="tx1"/>
              </a:buClr>
            </a:pP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Has a fully operational assessment apparatus</a:t>
            </a:r>
          </a:p>
          <a:p>
            <a:pPr marL="0" lvl="1">
              <a:lnSpc>
                <a:spcPts val="2475"/>
              </a:lnSpc>
              <a:spcBef>
                <a:spcPts val="450"/>
              </a:spcBef>
              <a:spcAft>
                <a:spcPts val="450"/>
              </a:spcAft>
              <a:buClr>
                <a:schemeClr val="tx1"/>
              </a:buClr>
            </a:pP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Has accreditation system for third party validators/verifiers</a:t>
            </a:r>
          </a:p>
          <a:p>
            <a:pPr marL="0" lvl="1">
              <a:lnSpc>
                <a:spcPts val="2475"/>
              </a:lnSpc>
              <a:spcBef>
                <a:spcPts val="450"/>
              </a:spcBef>
              <a:spcAft>
                <a:spcPts val="450"/>
              </a:spcAft>
              <a:buClr>
                <a:schemeClr val="tx1"/>
              </a:buClr>
            </a:pP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Has registry for issuing and tracking credits</a:t>
            </a:r>
          </a:p>
          <a:p>
            <a:pPr marL="0" lvl="1">
              <a:lnSpc>
                <a:spcPts val="2475"/>
              </a:lnSpc>
              <a:spcBef>
                <a:spcPts val="450"/>
              </a:spcBef>
              <a:spcAft>
                <a:spcPts val="450"/>
              </a:spcAft>
              <a:buClr>
                <a:schemeClr val="tx1"/>
              </a:buClr>
            </a:pPr>
            <a:r>
              <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Is used across the world as the source of rules for mitigation activities</a:t>
            </a:r>
          </a:p>
          <a:p>
            <a:pPr marL="0" lvl="1">
              <a:lnSpc>
                <a:spcPts val="2475"/>
              </a:lnSpc>
              <a:spcBef>
                <a:spcPts val="450"/>
              </a:spcBef>
              <a:spcAft>
                <a:spcPts val="450"/>
              </a:spcAft>
              <a:buClr>
                <a:schemeClr val="tx1"/>
              </a:buClr>
            </a:pPr>
            <a:r>
              <a:rPr lang="en-IE"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Enjoys a unique political legitimacy</a:t>
            </a:r>
            <a:endPar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609600" y="876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19525539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590800"/>
            <a:ext cx="7643192" cy="1143000"/>
          </a:xfrm>
        </p:spPr>
        <p:txBody>
          <a:bodyPr/>
          <a:lstStyle/>
          <a:p>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Introduction to NAMAs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762000" y="31623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251683951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Concept Creation</a:t>
            </a:r>
            <a:endParaRPr lang="en-US" dirty="0"/>
          </a:p>
        </p:txBody>
      </p:sp>
      <p:sp>
        <p:nvSpPr>
          <p:cNvPr id="6" name="Text Placeholder 5"/>
          <p:cNvSpPr>
            <a:spLocks noGrp="1"/>
          </p:cNvSpPr>
          <p:nvPr>
            <p:ph type="body" sz="quarter" idx="10"/>
          </p:nvPr>
        </p:nvSpPr>
        <p:spPr>
          <a:xfrm>
            <a:off x="381000" y="1896384"/>
            <a:ext cx="8382000" cy="4628960"/>
          </a:xfrm>
        </p:spPr>
        <p:txBody>
          <a:bodyPr>
            <a:normAutofit/>
          </a:bodyPr>
          <a:lstStyle/>
          <a:p>
            <a:pPr marL="0" indent="0">
              <a:buNone/>
            </a:pP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 Bali Action Plan at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13th Conference of Parties (COP) to the Kyoto Protocol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(2007) decided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that:</a:t>
            </a:r>
            <a:endPar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endPar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Nationally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appropriate mitigation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actions (NAMAs) are to be undertaken by developing country Parties in </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 context of sustainable development, supported and enabled by technology, financing and capacity building, in a measurable, reportable and verifiable (MRV) manner</a:t>
            </a:r>
            <a:r>
              <a:rPr lang="en-GB"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endPar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048858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NDPpptFormat_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Kigali Workshop NAMA Preparation Implemenation Challenges</Template>
  <TotalTime>2831</TotalTime>
  <Words>1829</Words>
  <Application>Microsoft Office PowerPoint</Application>
  <PresentationFormat>On-screen Show (4:3)</PresentationFormat>
  <Paragraphs>210</Paragraphs>
  <Slides>21</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ＭＳ Ｐゴシック</vt:lpstr>
      <vt:lpstr>Arial</vt:lpstr>
      <vt:lpstr>Arial heading</vt:lpstr>
      <vt:lpstr>Calibri</vt:lpstr>
      <vt:lpstr>Myriad Pro</vt:lpstr>
      <vt:lpstr>Myriad Roman</vt:lpstr>
      <vt:lpstr>Segoe UI</vt:lpstr>
      <vt:lpstr>Times New Roman</vt:lpstr>
      <vt:lpstr>UNDPpptFormat_E</vt:lpstr>
      <vt:lpstr>Nationally Appropriate Mitigation Actions (NAMAs)  as Vehicle to Implement NDCs Drivers, Needs &amp; Opportunities</vt:lpstr>
      <vt:lpstr>Outline</vt:lpstr>
      <vt:lpstr>Learning from the CDM</vt:lpstr>
      <vt:lpstr>What is CDM and NAMA</vt:lpstr>
      <vt:lpstr>CDM Experience to Develop NAMA</vt:lpstr>
      <vt:lpstr>Steppingstone – from PoA to NAMA</vt:lpstr>
      <vt:lpstr>CDM MRV System</vt:lpstr>
      <vt:lpstr>Introduction to NAMAs</vt:lpstr>
      <vt:lpstr>NAMA Concept Creation</vt:lpstr>
      <vt:lpstr>Further key decisions regarding NAMAs</vt:lpstr>
      <vt:lpstr>Objective of NAMAs</vt:lpstr>
      <vt:lpstr>NAMA registry</vt:lpstr>
      <vt:lpstr>NAMAs within a country’s development strategy and the UNFCCC process</vt:lpstr>
      <vt:lpstr>PowerPoint Presentation</vt:lpstr>
      <vt:lpstr>PowerPoint Presentation</vt:lpstr>
      <vt:lpstr>PowerPoint Presentation</vt:lpstr>
      <vt:lpstr>NAMA success factors and guiding questions</vt:lpstr>
      <vt:lpstr>PowerPoint Presentation</vt:lpstr>
      <vt:lpstr>PowerPoint Presentation</vt:lpstr>
      <vt:lpstr>Summary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Nationally Appropriate Mitigation Actions (NAMAs)  Drivers, Needs &amp; Opportunities</dc:title>
  <dc:creator>Emily Chessin</dc:creator>
  <cp:lastModifiedBy>Alexandra Soezer</cp:lastModifiedBy>
  <cp:revision>75</cp:revision>
  <dcterms:created xsi:type="dcterms:W3CDTF">2016-01-23T16:45:58Z</dcterms:created>
  <dcterms:modified xsi:type="dcterms:W3CDTF">2016-08-23T18:08:13Z</dcterms:modified>
</cp:coreProperties>
</file>