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4" r:id="rId3"/>
    <p:sldId id="266" r:id="rId4"/>
    <p:sldId id="273" r:id="rId5"/>
    <p:sldId id="261" r:id="rId6"/>
    <p:sldId id="314" r:id="rId7"/>
    <p:sldId id="343" r:id="rId8"/>
    <p:sldId id="344" r:id="rId9"/>
    <p:sldId id="339" r:id="rId10"/>
    <p:sldId id="340" r:id="rId11"/>
    <p:sldId id="341" r:id="rId12"/>
    <p:sldId id="342" r:id="rId13"/>
    <p:sldId id="264" r:id="rId14"/>
  </p:sldIdLst>
  <p:sldSz cx="12192000" cy="6858000"/>
  <p:notesSz cx="6789738" cy="9929813"/>
  <p:embeddedFontLst>
    <p:embeddedFont>
      <p:font typeface="Angsana New" pitchFamily="18" charset="-34"/>
      <p:regular r:id="rId17"/>
      <p:bold r:id="rId18"/>
      <p:italic r:id="rId19"/>
      <p:boldItalic r:id="rId20"/>
    </p:embeddedFont>
    <p:embeddedFont>
      <p:font typeface="TH SarabunPSK" pitchFamily="34" charset="-34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Leelawadee" pitchFamily="34" charset="-34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AngsanaUPC" pitchFamily="18" charset="-34"/>
      <p:regular r:id="rId33"/>
      <p:bold r:id="rId34"/>
      <p:italic r:id="rId35"/>
      <p:boldItalic r:id="rId36"/>
    </p:embeddedFont>
    <p:embeddedFont>
      <p:font typeface="Cordia New" pitchFamily="34" charset="-34"/>
      <p:regular r:id="rId37"/>
      <p:bold r:id="rId38"/>
      <p:italic r:id="rId39"/>
      <p:boldItalic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642F04"/>
    <a:srgbClr val="FBFAF3"/>
    <a:srgbClr val="FF0066"/>
    <a:srgbClr val="FF00FF"/>
    <a:srgbClr val="F3F1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8" autoAdjust="0"/>
    <p:restoredTop sz="91382" autoAdjust="0"/>
  </p:normalViewPr>
  <p:slideViewPr>
    <p:cSldViewPr>
      <p:cViewPr varScale="1">
        <p:scale>
          <a:sx n="63" d="100"/>
          <a:sy n="63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8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0EF3D-276E-46DA-8FD5-54A7D6D7197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8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F45B-763D-4E2A-A58F-DAAE88C75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611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8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E6B41-48E8-4109-ACF9-B0641F395991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2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8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CB4CA-081B-45BE-A6E5-1404F1909B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8739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CB4CA-081B-45BE-A6E5-1404F1909B7D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6233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78D0-A2EE-4030-AFC9-6110582E2108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7621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78D0-A2EE-4030-AFC9-6110582E210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3510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65175"/>
            <a:ext cx="6827837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F358-F655-4C4C-9173-9978E71DDAAE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12611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h-TH" smtClean="0"/>
              <a:t>- Total GHG Emissions Excluding Land-Use Change and Forestry - 2013 (MtCO₂e‍)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D306EA1A-205E-4544-A860-A8E76DD4986E}" type="slidenum">
              <a:rPr lang="th-TH" altLang="en-US" sz="1300" smtClean="0"/>
              <a:pPr/>
              <a:t>2</a:t>
            </a:fld>
            <a:endParaRPr lang="th-TH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55359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CB4CA-081B-45BE-A6E5-1404F1909B7D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8504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Key</a:t>
            </a:r>
            <a:r>
              <a:rPr lang="en-US" baseline="0" dirty="0" smtClean="0"/>
              <a:t> works adaptation aspect plays an important role with concerns over rural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CB4CA-081B-45BE-A6E5-1404F1909B7D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6879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8" y="765175"/>
            <a:ext cx="6829425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F358-F655-4C4C-9173-9978E71DDAAE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5056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65175"/>
            <a:ext cx="6827837" cy="384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F358-F655-4C4C-9173-9978E71DDAAE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4740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78D0-A2EE-4030-AFC9-6110582E2108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5504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78D0-A2EE-4030-AFC9-6110582E2108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3794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78D0-A2EE-4030-AFC9-6110582E2108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7803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63D1-2FC9-4F0D-AAF9-625CAC17D516}" type="datetimeFigureOut">
              <a:rPr lang="th-TH" smtClean="0"/>
              <a:pPr/>
              <a:t>15/05/60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1D45-BF7D-456A-8484-DE1363D7478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nep.go.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352" y="-86054"/>
            <a:ext cx="11928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การรวบรวมและจัดทำข้อมูลสนับสนุน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ร่าง) แผนการปรับตัวต่อการเปลี่ยนแปลงสภาพภูมิอากาศแห่งชาติ</a:t>
            </a:r>
          </a:p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ภายใต้โครงการสนับสนุน</a:t>
            </a:r>
            <a:r>
              <a:rPr lang="th-TH" b="1" dirty="0" err="1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</a:t>
            </a:r>
            <a:r>
              <a:rPr lang="th-TH" b="1" dirty="0" err="1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จัด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ทำแผนการ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ปรับตัว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ต่อการ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เปลี่ยนแปลงสภาพภูมิอากาศในมิติ</a:t>
            </a:r>
            <a:r>
              <a:rPr lang="th-TH" b="1" dirty="0" err="1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การความเสี่ยง </a:t>
            </a:r>
          </a:p>
          <a:p>
            <a:pPr algn="ctr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Risk-based National Adaptation Plan – Risk NAP Project)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212976"/>
            <a:ext cx="1872208" cy="18722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8424" y="1268760"/>
            <a:ext cx="1221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18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เมษายน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2560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โรงแรมเซ็นจูรี่ กทม.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3352" y="1958975"/>
            <a:ext cx="11665296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Thailand’s National Adaptation Plan (NAP) Processes</a:t>
            </a:r>
            <a:endParaRPr lang="th-TH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34592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Kollawat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Sakhakara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Ph.D. </a:t>
            </a:r>
            <a:endParaRPr lang="en-US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Change Coordination and Management Division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Natural Resources and Environmental Policy and Planning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Natural Resources and Environment</a:t>
            </a:r>
            <a:endParaRPr lang="th-TH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7" y="71414"/>
            <a:ext cx="666388" cy="6663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9536" y="1484784"/>
            <a:ext cx="11776158" cy="5072579"/>
            <a:chOff x="229536" y="1196752"/>
            <a:chExt cx="11776158" cy="5072579"/>
          </a:xfrm>
        </p:grpSpPr>
        <p:sp>
          <p:nvSpPr>
            <p:cNvPr id="3" name="Rectangle 2"/>
            <p:cNvSpPr/>
            <p:nvPr/>
          </p:nvSpPr>
          <p:spPr>
            <a:xfrm>
              <a:off x="263352" y="1196752"/>
              <a:ext cx="288032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352" y="2761274"/>
              <a:ext cx="2880320" cy="349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5680" y="1196752"/>
              <a:ext cx="288032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15680" y="2761274"/>
              <a:ext cx="2880320" cy="349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9858" y="2775060"/>
              <a:ext cx="2952328" cy="320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Formulation and implementation of NAP</a:t>
              </a:r>
            </a:p>
            <a:p>
              <a:pPr>
                <a:lnSpc>
                  <a:spcPts val="2000"/>
                </a:lnSpc>
              </a:pP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1.1NAP in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 pilot areas</a:t>
              </a:r>
            </a:p>
            <a:p>
              <a:pPr>
                <a:lnSpc>
                  <a:spcPts val="2000"/>
                </a:lnSpc>
              </a:pP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1.2 NAP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integration in line ministries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’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plans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Final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drafted NAP</a:t>
              </a: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uidelines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for NAP integration </a:t>
              </a:r>
              <a:endPara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 M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&amp; E system </a:t>
              </a:r>
              <a:endPara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built upon results from pilot areas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4869" y="1206922"/>
              <a:ext cx="288032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54869" y="2771444"/>
              <a:ext cx="2880320" cy="349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094058" y="1206922"/>
              <a:ext cx="288032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4058" y="2771444"/>
              <a:ext cx="2880320" cy="349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15680" y="2795918"/>
              <a:ext cx="288032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1.Training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curriculum for local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communities</a:t>
              </a:r>
            </a:p>
            <a:p>
              <a:pPr>
                <a:lnSpc>
                  <a:spcPts val="2000"/>
                </a:lnSpc>
              </a:pP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2.Awareness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raising and capacity building for local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communities</a:t>
              </a:r>
            </a:p>
            <a:p>
              <a:pPr>
                <a:lnSpc>
                  <a:spcPts val="2000"/>
                </a:lnSpc>
              </a:pP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3.Local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Adaptation Plans &amp; Actions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68008" y="2784560"/>
              <a:ext cx="2880320" cy="265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Tools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for government sector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to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analyzing cost and benefits of climate change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at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project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level</a:t>
              </a: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Suggestion for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proper budget allocation</a:t>
              </a:r>
            </a:p>
            <a:p>
              <a:pPr>
                <a:lnSpc>
                  <a:spcPts val="2000"/>
                </a:lnSpc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052" y="1509104"/>
              <a:ext cx="2880320" cy="104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GSEI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EU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2016-2021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5488" y="1652927"/>
              <a:ext cx="2880320" cy="83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UNDP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CCBA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2560</a:t>
              </a:r>
              <a:endParaRPr lang="en-US" sz="4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25374" y="1467850"/>
              <a:ext cx="2880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UNDP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NAP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2560-64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?</a:t>
              </a:r>
              <a:endPara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07197" y="2784560"/>
              <a:ext cx="2880320" cy="291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Marine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 coastal area study on CC impacts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risks, 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adaptation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options.</a:t>
              </a:r>
            </a:p>
            <a:p>
              <a:pPr>
                <a:lnSpc>
                  <a:spcPts val="2000"/>
                </a:lnSpc>
              </a:pPr>
              <a:endPara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NAP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implementation in pilot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areas</a:t>
              </a:r>
            </a:p>
            <a:p>
              <a:pPr>
                <a:lnSpc>
                  <a:spcPts val="2000"/>
                </a:lnSpc>
              </a:pP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M&amp;E framework for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marine and costal sectors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9536" y="1312876"/>
              <a:ext cx="28803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GIZ: </a:t>
              </a:r>
            </a:p>
            <a:p>
              <a:pPr algn="ctr">
                <a:lnSpc>
                  <a:spcPts val="36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Risk-Based NAP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2015-19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6023" y="226352"/>
            <a:ext cx="11496600" cy="77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แผนงานการดำเนินงานด้านการปรับตัว ฯ ปี </a:t>
            </a:r>
            <a:r>
              <a:rPr lang="en-US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2558-64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28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7" y="71414"/>
            <a:ext cx="666388" cy="6663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9858" y="1566276"/>
            <a:ext cx="8798470" cy="5072579"/>
            <a:chOff x="249858" y="1566276"/>
            <a:chExt cx="8798470" cy="5072579"/>
          </a:xfrm>
        </p:grpSpPr>
        <p:sp>
          <p:nvSpPr>
            <p:cNvPr id="3" name="Rectangle 2"/>
            <p:cNvSpPr/>
            <p:nvPr/>
          </p:nvSpPr>
          <p:spPr>
            <a:xfrm>
              <a:off x="263352" y="1566276"/>
              <a:ext cx="288032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352" y="3130798"/>
              <a:ext cx="2880320" cy="349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5680" y="1566276"/>
              <a:ext cx="288032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15680" y="3130798"/>
              <a:ext cx="2880320" cy="349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9858" y="3144584"/>
              <a:ext cx="2952328" cy="291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Local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academic research and studies on adaptation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measures</a:t>
              </a:r>
            </a:p>
            <a:p>
              <a:pPr>
                <a:lnSpc>
                  <a:spcPts val="2000"/>
                </a:lnSpc>
              </a:pP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Databases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 information, and recommendation for national policy making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agencies</a:t>
              </a:r>
            </a:p>
            <a:p>
              <a:pPr>
                <a:lnSpc>
                  <a:spcPts val="2000"/>
                </a:lnSpc>
              </a:pP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Adaptation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options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4869" y="1576446"/>
              <a:ext cx="288032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54869" y="3140968"/>
              <a:ext cx="2880320" cy="3497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15680" y="3165442"/>
              <a:ext cx="2880320" cy="188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M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&amp; E framework for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adaptation implementation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under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NAP</a:t>
              </a:r>
            </a:p>
            <a:p>
              <a:pPr>
                <a:lnSpc>
                  <a:spcPts val="2000"/>
                </a:lnSpc>
              </a:pPr>
              <a:endPara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One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pilot area</a:t>
              </a: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Application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68008" y="3154084"/>
              <a:ext cx="288032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Training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curriculum for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municipalities</a:t>
              </a: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Training curriculum: 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Training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of Trainers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  <a:p>
              <a:pPr>
                <a:lnSpc>
                  <a:spcPts val="2000"/>
                </a:lnSpc>
              </a:pP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PEO &amp; REO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officials</a:t>
              </a:r>
            </a:p>
            <a:p>
              <a:pPr>
                <a:lnSpc>
                  <a:spcPts val="2000"/>
                </a:lnSpc>
              </a:pP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CC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Adaptation center and knowledge sharing platforms for ASEAN</a:t>
              </a:r>
            </a:p>
            <a:p>
              <a:pPr>
                <a:lnSpc>
                  <a:spcPts val="2000"/>
                </a:lnSpc>
              </a:pP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052" y="1593866"/>
              <a:ext cx="28803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MOEJ: </a:t>
              </a:r>
            </a:p>
            <a:p>
              <a:pPr algn="ctr">
                <a:lnSpc>
                  <a:spcPts val="36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RRCAP-AIT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2017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5488" y="2003055"/>
              <a:ext cx="2880320" cy="83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TGO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CITC</a:t>
              </a:r>
              <a:endPara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ts val="3600"/>
                </a:lnSpc>
              </a:pP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2017-20</a:t>
              </a:r>
              <a:endParaRPr lang="en-US" sz="4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0862" y="1620400"/>
              <a:ext cx="28756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MOEJ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endPara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ts val="3600"/>
                </a:lnSpc>
              </a:pPr>
              <a:r>
                <a:rPr lang="en-US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JICA-ADAP-T</a:t>
              </a:r>
            </a:p>
            <a:p>
              <a:pPr algn="ctr">
                <a:lnSpc>
                  <a:spcPts val="3600"/>
                </a:lnSpc>
              </a:pP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2016-20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6023" y="226352"/>
            <a:ext cx="11496600" cy="77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แผนงานการดำเนินงานด้านการปรับตัว ฯ ปี </a:t>
            </a:r>
            <a:r>
              <a:rPr lang="en-US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2558-64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05475" y="1574989"/>
            <a:ext cx="2880320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9105475" y="3139511"/>
            <a:ext cx="2880320" cy="34978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9118614" y="3152627"/>
            <a:ext cx="288032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Alignment of CC research &amp; studies’ grant provision</a:t>
            </a: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Disclosure of info + data</a:t>
            </a:r>
          </a:p>
          <a:p>
            <a:pPr>
              <a:lnSpc>
                <a:spcPts val="2000"/>
              </a:lnSpc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Other academic supports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2000"/>
              </a:lnSpc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27601" y="156136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TRF (MOU) + </a:t>
            </a:r>
          </a:p>
          <a:p>
            <a:pPr algn="ctr">
              <a:lnSpc>
                <a:spcPts val="3600"/>
              </a:lnSpc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NRCT</a:t>
            </a:r>
          </a:p>
          <a:p>
            <a:pPr algn="ctr">
              <a:lnSpc>
                <a:spcPts val="3600"/>
              </a:lnSpc>
            </a:pP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2016-21+ </a:t>
            </a:r>
          </a:p>
        </p:txBody>
      </p:sp>
    </p:spTree>
    <p:extLst>
      <p:ext uri="{BB962C8B-B14F-4D97-AF65-F5344CB8AC3E}">
        <p14:creationId xmlns="" xmlns:p14="http://schemas.microsoft.com/office/powerpoint/2010/main" val="11660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9177685" y="4000465"/>
            <a:ext cx="3012794" cy="2402124"/>
          </a:xfrm>
          <a:prstGeom prst="rect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9" name="Rectangle 158"/>
          <p:cNvSpPr/>
          <p:nvPr/>
        </p:nvSpPr>
        <p:spPr>
          <a:xfrm>
            <a:off x="5852601" y="4008889"/>
            <a:ext cx="3285068" cy="2390551"/>
          </a:xfrm>
          <a:prstGeom prst="rect">
            <a:avLst/>
          </a:prstGeom>
          <a:solidFill>
            <a:schemeClr val="tx1">
              <a:lumMod val="65000"/>
              <a:lumOff val="3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6" name="Rectangle 155"/>
          <p:cNvSpPr/>
          <p:nvPr/>
        </p:nvSpPr>
        <p:spPr>
          <a:xfrm>
            <a:off x="2730048" y="4004224"/>
            <a:ext cx="3089738" cy="2408683"/>
          </a:xfrm>
          <a:prstGeom prst="rect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4" name="Rectangle 153"/>
          <p:cNvSpPr/>
          <p:nvPr/>
        </p:nvSpPr>
        <p:spPr>
          <a:xfrm>
            <a:off x="0" y="4009629"/>
            <a:ext cx="2698546" cy="2390551"/>
          </a:xfrm>
          <a:prstGeom prst="rect">
            <a:avLst/>
          </a:prstGeom>
          <a:solidFill>
            <a:schemeClr val="tx1">
              <a:lumMod val="65000"/>
              <a:lumOff val="3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8" name="Right Arrow 147"/>
          <p:cNvSpPr/>
          <p:nvPr/>
        </p:nvSpPr>
        <p:spPr>
          <a:xfrm>
            <a:off x="117441" y="3500251"/>
            <a:ext cx="11957074" cy="20266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592267"/>
            <a:ext cx="2844800" cy="365125"/>
          </a:xfrm>
        </p:spPr>
        <p:txBody>
          <a:bodyPr/>
          <a:lstStyle/>
          <a:p>
            <a:fld id="{3212FF15-0D8C-415D-949C-2762E7BA2D48}" type="slidenum">
              <a:rPr lang="th-TH" smtClean="0">
                <a:latin typeface="AngsanaUPC" pitchFamily="18" charset="-34"/>
                <a:cs typeface="AngsanaUPC" pitchFamily="18" charset="-34"/>
              </a:rPr>
              <a:pPr/>
              <a:t>12</a:t>
            </a:fld>
            <a:endParaRPr lang="th-TH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7" y="71414"/>
            <a:ext cx="666388" cy="6663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5730" y="3944861"/>
            <a:ext cx="1152128" cy="1152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Oval 34"/>
          <p:cNvSpPr/>
          <p:nvPr/>
        </p:nvSpPr>
        <p:spPr>
          <a:xfrm>
            <a:off x="1442439" y="3944861"/>
            <a:ext cx="1152128" cy="1152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Oval 35"/>
          <p:cNvSpPr/>
          <p:nvPr/>
        </p:nvSpPr>
        <p:spPr>
          <a:xfrm>
            <a:off x="3148273" y="3944861"/>
            <a:ext cx="1152128" cy="1152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4370114" y="3944861"/>
            <a:ext cx="1152128" cy="1152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6323661" y="3944861"/>
            <a:ext cx="1152128" cy="1152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7534653" y="3944861"/>
            <a:ext cx="1152128" cy="1152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43"/>
          <p:cNvSpPr/>
          <p:nvPr/>
        </p:nvSpPr>
        <p:spPr>
          <a:xfrm>
            <a:off x="314337" y="4166982"/>
            <a:ext cx="950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VA</a:t>
            </a:r>
          </a:p>
          <a:p>
            <a:pPr algn="ctr">
              <a:lnSpc>
                <a:spcPts val="2400"/>
              </a:lnSpc>
            </a:pP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Report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63913" y="4155817"/>
            <a:ext cx="1234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600" b="1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ts val="2400"/>
              </a:lnSpc>
            </a:pP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NAP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63055" y="4155312"/>
            <a:ext cx="1352208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Final </a:t>
            </a:r>
          </a:p>
          <a:p>
            <a:pPr algn="ctr">
              <a:lnSpc>
                <a:spcPts val="2300"/>
              </a:lnSpc>
            </a:pPr>
            <a:r>
              <a:rPr lang="en-US" b="1" dirty="0" err="1" smtClean="0">
                <a:latin typeface="TH SarabunPSK" panose="020B0500040200020003" pitchFamily="34" charset="-34"/>
                <a:ea typeface="Calibri" panose="020F0502020204030204" pitchFamily="34" charset="0"/>
              </a:rPr>
              <a:t>dft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NAP</a:t>
            </a:r>
            <a:endParaRPr lang="en-US" sz="36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73232" y="4170552"/>
            <a:ext cx="1354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NAP </a:t>
            </a: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Guideline</a:t>
            </a:r>
            <a:endParaRPr lang="en-US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47177" y="3944861"/>
            <a:ext cx="1269856" cy="1158592"/>
            <a:chOff x="10396128" y="2677546"/>
            <a:chExt cx="1269856" cy="1158592"/>
          </a:xfrm>
        </p:grpSpPr>
        <p:sp>
          <p:nvSpPr>
            <p:cNvPr id="43" name="Oval 42"/>
            <p:cNvSpPr/>
            <p:nvPr/>
          </p:nvSpPr>
          <p:spPr>
            <a:xfrm>
              <a:off x="10454992" y="2677546"/>
              <a:ext cx="1152128" cy="11521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396128" y="2820475"/>
              <a:ext cx="126985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3600" b="1" dirty="0" smtClean="0">
                  <a:latin typeface="TH SarabunPSK" panose="020B0500040200020003" pitchFamily="34" charset="-34"/>
                  <a:ea typeface="Calibri" panose="020F0502020204030204" pitchFamily="34" charset="0"/>
                </a:rPr>
                <a:t>NAP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latin typeface="TH SarabunPSK" panose="020B0500040200020003" pitchFamily="34" charset="-34"/>
                  <a:ea typeface="Calibri" panose="020F0502020204030204" pitchFamily="34" charset="0"/>
                </a:rPr>
                <a:t>Implementation</a:t>
              </a:r>
              <a:endParaRPr lang="en-US" sz="2400" b="1" dirty="0">
                <a:latin typeface="TH SarabunPSK" panose="020B0500040200020003" pitchFamily="34" charset="-34"/>
                <a:ea typeface="Calibri" panose="020F050202020403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402104" y="4180910"/>
            <a:ext cx="1412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Approved </a:t>
            </a:r>
          </a:p>
          <a:p>
            <a:pPr algn="ctr">
              <a:lnSpc>
                <a:spcPts val="2400"/>
              </a:lnSpc>
            </a:pP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NAP </a:t>
            </a:r>
            <a:endParaRPr lang="en-US" sz="36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74607" y="4176476"/>
            <a:ext cx="1277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Database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ts val="2400"/>
              </a:lnSpc>
            </a:pP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M&amp;E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8079"/>
            <a:ext cx="2698546" cy="138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ectangle 55"/>
          <p:cNvSpPr/>
          <p:nvPr/>
        </p:nvSpPr>
        <p:spPr>
          <a:xfrm>
            <a:off x="2731027" y="6408079"/>
            <a:ext cx="3089738" cy="1406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Rectangle 56"/>
          <p:cNvSpPr/>
          <p:nvPr/>
        </p:nvSpPr>
        <p:spPr>
          <a:xfrm>
            <a:off x="5854431" y="6408079"/>
            <a:ext cx="3284117" cy="138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172213" y="6408079"/>
            <a:ext cx="3019785" cy="138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ectangle 59"/>
          <p:cNvSpPr/>
          <p:nvPr/>
        </p:nvSpPr>
        <p:spPr>
          <a:xfrm>
            <a:off x="735420" y="6488925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2015-16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908388" y="6467051"/>
            <a:ext cx="7296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2017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110945" y="6467051"/>
            <a:ext cx="7296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2018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936153" y="6467051"/>
            <a:ext cx="1438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2019- 2021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23604" y="5247023"/>
            <a:ext cx="274762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1. Identification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of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V.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2.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A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daptation options 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3. Framework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of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NAP</a:t>
            </a:r>
          </a:p>
          <a:p>
            <a:pPr>
              <a:lnSpc>
                <a:spcPts val="2000"/>
              </a:lnSpc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implementation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60763" y="5231933"/>
            <a:ext cx="2942412" cy="113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1. Pilot areas Implementation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  of Drafted NAP  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2. Integration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of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drafted NAP</a:t>
            </a:r>
          </a:p>
          <a:p>
            <a:pPr>
              <a:lnSpc>
                <a:spcPts val="2000"/>
              </a:lnSpc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 in priority sectors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20765" y="5237486"/>
            <a:ext cx="331778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1. Research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and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development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  centers</a:t>
            </a:r>
          </a:p>
          <a:p>
            <a:pPr>
              <a:lnSpc>
                <a:spcPts val="2000"/>
              </a:lnSpc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. Knowledge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and training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centers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3. Climate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change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curriculum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116675" y="5234738"/>
            <a:ext cx="309501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1. Ministerial plans integration </a:t>
            </a:r>
          </a:p>
          <a:p>
            <a:pPr>
              <a:lnSpc>
                <a:spcPts val="2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.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Mainstream in Local plans</a:t>
            </a:r>
          </a:p>
          <a:p>
            <a:pPr>
              <a:lnSpc>
                <a:spcPts val="2000"/>
              </a:lnSpc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 and actions</a:t>
            </a:r>
          </a:p>
          <a:p>
            <a:pPr>
              <a:lnSpc>
                <a:spcPts val="2000"/>
              </a:lnSpc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</a:rPr>
              <a:t>3</a:t>
            </a: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. National CC budgeting syst.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571499" y="3977245"/>
            <a:ext cx="166423" cy="1664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1001089" y="1009074"/>
            <a:ext cx="2564677" cy="862586"/>
            <a:chOff x="1412167" y="939939"/>
            <a:chExt cx="2564677" cy="862586"/>
          </a:xfrm>
        </p:grpSpPr>
        <p:grpSp>
          <p:nvGrpSpPr>
            <p:cNvPr id="19" name="Group 18"/>
            <p:cNvGrpSpPr/>
            <p:nvPr/>
          </p:nvGrpSpPr>
          <p:grpSpPr>
            <a:xfrm>
              <a:off x="1412167" y="939939"/>
              <a:ext cx="2564677" cy="720421"/>
              <a:chOff x="1227068" y="788446"/>
              <a:chExt cx="2564677" cy="72042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234355" y="931311"/>
                <a:ext cx="2557390" cy="5775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56702" y="788446"/>
                <a:ext cx="24782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en-US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GIZ: Risk-Based NAP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227068" y="1222872"/>
                <a:ext cx="256467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1" name="Oval 120"/>
            <p:cNvSpPr/>
            <p:nvPr/>
          </p:nvSpPr>
          <p:spPr>
            <a:xfrm>
              <a:off x="2534573" y="1482662"/>
              <a:ext cx="319863" cy="3198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2" name="Oval 121"/>
          <p:cNvSpPr/>
          <p:nvPr/>
        </p:nvSpPr>
        <p:spPr>
          <a:xfrm>
            <a:off x="3267716" y="3988889"/>
            <a:ext cx="166423" cy="1664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3" name="Oval 122"/>
          <p:cNvSpPr/>
          <p:nvPr/>
        </p:nvSpPr>
        <p:spPr>
          <a:xfrm>
            <a:off x="4471653" y="3988889"/>
            <a:ext cx="166423" cy="1664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4" name="Oval 123"/>
          <p:cNvSpPr/>
          <p:nvPr/>
        </p:nvSpPr>
        <p:spPr>
          <a:xfrm>
            <a:off x="6451456" y="4004578"/>
            <a:ext cx="166423" cy="1664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5" name="Oval 124"/>
          <p:cNvSpPr/>
          <p:nvPr/>
        </p:nvSpPr>
        <p:spPr>
          <a:xfrm>
            <a:off x="7655109" y="4004224"/>
            <a:ext cx="166423" cy="1664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6" name="Oval 125"/>
          <p:cNvSpPr/>
          <p:nvPr/>
        </p:nvSpPr>
        <p:spPr>
          <a:xfrm>
            <a:off x="10175063" y="4018526"/>
            <a:ext cx="166423" cy="1664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3692672" y="1000620"/>
            <a:ext cx="2238393" cy="867303"/>
            <a:chOff x="4285961" y="931485"/>
            <a:chExt cx="2238393" cy="867303"/>
          </a:xfrm>
        </p:grpSpPr>
        <p:grpSp>
          <p:nvGrpSpPr>
            <p:cNvPr id="83" name="Group 82"/>
            <p:cNvGrpSpPr/>
            <p:nvPr/>
          </p:nvGrpSpPr>
          <p:grpSpPr>
            <a:xfrm>
              <a:off x="4285961" y="931485"/>
              <a:ext cx="2238393" cy="728875"/>
              <a:chOff x="2937250" y="826384"/>
              <a:chExt cx="2238393" cy="72887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991179" y="971970"/>
                <a:ext cx="2161259" cy="5832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3063055" y="1263531"/>
                <a:ext cx="200468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2937250" y="826384"/>
                <a:ext cx="22383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en-US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TRF(MOU</a:t>
                </a:r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</a:t>
                </a:r>
                <a:r>
                  <a:rPr lang="en-US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+NRCT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27" name="Oval 126"/>
            <p:cNvSpPr/>
            <p:nvPr/>
          </p:nvSpPr>
          <p:spPr>
            <a:xfrm>
              <a:off x="5225651" y="1478925"/>
              <a:ext cx="319863" cy="3198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8" name="Oval 127"/>
          <p:cNvSpPr/>
          <p:nvPr/>
        </p:nvSpPr>
        <p:spPr>
          <a:xfrm>
            <a:off x="10394049" y="3870472"/>
            <a:ext cx="166423" cy="1664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12"/>
          <p:cNvGrpSpPr/>
          <p:nvPr/>
        </p:nvGrpSpPr>
        <p:grpSpPr>
          <a:xfrm>
            <a:off x="6122971" y="1009074"/>
            <a:ext cx="1985414" cy="858849"/>
            <a:chOff x="6413214" y="939939"/>
            <a:chExt cx="1985414" cy="858849"/>
          </a:xfrm>
        </p:grpSpPr>
        <p:grpSp>
          <p:nvGrpSpPr>
            <p:cNvPr id="84" name="Group 83"/>
            <p:cNvGrpSpPr/>
            <p:nvPr/>
          </p:nvGrpSpPr>
          <p:grpSpPr>
            <a:xfrm>
              <a:off x="6413214" y="939939"/>
              <a:ext cx="1985414" cy="720421"/>
              <a:chOff x="2846884" y="826384"/>
              <a:chExt cx="1985414" cy="720421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071226" y="971970"/>
                <a:ext cx="1545961" cy="57483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3063055" y="1263531"/>
                <a:ext cx="155413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2846884" y="826384"/>
                <a:ext cx="19854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en-US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UNDP: CCBA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7254170" y="1478925"/>
              <a:ext cx="319863" cy="31986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0" name="Oval 129"/>
          <p:cNvSpPr/>
          <p:nvPr/>
        </p:nvSpPr>
        <p:spPr>
          <a:xfrm>
            <a:off x="4682538" y="3863043"/>
            <a:ext cx="166423" cy="16642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Group 14"/>
          <p:cNvGrpSpPr/>
          <p:nvPr/>
        </p:nvGrpSpPr>
        <p:grpSpPr>
          <a:xfrm>
            <a:off x="8698536" y="1010744"/>
            <a:ext cx="2004681" cy="867085"/>
            <a:chOff x="8472579" y="941609"/>
            <a:chExt cx="2004681" cy="867085"/>
          </a:xfrm>
        </p:grpSpPr>
        <p:grpSp>
          <p:nvGrpSpPr>
            <p:cNvPr id="90" name="Group 89"/>
            <p:cNvGrpSpPr/>
            <p:nvPr/>
          </p:nvGrpSpPr>
          <p:grpSpPr>
            <a:xfrm>
              <a:off x="8472579" y="941609"/>
              <a:ext cx="2004681" cy="721499"/>
              <a:chOff x="3063055" y="826384"/>
              <a:chExt cx="2004681" cy="721499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3071226" y="971970"/>
                <a:ext cx="1996510" cy="575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3063055" y="1263531"/>
                <a:ext cx="200468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3198132" y="826384"/>
                <a:ext cx="17050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en-US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UNDP: NAP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31" name="Oval 130"/>
            <p:cNvSpPr/>
            <p:nvPr/>
          </p:nvSpPr>
          <p:spPr>
            <a:xfrm>
              <a:off x="9229974" y="1488831"/>
              <a:ext cx="319863" cy="3198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2" name="Oval 131"/>
          <p:cNvSpPr/>
          <p:nvPr/>
        </p:nvSpPr>
        <p:spPr>
          <a:xfrm>
            <a:off x="10628801" y="3826768"/>
            <a:ext cx="166423" cy="16642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4" name="Oval 133"/>
          <p:cNvSpPr/>
          <p:nvPr/>
        </p:nvSpPr>
        <p:spPr>
          <a:xfrm>
            <a:off x="10885141" y="3877868"/>
            <a:ext cx="166423" cy="16642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5" name="Oval 134"/>
          <p:cNvSpPr/>
          <p:nvPr/>
        </p:nvSpPr>
        <p:spPr>
          <a:xfrm>
            <a:off x="6655123" y="3877868"/>
            <a:ext cx="166423" cy="16642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Group 2"/>
          <p:cNvGrpSpPr/>
          <p:nvPr/>
        </p:nvGrpSpPr>
        <p:grpSpPr>
          <a:xfrm>
            <a:off x="64396" y="1713391"/>
            <a:ext cx="1985414" cy="874564"/>
            <a:chOff x="472891" y="2010173"/>
            <a:chExt cx="1985414" cy="874564"/>
          </a:xfrm>
        </p:grpSpPr>
        <p:sp>
          <p:nvSpPr>
            <p:cNvPr id="96" name="Rectangle 95"/>
            <p:cNvSpPr/>
            <p:nvPr/>
          </p:nvSpPr>
          <p:spPr>
            <a:xfrm>
              <a:off x="697233" y="2155759"/>
              <a:ext cx="1545961" cy="5867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689062" y="2447320"/>
              <a:ext cx="15541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72891" y="2010173"/>
              <a:ext cx="19854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JICA-ADAP-T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1797" y="2491082"/>
              <a:ext cx="1526695" cy="33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334847" y="2564874"/>
              <a:ext cx="319863" cy="31986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7" name="Oval 136"/>
          <p:cNvSpPr/>
          <p:nvPr/>
        </p:nvSpPr>
        <p:spPr>
          <a:xfrm>
            <a:off x="6870600" y="3858251"/>
            <a:ext cx="166423" cy="16642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8" name="Oval 137"/>
          <p:cNvSpPr/>
          <p:nvPr/>
        </p:nvSpPr>
        <p:spPr>
          <a:xfrm>
            <a:off x="3457146" y="3868511"/>
            <a:ext cx="166423" cy="16642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2383934" y="1726386"/>
            <a:ext cx="1985414" cy="882320"/>
            <a:chOff x="2767134" y="2022322"/>
            <a:chExt cx="1985414" cy="882320"/>
          </a:xfrm>
        </p:grpSpPr>
        <p:grpSp>
          <p:nvGrpSpPr>
            <p:cNvPr id="100" name="Group 99"/>
            <p:cNvGrpSpPr/>
            <p:nvPr/>
          </p:nvGrpSpPr>
          <p:grpSpPr>
            <a:xfrm>
              <a:off x="2767134" y="2022322"/>
              <a:ext cx="1985414" cy="719000"/>
              <a:chOff x="2846884" y="826384"/>
              <a:chExt cx="1985414" cy="7190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071226" y="971970"/>
                <a:ext cx="1545961" cy="573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3063055" y="1263531"/>
                <a:ext cx="155413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2846884" y="826384"/>
                <a:ext cx="19854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en-US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MOEJ: RRCAP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629535" y="2584779"/>
              <a:ext cx="319863" cy="3198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0" name="Oval 139"/>
          <p:cNvSpPr/>
          <p:nvPr/>
        </p:nvSpPr>
        <p:spPr>
          <a:xfrm>
            <a:off x="7087747" y="3930114"/>
            <a:ext cx="166423" cy="1664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4" name="Group 13"/>
          <p:cNvGrpSpPr/>
          <p:nvPr/>
        </p:nvGrpSpPr>
        <p:grpSpPr>
          <a:xfrm>
            <a:off x="7354645" y="1717721"/>
            <a:ext cx="2004681" cy="880058"/>
            <a:chOff x="8176893" y="2013796"/>
            <a:chExt cx="2004681" cy="880058"/>
          </a:xfrm>
        </p:grpSpPr>
        <p:grpSp>
          <p:nvGrpSpPr>
            <p:cNvPr id="110" name="Group 109"/>
            <p:cNvGrpSpPr/>
            <p:nvPr/>
          </p:nvGrpSpPr>
          <p:grpSpPr>
            <a:xfrm>
              <a:off x="8176893" y="2013796"/>
              <a:ext cx="2004681" cy="727526"/>
              <a:chOff x="3063055" y="826384"/>
              <a:chExt cx="2004681" cy="72752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071226" y="971970"/>
                <a:ext cx="1996510" cy="5819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3063055" y="1263531"/>
                <a:ext cx="200468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3328135" y="826384"/>
                <a:ext cx="141995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600"/>
                  </a:lnSpc>
                </a:pPr>
                <a:r>
                  <a:rPr lang="en-US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TGO: CITC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9019301" y="2573991"/>
              <a:ext cx="319863" cy="319863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3" name="Oval 142"/>
          <p:cNvSpPr/>
          <p:nvPr/>
        </p:nvSpPr>
        <p:spPr>
          <a:xfrm>
            <a:off x="4932864" y="3870472"/>
            <a:ext cx="166423" cy="166423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4" name="Oval 143"/>
          <p:cNvSpPr/>
          <p:nvPr/>
        </p:nvSpPr>
        <p:spPr>
          <a:xfrm>
            <a:off x="11035884" y="4028072"/>
            <a:ext cx="166423" cy="166423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5" name="Oval 144"/>
          <p:cNvSpPr/>
          <p:nvPr/>
        </p:nvSpPr>
        <p:spPr>
          <a:xfrm>
            <a:off x="5159600" y="3940537"/>
            <a:ext cx="166423" cy="16642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5" name="Oval 114"/>
          <p:cNvSpPr/>
          <p:nvPr/>
        </p:nvSpPr>
        <p:spPr>
          <a:xfrm>
            <a:off x="7270650" y="4053295"/>
            <a:ext cx="166423" cy="1664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1639470" y="3664916"/>
            <a:ext cx="1" cy="3123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39470" y="3664916"/>
            <a:ext cx="86188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10248648" y="3658237"/>
            <a:ext cx="1" cy="3758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7728726" y="3661810"/>
            <a:ext cx="1" cy="3758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545361" y="3661733"/>
            <a:ext cx="1" cy="3758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341181" y="3646563"/>
            <a:ext cx="1" cy="3758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endCxn id="121" idx="4"/>
          </p:cNvCxnSpPr>
          <p:nvPr/>
        </p:nvCxnSpPr>
        <p:spPr>
          <a:xfrm flipV="1">
            <a:off x="2275826" y="1871660"/>
            <a:ext cx="7601" cy="179325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530731" y="3500600"/>
            <a:ext cx="1" cy="3758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6959448" y="3494045"/>
            <a:ext cx="1" cy="3758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86283" y="3494045"/>
            <a:ext cx="58776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1086284" y="2578330"/>
            <a:ext cx="0" cy="92118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7166276" y="3328792"/>
            <a:ext cx="1" cy="586584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401711" y="3326043"/>
            <a:ext cx="376908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endCxn id="139" idx="4"/>
          </p:cNvCxnSpPr>
          <p:nvPr/>
        </p:nvCxnSpPr>
        <p:spPr>
          <a:xfrm flipV="1">
            <a:off x="3401712" y="2608706"/>
            <a:ext cx="4555" cy="703623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7349548" y="3163049"/>
            <a:ext cx="1" cy="98119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10474024" y="3152958"/>
            <a:ext cx="1" cy="79242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932935" y="3163049"/>
            <a:ext cx="454108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932935" y="2429919"/>
            <a:ext cx="0" cy="7328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4709971" y="2861738"/>
            <a:ext cx="1595" cy="1024384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10699401" y="2865283"/>
            <a:ext cx="1595" cy="1024384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710578" y="2862791"/>
            <a:ext cx="600143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7121797" y="1836635"/>
            <a:ext cx="1595" cy="1024384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014353" y="2679911"/>
            <a:ext cx="6104742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5014353" y="2677163"/>
            <a:ext cx="1" cy="1238213"/>
          </a:xfrm>
          <a:prstGeom prst="line">
            <a:avLst/>
          </a:prstGeom>
          <a:ln w="95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11121320" y="2671448"/>
            <a:ext cx="1" cy="1411373"/>
          </a:xfrm>
          <a:prstGeom prst="line">
            <a:avLst/>
          </a:prstGeom>
          <a:ln w="95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 flipV="1">
            <a:off x="8353819" y="2454713"/>
            <a:ext cx="3165" cy="23076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9606661" y="1824225"/>
            <a:ext cx="0" cy="3407708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242811" y="5231933"/>
            <a:ext cx="5707309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endCxn id="145" idx="4"/>
          </p:cNvCxnSpPr>
          <p:nvPr/>
        </p:nvCxnSpPr>
        <p:spPr>
          <a:xfrm flipV="1">
            <a:off x="5230245" y="4106960"/>
            <a:ext cx="12567" cy="1133317"/>
          </a:xfrm>
          <a:prstGeom prst="line">
            <a:avLst/>
          </a:prstGeom>
          <a:ln w="95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722946" y="4043768"/>
            <a:ext cx="13580" cy="1224680"/>
          </a:xfrm>
          <a:prstGeom prst="line">
            <a:avLst/>
          </a:prstGeom>
          <a:ln w="95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10943981" y="4024412"/>
            <a:ext cx="13580" cy="1224680"/>
          </a:xfrm>
          <a:prstGeom prst="line">
            <a:avLst/>
          </a:prstGeom>
          <a:ln w="95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216023" y="226352"/>
            <a:ext cx="11496600" cy="77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แผนงานการดำเนินงานด้านการปรับตัว ฯ ปี </a:t>
            </a:r>
            <a:r>
              <a:rPr lang="en-US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2558-64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978475" y="1870892"/>
            <a:ext cx="1996510" cy="5832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5" name="Straight Connector 164"/>
          <p:cNvCxnSpPr/>
          <p:nvPr/>
        </p:nvCxnSpPr>
        <p:spPr>
          <a:xfrm>
            <a:off x="4970304" y="2162453"/>
            <a:ext cx="20046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5235384" y="1725306"/>
            <a:ext cx="1419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GSEI: EU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784189" y="2272746"/>
            <a:ext cx="319863" cy="3198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3" name="Oval 182"/>
          <p:cNvSpPr/>
          <p:nvPr/>
        </p:nvSpPr>
        <p:spPr>
          <a:xfrm>
            <a:off x="5312000" y="4092937"/>
            <a:ext cx="166423" cy="1664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5" name="Oval 184"/>
          <p:cNvSpPr/>
          <p:nvPr/>
        </p:nvSpPr>
        <p:spPr>
          <a:xfrm>
            <a:off x="6312024" y="4198681"/>
            <a:ext cx="166423" cy="1664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6" name="Oval 185"/>
          <p:cNvSpPr/>
          <p:nvPr/>
        </p:nvSpPr>
        <p:spPr>
          <a:xfrm>
            <a:off x="10056440" y="4210729"/>
            <a:ext cx="166423" cy="1664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4789640" y="2978130"/>
            <a:ext cx="533139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4789641" y="1825797"/>
            <a:ext cx="0" cy="1158511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5381676" y="2974484"/>
            <a:ext cx="0" cy="1180828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6392283" y="2962840"/>
            <a:ext cx="0" cy="133110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10121031" y="2974484"/>
            <a:ext cx="0" cy="1304466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hevron 36"/>
          <p:cNvSpPr/>
          <p:nvPr/>
        </p:nvSpPr>
        <p:spPr>
          <a:xfrm>
            <a:off x="2786756" y="1495748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3" name="Chevron 192"/>
          <p:cNvSpPr/>
          <p:nvPr/>
        </p:nvSpPr>
        <p:spPr>
          <a:xfrm>
            <a:off x="2998505" y="1498515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6" name="Chevron 195"/>
          <p:cNvSpPr/>
          <p:nvPr/>
        </p:nvSpPr>
        <p:spPr>
          <a:xfrm>
            <a:off x="2563009" y="1498493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7" name="Chevron 196"/>
          <p:cNvSpPr/>
          <p:nvPr/>
        </p:nvSpPr>
        <p:spPr>
          <a:xfrm>
            <a:off x="1525110" y="2203337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9" name="Chevron 198"/>
          <p:cNvSpPr/>
          <p:nvPr/>
        </p:nvSpPr>
        <p:spPr>
          <a:xfrm>
            <a:off x="1301363" y="2206082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2" name="Chevron 201"/>
          <p:cNvSpPr/>
          <p:nvPr/>
        </p:nvSpPr>
        <p:spPr>
          <a:xfrm>
            <a:off x="3643370" y="2222599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3" name="Chevron 202"/>
          <p:cNvSpPr/>
          <p:nvPr/>
        </p:nvSpPr>
        <p:spPr>
          <a:xfrm>
            <a:off x="8639046" y="2224853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5" name="Chevron 204"/>
          <p:cNvSpPr/>
          <p:nvPr/>
        </p:nvSpPr>
        <p:spPr>
          <a:xfrm>
            <a:off x="9885551" y="1520521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6" name="Chevron 205"/>
          <p:cNvSpPr/>
          <p:nvPr/>
        </p:nvSpPr>
        <p:spPr>
          <a:xfrm>
            <a:off x="7535615" y="1501339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7" name="Chevron 206"/>
          <p:cNvSpPr/>
          <p:nvPr/>
        </p:nvSpPr>
        <p:spPr>
          <a:xfrm>
            <a:off x="7311868" y="1504084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8" name="Chevron 207"/>
          <p:cNvSpPr/>
          <p:nvPr/>
        </p:nvSpPr>
        <p:spPr>
          <a:xfrm>
            <a:off x="6209352" y="2211353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9" name="Chevron 208"/>
          <p:cNvSpPr/>
          <p:nvPr/>
        </p:nvSpPr>
        <p:spPr>
          <a:xfrm>
            <a:off x="5028381" y="1492570"/>
            <a:ext cx="250410" cy="30439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8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7968" y="2836421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ขอบคุณครับ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endParaRPr lang="en-US" sz="2000" dirty="0">
              <a:solidFill>
                <a:srgbClr val="B556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solidFill>
                <a:srgbClr val="B556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สำนักงานประสานการจัดการการเปลี่ยนแปลงสภาพภูมิอากาศ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สำนักงานนโยบายและแผนทรัพยากรธรรมชาติและสิ่งแวดล้อม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กระทรงทรัพยากรธรรมชาติและสิ่งแวดล้อม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ถนนพระรามที่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แขวงสามเสนใน เขตพญาไท กทม.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10400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T/F: +66 2265 6692, +66 2265 6500 ext.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6842 ;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www.onep.go.th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npcccommittee@gmail.com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20" y="188640"/>
            <a:ext cx="2418300" cy="241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6" t="28397" r="50391" b="14999"/>
          <a:stretch>
            <a:fillRect/>
          </a:stretch>
        </p:blipFill>
        <p:spPr bwMode="auto">
          <a:xfrm>
            <a:off x="3503712" y="1192840"/>
            <a:ext cx="8352928" cy="572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15264" y="6410324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Source: World Resources Institute</a:t>
            </a:r>
            <a:endParaRPr lang="th-TH" sz="1400" i="1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795339" y="1022976"/>
            <a:ext cx="7821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101323"/>
                </a:solidFill>
                <a:latin typeface="Leelawadee" panose="020B0502040204020203" pitchFamily="34" charset="-34"/>
                <a:ea typeface="Leelawadee" panose="020B0502040204020203" pitchFamily="34" charset="-34"/>
                <a:cs typeface="Leelawadee" panose="020B0502040204020203" pitchFamily="34" charset="-34"/>
              </a:rPr>
              <a:t>Total GHG Emissions Excluding Land-Use Change and Forestry - 2013 (</a:t>
            </a:r>
            <a:r>
              <a:rPr lang="en-US" altLang="en-US" sz="1600" b="1" dirty="0" err="1">
                <a:solidFill>
                  <a:srgbClr val="101323"/>
                </a:solidFill>
                <a:latin typeface="Leelawadee" panose="020B0502040204020203" pitchFamily="34" charset="-34"/>
                <a:ea typeface="Leelawadee" panose="020B0502040204020203" pitchFamily="34" charset="-34"/>
                <a:cs typeface="Leelawadee" panose="020B0502040204020203" pitchFamily="34" charset="-34"/>
              </a:rPr>
              <a:t>MtCO₂e</a:t>
            </a:r>
            <a:r>
              <a:rPr lang="en-US" altLang="en-US" sz="1600" b="1" dirty="0">
                <a:solidFill>
                  <a:srgbClr val="101323"/>
                </a:solidFill>
                <a:latin typeface="Leelawadee" panose="020B0502040204020203" pitchFamily="34" charset="-34"/>
                <a:ea typeface="Leelawadee" panose="020B0502040204020203" pitchFamily="34" charset="-34"/>
                <a:cs typeface="Leelawadee" panose="020B0502040204020203" pitchFamily="34" charset="-34"/>
              </a:rPr>
              <a:t>‍)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19911" y="1054178"/>
          <a:ext cx="3311793" cy="5547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7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7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Rank</a:t>
                      </a:r>
                      <a:endParaRPr lang="en-US" sz="1400" b="1" dirty="0"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Country</a:t>
                      </a:r>
                      <a:endParaRPr lang="en-US" sz="1400" b="1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MtCO</a:t>
                      </a:r>
                      <a:r>
                        <a:rPr lang="en-US" sz="1400" b="1" baseline="-25000" dirty="0" smtClean="0">
                          <a:effectLst/>
                        </a:rPr>
                        <a:t>2</a:t>
                      </a:r>
                      <a:r>
                        <a:rPr lang="en-US" sz="1400" b="1" dirty="0" smtClean="0">
                          <a:effectLst/>
                        </a:rPr>
                        <a:t>e</a:t>
                      </a:r>
                      <a:endParaRPr lang="en-US" sz="1400" b="1" dirty="0" smtClean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China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11735.0071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United States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6279.8362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European Union (28)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4224.5217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India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2909.0566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Russian Federation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2199.1173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Japan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1353.3473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Brazil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1017.8745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Germany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894.057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Indonesia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744.3403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Canada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738.3825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Mexico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733.0104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Iran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716.8149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Korea, Rep. (South)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673.5412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Australia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580.0997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Saudi Arabia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546.8181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Kingdom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546.2641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South Africa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510.2377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France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440.8485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Italy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420.8244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Turkey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408.4574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Ukraine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375.667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Thailand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369.431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Poland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361.1905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Argentina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334.2374</a:t>
                      </a:r>
                      <a:endParaRPr lang="en-US" sz="140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Pakistan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326.774</a:t>
                      </a:r>
                      <a:endParaRPr lang="en-US" sz="1400" dirty="0">
                        <a:effectLst/>
                        <a:latin typeface="Leelawadee" panose="020B0502040204020203" pitchFamily="34" charset="-34"/>
                        <a:ea typeface="Calibri" panose="020F0502020204030204" pitchFamily="34" charset="0"/>
                        <a:cs typeface="Leelawadee" panose="020B0502040204020203" pitchFamily="34" charset="-34"/>
                      </a:endParaRPr>
                    </a:p>
                  </a:txBody>
                  <a:tcPr marL="6219" marR="6219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84" y="165235"/>
            <a:ext cx="667462" cy="666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91392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999046" y="6446888"/>
            <a:ext cx="1075936" cy="371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solidFill>
                  <a:srgbClr val="642F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21.02.2017</a:t>
            </a:r>
            <a:endParaRPr lang="en-US" sz="1400" dirty="0">
              <a:solidFill>
                <a:srgbClr val="642F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992" y="82930"/>
            <a:ext cx="121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Climate change situation in Thailand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3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84" y="165235"/>
            <a:ext cx="667462" cy="66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6AFD6"/>
              </a:clrFrom>
              <a:clrTo>
                <a:srgbClr val="76AFD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" t="1691" r="2000" b="1691"/>
          <a:stretch/>
        </p:blipFill>
        <p:spPr>
          <a:xfrm>
            <a:off x="1991544" y="1076127"/>
            <a:ext cx="8261637" cy="573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272289" y="1938792"/>
            <a:ext cx="1391663" cy="2210288"/>
          </a:xfrm>
          <a:prstGeom prst="round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91600" y="1268760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is ranked 10</a:t>
            </a:r>
            <a:r>
              <a:rPr lang="en-US" b="1" baseline="300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globally for the country impacted by climate change 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6280" y="3068960"/>
            <a:ext cx="34757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is ranked 22</a:t>
            </a:r>
            <a:r>
              <a:rPr lang="en-US" sz="2600" b="1" baseline="300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nd</a:t>
            </a: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globally for the country emitting GHGs 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6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102" y="4651886"/>
            <a:ext cx="39446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Climate projections:</a:t>
            </a:r>
            <a:endParaRPr lang="en-US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The uncertainty of rainfall patterns</a:t>
            </a:r>
            <a:endParaRPr lang="th-TH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Extreme flood and drought</a:t>
            </a:r>
            <a:endParaRPr lang="en-US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7992" y="82930"/>
            <a:ext cx="121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Climate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hange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ituation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in Thailand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531260"/>
            <a:ext cx="11756694" cy="5138099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92075" lvl="1" indent="273050"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642F04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Based on scientific research</a:t>
            </a:r>
            <a:endParaRPr lang="th-TH" sz="5400" b="1" dirty="0" smtClean="0">
              <a:solidFill>
                <a:srgbClr val="642F04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92075" lvl="1" indent="273050"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642F04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Explanation of past events </a:t>
            </a:r>
            <a:r>
              <a:rPr lang="th-TH" sz="5400" b="1" dirty="0" smtClean="0">
                <a:solidFill>
                  <a:srgbClr val="642F04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+ </a:t>
            </a:r>
            <a:r>
              <a:rPr lang="en-US" sz="5400" b="1" dirty="0" smtClean="0">
                <a:solidFill>
                  <a:srgbClr val="642F04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future projections</a:t>
            </a:r>
            <a:endParaRPr lang="th-TH" sz="5400" b="1" dirty="0" smtClean="0">
              <a:solidFill>
                <a:srgbClr val="642F04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92075" lvl="1" indent="273050" algn="ctr">
              <a:spcBef>
                <a:spcPts val="0"/>
              </a:spcBef>
              <a:buFont typeface="Arial" pitchFamily="34" charset="0"/>
              <a:buChar char="•"/>
            </a:pPr>
            <a:r>
              <a:rPr lang="th-TH" sz="5400" b="1" dirty="0" smtClean="0">
                <a:solidFill>
                  <a:srgbClr val="642F04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5400" b="1" dirty="0" smtClean="0">
                <a:solidFill>
                  <a:srgbClr val="642F04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based on belief that climate change is real</a:t>
            </a:r>
            <a:endParaRPr lang="en-US" sz="4400" b="1" dirty="0" smtClean="0">
              <a:solidFill>
                <a:srgbClr val="642F04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92075" lvl="1" indent="273050" algn="ctr">
              <a:spcBef>
                <a:spcPts val="0"/>
              </a:spcBef>
              <a:buFont typeface="Arial" pitchFamily="34" charset="0"/>
              <a:buChar char="•"/>
            </a:pPr>
            <a:r>
              <a:rPr lang="th-TH" sz="5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focus on the principle of prevention, not cure</a:t>
            </a:r>
            <a:endParaRPr lang="th-TH" sz="5400" b="1" dirty="0" smtClean="0">
              <a:solidFill>
                <a:srgbClr val="00206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92075" lvl="1" indent="273050"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Assess situations and be prepared </a:t>
            </a:r>
            <a:r>
              <a:rPr lang="th-TH" sz="5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+</a:t>
            </a:r>
            <a:r>
              <a:rPr lang="en-US" sz="5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prevent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92075" lvl="1" indent="273050" algn="ctr">
              <a:spcBef>
                <a:spcPts val="0"/>
              </a:spcBef>
              <a:buFont typeface="Arial" pitchFamily="34" charset="0"/>
              <a:buChar char="•"/>
            </a:pPr>
            <a:r>
              <a:rPr lang="th-TH" sz="5400" b="1" dirty="0" smtClean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national integrated planning </a:t>
            </a: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and implementation</a:t>
            </a:r>
            <a:endParaRPr lang="en-US" sz="5400" b="1" dirty="0" smtClean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92075" lvl="1" indent="273050" algn="ctr">
              <a:spcBef>
                <a:spcPts val="0"/>
              </a:spcBef>
              <a:buFont typeface="Arial" pitchFamily="34" charset="0"/>
              <a:buChar char="•"/>
            </a:pPr>
            <a:endParaRPr lang="th-TH" sz="40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035" y="82930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Conditions and Situations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84" y="165235"/>
            <a:ext cx="667462" cy="6663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0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7"/>
          <p:cNvSpPr/>
          <p:nvPr/>
        </p:nvSpPr>
        <p:spPr>
          <a:xfrm>
            <a:off x="8049223" y="2702384"/>
            <a:ext cx="1967631" cy="1298641"/>
          </a:xfrm>
          <a:prstGeom prst="leftRightArrow">
            <a:avLst/>
          </a:prstGeom>
          <a:gradFill>
            <a:gsLst>
              <a:gs pos="0">
                <a:schemeClr val="accent2">
                  <a:lumMod val="75000"/>
                  <a:alpha val="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8873312">
            <a:off x="9234627" y="4237405"/>
            <a:ext cx="1668792" cy="939136"/>
          </a:xfrm>
          <a:prstGeom prst="right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514554">
            <a:off x="7195936" y="4194260"/>
            <a:ext cx="1679053" cy="1003295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173495" y="2341676"/>
            <a:ext cx="5683145" cy="4165780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6508811" y="2493742"/>
            <a:ext cx="1980530" cy="2012912"/>
            <a:chOff x="590361" y="1476696"/>
            <a:chExt cx="2582331" cy="2582331"/>
          </a:xfrm>
        </p:grpSpPr>
        <p:sp>
          <p:nvSpPr>
            <p:cNvPr id="28" name="Oval 27"/>
            <p:cNvSpPr/>
            <p:nvPr/>
          </p:nvSpPr>
          <p:spPr>
            <a:xfrm>
              <a:off x="590361" y="1476696"/>
              <a:ext cx="2582331" cy="2582331"/>
            </a:xfrm>
            <a:prstGeom prst="ellipse">
              <a:avLst/>
            </a:prstGeom>
            <a:noFill/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0361" y="2407080"/>
              <a:ext cx="2488302" cy="671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Adaptation</a:t>
              </a:r>
              <a:endParaRPr lang="th-TH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9590307" y="2452652"/>
            <a:ext cx="1917501" cy="2012912"/>
            <a:chOff x="3319098" y="1433751"/>
            <a:chExt cx="2582331" cy="2582331"/>
          </a:xfrm>
        </p:grpSpPr>
        <p:sp>
          <p:nvSpPr>
            <p:cNvPr id="33" name="Oval 32"/>
            <p:cNvSpPr/>
            <p:nvPr/>
          </p:nvSpPr>
          <p:spPr>
            <a:xfrm>
              <a:off x="3319098" y="1433751"/>
              <a:ext cx="2582331" cy="2582331"/>
            </a:xfrm>
            <a:prstGeom prst="ellipse">
              <a:avLst/>
            </a:prstGeom>
            <a:noFill/>
            <a:ln w="635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65716" y="2140459"/>
              <a:ext cx="2535713" cy="106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GHG Mitigation</a:t>
              </a:r>
              <a:endParaRPr lang="th-TH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049222" y="4421908"/>
            <a:ext cx="1946754" cy="2012913"/>
            <a:chOff x="3631764" y="-1215633"/>
            <a:chExt cx="2582331" cy="2582331"/>
          </a:xfrm>
        </p:grpSpPr>
        <p:sp>
          <p:nvSpPr>
            <p:cNvPr id="38" name="Oval 37"/>
            <p:cNvSpPr/>
            <p:nvPr/>
          </p:nvSpPr>
          <p:spPr>
            <a:xfrm>
              <a:off x="3631764" y="-1215633"/>
              <a:ext cx="2582331" cy="2582331"/>
            </a:xfrm>
            <a:prstGeom prst="ellipse">
              <a:avLst/>
            </a:prstGeom>
            <a:noFill/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78382" y="-369329"/>
              <a:ext cx="2535713" cy="106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Capacity Building</a:t>
              </a:r>
              <a:endParaRPr lang="th-TH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84" y="165235"/>
            <a:ext cx="667462" cy="666388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35360" y="2564904"/>
            <a:ext cx="559416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85754" algn="l"/>
                <a:tab pos="900124" algn="l"/>
              </a:tabLst>
              <a:defRPr/>
            </a:pPr>
            <a:r>
              <a:rPr lang="th-TH" sz="4000" b="1" dirty="0">
                <a:solidFill>
                  <a:srgbClr val="4BACC6">
                    <a:lumMod val="50000"/>
                  </a:srgb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en-US" sz="4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3600" b="1" i="1" dirty="0" smtClean="0">
                <a:solidFill>
                  <a:srgbClr val="00206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</a:t>
            </a:r>
            <a:r>
              <a:rPr lang="en-US" sz="3600" b="1" i="1" dirty="0" smtClean="0">
                <a:solidFill>
                  <a:srgbClr val="00206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Thailand becomes a Climate Change Resilient and Low-Carbon Development Society Following Sustainable Development Pathway</a:t>
            </a:r>
            <a:r>
              <a:rPr lang="th-TH" sz="3600" b="1" i="1" dirty="0" smtClean="0">
                <a:solidFill>
                  <a:srgbClr val="00206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”</a:t>
            </a:r>
            <a:endParaRPr lang="th-TH" sz="3600" b="1" i="1" dirty="0">
              <a:solidFill>
                <a:srgbClr val="002060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8449" y="1522310"/>
            <a:ext cx="5154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CCMP 3-Key Approaches</a:t>
            </a:r>
            <a:endParaRPr lang="en-US" sz="3600" dirty="0">
              <a:solidFill>
                <a:srgbClr val="64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6227" y="1570035"/>
            <a:ext cx="3717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tabLst>
                <a:tab pos="285754" algn="l"/>
                <a:tab pos="900124" algn="l"/>
              </a:tabLst>
              <a:defRPr/>
            </a:pPr>
            <a:r>
              <a:rPr lang="en-US" sz="32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CCMP Vision : 2050</a:t>
            </a:r>
            <a:endParaRPr lang="th-TH" sz="320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1364" y="439941"/>
            <a:ext cx="114492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4000"/>
              </a:lnSpc>
              <a:tabLst>
                <a:tab pos="285754" algn="l"/>
                <a:tab pos="900124" algn="l"/>
              </a:tabLst>
              <a:defRPr/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Climate Change Master Plan 2015-2050</a:t>
            </a:r>
            <a:endParaRPr lang="th-TH" sz="5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40847" y="2316303"/>
            <a:ext cx="5683145" cy="4165780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grpSp>
        <p:nvGrpSpPr>
          <p:cNvPr id="24" name="Group 38"/>
          <p:cNvGrpSpPr/>
          <p:nvPr/>
        </p:nvGrpSpPr>
        <p:grpSpPr>
          <a:xfrm>
            <a:off x="119336" y="764704"/>
            <a:ext cx="1459579" cy="1944216"/>
            <a:chOff x="7027863" y="1387475"/>
            <a:chExt cx="1978025" cy="2554288"/>
          </a:xfrm>
        </p:grpSpPr>
        <p:sp>
          <p:nvSpPr>
            <p:cNvPr id="27" name="Rectangle 26"/>
            <p:cNvSpPr/>
            <p:nvPr/>
          </p:nvSpPr>
          <p:spPr>
            <a:xfrm>
              <a:off x="7046913" y="1387475"/>
              <a:ext cx="1958975" cy="2554288"/>
            </a:xfrm>
            <a:prstGeom prst="rect">
              <a:avLst/>
            </a:prstGeom>
            <a:solidFill>
              <a:srgbClr val="FF99CC"/>
            </a:solidFill>
            <a:ln w="635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75500" y="1646238"/>
              <a:ext cx="1735138" cy="693737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th-TH" sz="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>
                <a:defRPr/>
              </a:pPr>
              <a:r>
                <a:rPr lang="th-TH" sz="8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แผนแม่บทรองรับการเปลี่ยนแปลงสภาพภูมิอากาศ พ.ศ. </a:t>
              </a:r>
              <a:br>
                <a:rPr lang="th-TH" sz="8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</a:br>
              <a:r>
                <a:rPr lang="th-TH" sz="8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๒๕๕๘-๒๕๙๓</a:t>
              </a:r>
            </a:p>
            <a:p>
              <a:pPr algn="ctr">
                <a:defRPr/>
              </a:pPr>
              <a:endParaRPr lang="th-TH" sz="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27863" y="3303190"/>
              <a:ext cx="1806576" cy="43021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th-TH" sz="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r">
                <a:defRPr/>
              </a:pPr>
              <a:r>
                <a:rPr lang="th-TH" sz="700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กระทรวงทรัพยากรธรรมชาติและสิ่งแวดล้อม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38975" y="1401763"/>
              <a:ext cx="53975" cy="2540000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latin typeface="AngsanaUPC" pitchFamily="18" charset="-34"/>
                <a:cs typeface="AngsanaUPC" pitchFamily="18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266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1412776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135559" y="1215143"/>
            <a:ext cx="9938955" cy="9819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FF15-0D8C-415D-949C-2762E7BA2D48}" type="slidenum">
              <a:rPr lang="th-TH" smtClean="0">
                <a:latin typeface="AngsanaUPC" pitchFamily="18" charset="-34"/>
                <a:cs typeface="AngsanaUPC" pitchFamily="18" charset="-34"/>
              </a:rPr>
              <a:pPr/>
              <a:t>6</a:t>
            </a:fld>
            <a:endParaRPr lang="th-TH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56206" y="1355125"/>
            <a:ext cx="10118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Climate change Adaptation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4366" y="2212214"/>
            <a:ext cx="8338034" cy="395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213360" bIns="240031" numCol="1" spcCol="1270" anchor="t" anchorCtr="0">
            <a:noAutofit/>
          </a:bodyPr>
          <a:lstStyle/>
          <a:p>
            <a:pPr lvl="1" indent="-457200" defTabSz="1333467">
              <a:spcBef>
                <a:spcPct val="0"/>
              </a:spcBef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 Flood &amp; drought and water management</a:t>
            </a:r>
          </a:p>
          <a:p>
            <a:pPr lvl="1" indent="-457200" defTabSz="1333467">
              <a:spcBef>
                <a:spcPct val="0"/>
              </a:spcBef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Agriculture and food security</a:t>
            </a:r>
          </a:p>
          <a:p>
            <a:pPr lvl="1" indent="-457200" defTabSz="1333467">
              <a:spcBef>
                <a:spcPct val="0"/>
              </a:spcBef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 Tourism</a:t>
            </a:r>
          </a:p>
          <a:p>
            <a:pPr lvl="1" indent="-457200" defTabSz="1333467">
              <a:spcBef>
                <a:spcPct val="0"/>
              </a:spcBef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4. Public health</a:t>
            </a:r>
          </a:p>
          <a:p>
            <a:pPr lvl="1" indent="-457200" defTabSz="1333467">
              <a:spcBef>
                <a:spcPct val="0"/>
              </a:spcBef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5. Natural resource management</a:t>
            </a:r>
          </a:p>
          <a:p>
            <a:pPr lvl="1" indent="-457200" defTabSz="1333467">
              <a:spcBef>
                <a:spcPct val="0"/>
              </a:spcBef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6. Human settlement and security</a:t>
            </a:r>
            <a:endParaRPr lang="th-TH" sz="4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7" y="170324"/>
            <a:ext cx="666388" cy="6663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3" y="5229695"/>
            <a:ext cx="1944802" cy="134257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" y="5644"/>
            <a:ext cx="1956205" cy="5223556"/>
            <a:chOff x="1" y="5644"/>
            <a:chExt cx="2215978" cy="59172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" y="2653922"/>
              <a:ext cx="2208573" cy="1760752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228133"/>
              <a:ext cx="2215978" cy="1485888"/>
            </a:xfrm>
            <a:prstGeom prst="rect">
              <a:avLst/>
            </a:prstGeom>
            <a:noFill/>
            <a:ln w="25400"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408411"/>
              <a:ext cx="2215978" cy="1514447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" y="5644"/>
              <a:ext cx="2208574" cy="1248553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71364" y="463024"/>
            <a:ext cx="1144927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4000"/>
              </a:lnSpc>
              <a:tabLst>
                <a:tab pos="285754" algn="l"/>
                <a:tab pos="900124" algn="l"/>
              </a:tabLst>
              <a:defRPr/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Climate Change Master Plan 2015-2050</a:t>
            </a:r>
            <a:endParaRPr lang="th-TH" sz="48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6023" y="-4226"/>
            <a:ext cx="11496600" cy="14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การดำเนินงานด้านการปรับตัว ฯ ปี </a:t>
            </a:r>
            <a:r>
              <a:rPr lang="en-US" sz="6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2558</a:t>
            </a:r>
          </a:p>
          <a:p>
            <a:pPr algn="ctr">
              <a:lnSpc>
                <a:spcPts val="5000"/>
              </a:lnSpc>
            </a:pP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“</a:t>
            </a:r>
            <a:r>
              <a:rPr lang="th-TH" sz="48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การวินิจฉัยอาการเจ็บป่วยของตนเอง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”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7" y="71414"/>
            <a:ext cx="666388" cy="6663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7489" y="1412776"/>
            <a:ext cx="10850638" cy="5244040"/>
            <a:chOff x="557489" y="1124744"/>
            <a:chExt cx="10850638" cy="5244040"/>
          </a:xfrm>
        </p:grpSpPr>
        <p:grpSp>
          <p:nvGrpSpPr>
            <p:cNvPr id="55" name="Group 54"/>
            <p:cNvGrpSpPr/>
            <p:nvPr/>
          </p:nvGrpSpPr>
          <p:grpSpPr>
            <a:xfrm>
              <a:off x="3667812" y="1296824"/>
              <a:ext cx="1260689" cy="1468812"/>
              <a:chOff x="2009671" y="1482086"/>
              <a:chExt cx="1260689" cy="1468812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2009671" y="1482086"/>
                <a:ext cx="1260689" cy="1468812"/>
              </a:xfrm>
              <a:prstGeom prst="roundRect">
                <a:avLst/>
              </a:prstGeom>
              <a:solidFill>
                <a:schemeClr val="bg1"/>
              </a:solidFill>
              <a:ln w="317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603" y="1610081"/>
                <a:ext cx="1163510" cy="123643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3741744" y="3257698"/>
              <a:ext cx="3368171" cy="2903251"/>
              <a:chOff x="8183813" y="836713"/>
              <a:chExt cx="3368171" cy="2903251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9946117" y="1120729"/>
                <a:ext cx="1605867" cy="26137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080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183813" y="1121812"/>
                <a:ext cx="1605867" cy="26137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080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="" xmlns:a14="http://schemas.microsoft.com/office/drawing/2010/main">
                      <a14:imgLayer r:embed="rId8">
                        <a14:imgEffect>
                          <a14:backgroundRemoval t="0" b="99677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660" y="1246672"/>
                <a:ext cx="1109098" cy="242127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="" xmlns:a14="http://schemas.microsoft.com/office/drawing/2010/main">
                      <a14:imgLayer r:embed="rId10">
                        <a14:imgEffect>
                          <a14:backgroundRemoval t="474" b="100000" l="1923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9332" y="836713"/>
                <a:ext cx="1430986" cy="2903251"/>
              </a:xfrm>
              <a:prstGeom prst="rect">
                <a:avLst/>
              </a:prstGeom>
            </p:spPr>
          </p:pic>
        </p:grpSp>
        <p:sp>
          <p:nvSpPr>
            <p:cNvPr id="64" name="Rounded Rectangle 63"/>
            <p:cNvSpPr/>
            <p:nvPr/>
          </p:nvSpPr>
          <p:spPr>
            <a:xfrm>
              <a:off x="557489" y="1124744"/>
              <a:ext cx="10850637" cy="1755648"/>
            </a:xfrm>
            <a:prstGeom prst="roundRect">
              <a:avLst/>
            </a:prstGeom>
            <a:noFill/>
            <a:ln w="508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5469" y="1289958"/>
              <a:ext cx="37032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4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Vulnerability database</a:t>
              </a:r>
              <a:endPara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91218" y="4724134"/>
              <a:ext cx="293060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Gaps and Needs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List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Methodologies</a:t>
              </a:r>
              <a:endPara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8836" y="3445197"/>
              <a:ext cx="3043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2. Vulnerability Maps</a:t>
              </a:r>
              <a:endPara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704915" y="3263451"/>
              <a:ext cx="37032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3. Suggestions of drafting NAP</a:t>
              </a:r>
              <a:endPara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002433" y="1293391"/>
              <a:ext cx="1260689" cy="1468812"/>
              <a:chOff x="2009671" y="1482086"/>
              <a:chExt cx="1260689" cy="1468812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2009671" y="1482086"/>
                <a:ext cx="1260689" cy="1468812"/>
              </a:xfrm>
              <a:prstGeom prst="roundRect">
                <a:avLst/>
              </a:prstGeom>
              <a:solidFill>
                <a:schemeClr val="bg1"/>
              </a:solidFill>
              <a:ln w="317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CFDF7"/>
                  </a:clrFrom>
                  <a:clrTo>
                    <a:srgbClr val="FCFDF7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603" y="1610081"/>
                <a:ext cx="1163510" cy="123643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6350292" y="1289958"/>
              <a:ext cx="1260689" cy="1468812"/>
              <a:chOff x="2009671" y="1482086"/>
              <a:chExt cx="1260689" cy="1468812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2009671" y="1482086"/>
                <a:ext cx="1260689" cy="1468812"/>
              </a:xfrm>
              <a:prstGeom prst="roundRect">
                <a:avLst/>
              </a:prstGeom>
              <a:solidFill>
                <a:schemeClr val="bg1"/>
              </a:solidFill>
              <a:ln w="317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603" y="1610081"/>
                <a:ext cx="1163510" cy="123643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75" name="Rounded Rectangle 74"/>
            <p:cNvSpPr/>
            <p:nvPr/>
          </p:nvSpPr>
          <p:spPr>
            <a:xfrm>
              <a:off x="557490" y="3052854"/>
              <a:ext cx="6690638" cy="3315930"/>
            </a:xfrm>
            <a:prstGeom prst="roundRect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347735" y="3040947"/>
              <a:ext cx="4060392" cy="3315930"/>
            </a:xfrm>
            <a:prstGeom prst="roundRect">
              <a:avLst/>
            </a:prstGeom>
            <a:no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686517" y="1289958"/>
              <a:ext cx="1260689" cy="1468812"/>
              <a:chOff x="2009671" y="1482086"/>
              <a:chExt cx="1260689" cy="1468812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2009671" y="1482086"/>
                <a:ext cx="1260689" cy="1468812"/>
              </a:xfrm>
              <a:prstGeom prst="roundRect">
                <a:avLst/>
              </a:prstGeom>
              <a:solidFill>
                <a:schemeClr val="bg1"/>
              </a:solidFill>
              <a:ln w="317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603" y="1610081"/>
                <a:ext cx="1163510" cy="123643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9026553" y="1289958"/>
              <a:ext cx="1260689" cy="1468812"/>
              <a:chOff x="2009671" y="1482086"/>
              <a:chExt cx="1260689" cy="1468812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2009671" y="1482086"/>
                <a:ext cx="1260689" cy="1468812"/>
              </a:xfrm>
              <a:prstGeom prst="roundRect">
                <a:avLst/>
              </a:prstGeom>
              <a:solidFill>
                <a:schemeClr val="bg1"/>
              </a:solidFill>
              <a:ln w="317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603" y="1610081"/>
                <a:ext cx="1163510" cy="123643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cxnSp>
        <p:nvCxnSpPr>
          <p:cNvPr id="35" name="Straight Connector 3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55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ounded Rectangle 164"/>
          <p:cNvSpPr/>
          <p:nvPr/>
        </p:nvSpPr>
        <p:spPr>
          <a:xfrm>
            <a:off x="832012" y="4068671"/>
            <a:ext cx="3713716" cy="26455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848054" y="1388333"/>
            <a:ext cx="3713717" cy="25056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4857278" y="1376212"/>
            <a:ext cx="3550578" cy="53323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 cmpd="sng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7" y="71414"/>
            <a:ext cx="666388" cy="6663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sp>
        <p:nvSpPr>
          <p:cNvPr id="127" name="Rounded Rectangle 126"/>
          <p:cNvSpPr/>
          <p:nvPr/>
        </p:nvSpPr>
        <p:spPr>
          <a:xfrm>
            <a:off x="9243815" y="1406573"/>
            <a:ext cx="2133449" cy="5286412"/>
          </a:xfrm>
          <a:prstGeom prst="roundRect">
            <a:avLst/>
          </a:prstGeom>
          <a:solidFill>
            <a:schemeClr val="bg1">
              <a:lumMod val="95000"/>
              <a:alpha val="52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9587600" y="1658356"/>
            <a:ext cx="1548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DRAFTED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</a:t>
            </a:r>
            <a:endParaRPr lang="th-T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36841" y="4077746"/>
            <a:ext cx="3713716" cy="264551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1750" cmpd="sng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677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4185302"/>
            <a:ext cx="1109098" cy="242127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474" b="100000" l="192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86" y="3805310"/>
            <a:ext cx="1430986" cy="2903251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2037705" y="5569201"/>
            <a:ext cx="264478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rgbClr val="B5560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Projected Vulnerability Circumstance</a:t>
            </a:r>
            <a:endParaRPr lang="th-TH" sz="2400" b="1" dirty="0">
              <a:solidFill>
                <a:srgbClr val="B5560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1426" y="5236918"/>
            <a:ext cx="2496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Vulnerability Database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39073" y="6116183"/>
            <a:ext cx="261540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rgbClr val="642F0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Suggestions of drafted NAP</a:t>
            </a:r>
            <a:endParaRPr lang="th-TH" sz="2400" b="1" dirty="0">
              <a:solidFill>
                <a:srgbClr val="642F0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836840" y="1388333"/>
            <a:ext cx="3713717" cy="25056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 cmpd="sng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34045" y="1975120"/>
            <a:ext cx="226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Technologies</a:t>
            </a:r>
            <a:endParaRPr lang="th-TH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828492" y="3327678"/>
            <a:ext cx="319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 projects</a:t>
            </a:r>
            <a:endParaRPr lang="th-TH" sz="18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27382" y="2599549"/>
            <a:ext cx="242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Int’l projects</a:t>
            </a:r>
            <a:endParaRPr lang="th-TH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42579" y="1776627"/>
            <a:ext cx="226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642F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wisdom</a:t>
            </a:r>
            <a:endParaRPr lang="th-TH" sz="1800" dirty="0">
              <a:solidFill>
                <a:srgbClr val="642F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509381" y="1993941"/>
            <a:ext cx="226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&amp; D</a:t>
            </a:r>
            <a:endParaRPr lang="th-TH" sz="1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91379" y="2654605"/>
            <a:ext cx="147219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&amp; Studies</a:t>
            </a:r>
            <a:endParaRPr lang="th-TH" sz="1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72268" y="2984936"/>
            <a:ext cx="226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endParaRPr lang="th-TH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91379" y="2379328"/>
            <a:ext cx="226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B556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Plan</a:t>
            </a:r>
            <a:endParaRPr lang="th-TH" sz="1800" dirty="0">
              <a:solidFill>
                <a:srgbClr val="B556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988048" y="3095047"/>
            <a:ext cx="226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B5560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Recovery Plans</a:t>
            </a:r>
            <a:endParaRPr lang="th-TH" sz="1800" dirty="0">
              <a:solidFill>
                <a:srgbClr val="B5560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27815" y="1451049"/>
            <a:ext cx="372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rgbClr val="B556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</a:t>
            </a:r>
            <a:r>
              <a:rPr lang="en-US" sz="1800" b="1" u="sng" dirty="0" smtClean="0">
                <a:solidFill>
                  <a:srgbClr val="B556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Knowledge/Methods</a:t>
            </a:r>
            <a:endParaRPr lang="th-TH" sz="1800" b="1" u="sng" dirty="0">
              <a:solidFill>
                <a:srgbClr val="B556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399400" y="2270473"/>
            <a:ext cx="226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642F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</a:t>
            </a:r>
            <a:endParaRPr lang="th-TH" sz="1800" dirty="0">
              <a:solidFill>
                <a:srgbClr val="642F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908270" y="2878911"/>
            <a:ext cx="279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Int’l Funded Projects</a:t>
            </a:r>
            <a:endParaRPr lang="th-TH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31823" y="2104052"/>
            <a:ext cx="226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Co-benefit</a:t>
            </a:r>
            <a:endParaRPr lang="th-TH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1823" y="1718665"/>
            <a:ext cx="226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Royal Projects</a:t>
            </a:r>
            <a:endParaRPr lang="th-TH" sz="1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12712" y="3260213"/>
            <a:ext cx="226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642F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Beliefs</a:t>
            </a:r>
            <a:endParaRPr lang="th-TH" sz="1800" dirty="0">
              <a:solidFill>
                <a:srgbClr val="642F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4857278" y="1375632"/>
            <a:ext cx="3550578" cy="5332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 cmpd="sng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4563791" y="1383621"/>
            <a:ext cx="410925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>
                <a:solidFill>
                  <a:srgbClr val="642F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Archives of </a:t>
            </a:r>
            <a:endParaRPr lang="th-TH" sz="2400" dirty="0" smtClean="0">
              <a:solidFill>
                <a:srgbClr val="642F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400" u="sng" dirty="0" smtClean="0">
                <a:solidFill>
                  <a:srgbClr val="B556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Adaptation</a:t>
            </a:r>
            <a:r>
              <a:rPr lang="th-TH" sz="2400" u="sng" dirty="0" smtClean="0">
                <a:solidFill>
                  <a:srgbClr val="B556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u="sng" dirty="0" smtClean="0">
                <a:solidFill>
                  <a:srgbClr val="B556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Methodologies</a:t>
            </a:r>
            <a:endParaRPr lang="th-TH" sz="2400" u="sng" dirty="0">
              <a:solidFill>
                <a:srgbClr val="B556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5060786" y="2331496"/>
            <a:ext cx="3148126" cy="1941385"/>
          </a:xfrm>
          <a:prstGeom prst="roundRect">
            <a:avLst/>
          </a:prstGeom>
          <a:noFill/>
          <a:ln w="31750" cmpd="sng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5497743" y="2420390"/>
            <a:ext cx="22436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Grouping</a:t>
            </a:r>
            <a:endParaRPr lang="th-TH" sz="4000" dirty="0">
              <a:solidFill>
                <a:srgbClr val="64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435995" y="5990767"/>
            <a:ext cx="25517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 smtClean="0">
                <a:solidFill>
                  <a:srgbClr val="642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Prioritizing</a:t>
            </a:r>
            <a:endParaRPr lang="th-TH" sz="4000" dirty="0">
              <a:solidFill>
                <a:srgbClr val="64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044354" y="4596396"/>
            <a:ext cx="3148126" cy="1881130"/>
          </a:xfrm>
          <a:prstGeom prst="roundRect">
            <a:avLst/>
          </a:prstGeom>
          <a:noFill/>
          <a:ln w="31750" cmpd="sng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Left-Right Arrow 157"/>
          <p:cNvSpPr/>
          <p:nvPr/>
        </p:nvSpPr>
        <p:spPr>
          <a:xfrm rot="5400000">
            <a:off x="5787224" y="3843042"/>
            <a:ext cx="1506037" cy="1196379"/>
          </a:xfrm>
          <a:prstGeom prst="leftRightArrow">
            <a:avLst/>
          </a:prstGeom>
          <a:solidFill>
            <a:schemeClr val="tx2">
              <a:alpha val="7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9" name="Isosceles Triangle 158"/>
          <p:cNvSpPr/>
          <p:nvPr/>
        </p:nvSpPr>
        <p:spPr>
          <a:xfrm>
            <a:off x="5192265" y="3062739"/>
            <a:ext cx="640383" cy="552054"/>
          </a:xfrm>
          <a:prstGeom prst="triangl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869156" y="2969748"/>
            <a:ext cx="661315" cy="661315"/>
          </a:xfrm>
          <a:prstGeom prst="ellipse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618417" y="3002780"/>
            <a:ext cx="621832" cy="621832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gular Pentagon 161"/>
          <p:cNvSpPr/>
          <p:nvPr/>
        </p:nvSpPr>
        <p:spPr>
          <a:xfrm>
            <a:off x="7336102" y="2952815"/>
            <a:ext cx="694381" cy="661315"/>
          </a:xfrm>
          <a:prstGeom prst="pentagon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176291" y="5381277"/>
            <a:ext cx="28842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</a:t>
            </a:r>
            <a:r>
              <a:rPr lang="en-US" sz="3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</a:t>
            </a:r>
            <a:r>
              <a:rPr lang="en-US" sz="3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th-TH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Left-Right Arrow 165"/>
          <p:cNvSpPr/>
          <p:nvPr/>
        </p:nvSpPr>
        <p:spPr>
          <a:xfrm rot="5400000">
            <a:off x="2192261" y="3688967"/>
            <a:ext cx="932954" cy="564947"/>
          </a:xfrm>
          <a:prstGeom prst="leftRightArrow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7" name="TextBox 166"/>
          <p:cNvSpPr txBox="1"/>
          <p:nvPr/>
        </p:nvSpPr>
        <p:spPr>
          <a:xfrm>
            <a:off x="1200509" y="4305290"/>
            <a:ext cx="2979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000" b="1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NAP Revision</a:t>
            </a:r>
          </a:p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Gaps &amp; Needs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2" name="Right Arrow 171"/>
          <p:cNvSpPr/>
          <p:nvPr/>
        </p:nvSpPr>
        <p:spPr>
          <a:xfrm>
            <a:off x="8036131" y="3306046"/>
            <a:ext cx="1684949" cy="2286016"/>
          </a:xfrm>
          <a:prstGeom prst="rightArrow">
            <a:avLst/>
          </a:prstGeom>
          <a:solidFill>
            <a:schemeClr val="bg1">
              <a:lumMod val="65000"/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3" name="Left-Right Arrow 172"/>
          <p:cNvSpPr/>
          <p:nvPr/>
        </p:nvSpPr>
        <p:spPr>
          <a:xfrm>
            <a:off x="4105263" y="2437207"/>
            <a:ext cx="1170248" cy="564947"/>
          </a:xfrm>
          <a:prstGeom prst="leftRightArrow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4" name="Left-Right Arrow 173"/>
          <p:cNvSpPr/>
          <p:nvPr/>
        </p:nvSpPr>
        <p:spPr>
          <a:xfrm>
            <a:off x="4122976" y="4973616"/>
            <a:ext cx="1170248" cy="564947"/>
          </a:xfrm>
          <a:prstGeom prst="leftRightArrow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TextBox 52"/>
          <p:cNvSpPr txBox="1"/>
          <p:nvPr/>
        </p:nvSpPr>
        <p:spPr>
          <a:xfrm>
            <a:off x="216023" y="-4226"/>
            <a:ext cx="11496600" cy="14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การดำเนินงานด้านการปรับตัว ฯ ปี </a:t>
            </a:r>
            <a:r>
              <a:rPr lang="en-US" sz="6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</a:p>
          <a:p>
            <a:pPr algn="ctr">
              <a:lnSpc>
                <a:spcPts val="5000"/>
              </a:lnSpc>
            </a:pP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“</a:t>
            </a:r>
            <a:r>
              <a:rPr lang="th-TH" sz="48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การรวบรวมยารักษาและร่างข้อแนะนำ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15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hevron 25"/>
          <p:cNvSpPr/>
          <p:nvPr/>
        </p:nvSpPr>
        <p:spPr>
          <a:xfrm>
            <a:off x="6901817" y="1402212"/>
            <a:ext cx="5256951" cy="497617"/>
          </a:xfrm>
          <a:prstGeom prst="chevron">
            <a:avLst/>
          </a:prstGeom>
          <a:solidFill>
            <a:schemeClr val="tx1">
              <a:lumMod val="95000"/>
              <a:lumOff val="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607065" y="1406607"/>
            <a:ext cx="3463816" cy="497617"/>
          </a:xfrm>
          <a:prstGeom prst="chevron">
            <a:avLst/>
          </a:prstGeom>
          <a:solidFill>
            <a:schemeClr val="tx1">
              <a:lumMod val="85000"/>
              <a:lumOff val="1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06842" y="1406607"/>
            <a:ext cx="3584902" cy="497617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27" y="71414"/>
            <a:ext cx="666388" cy="6663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024" y="1943758"/>
            <a:ext cx="3359362" cy="1420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3623858" y="1943757"/>
            <a:ext cx="3253005" cy="1904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912445" y="125032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2015-16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0909" y="12813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2017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1626" y="1943756"/>
            <a:ext cx="5043065" cy="1904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327176" y="12813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2018-21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99" y="2022726"/>
            <a:ext cx="2816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VA Report</a:t>
            </a:r>
          </a:p>
          <a:p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2. 1</a:t>
            </a:r>
            <a:r>
              <a:rPr lang="en-US" sz="3600" b="1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Drafted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NAP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024" y="3400599"/>
            <a:ext cx="3359362" cy="332816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216024" y="3431597"/>
            <a:ext cx="33593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1. Identification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of sectorial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Vulnerability based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on geographical locations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2. Databases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of adaptation options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3. Framework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of NAP implementation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41816" y="2016009"/>
            <a:ext cx="3429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1. Final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</a:rPr>
              <a:t>drafted NAP</a:t>
            </a:r>
          </a:p>
          <a:p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2. Guideline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</a:rPr>
              <a:t>of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NAP implementation</a:t>
            </a:r>
            <a:endParaRPr lang="en-US" sz="36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1816" y="3887597"/>
            <a:ext cx="3235047" cy="285377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 20"/>
          <p:cNvSpPr/>
          <p:nvPr/>
        </p:nvSpPr>
        <p:spPr>
          <a:xfrm>
            <a:off x="3620148" y="3848440"/>
            <a:ext cx="3301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1. Pilot area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Implementation of Drafted NAP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2. Integration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drafted NAP in priority sectors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3. Working group 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21626" y="2007228"/>
            <a:ext cx="5043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1. NAP Approved by NCCC </a:t>
            </a:r>
            <a:endParaRPr lang="en-US" sz="36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2. Database and M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</a:rPr>
              <a:t>&amp; E system</a:t>
            </a:r>
          </a:p>
          <a:p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3. Implementation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</a:rPr>
              <a:t>of 1st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NAP</a:t>
            </a:r>
            <a:endParaRPr lang="en-US" sz="36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21627" y="3881306"/>
            <a:ext cx="5043064" cy="286006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Rectangle 23"/>
          <p:cNvSpPr/>
          <p:nvPr/>
        </p:nvSpPr>
        <p:spPr>
          <a:xfrm>
            <a:off x="6921626" y="3859885"/>
            <a:ext cx="50430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1. Ministerial plans integration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Mainstream in Local plans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actions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Research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and development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centers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Knowledge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and training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centers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5.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National CC budgeting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system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6. Climate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change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curriculum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0" y="-57321"/>
            <a:ext cx="974914" cy="9749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6023" y="226352"/>
            <a:ext cx="11496600" cy="77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th-TH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แผนงานการดำเนินงานด้านการปรับตัว ฯ ปี </a:t>
            </a:r>
            <a:r>
              <a:rPr lang="en-US" sz="5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2558-64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2" y="2198822"/>
            <a:ext cx="360000" cy="3908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2" y="2713853"/>
            <a:ext cx="360000" cy="356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90" y="6387052"/>
            <a:ext cx="360000" cy="356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93" y="4365104"/>
            <a:ext cx="360000" cy="356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199333"/>
            <a:ext cx="360000" cy="356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6080261"/>
            <a:ext cx="360000" cy="35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4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1112</Words>
  <Application>Microsoft Office PowerPoint</Application>
  <PresentationFormat>Custom</PresentationFormat>
  <Paragraphs>315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Angsana New</vt:lpstr>
      <vt:lpstr>TH SarabunPSK</vt:lpstr>
      <vt:lpstr>Tahoma</vt:lpstr>
      <vt:lpstr>Leelawadee</vt:lpstr>
      <vt:lpstr>Calibri</vt:lpstr>
      <vt:lpstr>Times New Roman</vt:lpstr>
      <vt:lpstr>AngsanaUPC</vt:lpstr>
      <vt:lpstr>Cordia New</vt:lpstr>
      <vt:lpstr>Office Theme</vt:lpstr>
      <vt:lpstr>Thailand’s National Adaptation Plan (NAP) Processes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nanthaka</dc:creator>
  <cp:lastModifiedBy>PSS02</cp:lastModifiedBy>
  <cp:revision>266</cp:revision>
  <cp:lastPrinted>2016-07-05T07:23:20Z</cp:lastPrinted>
  <dcterms:created xsi:type="dcterms:W3CDTF">2016-07-03T06:04:16Z</dcterms:created>
  <dcterms:modified xsi:type="dcterms:W3CDTF">2017-05-15T09:08:11Z</dcterms:modified>
</cp:coreProperties>
</file>