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6" r:id="rId2"/>
    <p:sldId id="257" r:id="rId3"/>
    <p:sldId id="260" r:id="rId4"/>
    <p:sldId id="268" r:id="rId5"/>
    <p:sldId id="267" r:id="rId6"/>
    <p:sldId id="269" r:id="rId7"/>
    <p:sldId id="262" r:id="rId8"/>
    <p:sldId id="279" r:id="rId9"/>
    <p:sldId id="261" r:id="rId10"/>
    <p:sldId id="277" r:id="rId11"/>
    <p:sldId id="271" r:id="rId12"/>
    <p:sldId id="273" r:id="rId13"/>
    <p:sldId id="274" r:id="rId14"/>
    <p:sldId id="275" r:id="rId15"/>
    <p:sldId id="272" r:id="rId16"/>
    <p:sldId id="258" r:id="rId17"/>
    <p:sldId id="259" r:id="rId18"/>
    <p:sldId id="270" r:id="rId19"/>
    <p:sldId id="265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A51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0" d="100"/>
          <a:sy n="80" d="100"/>
        </p:scale>
        <p:origin x="-2022" y="6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C9E345-61F9-47F4-8A5A-816EED83A72F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029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97496EC-228C-4F9D-BB43-8FEEF8CC44EA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70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1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478150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10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121353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11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1469519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12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4886711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13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8422174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5790"/>
            <a:ext cx="5608320" cy="4728210"/>
          </a:xfrm>
        </p:spPr>
        <p:txBody>
          <a:bodyPr/>
          <a:lstStyle/>
          <a:p>
            <a:endParaRPr lang="en-029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14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166811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15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848078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5790"/>
            <a:ext cx="5699760" cy="4183380"/>
          </a:xfrm>
        </p:spPr>
        <p:txBody>
          <a:bodyPr/>
          <a:lstStyle/>
          <a:p>
            <a:endParaRPr lang="en-029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16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064869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17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7882840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18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4939000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19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917852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2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4117099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3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560199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4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432463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5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986346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5100" y="609600"/>
            <a:ext cx="4368800" cy="3276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4800" y="4038600"/>
            <a:ext cx="6400800" cy="5181600"/>
          </a:xfrm>
        </p:spPr>
        <p:txBody>
          <a:bodyPr/>
          <a:lstStyle/>
          <a:p>
            <a:endParaRPr lang="en-US" sz="1600" dirty="0" smtClean="0"/>
          </a:p>
          <a:p>
            <a:endParaRPr lang="en-US" sz="1600" dirty="0"/>
          </a:p>
          <a:p>
            <a:endParaRPr lang="en-029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6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788284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7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43723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5100" y="609600"/>
            <a:ext cx="4368800" cy="3276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4800" y="4038600"/>
            <a:ext cx="6400800" cy="5181600"/>
          </a:xfrm>
        </p:spPr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8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788284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496EC-228C-4F9D-BB43-8FEEF8CC44EA}" type="slidenum">
              <a:rPr lang="en-029" smtClean="0"/>
              <a:t>9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4227104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029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5B33FAB-C348-423A-A947-A716282ED7B1}" type="slidenum">
              <a:rPr lang="en-029" smtClean="0"/>
              <a:t>‹#›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D83D246-8859-43C6-94BB-DD26E46E8AE5}" type="datetimeFigureOut">
              <a:rPr lang="en-029" smtClean="0"/>
              <a:t>06/19/2016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map of st. lu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958955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9801" y="762000"/>
            <a:ext cx="6400800" cy="1295400"/>
          </a:xfrm>
        </p:spPr>
        <p:txBody>
          <a:bodyPr/>
          <a:lstStyle/>
          <a:p>
            <a:r>
              <a:rPr lang="en-029" dirty="0" smtClean="0">
                <a:solidFill>
                  <a:schemeClr val="tx1"/>
                </a:solidFill>
              </a:rPr>
              <a:t>Saint Lucia’s Nationally Determined Contribution </a:t>
            </a:r>
          </a:p>
          <a:p>
            <a:endParaRPr lang="en-029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67400" y="5468034"/>
            <a:ext cx="2835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029" dirty="0" smtClean="0"/>
              <a:t>Saint Lucia</a:t>
            </a:r>
          </a:p>
          <a:p>
            <a:r>
              <a:rPr lang="en-029" dirty="0" smtClean="0"/>
              <a:t>June 20-21, 2016</a:t>
            </a:r>
            <a:endParaRPr lang="en-029" dirty="0"/>
          </a:p>
        </p:txBody>
      </p:sp>
    </p:spTree>
    <p:extLst>
      <p:ext uri="{BB962C8B-B14F-4D97-AF65-F5344CB8AC3E}">
        <p14:creationId xmlns:p14="http://schemas.microsoft.com/office/powerpoint/2010/main" val="6167270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600200"/>
            <a:ext cx="6172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GHG mitigation projections to 2030 were estimated with </a:t>
            </a:r>
            <a:r>
              <a:rPr lang="en-GB" sz="2400" dirty="0" smtClean="0">
                <a:solidFill>
                  <a:srgbClr val="C00000"/>
                </a:solidFill>
              </a:rPr>
              <a:t>2010 </a:t>
            </a:r>
            <a:r>
              <a:rPr lang="en-GB" sz="2400" dirty="0">
                <a:solidFill>
                  <a:srgbClr val="C00000"/>
                </a:solidFill>
              </a:rPr>
              <a:t>emissions </a:t>
            </a:r>
            <a:r>
              <a:rPr lang="en-GB" sz="2400" dirty="0"/>
              <a:t>as the baseline against which growth and the impact of mitigation measures were calculated.  The </a:t>
            </a:r>
            <a:r>
              <a:rPr lang="en-029" sz="2400" dirty="0">
                <a:solidFill>
                  <a:srgbClr val="C00000"/>
                </a:solidFill>
              </a:rPr>
              <a:t>drivers of emissions growth</a:t>
            </a:r>
            <a:r>
              <a:rPr lang="en-029" sz="2400" dirty="0">
                <a:solidFill>
                  <a:srgbClr val="FF0000"/>
                </a:solidFill>
              </a:rPr>
              <a:t> </a:t>
            </a:r>
            <a:r>
              <a:rPr lang="en-029" sz="2400" dirty="0"/>
              <a:t>considered were </a:t>
            </a:r>
            <a:r>
              <a:rPr lang="en-029" sz="2400" dirty="0">
                <a:solidFill>
                  <a:srgbClr val="C00000"/>
                </a:solidFill>
              </a:rPr>
              <a:t>economic growth, changes in population, energy supply and prices, the adoption of new technologies and the impact of government policies and </a:t>
            </a:r>
            <a:r>
              <a:rPr lang="en-029" sz="2400" dirty="0" smtClean="0">
                <a:solidFill>
                  <a:srgbClr val="C00000"/>
                </a:solidFill>
              </a:rPr>
              <a:t>measures.</a:t>
            </a:r>
            <a:endParaRPr lang="en-029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19480674">
            <a:off x="32408" y="430746"/>
            <a:ext cx="26931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MITIGATION SCENARIO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20598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775" y="304800"/>
            <a:ext cx="5731510" cy="343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2000" y="3740150"/>
            <a:ext cx="7277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Graphical representation of Intended Nationally Determined Contribution   </a:t>
            </a:r>
            <a:endParaRPr lang="en-029" sz="1600" dirty="0"/>
          </a:p>
          <a:p>
            <a:pPr algn="ctr"/>
            <a:r>
              <a:rPr lang="en-GB" sz="1600" b="1" dirty="0"/>
              <a:t>Methodological Approach</a:t>
            </a:r>
            <a:endParaRPr lang="en-029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32564"/>
              </p:ext>
            </p:extLst>
          </p:nvPr>
        </p:nvGraphicFramePr>
        <p:xfrm>
          <a:off x="1447800" y="4724400"/>
          <a:ext cx="5943600" cy="1295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5935"/>
                <a:gridCol w="3977665"/>
              </a:tblGrid>
              <a:tr h="1295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</a:rPr>
                        <a:t>BAU Scenario</a:t>
                      </a:r>
                      <a:endParaRPr lang="en-029" sz="2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2010:   643 </a:t>
                      </a:r>
                      <a:r>
                        <a:rPr lang="en-US" sz="1800" dirty="0">
                          <a:effectLst/>
                        </a:rPr>
                        <a:t>GgCO</a:t>
                      </a:r>
                      <a:r>
                        <a:rPr lang="en-US" sz="1800" baseline="-25000" dirty="0">
                          <a:effectLst/>
                        </a:rPr>
                        <a:t>2-</a:t>
                      </a:r>
                      <a:r>
                        <a:rPr lang="en-US" sz="1800" dirty="0">
                          <a:effectLst/>
                        </a:rPr>
                        <a:t>eq</a:t>
                      </a:r>
                      <a:endParaRPr lang="en-029" sz="18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2025:   758 Gg</a:t>
                      </a:r>
                      <a:r>
                        <a:rPr lang="en-US" sz="1800" dirty="0">
                          <a:effectLst/>
                        </a:rPr>
                        <a:t> CO</a:t>
                      </a:r>
                      <a:r>
                        <a:rPr lang="en-US" sz="1800" baseline="-25000" dirty="0">
                          <a:effectLst/>
                        </a:rPr>
                        <a:t>2-</a:t>
                      </a:r>
                      <a:r>
                        <a:rPr lang="en-US" sz="1800" dirty="0">
                          <a:effectLst/>
                        </a:rPr>
                        <a:t>eq</a:t>
                      </a:r>
                      <a:endParaRPr lang="en-029" sz="18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2030:   816  Gg</a:t>
                      </a:r>
                      <a:r>
                        <a:rPr lang="en-US" sz="1800" dirty="0" smtClean="0">
                          <a:effectLst/>
                        </a:rPr>
                        <a:t>CO</a:t>
                      </a:r>
                      <a:r>
                        <a:rPr lang="en-US" sz="1800" baseline="-25000" dirty="0" smtClean="0">
                          <a:effectLst/>
                        </a:rPr>
                        <a:t>2-</a:t>
                      </a:r>
                      <a:r>
                        <a:rPr lang="en-US" sz="1800" dirty="0" smtClean="0">
                          <a:effectLst/>
                        </a:rPr>
                        <a:t>eq </a:t>
                      </a:r>
                      <a:endParaRPr lang="en-029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5278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9480674">
            <a:off x="-249029" y="501798"/>
            <a:ext cx="2693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INDC SUMMARY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030140"/>
              </p:ext>
            </p:extLst>
          </p:nvPr>
        </p:nvGraphicFramePr>
        <p:xfrm>
          <a:off x="457200" y="2362200"/>
          <a:ext cx="7315200" cy="175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6609"/>
                <a:gridCol w="5128591"/>
              </a:tblGrid>
              <a:tr h="35052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sz="1800" dirty="0">
                          <a:effectLst/>
                        </a:rPr>
                        <a:t>Time frame</a:t>
                      </a:r>
                      <a:endParaRPr lang="en-029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</a:pPr>
                      <a:r>
                        <a:rPr lang="en-US" sz="1800" dirty="0">
                          <a:effectLst/>
                        </a:rPr>
                        <a:t>2030, with intermediate target in 2025</a:t>
                      </a:r>
                      <a:endParaRPr lang="en-029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105156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sz="1800" dirty="0">
                          <a:effectLst/>
                        </a:rPr>
                        <a:t>Type of commitment</a:t>
                      </a:r>
                      <a:endParaRPr lang="en-029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</a:pPr>
                      <a:r>
                        <a:rPr lang="en-US" sz="1800" dirty="0">
                          <a:effectLst/>
                        </a:rPr>
                        <a:t>Absolute economy-wide emissions reductions using a 2010 baseline and  based on specific sector interventions against the BAU </a:t>
                      </a:r>
                      <a:r>
                        <a:rPr lang="en-US" sz="1800" dirty="0" smtClean="0">
                          <a:effectLst/>
                        </a:rPr>
                        <a:t>scenario.</a:t>
                      </a:r>
                      <a:endParaRPr lang="en-029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5052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sz="1800" dirty="0">
                          <a:effectLst/>
                        </a:rPr>
                        <a:t>Baseline</a:t>
                      </a:r>
                      <a:endParaRPr lang="en-029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</a:pPr>
                      <a:r>
                        <a:rPr lang="en-US" sz="1800" dirty="0">
                          <a:effectLst/>
                        </a:rPr>
                        <a:t>758 GgCO</a:t>
                      </a:r>
                      <a:r>
                        <a:rPr lang="en-US" sz="1800" baseline="-25000" dirty="0">
                          <a:effectLst/>
                        </a:rPr>
                        <a:t>2-</a:t>
                      </a:r>
                      <a:r>
                        <a:rPr lang="en-US" sz="1800" dirty="0">
                          <a:effectLst/>
                        </a:rPr>
                        <a:t>eq</a:t>
                      </a:r>
                      <a:r>
                        <a:rPr lang="en-US" sz="1800" baseline="-250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 in 2025 and 816 GgCO</a:t>
                      </a:r>
                      <a:r>
                        <a:rPr lang="en-US" sz="1800" baseline="-25000" dirty="0">
                          <a:effectLst/>
                        </a:rPr>
                        <a:t>2-</a:t>
                      </a:r>
                      <a:r>
                        <a:rPr lang="en-US" sz="1800" dirty="0">
                          <a:effectLst/>
                        </a:rPr>
                        <a:t>eq in </a:t>
                      </a:r>
                      <a:r>
                        <a:rPr lang="en-US" sz="1800" dirty="0" smtClean="0">
                          <a:effectLst/>
                        </a:rPr>
                        <a:t>2030.</a:t>
                      </a:r>
                      <a:endParaRPr lang="en-029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5702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704040"/>
              </p:ext>
            </p:extLst>
          </p:nvPr>
        </p:nvGraphicFramePr>
        <p:xfrm>
          <a:off x="1140050" y="1143000"/>
          <a:ext cx="7241950" cy="5507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3643"/>
                <a:gridCol w="3268307"/>
              </a:tblGrid>
              <a:tr h="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Proposed Interventions</a:t>
                      </a:r>
                      <a:endParaRPr lang="en-029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Energy</a:t>
                      </a:r>
                      <a:r>
                        <a:rPr lang="en-US" sz="1800" dirty="0">
                          <a:effectLst/>
                        </a:rPr>
                        <a:t>:</a:t>
                      </a:r>
                      <a:endParaRPr lang="en-029" sz="18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Energy Efficient Buildings</a:t>
                      </a:r>
                      <a:endParaRPr lang="en-029" sz="18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Energy Efficient Appliances</a:t>
                      </a:r>
                      <a:endParaRPr lang="en-029" sz="18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Water Distribution and Network Efficiency</a:t>
                      </a:r>
                      <a:endParaRPr lang="en-029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029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        Electricity </a:t>
                      </a:r>
                      <a:r>
                        <a:rPr lang="en-US" sz="1800" dirty="0">
                          <a:effectLst/>
                        </a:rPr>
                        <a:t>Generation</a:t>
                      </a:r>
                      <a:endParaRPr lang="en-029" sz="18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35% Renewable Energy Target by 2025 and 50% by 2030 based on a mix of geothermal, wind and solar energy sources.</a:t>
                      </a:r>
                      <a:endParaRPr lang="en-029" sz="18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Improvements to Grid Distribution and Transmission Efficiency</a:t>
                      </a:r>
                      <a:endParaRPr lang="en-029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029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        Transport</a:t>
                      </a:r>
                      <a:endParaRPr lang="en-029" sz="18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Efficient Vehicles</a:t>
                      </a:r>
                      <a:endParaRPr lang="en-029" sz="18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Improved and Expanded Public Transit</a:t>
                      </a:r>
                      <a:endParaRPr lang="en-029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9480674">
            <a:off x="-179234" y="441759"/>
            <a:ext cx="2693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INDC SUMMARY</a:t>
            </a:r>
          </a:p>
          <a:p>
            <a:r>
              <a:rPr lang="en-US" sz="2000" dirty="0" smtClean="0"/>
              <a:t>            (cont’d)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16139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242514"/>
              </p:ext>
            </p:extLst>
          </p:nvPr>
        </p:nvGraphicFramePr>
        <p:xfrm>
          <a:off x="1077759" y="1870090"/>
          <a:ext cx="7239000" cy="2414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3832"/>
                <a:gridCol w="5075168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Estimated Impact of Emissions Reductions interventions </a:t>
                      </a:r>
                      <a:endParaRPr lang="en-029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Reduction of 121 GgCO2-eq by 2025</a:t>
                      </a:r>
                      <a:endParaRPr lang="en-029" sz="18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Reduction of </a:t>
                      </a:r>
                      <a:r>
                        <a:rPr lang="en-GB" sz="1800" dirty="0">
                          <a:effectLst/>
                        </a:rPr>
                        <a:t>188 </a:t>
                      </a:r>
                      <a:r>
                        <a:rPr lang="en-US" sz="1800" dirty="0">
                          <a:effectLst/>
                        </a:rPr>
                        <a:t>GgCO</a:t>
                      </a:r>
                      <a:r>
                        <a:rPr lang="en-US" sz="1800" baseline="-25000" dirty="0">
                          <a:effectLst/>
                        </a:rPr>
                        <a:t>2 - </a:t>
                      </a:r>
                      <a:r>
                        <a:rPr lang="en-US" sz="1800" dirty="0" err="1">
                          <a:effectLst/>
                        </a:rPr>
                        <a:t>eq</a:t>
                      </a:r>
                      <a:r>
                        <a:rPr lang="en-US" sz="1800" dirty="0">
                          <a:effectLst/>
                        </a:rPr>
                        <a:t> by 2030.</a:t>
                      </a:r>
                      <a:endParaRPr lang="en-029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sz="1800" dirty="0">
                          <a:effectLst/>
                        </a:rPr>
                        <a:t>Conditions</a:t>
                      </a:r>
                      <a:endParaRPr lang="en-029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</a:pPr>
                      <a:r>
                        <a:rPr lang="en-GB" sz="1800" dirty="0">
                          <a:effectLst/>
                        </a:rPr>
                        <a:t>While national efforts are underway and will continue to be exerted toward emission reduction, external support is a pre-requisite to achieving the emissions reduction targets set out in this iNDC.</a:t>
                      </a:r>
                      <a:endParaRPr lang="en-029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sz="1800">
                          <a:effectLst/>
                        </a:rPr>
                        <a:t>Reviews</a:t>
                      </a:r>
                      <a:endParaRPr lang="en-029" sz="18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</a:pPr>
                      <a:r>
                        <a:rPr lang="en-GB" sz="1800" dirty="0">
                          <a:effectLst/>
                        </a:rPr>
                        <a:t>Implementation will be reviewed every 5 years </a:t>
                      </a:r>
                      <a:endParaRPr lang="en-029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9480674">
            <a:off x="-29426" y="473468"/>
            <a:ext cx="2693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INDC SUMMARY</a:t>
            </a:r>
          </a:p>
          <a:p>
            <a:r>
              <a:rPr lang="en-US" sz="2000" dirty="0" smtClean="0"/>
              <a:t>            (cont’d)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37697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19480674">
            <a:off x="-29426" y="627356"/>
            <a:ext cx="2693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CHALLENGES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676400" y="1818144"/>
            <a:ext cx="5943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Comic Sans MS" pitchFamily="66" charset="0"/>
              </a:rPr>
              <a:t>T</a:t>
            </a:r>
            <a:r>
              <a:rPr lang="en-US" sz="2400" dirty="0" smtClean="0">
                <a:latin typeface="Comic Sans MS" pitchFamily="66" charset="0"/>
              </a:rPr>
              <a:t>ime</a:t>
            </a:r>
          </a:p>
          <a:p>
            <a:endParaRPr lang="en-US" sz="2400" dirty="0">
              <a:latin typeface="Comic Sans MS" pitchFamily="66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nsufficient data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for and uncertainty </a:t>
            </a:r>
            <a:r>
              <a:rPr lang="en-US" sz="2400" dirty="0">
                <a:latin typeface="Comic Sans MS" pitchFamily="66" charset="0"/>
              </a:rPr>
              <a:t>about the Forest/Land use </a:t>
            </a:r>
            <a:r>
              <a:rPr lang="en-US" sz="2400" dirty="0" smtClean="0">
                <a:latin typeface="Comic Sans MS" pitchFamily="66" charset="0"/>
              </a:rPr>
              <a:t>sector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944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 rot="19480674">
            <a:off x="-29426" y="411913"/>
            <a:ext cx="26931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KEY POINTS – PARIS AND NDCs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1828800"/>
            <a:ext cx="6172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029" sz="2400" dirty="0">
                <a:latin typeface="Comic Sans MS" pitchFamily="66" charset="0"/>
              </a:rPr>
              <a:t>Each Party shall prepare, communicate and maintain successive nationally</a:t>
            </a:r>
            <a:br>
              <a:rPr lang="en-029" sz="2400" dirty="0">
                <a:latin typeface="Comic Sans MS" pitchFamily="66" charset="0"/>
              </a:rPr>
            </a:br>
            <a:r>
              <a:rPr lang="en-029" sz="2400" dirty="0">
                <a:latin typeface="Comic Sans MS" pitchFamily="66" charset="0"/>
              </a:rPr>
              <a:t>determined contributions that it intends to achieve. </a:t>
            </a:r>
            <a:endParaRPr lang="en-029" sz="2400" dirty="0" smtClean="0">
              <a:latin typeface="Comic Sans MS" pitchFamily="66" charset="0"/>
            </a:endParaRPr>
          </a:p>
          <a:p>
            <a:endParaRPr lang="en-029" sz="2400" dirty="0">
              <a:latin typeface="Comic Sans MS" pitchFamily="66" charset="0"/>
            </a:endParaRPr>
          </a:p>
          <a:p>
            <a:r>
              <a:rPr lang="en-029" sz="2400" dirty="0" smtClean="0">
                <a:latin typeface="Comic Sans MS" pitchFamily="66" charset="0"/>
              </a:rPr>
              <a:t>Parties </a:t>
            </a:r>
            <a:r>
              <a:rPr lang="en-029" sz="2400" dirty="0">
                <a:latin typeface="Comic Sans MS" pitchFamily="66" charset="0"/>
              </a:rPr>
              <a:t>shall </a:t>
            </a:r>
            <a:r>
              <a:rPr lang="en-029" sz="2400" dirty="0" smtClean="0">
                <a:latin typeface="Comic Sans MS" pitchFamily="66" charset="0"/>
              </a:rPr>
              <a:t>pursue domestic </a:t>
            </a:r>
            <a:r>
              <a:rPr lang="en-029" sz="2400" dirty="0">
                <a:latin typeface="Comic Sans MS" pitchFamily="66" charset="0"/>
              </a:rPr>
              <a:t>mitigation measures, with the aim of achieving the objectives </a:t>
            </a:r>
            <a:r>
              <a:rPr lang="en-029" sz="2400" dirty="0" smtClean="0">
                <a:latin typeface="Comic Sans MS" pitchFamily="66" charset="0"/>
              </a:rPr>
              <a:t>of such </a:t>
            </a:r>
            <a:r>
              <a:rPr lang="en-029" sz="2400" dirty="0">
                <a:latin typeface="Comic Sans MS" pitchFamily="66" charset="0"/>
              </a:rPr>
              <a:t>contributions.</a:t>
            </a:r>
          </a:p>
        </p:txBody>
      </p:sp>
    </p:spTree>
    <p:extLst>
      <p:ext uri="{BB962C8B-B14F-4D97-AF65-F5344CB8AC3E}">
        <p14:creationId xmlns:p14="http://schemas.microsoft.com/office/powerpoint/2010/main" val="41755092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43000" y="2057400"/>
            <a:ext cx="64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029" sz="2400" dirty="0" smtClean="0">
                <a:latin typeface="Comic Sans MS" pitchFamily="66" charset="0"/>
              </a:rPr>
              <a:t>Each </a:t>
            </a:r>
            <a:r>
              <a:rPr lang="en-029" sz="2400" dirty="0">
                <a:latin typeface="Comic Sans MS" pitchFamily="66" charset="0"/>
              </a:rPr>
              <a:t>Party’s successive </a:t>
            </a:r>
            <a:r>
              <a:rPr lang="en-029" sz="2400" dirty="0" smtClean="0">
                <a:latin typeface="Comic Sans MS" pitchFamily="66" charset="0"/>
              </a:rPr>
              <a:t>NDC will represent </a:t>
            </a:r>
            <a:r>
              <a:rPr lang="en-029" sz="2400" dirty="0">
                <a:latin typeface="Comic Sans MS" pitchFamily="66" charset="0"/>
              </a:rPr>
              <a:t>a progression beyond the Party’s then current </a:t>
            </a:r>
            <a:r>
              <a:rPr lang="en-029" sz="2400" dirty="0" smtClean="0">
                <a:latin typeface="Comic Sans MS" pitchFamily="66" charset="0"/>
              </a:rPr>
              <a:t>NDC </a:t>
            </a:r>
            <a:r>
              <a:rPr lang="en-029" sz="2400" dirty="0">
                <a:latin typeface="Comic Sans MS" pitchFamily="66" charset="0"/>
              </a:rPr>
              <a:t>and reflect its highest possible </a:t>
            </a:r>
            <a:r>
              <a:rPr lang="en-029" sz="2400" dirty="0" smtClean="0">
                <a:latin typeface="Comic Sans MS" pitchFamily="66" charset="0"/>
              </a:rPr>
              <a:t>ambition, reflecting </a:t>
            </a:r>
            <a:r>
              <a:rPr lang="en-029" sz="2400" dirty="0">
                <a:latin typeface="Comic Sans MS" pitchFamily="66" charset="0"/>
              </a:rPr>
              <a:t>its common but differentiated responsibilities and </a:t>
            </a:r>
            <a:r>
              <a:rPr lang="en-029" sz="2400" dirty="0" smtClean="0">
                <a:latin typeface="Comic Sans MS" pitchFamily="66" charset="0"/>
              </a:rPr>
              <a:t>respective capabilities</a:t>
            </a:r>
            <a:r>
              <a:rPr lang="en-029" sz="2400" dirty="0">
                <a:latin typeface="Comic Sans MS" pitchFamily="66" charset="0"/>
              </a:rPr>
              <a:t>, in the light of different national </a:t>
            </a:r>
            <a:r>
              <a:rPr lang="en-029" sz="2400" dirty="0" smtClean="0">
                <a:latin typeface="Comic Sans MS" pitchFamily="66" charset="0"/>
              </a:rPr>
              <a:t>circumstance</a:t>
            </a:r>
            <a:r>
              <a:rPr lang="en-029" sz="2400" dirty="0" smtClean="0"/>
              <a:t>s.</a:t>
            </a:r>
            <a:endParaRPr lang="en-029" sz="2400" dirty="0"/>
          </a:p>
        </p:txBody>
      </p:sp>
      <p:sp>
        <p:nvSpPr>
          <p:cNvPr id="3" name="TextBox 2"/>
          <p:cNvSpPr txBox="1"/>
          <p:nvPr/>
        </p:nvSpPr>
        <p:spPr>
          <a:xfrm rot="19480674">
            <a:off x="-29426" y="473468"/>
            <a:ext cx="2693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KEY POINTS – </a:t>
            </a:r>
          </a:p>
          <a:p>
            <a:r>
              <a:rPr lang="en-US" sz="2400" dirty="0" smtClean="0"/>
              <a:t>PARIS AND NDCs</a:t>
            </a:r>
          </a:p>
        </p:txBody>
      </p:sp>
    </p:spTree>
    <p:extLst>
      <p:ext uri="{BB962C8B-B14F-4D97-AF65-F5344CB8AC3E}">
        <p14:creationId xmlns:p14="http://schemas.microsoft.com/office/powerpoint/2010/main" val="32870767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187100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029" sz="2400" dirty="0" smtClean="0">
                <a:latin typeface="Comic Sans MS" pitchFamily="66" charset="0"/>
              </a:rPr>
              <a:t>Each </a:t>
            </a:r>
            <a:r>
              <a:rPr lang="en-029" sz="2400" dirty="0">
                <a:latin typeface="Comic Sans MS" pitchFamily="66" charset="0"/>
              </a:rPr>
              <a:t>Party shall communicate a </a:t>
            </a:r>
            <a:r>
              <a:rPr lang="en-029" sz="2400" dirty="0" smtClean="0">
                <a:latin typeface="Comic Sans MS" pitchFamily="66" charset="0"/>
              </a:rPr>
              <a:t>NDC every five </a:t>
            </a:r>
            <a:r>
              <a:rPr lang="en-029" sz="2400" dirty="0">
                <a:latin typeface="Comic Sans MS" pitchFamily="66" charset="0"/>
              </a:rPr>
              <a:t>years in accordance with decision 1/CP.21 </a:t>
            </a:r>
          </a:p>
        </p:txBody>
      </p:sp>
      <p:sp>
        <p:nvSpPr>
          <p:cNvPr id="4" name="TextBox 3"/>
          <p:cNvSpPr txBox="1"/>
          <p:nvPr/>
        </p:nvSpPr>
        <p:spPr>
          <a:xfrm rot="19480674">
            <a:off x="-29426" y="473468"/>
            <a:ext cx="2693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KEY POINTS – </a:t>
            </a:r>
          </a:p>
          <a:p>
            <a:r>
              <a:rPr lang="en-US" sz="2400" dirty="0" smtClean="0"/>
              <a:t>PARIS AND NDCs</a:t>
            </a:r>
          </a:p>
        </p:txBody>
      </p:sp>
    </p:spTree>
    <p:extLst>
      <p:ext uri="{BB962C8B-B14F-4D97-AF65-F5344CB8AC3E}">
        <p14:creationId xmlns:p14="http://schemas.microsoft.com/office/powerpoint/2010/main" val="41177506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thank yo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029"/>
          </a:p>
        </p:txBody>
      </p:sp>
      <p:sp>
        <p:nvSpPr>
          <p:cNvPr id="5" name="AutoShape 4" descr="Image result for thank yo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029"/>
          </a:p>
        </p:txBody>
      </p:sp>
      <p:pic>
        <p:nvPicPr>
          <p:cNvPr id="6150" name="Picture 6" descr="http://previews.123rf.com/images/marcscott/marcscott1202/marcscott120200003/12534562-Note-with-the-words-Thank-You-pinned-to-board-Stock-Photo-thank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62000"/>
            <a:ext cx="6583734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14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1295400"/>
            <a:ext cx="5791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CONTEXT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PROCESS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SUMMARY OF INDC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CHALLENGES 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PARIS &amp; NDCs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rot="19674737">
            <a:off x="-133236" y="428354"/>
            <a:ext cx="2407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OUTLINE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282873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ntagon 12"/>
          <p:cNvSpPr/>
          <p:nvPr/>
        </p:nvSpPr>
        <p:spPr>
          <a:xfrm rot="5400000">
            <a:off x="3238500" y="-372171"/>
            <a:ext cx="2019300" cy="2933700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029" dirty="0"/>
          </a:p>
        </p:txBody>
      </p:sp>
      <p:sp>
        <p:nvSpPr>
          <p:cNvPr id="14" name="Hexagon 13"/>
          <p:cNvSpPr/>
          <p:nvPr/>
        </p:nvSpPr>
        <p:spPr>
          <a:xfrm>
            <a:off x="304800" y="2514600"/>
            <a:ext cx="2590800" cy="2057400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sz="2400" dirty="0">
                <a:solidFill>
                  <a:schemeClr val="tx1"/>
                </a:solidFill>
              </a:rPr>
              <a:t>COP 19, Decision 1/CP.19 </a:t>
            </a:r>
          </a:p>
        </p:txBody>
      </p:sp>
      <p:sp>
        <p:nvSpPr>
          <p:cNvPr id="15" name="Hexagon 14"/>
          <p:cNvSpPr/>
          <p:nvPr/>
        </p:nvSpPr>
        <p:spPr>
          <a:xfrm>
            <a:off x="3048000" y="2514600"/>
            <a:ext cx="2590800" cy="2057400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INDC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towards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2015 </a:t>
            </a:r>
            <a:r>
              <a:rPr lang="en-US" sz="2400" dirty="0" smtClean="0">
                <a:solidFill>
                  <a:schemeClr val="tx1"/>
                </a:solidFill>
              </a:rPr>
              <a:t>Agreement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Hexagon 15"/>
          <p:cNvSpPr/>
          <p:nvPr/>
        </p:nvSpPr>
        <p:spPr>
          <a:xfrm>
            <a:off x="5791200" y="2514600"/>
            <a:ext cx="2590800" cy="2057400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Effective post-2020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00400" y="304800"/>
            <a:ext cx="2133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029" sz="2800" dirty="0" smtClean="0"/>
              <a:t>Saint Lucia</a:t>
            </a:r>
          </a:p>
          <a:p>
            <a:pPr algn="ctr"/>
            <a:r>
              <a:rPr lang="en-029" sz="2800" dirty="0" smtClean="0"/>
              <a:t>UNFCCC</a:t>
            </a:r>
          </a:p>
          <a:p>
            <a:pPr algn="ctr"/>
            <a:r>
              <a:rPr lang="en-029" sz="2800" dirty="0" smtClean="0"/>
              <a:t>1993</a:t>
            </a:r>
            <a:endParaRPr lang="en-029" sz="2800" dirty="0"/>
          </a:p>
        </p:txBody>
      </p:sp>
      <p:sp>
        <p:nvSpPr>
          <p:cNvPr id="19" name="Rounded Rectangle 18"/>
          <p:cNvSpPr/>
          <p:nvPr/>
        </p:nvSpPr>
        <p:spPr>
          <a:xfrm>
            <a:off x="2286000" y="5105400"/>
            <a:ext cx="3886200" cy="105685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sz="2400" dirty="0" smtClean="0">
                <a:solidFill>
                  <a:schemeClr val="tx1"/>
                </a:solidFill>
              </a:rPr>
              <a:t>Support Article 2 of UNFCCC</a:t>
            </a:r>
            <a:endParaRPr lang="en-029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2209800"/>
            <a:ext cx="784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4876800"/>
            <a:ext cx="784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 rot="19480674">
            <a:off x="-5608" y="552431"/>
            <a:ext cx="2693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CONTEXT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810700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578925"/>
            <a:ext cx="70866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smtClean="0">
                <a:latin typeface="Comic Sans MS" pitchFamily="66" charset="0"/>
              </a:rPr>
              <a:t>The ultimate objective of this Convention and any related legal instruments that the Conference of parties may adopt is to achieve, in accordance with the relevant provisions of the Convention, </a:t>
            </a:r>
            <a:r>
              <a:rPr lang="en-US" sz="2700" dirty="0" smtClean="0">
                <a:solidFill>
                  <a:srgbClr val="C00000"/>
                </a:solidFill>
                <a:latin typeface="Comic Sans MS" pitchFamily="66" charset="0"/>
              </a:rPr>
              <a:t>stabilization of greenhouse gas concentrations </a:t>
            </a:r>
            <a:r>
              <a:rPr lang="en-US" sz="2700" dirty="0" smtClean="0">
                <a:latin typeface="Comic Sans MS" pitchFamily="66" charset="0"/>
              </a:rPr>
              <a:t>in the atmosphere at a level that would </a:t>
            </a:r>
            <a:r>
              <a:rPr lang="en-US" sz="2700" dirty="0" smtClean="0">
                <a:solidFill>
                  <a:srgbClr val="C00000"/>
                </a:solidFill>
                <a:latin typeface="Comic Sans MS" pitchFamily="66" charset="0"/>
              </a:rPr>
              <a:t>prevent dangerous anthropogenic interference with climate system</a:t>
            </a:r>
            <a:r>
              <a:rPr lang="en-US" sz="2700" dirty="0" smtClean="0">
                <a:latin typeface="Comic Sans MS" pitchFamily="66" charset="0"/>
              </a:rPr>
              <a:t>. Such a level should be achieved </a:t>
            </a:r>
            <a:r>
              <a:rPr lang="en-US" sz="2700" dirty="0" smtClean="0">
                <a:solidFill>
                  <a:srgbClr val="C00000"/>
                </a:solidFill>
                <a:latin typeface="Comic Sans MS" pitchFamily="66" charset="0"/>
              </a:rPr>
              <a:t>within a time-frame </a:t>
            </a:r>
            <a:r>
              <a:rPr lang="en-US" sz="2700" dirty="0" smtClean="0">
                <a:latin typeface="Comic Sans MS" pitchFamily="66" charset="0"/>
              </a:rPr>
              <a:t>sufficient </a:t>
            </a:r>
            <a:r>
              <a:rPr lang="en-US" sz="2700" dirty="0" smtClean="0">
                <a:solidFill>
                  <a:srgbClr val="C00000"/>
                </a:solidFill>
                <a:latin typeface="Comic Sans MS" pitchFamily="66" charset="0"/>
              </a:rPr>
              <a:t>to allow ecosystems to adapt</a:t>
            </a:r>
            <a:r>
              <a:rPr lang="en-US" sz="27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2700" dirty="0" smtClean="0">
                <a:latin typeface="Comic Sans MS" pitchFamily="66" charset="0"/>
              </a:rPr>
              <a:t>naturally to climate change, to </a:t>
            </a:r>
            <a:r>
              <a:rPr lang="en-US" sz="2700" dirty="0" smtClean="0">
                <a:solidFill>
                  <a:srgbClr val="C00000"/>
                </a:solidFill>
                <a:latin typeface="Comic Sans MS" pitchFamily="66" charset="0"/>
              </a:rPr>
              <a:t>ensure that food production is not threatened </a:t>
            </a:r>
            <a:r>
              <a:rPr lang="en-US" sz="2700" dirty="0" smtClean="0">
                <a:latin typeface="Comic Sans MS" pitchFamily="66" charset="0"/>
              </a:rPr>
              <a:t>and to </a:t>
            </a:r>
            <a:r>
              <a:rPr lang="en-US" sz="2700" dirty="0" smtClean="0">
                <a:solidFill>
                  <a:srgbClr val="C00000"/>
                </a:solidFill>
                <a:latin typeface="Comic Sans MS" pitchFamily="66" charset="0"/>
              </a:rPr>
              <a:t>enable economic development </a:t>
            </a:r>
            <a:r>
              <a:rPr lang="en-US" sz="2700" dirty="0" smtClean="0">
                <a:latin typeface="Comic Sans MS" pitchFamily="66" charset="0"/>
              </a:rPr>
              <a:t>to proceed </a:t>
            </a:r>
            <a:r>
              <a:rPr lang="en-US" sz="2700" dirty="0" smtClean="0">
                <a:solidFill>
                  <a:srgbClr val="C00000"/>
                </a:solidFill>
                <a:latin typeface="Comic Sans MS" pitchFamily="66" charset="0"/>
              </a:rPr>
              <a:t>in a sustainable manner</a:t>
            </a:r>
            <a:r>
              <a:rPr lang="en-US" sz="2700" dirty="0" smtClean="0">
                <a:latin typeface="Comic Sans MS" pitchFamily="66" charset="0"/>
              </a:rPr>
              <a:t>.</a:t>
            </a:r>
            <a:endParaRPr lang="en-US" sz="27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8740769">
            <a:off x="-337228" y="151846"/>
            <a:ext cx="275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Article 2: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68802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959276"/>
            <a:ext cx="4953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Preparation &amp; General Support for LAC countries-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WRI, UNEP,GIZ, UNDP, UNFCCC</a:t>
            </a:r>
          </a:p>
          <a:p>
            <a:endParaRPr lang="en-US" sz="2000" dirty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Workshops </a:t>
            </a:r>
          </a:p>
          <a:p>
            <a:r>
              <a:rPr lang="en-US" sz="2000" dirty="0" smtClean="0">
                <a:latin typeface="Comic Sans MS" pitchFamily="66" charset="0"/>
              </a:rPr>
              <a:t>Guidance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9480674">
            <a:off x="-5608" y="321069"/>
            <a:ext cx="2693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PROCESS</a:t>
            </a: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3581400"/>
            <a:ext cx="5715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Specific support to Saint Lucia-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UNFCCC RCC</a:t>
            </a:r>
          </a:p>
          <a:p>
            <a:r>
              <a:rPr lang="en-US" sz="2000" dirty="0">
                <a:latin typeface="Comic Sans MS" pitchFamily="66" charset="0"/>
              </a:rPr>
              <a:t>National Renewable Energy Laboratory (NREL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Climate Analytics</a:t>
            </a:r>
          </a:p>
          <a:p>
            <a:r>
              <a:rPr lang="en-US" sz="2000" dirty="0" smtClean="0">
                <a:latin typeface="Comic Sans MS" pitchFamily="66" charset="0"/>
              </a:rPr>
              <a:t>Stiebert Consulting</a:t>
            </a:r>
          </a:p>
          <a:p>
            <a:r>
              <a:rPr lang="en-US" sz="2000" dirty="0" err="1" smtClean="0">
                <a:latin typeface="Comic Sans MS" pitchFamily="66" charset="0"/>
              </a:rPr>
              <a:t>Enviro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Economics 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err="1" smtClean="0">
                <a:latin typeface="Comic Sans MS" pitchFamily="66" charset="0"/>
              </a:rPr>
              <a:t>Bishnu</a:t>
            </a:r>
            <a:r>
              <a:rPr lang="en-US" sz="2000" dirty="0" smtClean="0">
                <a:latin typeface="Comic Sans MS" pitchFamily="66" charset="0"/>
              </a:rPr>
              <a:t> Tulsie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143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830389" y="304800"/>
            <a:ext cx="2133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Political Decision </a:t>
            </a:r>
          </a:p>
          <a:p>
            <a:pPr algn="ctr"/>
            <a:r>
              <a:rPr lang="en-029" dirty="0" smtClean="0"/>
              <a:t>(&amp; Approach)</a:t>
            </a:r>
            <a:endParaRPr lang="en-029" dirty="0"/>
          </a:p>
        </p:txBody>
      </p:sp>
      <p:sp>
        <p:nvSpPr>
          <p:cNvPr id="3" name="Oval 2"/>
          <p:cNvSpPr/>
          <p:nvPr/>
        </p:nvSpPr>
        <p:spPr>
          <a:xfrm>
            <a:off x="5943600" y="2151017"/>
            <a:ext cx="2172789" cy="1346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 Technical Information</a:t>
            </a:r>
            <a:endParaRPr lang="en-029" dirty="0"/>
          </a:p>
        </p:txBody>
      </p:sp>
      <p:sp>
        <p:nvSpPr>
          <p:cNvPr id="4" name="Oval 3"/>
          <p:cNvSpPr/>
          <p:nvPr/>
        </p:nvSpPr>
        <p:spPr>
          <a:xfrm>
            <a:off x="6135587" y="4128135"/>
            <a:ext cx="2216727" cy="13830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Id. Co-benefits &amp; Mitigation Opportunities</a:t>
            </a:r>
            <a:endParaRPr lang="en-029" dirty="0"/>
          </a:p>
        </p:txBody>
      </p:sp>
      <p:sp>
        <p:nvSpPr>
          <p:cNvPr id="5" name="Oval 4"/>
          <p:cNvSpPr/>
          <p:nvPr/>
        </p:nvSpPr>
        <p:spPr>
          <a:xfrm>
            <a:off x="3637614" y="4682403"/>
            <a:ext cx="1939636" cy="1341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Evaluate costs &amp; support needs</a:t>
            </a:r>
            <a:endParaRPr lang="en-029" dirty="0"/>
          </a:p>
        </p:txBody>
      </p:sp>
      <p:sp>
        <p:nvSpPr>
          <p:cNvPr id="6" name="Oval 5"/>
          <p:cNvSpPr/>
          <p:nvPr/>
        </p:nvSpPr>
        <p:spPr>
          <a:xfrm>
            <a:off x="607129" y="4642398"/>
            <a:ext cx="1810987" cy="13830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Evaluate ambition </a:t>
            </a:r>
            <a:endParaRPr lang="en-029" dirty="0"/>
          </a:p>
        </p:txBody>
      </p:sp>
      <p:sp>
        <p:nvSpPr>
          <p:cNvPr id="8" name="Oval 7"/>
          <p:cNvSpPr/>
          <p:nvPr/>
        </p:nvSpPr>
        <p:spPr>
          <a:xfrm>
            <a:off x="697677" y="2668099"/>
            <a:ext cx="1969323" cy="15155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Package &amp; present contribution</a:t>
            </a:r>
            <a:endParaRPr lang="en-029" dirty="0"/>
          </a:p>
        </p:txBody>
      </p:sp>
      <p:sp>
        <p:nvSpPr>
          <p:cNvPr id="9" name="TextBox 8"/>
          <p:cNvSpPr txBox="1"/>
          <p:nvPr/>
        </p:nvSpPr>
        <p:spPr>
          <a:xfrm rot="19981601">
            <a:off x="-42045" y="547295"/>
            <a:ext cx="3211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029" sz="3200" dirty="0" smtClean="0"/>
              <a:t>Process Elements</a:t>
            </a:r>
            <a:endParaRPr lang="en-029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43800" y="1392038"/>
            <a:ext cx="0" cy="78213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638800" y="5486400"/>
            <a:ext cx="102919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555572" y="5410200"/>
            <a:ext cx="93815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536872" y="3495159"/>
            <a:ext cx="5442" cy="74829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762000" y="3886200"/>
            <a:ext cx="0" cy="93533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881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685800"/>
            <a:ext cx="4133636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495800" y="768942"/>
            <a:ext cx="3886200" cy="288865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029" sz="2400" dirty="0" smtClean="0"/>
              <a:t>Policies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029" sz="2400" dirty="0" smtClean="0"/>
              <a:t>Declarations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029" sz="2400" dirty="0" smtClean="0"/>
              <a:t>Potential for Sustainable interventions in energy sector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029" sz="2400" dirty="0" smtClean="0"/>
              <a:t>Target setting</a:t>
            </a:r>
          </a:p>
          <a:p>
            <a:pPr algn="ctr"/>
            <a:endParaRPr lang="en-029" dirty="0"/>
          </a:p>
        </p:txBody>
      </p:sp>
      <p:sp>
        <p:nvSpPr>
          <p:cNvPr id="4" name="Rounded Rectangle 3"/>
          <p:cNvSpPr/>
          <p:nvPr/>
        </p:nvSpPr>
        <p:spPr>
          <a:xfrm>
            <a:off x="380999" y="3723970"/>
            <a:ext cx="5257801" cy="288865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029" sz="2400" dirty="0" smtClean="0"/>
              <a:t>Determination of relevant  sectorial initiatives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029" sz="2400" dirty="0" smtClean="0"/>
              <a:t>Identification &amp; prioritization of mitigation measures</a:t>
            </a:r>
          </a:p>
          <a:p>
            <a:pPr algn="ctr"/>
            <a:endParaRPr lang="en-029" dirty="0"/>
          </a:p>
        </p:txBody>
      </p:sp>
      <p:sp>
        <p:nvSpPr>
          <p:cNvPr id="6" name="TextBox 5"/>
          <p:cNvSpPr txBox="1"/>
          <p:nvPr/>
        </p:nvSpPr>
        <p:spPr>
          <a:xfrm>
            <a:off x="2838450" y="116571"/>
            <a:ext cx="2800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029" sz="2400" dirty="0" smtClean="0"/>
              <a:t>DESIGN APPROACH  </a:t>
            </a:r>
            <a:endParaRPr lang="en-029" sz="2400" dirty="0"/>
          </a:p>
        </p:txBody>
      </p:sp>
    </p:spTree>
    <p:extLst>
      <p:ext uri="{BB962C8B-B14F-4D97-AF65-F5344CB8AC3E}">
        <p14:creationId xmlns:p14="http://schemas.microsoft.com/office/powerpoint/2010/main" val="24997362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830389" y="304800"/>
            <a:ext cx="2133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Political Decision </a:t>
            </a:r>
          </a:p>
          <a:p>
            <a:pPr algn="ctr"/>
            <a:r>
              <a:rPr lang="en-029" dirty="0" smtClean="0"/>
              <a:t>(&amp; Approach)</a:t>
            </a:r>
            <a:endParaRPr lang="en-029" dirty="0"/>
          </a:p>
        </p:txBody>
      </p:sp>
      <p:sp>
        <p:nvSpPr>
          <p:cNvPr id="3" name="Oval 2"/>
          <p:cNvSpPr/>
          <p:nvPr/>
        </p:nvSpPr>
        <p:spPr>
          <a:xfrm>
            <a:off x="5943600" y="2151017"/>
            <a:ext cx="2172789" cy="1346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 Technical Information</a:t>
            </a:r>
            <a:endParaRPr lang="en-029" dirty="0"/>
          </a:p>
        </p:txBody>
      </p:sp>
      <p:sp>
        <p:nvSpPr>
          <p:cNvPr id="4" name="Oval 3"/>
          <p:cNvSpPr/>
          <p:nvPr/>
        </p:nvSpPr>
        <p:spPr>
          <a:xfrm>
            <a:off x="6135587" y="4128135"/>
            <a:ext cx="2216727" cy="13830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Id. Co-benefits &amp; Mitigation Opportunities</a:t>
            </a:r>
            <a:endParaRPr lang="en-029" dirty="0"/>
          </a:p>
        </p:txBody>
      </p:sp>
      <p:sp>
        <p:nvSpPr>
          <p:cNvPr id="5" name="Oval 4"/>
          <p:cNvSpPr/>
          <p:nvPr/>
        </p:nvSpPr>
        <p:spPr>
          <a:xfrm>
            <a:off x="3637614" y="4682403"/>
            <a:ext cx="1939636" cy="1341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Evaluate costs &amp; support needs</a:t>
            </a:r>
            <a:endParaRPr lang="en-029" dirty="0"/>
          </a:p>
        </p:txBody>
      </p:sp>
      <p:sp>
        <p:nvSpPr>
          <p:cNvPr id="6" name="Oval 5"/>
          <p:cNvSpPr/>
          <p:nvPr/>
        </p:nvSpPr>
        <p:spPr>
          <a:xfrm>
            <a:off x="607129" y="4642398"/>
            <a:ext cx="1810987" cy="13830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Evaluate ambition </a:t>
            </a:r>
            <a:endParaRPr lang="en-029" dirty="0"/>
          </a:p>
        </p:txBody>
      </p:sp>
      <p:sp>
        <p:nvSpPr>
          <p:cNvPr id="8" name="Oval 7"/>
          <p:cNvSpPr/>
          <p:nvPr/>
        </p:nvSpPr>
        <p:spPr>
          <a:xfrm>
            <a:off x="697677" y="2668099"/>
            <a:ext cx="1969323" cy="15155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029" dirty="0" smtClean="0"/>
              <a:t>Package &amp; present contribution</a:t>
            </a:r>
            <a:endParaRPr lang="en-029" dirty="0"/>
          </a:p>
        </p:txBody>
      </p:sp>
      <p:sp>
        <p:nvSpPr>
          <p:cNvPr id="9" name="TextBox 8"/>
          <p:cNvSpPr txBox="1"/>
          <p:nvPr/>
        </p:nvSpPr>
        <p:spPr>
          <a:xfrm rot="19981601">
            <a:off x="-42045" y="547295"/>
            <a:ext cx="3211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029" sz="3200" dirty="0" smtClean="0"/>
              <a:t>Process Elements</a:t>
            </a:r>
            <a:endParaRPr lang="en-029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43800" y="1392038"/>
            <a:ext cx="0" cy="78213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638800" y="5486400"/>
            <a:ext cx="102919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555572" y="5410200"/>
            <a:ext cx="93815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536872" y="3495159"/>
            <a:ext cx="5442" cy="74829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762000" y="3886200"/>
            <a:ext cx="0" cy="93533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7600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19480674">
            <a:off x="32408" y="184525"/>
            <a:ext cx="26931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INDC SUMMARY</a:t>
            </a:r>
            <a:endParaRPr lang="en-US" sz="4400" dirty="0"/>
          </a:p>
        </p:txBody>
      </p:sp>
      <p:sp>
        <p:nvSpPr>
          <p:cNvPr id="8" name="Rectangle 7"/>
          <p:cNvSpPr/>
          <p:nvPr/>
        </p:nvSpPr>
        <p:spPr>
          <a:xfrm>
            <a:off x="2133600" y="1295400"/>
            <a:ext cx="6172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Submitted Contribution – November 2015</a:t>
            </a:r>
          </a:p>
          <a:p>
            <a:endParaRPr lang="en-US" sz="2400" dirty="0">
              <a:latin typeface="Comic Sans MS" pitchFamily="66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Action oriented and conditional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Sectors: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Energy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Electricity Generation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Transportation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Timeframe for targets: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2030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2025 (intermediate)</a:t>
            </a:r>
          </a:p>
        </p:txBody>
      </p:sp>
    </p:spTree>
    <p:extLst>
      <p:ext uri="{BB962C8B-B14F-4D97-AF65-F5344CB8AC3E}">
        <p14:creationId xmlns:p14="http://schemas.microsoft.com/office/powerpoint/2010/main" val="40779949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4025</TotalTime>
  <Words>656</Words>
  <Application>Microsoft Office PowerPoint</Application>
  <PresentationFormat>On-screen Show (4:3)</PresentationFormat>
  <Paragraphs>147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SDED3</dc:creator>
  <cp:lastModifiedBy>A</cp:lastModifiedBy>
  <cp:revision>315</cp:revision>
  <cp:lastPrinted>2016-06-17T21:46:24Z</cp:lastPrinted>
  <dcterms:created xsi:type="dcterms:W3CDTF">2015-10-27T18:32:30Z</dcterms:created>
  <dcterms:modified xsi:type="dcterms:W3CDTF">2016-06-20T00:13:54Z</dcterms:modified>
</cp:coreProperties>
</file>