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6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D51B6-D3E0-43E8-AF0E-0BC088E733EA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7F784-C105-4F49-9218-D589445C689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23A6041-1386-45A4-B628-9E556D1DDEEA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1692A9D-8E65-488D-B088-B1EE9A79BEB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Make available as handout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92A9D-8E65-488D-B088-B1EE9A79BEBF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37E2-168D-4FE5-B76E-3777428D4049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5829-AD3D-4807-A75B-9E0BF2FCF6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37E2-168D-4FE5-B76E-3777428D4049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5829-AD3D-4807-A75B-9E0BF2FCF6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37E2-168D-4FE5-B76E-3777428D4049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5829-AD3D-4807-A75B-9E0BF2FCF6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99377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8956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7D3B1-6497-4209-A523-6C52685541F3}" type="datetimeFigureOut">
              <a:rPr lang="en-US" altLang="en-US"/>
              <a:pPr>
                <a:defRPr/>
              </a:pPr>
              <a:t>11/22/2016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CBCAD-307D-4EF9-9DCE-5D6A3D8747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45450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74E86-78FE-45F1-BE56-BEB9E1DAFA32}" type="datetimeFigureOut">
              <a:rPr lang="en-US" altLang="en-US"/>
              <a:pPr>
                <a:defRPr/>
              </a:pPr>
              <a:t>11/22/2016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DEF2E-9A23-49AA-AFF3-B94F0D881E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91671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0A3A4-C957-447B-9F63-CE5DFFC43B59}" type="datetimeFigureOut">
              <a:rPr lang="en-US" altLang="en-US"/>
              <a:pPr>
                <a:defRPr/>
              </a:pPr>
              <a:t>11/22/2016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0F560-D7A3-46A6-87F0-57B4FAC026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76036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29EB0-0CF1-400E-8E73-104CE6F9ECD1}" type="datetimeFigureOut">
              <a:rPr lang="en-US" altLang="en-US"/>
              <a:pPr>
                <a:defRPr/>
              </a:pPr>
              <a:t>11/22/2016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A1B5C-DC1F-471B-A64F-FDA5F0BBE4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91200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247FE-8690-4813-8CDE-2A7D2FE13F65}" type="datetimeFigureOut">
              <a:rPr lang="en-US" altLang="en-US"/>
              <a:pPr>
                <a:defRPr/>
              </a:pPr>
              <a:t>11/22/2016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17A13-FA74-4A2A-918F-D33C82BCE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19891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9F8E0-F7BE-4330-B57F-055A76AC1CC1}" type="datetimeFigureOut">
              <a:rPr lang="en-US" altLang="en-US"/>
              <a:pPr>
                <a:defRPr/>
              </a:pPr>
              <a:t>11/22/2016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C71F9-F83D-4A87-A25F-97E59BAADF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80737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1682-C879-4C97-BB22-832F65863F51}" type="datetimeFigureOut">
              <a:rPr lang="en-US" altLang="en-US"/>
              <a:pPr>
                <a:defRPr/>
              </a:pPr>
              <a:t>11/22/2016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11304-9319-4963-B540-EF77A46873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66456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D8D9F-39B0-4641-9A9B-23F593D1AB33}" type="datetimeFigureOut">
              <a:rPr lang="en-US" altLang="en-US"/>
              <a:pPr>
                <a:defRPr/>
              </a:pPr>
              <a:t>11/22/2016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ED67A-282B-4682-857D-C63DC66B6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6046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37E2-168D-4FE5-B76E-3777428D4049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5829-AD3D-4807-A75B-9E0BF2FCF6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F4C73-B0A4-4FAD-86E4-3D228C30B3F6}" type="datetimeFigureOut">
              <a:rPr lang="en-US" altLang="en-US"/>
              <a:pPr>
                <a:defRPr/>
              </a:pPr>
              <a:t>11/22/2016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92543-3722-4FF9-9CB4-145D86F673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24644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7F972-7E8D-4194-94C6-E62AFBAF834D}" type="datetimeFigureOut">
              <a:rPr lang="en-US" altLang="en-US"/>
              <a:pPr>
                <a:defRPr/>
              </a:pPr>
              <a:t>11/22/2016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47EC7-6C0B-40DE-9B6D-C49251937F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2754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E9809-F9AA-4FE4-8050-2070965ABD33}" type="datetimeFigureOut">
              <a:rPr lang="en-US" altLang="en-US"/>
              <a:pPr>
                <a:defRPr/>
              </a:pPr>
              <a:t>11/22/2016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176C6-B35C-479B-AC73-428E24AB3F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9815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37E2-168D-4FE5-B76E-3777428D4049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5829-AD3D-4807-A75B-9E0BF2FCF6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37E2-168D-4FE5-B76E-3777428D4049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5829-AD3D-4807-A75B-9E0BF2FCF6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37E2-168D-4FE5-B76E-3777428D4049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5829-AD3D-4807-A75B-9E0BF2FCF6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37E2-168D-4FE5-B76E-3777428D4049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5829-AD3D-4807-A75B-9E0BF2FCF6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37E2-168D-4FE5-B76E-3777428D4049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5829-AD3D-4807-A75B-9E0BF2FCF6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37E2-168D-4FE5-B76E-3777428D4049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5829-AD3D-4807-A75B-9E0BF2FCF6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37E2-168D-4FE5-B76E-3777428D4049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5829-AD3D-4807-A75B-9E0BF2FCF6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037E2-168D-4FE5-B76E-3777428D4049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F5829-AD3D-4807-A75B-9E0BF2FCF60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06F54F-A5E1-4099-BDA7-F1C1B05BCCA2}" type="datetimeFigureOut">
              <a:rPr lang="en-US" altLang="en-US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11/22/2016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MS PGothic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4D928A-60C4-453B-9C5B-C5D1F4A4951B}" type="slidenum">
              <a:rPr lang="en-US" altLang="en-US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package11.doc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609600"/>
            <a:ext cx="2133600" cy="5334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339" name="Title 1"/>
          <p:cNvSpPr>
            <a:spLocks noGrp="1"/>
          </p:cNvSpPr>
          <p:nvPr>
            <p:ph type="ctrTitle"/>
          </p:nvPr>
        </p:nvSpPr>
        <p:spPr>
          <a:xfrm>
            <a:off x="31750" y="3048000"/>
            <a:ext cx="8993188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>
                <a:solidFill>
                  <a:schemeClr val="tx1"/>
                </a:solidFill>
              </a:rPr>
              <a:t/>
            </a:r>
            <a:br>
              <a:rPr lang="en-GB" sz="3600" dirty="0" smtClean="0">
                <a:solidFill>
                  <a:schemeClr val="tx1"/>
                </a:solidFill>
              </a:rPr>
            </a:br>
            <a:r>
              <a:rPr lang="en-GB" sz="3600" dirty="0" smtClean="0">
                <a:solidFill>
                  <a:schemeClr val="tx1"/>
                </a:solidFill>
              </a:rPr>
              <a:t/>
            </a:r>
            <a:br>
              <a:rPr lang="en-GB" sz="3600" dirty="0" smtClean="0">
                <a:solidFill>
                  <a:schemeClr val="tx1"/>
                </a:solidFill>
              </a:rPr>
            </a:br>
            <a:r>
              <a:rPr lang="en-GB" sz="3600" dirty="0" smtClean="0">
                <a:solidFill>
                  <a:schemeClr val="tx1"/>
                </a:solidFill>
              </a:rPr>
              <a:t>Prioritisation </a:t>
            </a:r>
            <a:r>
              <a:rPr lang="en-GB" sz="3600" dirty="0" smtClean="0">
                <a:solidFill>
                  <a:schemeClr val="tx1"/>
                </a:solidFill>
              </a:rPr>
              <a:t>of </a:t>
            </a:r>
            <a:r>
              <a:rPr lang="en-GB" sz="3600" dirty="0" smtClean="0">
                <a:solidFill>
                  <a:schemeClr val="tx1"/>
                </a:solidFill>
              </a:rPr>
              <a:t>climate change adaptation </a:t>
            </a:r>
            <a:r>
              <a:rPr lang="en-GB" sz="3600" dirty="0" smtClean="0">
                <a:solidFill>
                  <a:schemeClr val="tx1"/>
                </a:solidFill>
              </a:rPr>
              <a:t>programmes and </a:t>
            </a:r>
            <a:r>
              <a:rPr lang="en-GB" sz="3600" dirty="0" smtClean="0">
                <a:solidFill>
                  <a:schemeClr val="tx1"/>
                </a:solidFill>
              </a:rPr>
              <a:t>projects</a:t>
            </a:r>
            <a:br>
              <a:rPr lang="en-GB" sz="36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>Areeya Obidiegwu and Ray Purcell</a:t>
            </a:r>
            <a:r>
              <a:rPr lang="en-GB" sz="3600" dirty="0" smtClean="0">
                <a:solidFill>
                  <a:schemeClr val="tx1"/>
                </a:solidFill>
              </a:rPr>
              <a:t/>
            </a:r>
            <a:br>
              <a:rPr lang="en-GB" sz="3600" dirty="0" smtClean="0">
                <a:solidFill>
                  <a:schemeClr val="tx1"/>
                </a:solidFill>
              </a:rPr>
            </a:br>
            <a:r>
              <a:rPr lang="en-GB" sz="3600" dirty="0" smtClean="0">
                <a:solidFill>
                  <a:schemeClr val="tx1"/>
                </a:solidFill>
              </a:rPr>
              <a:t/>
            </a:r>
            <a:br>
              <a:rPr lang="en-GB" sz="3600" dirty="0" smtClean="0">
                <a:solidFill>
                  <a:schemeClr val="tx1"/>
                </a:solidFill>
              </a:rPr>
            </a:br>
            <a:endParaRPr lang="en-US" sz="3600" b="1" dirty="0">
              <a:solidFill>
                <a:schemeClr val="tx1"/>
              </a:solidFill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Scoring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See </a:t>
            </a:r>
            <a:r>
              <a:rPr lang="en-GB" dirty="0" smtClean="0"/>
              <a:t>Handout on </a:t>
            </a:r>
            <a:r>
              <a:rPr lang="en-GB" smtClean="0"/>
              <a:t>Scoring Framework </a:t>
            </a:r>
            <a:r>
              <a:rPr lang="en-GB" dirty="0" smtClean="0"/>
              <a:t>Example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Agricultural Climate Change Strategy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Currently 4 strategies, 11 strategies, 53 </a:t>
            </a:r>
            <a:r>
              <a:rPr lang="en-GB" dirty="0" smtClean="0"/>
              <a:t>programmes (27of which for adaptation)</a:t>
            </a:r>
            <a:endParaRPr lang="en-GB" dirty="0" smtClean="0"/>
          </a:p>
          <a:p>
            <a:r>
              <a:rPr lang="en-GB" dirty="0" smtClean="0"/>
              <a:t>Unknown number of projects under the 53 programmes</a:t>
            </a:r>
          </a:p>
          <a:p>
            <a:pPr>
              <a:buNone/>
            </a:pPr>
            <a:r>
              <a:rPr lang="en-GB" dirty="0" smtClean="0"/>
              <a:t>Why is there are need to prioritise? </a:t>
            </a:r>
          </a:p>
          <a:p>
            <a:r>
              <a:rPr lang="en-GB" dirty="0" smtClean="0"/>
              <a:t>to help identify key strategic areas of activity </a:t>
            </a:r>
          </a:p>
          <a:p>
            <a:r>
              <a:rPr lang="en-GB" dirty="0" smtClean="0"/>
              <a:t>and to help allocate scarce budgetary resources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Current MOAC Approaches to Prioritisation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For budget decision making, MOAC priorities determined by a high level Budget Working Group which sets key policy directions (this year land consolidation and Learning Centres)</a:t>
            </a:r>
          </a:p>
          <a:p>
            <a:pPr>
              <a:buNone/>
            </a:pPr>
            <a:r>
              <a:rPr lang="en-GB" dirty="0" smtClean="0"/>
              <a:t>At Departmental level, Departments consider the following criteria for selecting projects for the budget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budget decision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fit with Government and ministerial policies</a:t>
            </a:r>
          </a:p>
          <a:p>
            <a:r>
              <a:rPr lang="en-GB" dirty="0" smtClean="0"/>
              <a:t>Policy directions from the Office of the Permanent Secretary</a:t>
            </a:r>
          </a:p>
          <a:p>
            <a:r>
              <a:rPr lang="en-GB" dirty="0" smtClean="0"/>
              <a:t>The perceived degree of urgency of a project</a:t>
            </a:r>
          </a:p>
          <a:p>
            <a:r>
              <a:rPr lang="en-GB" dirty="0" smtClean="0"/>
              <a:t>Government redistribution policy relating to fair distribution of projects across provinces</a:t>
            </a:r>
          </a:p>
          <a:p>
            <a:pPr>
              <a:buNone/>
            </a:pPr>
            <a:r>
              <a:rPr lang="en-GB" dirty="0" smtClean="0"/>
              <a:t>But the prioritisation processes are intuitive rather than systematic (e.g. not based on scoring) and therefore not always transparent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Current climate change prioritisation practices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Not a well developed methodological area</a:t>
            </a:r>
          </a:p>
          <a:p>
            <a:r>
              <a:rPr lang="en-GB" dirty="0" smtClean="0"/>
              <a:t>Qualitative benefits approach has been piloted but found to be skill and discussion intensive and therefore time consuming</a:t>
            </a:r>
          </a:p>
          <a:p>
            <a:r>
              <a:rPr lang="en-GB" dirty="0" smtClean="0"/>
              <a:t>Involves assessing projects against “with” and “without” climate change and can be conceptually quite difficult and </a:t>
            </a:r>
            <a:r>
              <a:rPr lang="en-GB" dirty="0" err="1" smtClean="0"/>
              <a:t>unwieldly</a:t>
            </a:r>
            <a:r>
              <a:rPr lang="en-GB" dirty="0" smtClean="0"/>
              <a:t> for dealing with large numbers of </a:t>
            </a:r>
            <a:r>
              <a:rPr lang="en-GB" dirty="0" smtClean="0"/>
              <a:t>projects</a:t>
            </a:r>
          </a:p>
          <a:p>
            <a:r>
              <a:rPr lang="en-GB" dirty="0" smtClean="0"/>
              <a:t>Some simple MCA attempts but not well documented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n-GB" sz="3200" dirty="0" smtClean="0"/>
              <a:t>A First Cut Classification </a:t>
            </a:r>
            <a:br>
              <a:rPr lang="en-GB" sz="3200" dirty="0" smtClean="0"/>
            </a:br>
            <a:r>
              <a:rPr lang="en-GB" sz="3200" dirty="0" smtClean="0"/>
              <a:t>UNDP Climate Relevance Index</a:t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endParaRPr lang="en-GB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39552" y="908721"/>
          <a:ext cx="8064896" cy="5949280"/>
        </p:xfrm>
        <a:graphic>
          <a:graphicData uri="http://schemas.openxmlformats.org/presentationml/2006/ole">
            <p:oleObj spid="_x0000_s1027" r:id="rId4" imgW="5882665" imgH="5775227" progId="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ADB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Scoring methodology for assessing climate change impact, vulnerabilities and technology needs in six sectors:</a:t>
            </a:r>
          </a:p>
          <a:p>
            <a:pPr lvl="0"/>
            <a:r>
              <a:rPr lang="en-GB" dirty="0"/>
              <a:t>agriculture, </a:t>
            </a:r>
          </a:p>
          <a:p>
            <a:pPr lvl="0"/>
            <a:r>
              <a:rPr lang="en-GB" dirty="0"/>
              <a:t>coastal resources,</a:t>
            </a:r>
          </a:p>
          <a:p>
            <a:pPr lvl="0"/>
            <a:r>
              <a:rPr lang="en-GB" dirty="0"/>
              <a:t>human health, </a:t>
            </a:r>
          </a:p>
          <a:p>
            <a:pPr lvl="0"/>
            <a:r>
              <a:rPr lang="en-GB" dirty="0"/>
              <a:t>transportation, </a:t>
            </a:r>
          </a:p>
          <a:p>
            <a:pPr lvl="0"/>
            <a:r>
              <a:rPr lang="en-GB" dirty="0"/>
              <a:t>water resources, and</a:t>
            </a:r>
          </a:p>
          <a:p>
            <a:pPr lvl="0"/>
            <a:r>
              <a:rPr lang="en-GB" dirty="0"/>
              <a:t>disaster risk management (DRM).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 smtClean="0"/>
              <a:t>ADB Scoring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lvl="0"/>
            <a:r>
              <a:rPr lang="en-GB" sz="2800" dirty="0" smtClean="0"/>
              <a:t>effectiveness </a:t>
            </a:r>
            <a:endParaRPr lang="en-GB" sz="2800" dirty="0"/>
          </a:p>
          <a:p>
            <a:pPr lvl="0"/>
            <a:r>
              <a:rPr lang="en-GB" sz="2800" dirty="0"/>
              <a:t>relative costs</a:t>
            </a:r>
          </a:p>
          <a:p>
            <a:pPr lvl="0"/>
            <a:r>
              <a:rPr lang="en-GB" sz="2800" dirty="0"/>
              <a:t>co-</a:t>
            </a:r>
            <a:r>
              <a:rPr lang="en-GB" sz="2800" dirty="0" err="1"/>
              <a:t>beneﬁts</a:t>
            </a:r>
            <a:endParaRPr lang="en-GB" sz="2800" dirty="0"/>
          </a:p>
          <a:p>
            <a:pPr lvl="0"/>
            <a:r>
              <a:rPr lang="en-GB" sz="2800" dirty="0"/>
              <a:t>co-costs</a:t>
            </a:r>
          </a:p>
          <a:p>
            <a:pPr lvl="0"/>
            <a:r>
              <a:rPr lang="en-GB" sz="2800" dirty="0"/>
              <a:t>barriers to implementation</a:t>
            </a:r>
          </a:p>
          <a:p>
            <a:pPr lvl="0"/>
            <a:r>
              <a:rPr lang="en-GB" sz="2800" dirty="0"/>
              <a:t>feasibility of implementation</a:t>
            </a:r>
          </a:p>
          <a:p>
            <a:pPr lvl="0"/>
            <a:r>
              <a:rPr lang="en-GB" sz="2800" dirty="0"/>
              <a:t>scale of implementation </a:t>
            </a:r>
          </a:p>
          <a:p>
            <a:pPr lvl="0"/>
            <a:r>
              <a:rPr lang="en-GB" sz="2800" dirty="0"/>
              <a:t>applicable locations and </a:t>
            </a:r>
            <a:r>
              <a:rPr lang="en-GB" sz="2800" dirty="0" smtClean="0"/>
              <a:t>conditions </a:t>
            </a:r>
            <a:endParaRPr lang="en-GB" sz="2800" dirty="0"/>
          </a:p>
          <a:p>
            <a:pPr lvl="0"/>
            <a:r>
              <a:rPr lang="en-GB" sz="2800" dirty="0"/>
              <a:t>potential  </a:t>
            </a:r>
            <a:r>
              <a:rPr lang="en-GB" sz="2800" dirty="0" err="1"/>
              <a:t>ﬁnancing</a:t>
            </a:r>
            <a:r>
              <a:rPr lang="en-GB" sz="2800" dirty="0"/>
              <a:t>  and  markets</a:t>
            </a:r>
          </a:p>
          <a:p>
            <a:pPr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Criteria Suggestions for Scoring the CC Strategy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Autofit/>
          </a:bodyPr>
          <a:lstStyle/>
          <a:p>
            <a:pPr lvl="0"/>
            <a:r>
              <a:rPr lang="en-GB" sz="2200" b="1" dirty="0" smtClean="0"/>
              <a:t>climate </a:t>
            </a:r>
            <a:r>
              <a:rPr lang="en-GB" sz="2200" b="1" dirty="0"/>
              <a:t>relevance</a:t>
            </a:r>
            <a:r>
              <a:rPr lang="en-GB" sz="2200" dirty="0"/>
              <a:t> in terms of the Climate Relevance Index</a:t>
            </a:r>
          </a:p>
          <a:p>
            <a:r>
              <a:rPr lang="en-GB" sz="2200" b="1" dirty="0" smtClean="0"/>
              <a:t>policy consistency</a:t>
            </a:r>
            <a:r>
              <a:rPr lang="en-GB" sz="2200" dirty="0" smtClean="0"/>
              <a:t> against NESDP, National Climate Change Master Plan, </a:t>
            </a:r>
            <a:r>
              <a:rPr lang="en-GB" sz="2200" dirty="0" smtClean="0"/>
              <a:t>Govt Action Plans, ADP </a:t>
            </a:r>
            <a:r>
              <a:rPr lang="en-GB" sz="2200" dirty="0" smtClean="0"/>
              <a:t>etc</a:t>
            </a:r>
          </a:p>
          <a:p>
            <a:pPr lvl="0"/>
            <a:r>
              <a:rPr lang="en-GB" sz="2200" b="1" dirty="0" smtClean="0"/>
              <a:t>effectiveness</a:t>
            </a:r>
            <a:r>
              <a:rPr lang="en-GB" sz="2200" dirty="0"/>
              <a:t>, how well the programme reduces climate vulnerability or increases resilience; </a:t>
            </a:r>
          </a:p>
          <a:p>
            <a:pPr lvl="0"/>
            <a:r>
              <a:rPr lang="en-GB" sz="2200" b="1" dirty="0"/>
              <a:t>socio-economic and poverty impact</a:t>
            </a:r>
            <a:r>
              <a:rPr lang="en-GB" sz="2200" dirty="0"/>
              <a:t>, the </a:t>
            </a:r>
            <a:r>
              <a:rPr lang="en-GB" sz="2200" dirty="0" smtClean="0"/>
              <a:t>type of benefit, numbers</a:t>
            </a:r>
            <a:r>
              <a:rPr lang="en-GB" sz="2200" dirty="0"/>
              <a:t>, location and typology of beneficiaries </a:t>
            </a:r>
          </a:p>
          <a:p>
            <a:pPr lvl="0"/>
            <a:r>
              <a:rPr lang="en-GB" sz="2200" b="1" dirty="0" smtClean="0"/>
              <a:t>co-</a:t>
            </a:r>
            <a:r>
              <a:rPr lang="en-GB" sz="2200" b="1" dirty="0" err="1" smtClean="0"/>
              <a:t>beneﬁts</a:t>
            </a:r>
            <a:r>
              <a:rPr lang="en-GB" sz="2200" b="1" dirty="0"/>
              <a:t>,</a:t>
            </a:r>
            <a:r>
              <a:rPr lang="en-GB" sz="2200" dirty="0"/>
              <a:t>  other development </a:t>
            </a:r>
            <a:r>
              <a:rPr lang="en-GB" sz="2200" dirty="0" err="1"/>
              <a:t>beneﬁts</a:t>
            </a:r>
            <a:r>
              <a:rPr lang="en-GB" sz="2200" dirty="0"/>
              <a:t> the programme/project may provide additional to climate change benefits, such </a:t>
            </a:r>
            <a:r>
              <a:rPr lang="en-GB" sz="2200" dirty="0" smtClean="0"/>
              <a:t>as micro-irrigation enhancing land condition</a:t>
            </a:r>
            <a:endParaRPr lang="en-GB" sz="2200" dirty="0"/>
          </a:p>
          <a:p>
            <a:pPr lvl="0"/>
            <a:r>
              <a:rPr lang="en-GB" sz="2200" b="1" dirty="0"/>
              <a:t>co-costs</a:t>
            </a:r>
            <a:r>
              <a:rPr lang="en-GB" sz="2200" dirty="0"/>
              <a:t>, </a:t>
            </a:r>
            <a:r>
              <a:rPr lang="en-GB" sz="2200" dirty="0" err="1"/>
              <a:t>maladaptation</a:t>
            </a:r>
            <a:r>
              <a:rPr lang="en-GB" sz="2200" dirty="0"/>
              <a:t> - the number and magnitude of the negative consequences, such as </a:t>
            </a:r>
            <a:r>
              <a:rPr lang="en-GB" sz="2200" dirty="0" smtClean="0"/>
              <a:t>irrigation adversely affecting </a:t>
            </a:r>
            <a:r>
              <a:rPr lang="en-GB" sz="2200" dirty="0" smtClean="0"/>
              <a:t>down stream water supplies or damage to ecosystems</a:t>
            </a:r>
            <a:endParaRPr lang="en-GB" sz="2200" dirty="0"/>
          </a:p>
          <a:p>
            <a:r>
              <a:rPr lang="en-GB" sz="2200" b="1" dirty="0"/>
              <a:t>feasibility of </a:t>
            </a:r>
            <a:r>
              <a:rPr lang="en-GB" sz="2200" b="1" dirty="0" smtClean="0"/>
              <a:t>implementation, </a:t>
            </a:r>
            <a:r>
              <a:rPr lang="en-GB" sz="2200" dirty="0" smtClean="0"/>
              <a:t>capacity to  procure and execute</a:t>
            </a:r>
            <a:endParaRPr lang="en-GB" sz="2200" dirty="0" smtClean="0"/>
          </a:p>
          <a:p>
            <a:pPr lvl="0"/>
            <a:r>
              <a:rPr lang="en-GB" sz="2200" b="1" dirty="0" smtClean="0"/>
              <a:t>finance availability </a:t>
            </a:r>
            <a:r>
              <a:rPr lang="en-GB" sz="2200" b="1" dirty="0" smtClean="0"/>
              <a:t> </a:t>
            </a:r>
            <a:r>
              <a:rPr lang="en-GB" sz="2200" dirty="0" smtClean="0"/>
              <a:t>relative to domestic or external funding requirements</a:t>
            </a:r>
            <a:endParaRPr lang="en-GB" sz="2200" dirty="0" smtClean="0"/>
          </a:p>
          <a:p>
            <a:pPr>
              <a:buNone/>
            </a:pPr>
            <a:r>
              <a:rPr lang="en-GB" sz="2200" dirty="0" smtClean="0"/>
              <a:t> </a:t>
            </a:r>
            <a:endParaRPr lang="en-GB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4345</TotalTime>
  <Words>435</Words>
  <Application>Microsoft Office PowerPoint</Application>
  <PresentationFormat>On-screen Show (4:3)</PresentationFormat>
  <Paragraphs>57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  Prioritisation of climate change adaptation programmes and projects Areeya Obidiegwu and Ray Purcell  </vt:lpstr>
      <vt:lpstr>2nd Agricultural Climate Change Strategy</vt:lpstr>
      <vt:lpstr>Current MOAC Approaches to Prioritisation</vt:lpstr>
      <vt:lpstr>Current budget decision criteria</vt:lpstr>
      <vt:lpstr>Current climate change prioritisation practices</vt:lpstr>
      <vt:lpstr>A First Cut Classification  UNDP Climate Relevance Index </vt:lpstr>
      <vt:lpstr>ADB Approach</vt:lpstr>
      <vt:lpstr>ADB Scoring Criteria</vt:lpstr>
      <vt:lpstr>Criteria Suggestions for Scoring the CC Strategy</vt:lpstr>
      <vt:lpstr>Scoring example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Screening and Programme Appraisal in MOAC Training Workshop 23 November 2016 Bangkok</dc:title>
  <dc:creator>C855-1J1</dc:creator>
  <cp:lastModifiedBy>C855-1J1</cp:lastModifiedBy>
  <cp:revision>11</cp:revision>
  <dcterms:created xsi:type="dcterms:W3CDTF">2016-11-18T11:01:09Z</dcterms:created>
  <dcterms:modified xsi:type="dcterms:W3CDTF">2016-11-23T01:20:07Z</dcterms:modified>
</cp:coreProperties>
</file>