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2" r:id="rId6"/>
    <p:sldId id="267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A6041-1386-45A4-B628-9E556D1DDEEA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92A9D-8E65-488D-B088-B1EE9A79BE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4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Make available as handout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92A9D-8E65-488D-B088-B1EE9A79BEB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81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Make available as handout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92A9D-8E65-488D-B088-B1EE9A79BEB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9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037E2-168D-4FE5-B76E-3777428D4049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F5829-AD3D-4807-A75B-9E0BF2FCF60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2564904"/>
            <a:ext cx="6400800" cy="1728192"/>
          </a:xfrm>
        </p:spPr>
        <p:txBody>
          <a:bodyPr>
            <a:normAutofit/>
          </a:bodyPr>
          <a:lstStyle/>
          <a:p>
            <a:r>
              <a:rPr lang="th-TH" sz="4400" b="1" dirty="0" smtClean="0">
                <a:solidFill>
                  <a:srgbClr val="0070C0"/>
                </a:solidFill>
              </a:rPr>
              <a:t>การจัดลำดับความสำคัญของโครงการด้านการเปลี่ยนแปลงสภาพภูมิอากาศ</a:t>
            </a:r>
            <a:endParaRPr lang="en-GB" sz="4400" b="1" dirty="0" smtClean="0">
              <a:solidFill>
                <a:srgbClr val="0070C0"/>
              </a:solidFill>
            </a:endParaRPr>
          </a:p>
          <a:p>
            <a:endParaRPr lang="en-GB" sz="3600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56058"/>
            <a:ext cx="8964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h-TH" sz="2800" b="1" i="1" dirty="0">
                <a:solidFill>
                  <a:srgbClr val="002060"/>
                </a:solidFill>
              </a:rPr>
              <a:t>การอบรมเชิงปฏิบัติการ</a:t>
            </a:r>
            <a:endParaRPr lang="en-GB" sz="2800" b="1" i="1" dirty="0">
              <a:solidFill>
                <a:srgbClr val="002060"/>
              </a:solidFill>
            </a:endParaRPr>
          </a:p>
          <a:p>
            <a:pPr algn="r"/>
            <a:r>
              <a:rPr lang="th-TH" sz="2800" b="1" i="1" dirty="0">
                <a:solidFill>
                  <a:srgbClr val="002060"/>
                </a:solidFill>
              </a:rPr>
              <a:t>การเสริมสร้างขีดความสามารถของหน่วยงานในสังกัดกระทรวงเกษตรและสหกรณ์</a:t>
            </a:r>
            <a:br>
              <a:rPr lang="th-TH" sz="2800" b="1" i="1" dirty="0">
                <a:solidFill>
                  <a:srgbClr val="002060"/>
                </a:solidFill>
              </a:rPr>
            </a:br>
            <a:r>
              <a:rPr lang="th-TH" sz="2800" b="1" i="1" dirty="0">
                <a:solidFill>
                  <a:srgbClr val="002060"/>
                </a:solidFill>
              </a:rPr>
              <a:t>ในการประเมินโครงการลงทุนที่เกี่ยวข้องกับการเปลี่ยนแปลงสภาพ</a:t>
            </a:r>
            <a:r>
              <a:rPr lang="th-TH" sz="2800" b="1" i="1" dirty="0" smtClean="0">
                <a:solidFill>
                  <a:srgbClr val="002060"/>
                </a:solidFill>
              </a:rPr>
              <a:t>ภูมิอากาศ</a:t>
            </a:r>
            <a:endParaRPr lang="th-TH" sz="2800" b="1" i="1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71600" y="2060848"/>
            <a:ext cx="817240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658241"/>
            <a:ext cx="2392680" cy="9662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296" y="5445224"/>
            <a:ext cx="2111896" cy="11120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301702"/>
            <a:ext cx="2602220" cy="13990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018860" y="4003887"/>
            <a:ext cx="1577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b="1" i="1" dirty="0" smtClean="0">
                <a:solidFill>
                  <a:schemeClr val="accent5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23</a:t>
            </a:r>
            <a:r>
              <a:rPr lang="en-US" sz="2800" b="1" i="1" dirty="0" smtClean="0">
                <a:solidFill>
                  <a:schemeClr val="accent5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2800" b="1" i="1" dirty="0" smtClean="0">
                <a:solidFill>
                  <a:schemeClr val="accent5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พ.ย. 2559</a:t>
            </a:r>
            <a:endParaRPr lang="en-US" sz="2800" b="1" i="1" dirty="0">
              <a:solidFill>
                <a:schemeClr val="accent5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ตัวอย่างการให้คะแนน</a:t>
            </a:r>
            <a:endParaRPr lang="en-GB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cs typeface="+mn-cs"/>
              </a:rPr>
              <a:t>ร่างแผนยุทธศาสตร์การเปลี่ยนแปลงภูมิอากาศด้านการเกษตร พ.ศ. 2556-2559</a:t>
            </a:r>
            <a:endParaRPr lang="en-GB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th-TH" dirty="0" smtClean="0"/>
              <a:t>ประกอบด้วย 4 ยุทธศาสตร์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, 11 </a:t>
            </a:r>
            <a:r>
              <a:rPr lang="th-TH" dirty="0" smtClean="0"/>
              <a:t>กลยุทธ์ และ 53 แนวทางการพัฒนา</a:t>
            </a:r>
            <a:endParaRPr lang="en-GB" dirty="0" smtClean="0"/>
          </a:p>
          <a:p>
            <a:r>
              <a:rPr lang="th-TH" dirty="0" smtClean="0"/>
              <a:t>และโครงการต่างๆ ภายใต้แนวทางการพัฒนา</a:t>
            </a:r>
            <a:endParaRPr lang="en-GB" dirty="0" smtClean="0"/>
          </a:p>
          <a:p>
            <a:pPr>
              <a:buNone/>
            </a:pPr>
            <a:r>
              <a:rPr lang="th-TH" i="1" dirty="0" smtClean="0"/>
              <a:t>ทำไมจำเป็นต้องจัดลำดับความสำคัญ</a:t>
            </a:r>
            <a:r>
              <a:rPr lang="en-US" i="1" dirty="0" smtClean="0">
                <a:latin typeface="Cordia New" pitchFamily="34" charset="-34"/>
                <a:cs typeface="Cordia New" pitchFamily="34" charset="-34"/>
              </a:rPr>
              <a:t>? </a:t>
            </a:r>
            <a:endParaRPr lang="en-GB" i="1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/>
              <a:t>เพื่อบ่งชี้ถึงกลยุทธ์ที่สำคัญในการรับมือกับ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climate change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/>
              <a:t>ช่วยจัดสรรงบประมาณที่มีอยู่จำกัดอย่างมีประสิทธิภาพ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แนวทางการจัดลำดับความสำคัญของโครงการต่างๆในปัจจุบัน</a:t>
            </a:r>
            <a:endParaRPr lang="en-GB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การจัดลำดับความสำคัญของโครงการต่างๆ ภายใต้กระทรวงเกษตรฯ ดำเนินการโดยผู้บริหารของกระทรวง โดยอ้างอิงตามแนวทางนโยบายที่สำคัญของรัฐบาลในแต่ละปี (เช่น โครงการแปลงใหญ่ โครงการศูนย์เรียนรู้)</a:t>
            </a:r>
            <a:endParaRPr lang="en-GB" dirty="0" smtClean="0"/>
          </a:p>
          <a:p>
            <a:r>
              <a:rPr lang="th-TH" dirty="0" smtClean="0"/>
              <a:t>ในระดับกรม การจัดลำดับความสำคัญเป็นไปตามเกณฑ์ ดังนี้</a:t>
            </a:r>
          </a:p>
          <a:p>
            <a:pPr>
              <a:buNone/>
            </a:pPr>
            <a:r>
              <a:rPr lang="th-TH" dirty="0" smtClean="0"/>
              <a:t>   	 -  แนวนโยบายรัฐบาล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-  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แนวนโยบายของกระทรวง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-  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ความจำเป็นเร่งด่วนของปัญหา/นโยบาย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-  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ความพยายามจัดสรรงบประมาณให้ครอบคลุมทุกภูมิภาค/จังหวัด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อย่างไรก็ตาม การจัดลำดับความสำคัญของนโยบายหรือโครงการตามเกณฑ์ข้างต้น มาจากวิจารณญาณของผู้บริหารกรมมากกว่าการจัดลำดับอย่างเป็นระบบ ซึ่งอาจทำให้เกิดความไม่โปร่งใส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แนวทางการจัดลำดับความสำคัญของโครงการ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climate change</a:t>
            </a:r>
            <a:endParaRPr lang="en-GB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เป็นเรื่องที่ยังไม่ได้มีการพัฒนาในเชิงวิธีการมากนักในปัจจุบัน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มีการใช้แนวทางการวิเคราะห์เชิงคุณภาพ แต่จำเป็นต้องใช้ทักษะในระดับสูงและใช้เวลามากในการอภิปรายเพื่อหาข้อสรุป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ต้องพิจารณาโครงการในกรณี</a:t>
            </a:r>
            <a:r>
              <a:rPr lang="th-TH" u="sng" dirty="0" smtClean="0">
                <a:latin typeface="Cordia New" pitchFamily="34" charset="-34"/>
                <a:cs typeface="Cordia New" pitchFamily="34" charset="-34"/>
              </a:rPr>
              <a:t>ที่มี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และ</a:t>
            </a:r>
            <a:r>
              <a:rPr lang="th-TH" u="sng" dirty="0" smtClean="0">
                <a:latin typeface="Cordia New" pitchFamily="34" charset="-34"/>
                <a:cs typeface="Cordia New" pitchFamily="34" charset="-34"/>
              </a:rPr>
              <a:t>ไม่มี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climate change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ซึ่งตามหลักการแล้วค่อนข้างยาก โดยเฉพาะอย่างยิ่งกรณีที่มีโครงการจำนวนมาก</a:t>
            </a:r>
            <a:endParaRPr lang="en-GB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การจัดประเภทโครงการ</a:t>
            </a:r>
            <a:r>
              <a:rPr lang="en-GB" sz="3200" dirty="0" smtClean="0">
                <a:latin typeface="Cordia New" pitchFamily="34" charset="-34"/>
                <a:cs typeface="Cordia New" pitchFamily="34" charset="-34"/>
              </a:rPr>
              <a:t/>
            </a:r>
            <a:br>
              <a:rPr lang="en-GB" sz="3200" dirty="0" smtClean="0">
                <a:latin typeface="Cordia New" pitchFamily="34" charset="-34"/>
                <a:cs typeface="Cordia New" pitchFamily="34" charset="-34"/>
              </a:rPr>
            </a:b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ดัชนีความเกี่ยวข้องกับการเปลี่ยนแปลงสภาพภูมิอากาศของ</a:t>
            </a:r>
            <a:r>
              <a:rPr lang="en-GB" sz="3200" dirty="0" smtClean="0">
                <a:latin typeface="Cordia New" pitchFamily="34" charset="-34"/>
                <a:cs typeface="Cordia New" pitchFamily="34" charset="-34"/>
              </a:rPr>
              <a:t>UNDP </a:t>
            </a:r>
            <a:br>
              <a:rPr lang="en-GB" sz="3200" dirty="0" smtClean="0">
                <a:latin typeface="Cordia New" pitchFamily="34" charset="-34"/>
                <a:cs typeface="Cordia New" pitchFamily="34" charset="-34"/>
              </a:rPr>
            </a:br>
            <a:endParaRPr lang="en-GB" sz="3200" dirty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980728"/>
            <a:ext cx="74888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717032"/>
            <a:ext cx="748883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850106"/>
          </a:xfrm>
        </p:spPr>
        <p:txBody>
          <a:bodyPr>
            <a:noAutofit/>
          </a:bodyPr>
          <a:lstStyle/>
          <a:p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การจัดประเภทโครงการ</a:t>
            </a:r>
            <a:r>
              <a:rPr lang="en-GB" sz="3200" dirty="0" smtClean="0">
                <a:latin typeface="Cordia New" pitchFamily="34" charset="-34"/>
                <a:cs typeface="Cordia New" pitchFamily="34" charset="-34"/>
              </a:rPr>
              <a:t/>
            </a:r>
            <a:br>
              <a:rPr lang="en-GB" sz="3200" dirty="0" smtClean="0">
                <a:latin typeface="Cordia New" pitchFamily="34" charset="-34"/>
                <a:cs typeface="Cordia New" pitchFamily="34" charset="-34"/>
              </a:rPr>
            </a:b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ดัชนีความเกี่ยวข้องกับการเปลี่ยนแปลงสภาพภูมิอากาศของ</a:t>
            </a:r>
            <a:r>
              <a:rPr lang="en-GB" sz="3200" dirty="0" smtClean="0">
                <a:latin typeface="Cordia New" pitchFamily="34" charset="-34"/>
                <a:cs typeface="Cordia New" pitchFamily="34" charset="-34"/>
              </a:rPr>
              <a:t>UNDP </a:t>
            </a:r>
            <a:br>
              <a:rPr lang="en-GB" sz="3200" dirty="0" smtClean="0">
                <a:latin typeface="Cordia New" pitchFamily="34" charset="-34"/>
                <a:cs typeface="Cordia New" pitchFamily="34" charset="-34"/>
              </a:rPr>
            </a:br>
            <a:endParaRPr lang="en-GB" sz="32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7812926" cy="5099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แนวทางของ </a:t>
            </a:r>
            <a:r>
              <a:rPr lang="en-GB" b="1" dirty="0" smtClean="0">
                <a:latin typeface="Cordia New" pitchFamily="34" charset="-34"/>
                <a:cs typeface="Cordia New" pitchFamily="34" charset="-34"/>
              </a:rPr>
              <a:t>ADB</a:t>
            </a:r>
            <a:endParaRPr lang="en-GB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 smtClean="0"/>
              <a:t>วิธีการให้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คะแนน (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s</a:t>
            </a:r>
            <a:r>
              <a:rPr lang="en-GB" dirty="0" smtClean="0">
                <a:latin typeface="Cordia New" pitchFamily="34" charset="-34"/>
                <a:cs typeface="Cordia New" pitchFamily="34" charset="-34"/>
              </a:rPr>
              <a:t>coring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)</a:t>
            </a:r>
            <a:r>
              <a:rPr lang="en-GB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ในการประเมินผลกระทบจาก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climate change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ความเปราะบาง และเทคโนโลยีที่จำเป็นใน 6 สาขา</a:t>
            </a:r>
            <a:endParaRPr lang="en-GB" dirty="0" smtClean="0">
              <a:latin typeface="Cordia New" pitchFamily="34" charset="-34"/>
              <a:cs typeface="Cordia New" pitchFamily="34" charset="-34"/>
            </a:endParaRPr>
          </a:p>
          <a:p>
            <a:pPr lvl="0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เกษตรกรรม </a:t>
            </a:r>
          </a:p>
          <a:p>
            <a:pPr lvl="0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ทรัพยากรชายฝั่ง </a:t>
            </a:r>
          </a:p>
          <a:p>
            <a:pPr lvl="0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สุขภาพ </a:t>
            </a:r>
          </a:p>
          <a:p>
            <a:pPr lvl="0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การคมนาคมขนส่ง </a:t>
            </a:r>
          </a:p>
          <a:p>
            <a:pPr lvl="0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ทรัพยากรน้ำ </a:t>
            </a:r>
          </a:p>
          <a:p>
            <a:pPr lvl="0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การจัดการความเสี่ยงภัยพิบัติ (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disaster risk management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หรือ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DRM)</a:t>
            </a:r>
            <a:endParaRPr lang="en-GB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เกณฑ์การให้คะแนนของ </a:t>
            </a:r>
            <a:r>
              <a:rPr lang="en-GB" b="1" dirty="0" smtClean="0">
                <a:latin typeface="Cordia New" pitchFamily="34" charset="-34"/>
                <a:cs typeface="Cordia New" pitchFamily="34" charset="-34"/>
              </a:rPr>
              <a:t>ADB</a:t>
            </a:r>
            <a:endParaRPr lang="en-GB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76456" cy="4785395"/>
          </a:xfrm>
        </p:spPr>
        <p:txBody>
          <a:bodyPr>
            <a:noAutofit/>
          </a:bodyPr>
          <a:lstStyle/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ความมีประสิทธิผล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(effectiveness)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ต้นทุนสัมพัทธ์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(relative costs)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ผลประโยชน์ร่วม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(co-benefits) 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ต้นทุนร่วม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(co-costs) 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อุปสรรคของการดำเนินการ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(barriers to implementation)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ความเป็นไปได้ในการดำเนินการ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(feasibility of implementation)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ระดับของการดำเนินการ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(scale of implementation)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พื้นที่และเงื่อนไขที่สามารถนำไปใช้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(applicable locations and conditions)</a:t>
            </a:r>
          </a:p>
          <a:p>
            <a:pPr lvl="0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การเงินและการตลาดที่มีศักยภาพ </a:t>
            </a:r>
            <a:r>
              <a:rPr lang="en-US" sz="2800" b="1" dirty="0" smtClean="0">
                <a:latin typeface="Cordia New" pitchFamily="34" charset="-34"/>
                <a:cs typeface="Cordia New" pitchFamily="34" charset="-34"/>
              </a:rPr>
              <a:t>(potential financing and markets)</a:t>
            </a:r>
          </a:p>
          <a:p>
            <a:pPr>
              <a:buNone/>
            </a:pPr>
            <a:r>
              <a:rPr lang="en-GB" b="1" dirty="0">
                <a:latin typeface="Cordia New" pitchFamily="34" charset="-34"/>
                <a:cs typeface="Cordia New" pitchFamily="34" charset="-34"/>
              </a:rPr>
              <a:t> </a:t>
            </a:r>
          </a:p>
          <a:p>
            <a:endParaRPr lang="en-GB" b="1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Cordia New" pitchFamily="34" charset="-34"/>
                <a:cs typeface="Cordia New" pitchFamily="34" charset="-34"/>
              </a:rPr>
              <a:t>ข้อเสนอแนะเกณฑ์การให้คะแนนโครงการ </a:t>
            </a:r>
            <a:r>
              <a:rPr lang="en-US" sz="3600" b="1" dirty="0" smtClean="0">
                <a:latin typeface="Cordia New" pitchFamily="34" charset="-34"/>
                <a:cs typeface="Cordia New" pitchFamily="34" charset="-34"/>
              </a:rPr>
              <a:t>climate change</a:t>
            </a:r>
            <a:endParaRPr lang="en-GB" sz="3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785395"/>
          </a:xfrm>
        </p:spPr>
        <p:txBody>
          <a:bodyPr>
            <a:noAutofit/>
          </a:bodyPr>
          <a:lstStyle/>
          <a:p>
            <a:pPr lvl="0"/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ความสอดคล้องกับนโยบาย </a:t>
            </a:r>
            <a:r>
              <a:rPr lang="th-TH" sz="2300" dirty="0" smtClean="0">
                <a:latin typeface="Cordia New" pitchFamily="34" charset="-34"/>
                <a:cs typeface="Cordia New" pitchFamily="34" charset="-34"/>
              </a:rPr>
              <a:t>ได้แก่ แผนพัฒนาเศรษฐกิจและสังคมแห่งชาติ แผนแม่บทรองรับการเปลี่ยนแปลงสภาพภูมิอากาศ แผนพัฒนาการเกษตร ฯลฯ</a:t>
            </a:r>
            <a:endParaRPr lang="en-US" sz="2300" dirty="0" smtClean="0">
              <a:latin typeface="Cordia New" pitchFamily="34" charset="-34"/>
              <a:cs typeface="Cordia New" pitchFamily="34" charset="-34"/>
            </a:endParaRPr>
          </a:p>
          <a:p>
            <a:pPr lvl="0"/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ความเกี่ยวข้องกับการเปลี่ยนแปลงสภาพภูมิอากาศ </a:t>
            </a:r>
            <a:r>
              <a:rPr lang="th-TH" sz="2300" dirty="0" smtClean="0">
                <a:latin typeface="Cordia New" pitchFamily="34" charset="-34"/>
                <a:cs typeface="Cordia New" pitchFamily="34" charset="-34"/>
              </a:rPr>
              <a:t>อ้างอิงจากดัชนีความเกี่ยวข้องการเปลี่ยนแปลงสภาพภูมิอากาศ (</a:t>
            </a:r>
            <a:r>
              <a:rPr lang="en-US" sz="2300" dirty="0" smtClean="0">
                <a:latin typeface="Cordia New" pitchFamily="34" charset="-34"/>
                <a:cs typeface="Cordia New" pitchFamily="34" charset="-34"/>
              </a:rPr>
              <a:t>Climate Relevance Index)</a:t>
            </a:r>
          </a:p>
          <a:p>
            <a:pPr lvl="0"/>
            <a:r>
              <a:rPr lang="en-US" sz="23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ประสิทธิผล </a:t>
            </a:r>
            <a:r>
              <a:rPr lang="th-TH" sz="2300" dirty="0" smtClean="0">
                <a:latin typeface="Cordia New" pitchFamily="34" charset="-34"/>
                <a:cs typeface="Cordia New" pitchFamily="34" charset="-34"/>
              </a:rPr>
              <a:t>หมายถึงแผนงานหรือโครงการสามารถลดความเปราะบางหรือเพิ่มความยืดหยุ่นต่อการเปลี่ยนแปลงสภาพภูมิอากาศได้ดีเพียงใด</a:t>
            </a:r>
            <a:endParaRPr lang="en-US" sz="2300" dirty="0" smtClean="0">
              <a:latin typeface="Cordia New" pitchFamily="34" charset="-34"/>
              <a:cs typeface="Cordia New" pitchFamily="34" charset="-34"/>
            </a:endParaRPr>
          </a:p>
          <a:p>
            <a:pPr lvl="0"/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ผลกระทบด้านเศรษฐกิจและสังคมและการแก้ปัญหาความยากจน </a:t>
            </a:r>
            <a:r>
              <a:rPr lang="th-TH" sz="2300" dirty="0" smtClean="0">
                <a:latin typeface="Cordia New" pitchFamily="34" charset="-34"/>
                <a:cs typeface="Cordia New" pitchFamily="34" charset="-34"/>
              </a:rPr>
              <a:t>ใช้จำนวน ทำเลที่ตั้ง และประเภทของผู้ได้รับประโยชน์</a:t>
            </a:r>
            <a:endParaRPr lang="en-US" sz="2300" dirty="0" smtClean="0">
              <a:latin typeface="Cordia New" pitchFamily="34" charset="-34"/>
              <a:cs typeface="Cordia New" pitchFamily="34" charset="-34"/>
            </a:endParaRPr>
          </a:p>
          <a:p>
            <a:pPr lvl="0"/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ผลประโยชน์ร่วม </a:t>
            </a:r>
            <a:r>
              <a:rPr lang="th-TH" sz="2300" dirty="0" smtClean="0">
                <a:latin typeface="Cordia New" pitchFamily="34" charset="-34"/>
                <a:cs typeface="Cordia New" pitchFamily="34" charset="-34"/>
              </a:rPr>
              <a:t>ผลประโยชน์ด้านการพัฒนาอื่นๆ ของโครงการนอกเหนือจากประโยชน์ด้านการเปลี่ยนแปลงสภาพภูมิอากาศ เช่น การพัฒนาระบบนิเวศ</a:t>
            </a:r>
            <a:endParaRPr lang="en-US" sz="2300" dirty="0" smtClean="0">
              <a:latin typeface="Cordia New" pitchFamily="34" charset="-34"/>
              <a:cs typeface="Cordia New" pitchFamily="34" charset="-34"/>
            </a:endParaRPr>
          </a:p>
          <a:p>
            <a:pPr lvl="0"/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ต้นทุนร่วม </a:t>
            </a:r>
            <a:r>
              <a:rPr lang="th-TH" sz="2300" dirty="0" smtClean="0">
                <a:latin typeface="Cordia New" pitchFamily="34" charset="-34"/>
                <a:cs typeface="Cordia New" pitchFamily="34" charset="-34"/>
              </a:rPr>
              <a:t>ผลกระทบด้านลบจากการปรับตัว เช่น การทำลายระบบนิเวศ</a:t>
            </a:r>
            <a:endParaRPr lang="en-US" sz="2300" dirty="0" smtClean="0">
              <a:latin typeface="Cordia New" pitchFamily="34" charset="-34"/>
              <a:cs typeface="Cordia New" pitchFamily="34" charset="-34"/>
            </a:endParaRPr>
          </a:p>
          <a:p>
            <a:pPr lvl="0"/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ความเป็นไปได้ในการดำเนินโครงการ </a:t>
            </a:r>
            <a:r>
              <a:rPr lang="th-TH" sz="2300" dirty="0" smtClean="0">
                <a:latin typeface="Cordia New" pitchFamily="34" charset="-34"/>
                <a:cs typeface="Cordia New" pitchFamily="34" charset="-34"/>
              </a:rPr>
              <a:t>พิจารณาจากกำลังความสามารถ ประสบการณ์ และความสำเร็จของการใช้เทคโนโลยีในประเทศอื่นๆ ที่มีสภาพแวดล้อมใกล้เคียงกัน</a:t>
            </a:r>
            <a:endParaRPr lang="en-US" sz="2300" dirty="0" smtClean="0">
              <a:latin typeface="Cordia New" pitchFamily="34" charset="-34"/>
              <a:cs typeface="Cordia New" pitchFamily="34" charset="-34"/>
            </a:endParaRPr>
          </a:p>
          <a:p>
            <a:pPr lvl="0"/>
            <a:r>
              <a:rPr lang="th-TH" sz="2300" b="1" dirty="0" smtClean="0">
                <a:latin typeface="Cordia New" pitchFamily="34" charset="-34"/>
                <a:cs typeface="Cordia New" pitchFamily="34" charset="-34"/>
              </a:rPr>
              <a:t>ความเป็นไปได้ในการจัดหาแหล่งทุนเพิ่มเพื่อใช้ในการดำเนินโครงการ</a:t>
            </a:r>
            <a:endParaRPr lang="en-US" sz="2300" b="1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359</TotalTime>
  <Words>534</Words>
  <Application>Microsoft Office PowerPoint</Application>
  <PresentationFormat>On-screen Show (4:3)</PresentationFormat>
  <Paragraphs>57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Cordia New</vt:lpstr>
      <vt:lpstr>Office Theme</vt:lpstr>
      <vt:lpstr>PowerPoint Presentation</vt:lpstr>
      <vt:lpstr>ร่างแผนยุทธศาสตร์การเปลี่ยนแปลงภูมิอากาศด้านการเกษตร พ.ศ. 2556-2559</vt:lpstr>
      <vt:lpstr>แนวทางการจัดลำดับความสำคัญของโครงการต่างๆในปัจจุบัน</vt:lpstr>
      <vt:lpstr>แนวทางการจัดลำดับความสำคัญของโครงการ climate change</vt:lpstr>
      <vt:lpstr>การจัดประเภทโครงการ ดัชนีความเกี่ยวข้องกับการเปลี่ยนแปลงสภาพภูมิอากาศของUNDP  </vt:lpstr>
      <vt:lpstr>การจัดประเภทโครงการ ดัชนีความเกี่ยวข้องกับการเปลี่ยนแปลงสภาพภูมิอากาศของUNDP  </vt:lpstr>
      <vt:lpstr>แนวทางของ ADB</vt:lpstr>
      <vt:lpstr>เกณฑ์การให้คะแนนของ ADB</vt:lpstr>
      <vt:lpstr>ข้อเสนอแนะเกณฑ์การให้คะแนนโครงการ climate change</vt:lpstr>
      <vt:lpstr>ตัวอย่างการให้คะแนน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Screening and Programme Appraisal in MOAC Training Workshop 23 November 2016 Bangkok</dc:title>
  <dc:creator>C855-1J1</dc:creator>
  <cp:lastModifiedBy>ิBUSSABONGKOT DEEWAJA</cp:lastModifiedBy>
  <cp:revision>33</cp:revision>
  <dcterms:created xsi:type="dcterms:W3CDTF">2016-11-18T11:01:09Z</dcterms:created>
  <dcterms:modified xsi:type="dcterms:W3CDTF">2016-11-22T05:16:44Z</dcterms:modified>
</cp:coreProperties>
</file>