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9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9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2D7E7-FCC0-7041-AF68-3DFDFE03202B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805A4-C37A-D544-B0CF-428D20CC6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805A4-C37A-D544-B0CF-428D20CC6D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4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1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9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5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8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AF0C5-4052-5544-BE31-0E5EFF8E308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C505-B7D0-EE4C-8BAC-B548C93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tif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2933" y="1122363"/>
            <a:ext cx="1002453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Getting Climate Change </a:t>
            </a:r>
            <a:br>
              <a:rPr lang="en-US" sz="7200" b="1" dirty="0" smtClean="0"/>
            </a:br>
            <a:r>
              <a:rPr lang="en-US" sz="7200" b="1" dirty="0" smtClean="0"/>
              <a:t>on the Front Page</a:t>
            </a:r>
            <a:endParaRPr lang="en-US" sz="72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Mary Owen, Journalist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8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4285"/>
            <a:ext cx="10515600" cy="1325563"/>
          </a:xfrm>
        </p:spPr>
        <p:txBody>
          <a:bodyPr/>
          <a:lstStyle/>
          <a:p>
            <a:r>
              <a:rPr lang="en-US" dirty="0" smtClean="0"/>
              <a:t>The NUT GRAPH has several purposes: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579849"/>
            <a:ext cx="10515600" cy="4280624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r>
              <a:rPr lang="en-US" dirty="0" smtClean="0"/>
              <a:t>It </a:t>
            </a:r>
            <a:r>
              <a:rPr lang="en-US" dirty="0"/>
              <a:t>justifies the story by telling readers </a:t>
            </a:r>
            <a:r>
              <a:rPr lang="en-US" b="1" u="sng" dirty="0"/>
              <a:t>why they should care.</a:t>
            </a:r>
          </a:p>
          <a:p>
            <a:r>
              <a:rPr lang="en-US" dirty="0" smtClean="0"/>
              <a:t>It </a:t>
            </a:r>
            <a:r>
              <a:rPr lang="en-US" dirty="0"/>
              <a:t>provides a transition from the lead and explains the lead and its connection to the rest of the story.</a:t>
            </a:r>
          </a:p>
          <a:p>
            <a:r>
              <a:rPr lang="en-US" dirty="0" smtClean="0"/>
              <a:t>It </a:t>
            </a:r>
            <a:r>
              <a:rPr lang="en-US" dirty="0"/>
              <a:t>often tells readers why the story is timely.</a:t>
            </a:r>
          </a:p>
          <a:p>
            <a:r>
              <a:rPr lang="en-US" dirty="0" smtClean="0"/>
              <a:t>It </a:t>
            </a:r>
            <a:r>
              <a:rPr lang="en-US" dirty="0"/>
              <a:t>often includes supporting material that helps readers see why the story is important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9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14392" y="6385152"/>
            <a:ext cx="339012" cy="365125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NUT GRAPH HELPS READERS DECIDE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27" y="1690687"/>
            <a:ext cx="7543800" cy="5037859"/>
          </a:xfrm>
        </p:spPr>
      </p:pic>
    </p:spTree>
    <p:extLst>
      <p:ext uri="{BB962C8B-B14F-4D97-AF65-F5344CB8AC3E}">
        <p14:creationId xmlns:p14="http://schemas.microsoft.com/office/powerpoint/2010/main" val="322669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Tips about NUT GRAPHS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Never give away the ending of the story.</a:t>
            </a:r>
          </a:p>
          <a:p>
            <a:r>
              <a:rPr lang="en-US" dirty="0" smtClean="0"/>
              <a:t>Anticipate the questions that readers might be asking early in a story, and address them.</a:t>
            </a:r>
          </a:p>
          <a:p>
            <a:r>
              <a:rPr lang="en-US" dirty="0" smtClean="0"/>
              <a:t>Give readers a concrete reason or reasons to move on.</a:t>
            </a:r>
          </a:p>
          <a:p>
            <a:r>
              <a:rPr lang="en-US" dirty="0" smtClean="0"/>
              <a:t>Should be in 2</a:t>
            </a:r>
            <a:r>
              <a:rPr lang="en-US" baseline="30000" dirty="0" smtClean="0"/>
              <a:t>nd</a:t>
            </a:r>
            <a:r>
              <a:rPr lang="en-US" dirty="0" smtClean="0"/>
              <a:t> to 5</a:t>
            </a:r>
            <a:r>
              <a:rPr lang="en-US" baseline="30000" dirty="0" smtClean="0"/>
              <a:t>th</a:t>
            </a:r>
            <a:r>
              <a:rPr lang="en-US" dirty="0" smtClean="0"/>
              <a:t> paragraph</a:t>
            </a:r>
          </a:p>
          <a:p>
            <a:r>
              <a:rPr lang="en-US" dirty="0" smtClean="0"/>
              <a:t>FINALLY,  is it clear enough that </a:t>
            </a:r>
            <a:r>
              <a:rPr lang="en-US" b="1" dirty="0" smtClean="0"/>
              <a:t>YOUR MOM WOULD UNDERSTAND?</a:t>
            </a:r>
          </a:p>
          <a:p>
            <a:endParaRPr lang="en-US" b="1" dirty="0"/>
          </a:p>
          <a:p>
            <a:r>
              <a:rPr lang="en-US" b="1" dirty="0" smtClean="0"/>
              <a:t>HAVING TROUBLE? Talk to someone about your story. Think about how  you explained the story to them. What did you highlight?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9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62" y="613395"/>
            <a:ext cx="4877283" cy="4706749"/>
          </a:xfrm>
          <a:prstGeom prst="rect">
            <a:avLst/>
          </a:prstGeom>
          <a:solidFill>
            <a:srgbClr val="FFFF00">
              <a:alpha val="85000"/>
            </a:srgbClr>
          </a:solidFill>
          <a:ln w="120650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6" y="384752"/>
            <a:ext cx="6742113" cy="5448011"/>
          </a:xfrm>
        </p:spPr>
      </p:pic>
      <p:sp>
        <p:nvSpPr>
          <p:cNvPr id="10" name="Right Arrow 9"/>
          <p:cNvSpPr/>
          <p:nvPr/>
        </p:nvSpPr>
        <p:spPr>
          <a:xfrm rot="21005170">
            <a:off x="4544291" y="2715491"/>
            <a:ext cx="2672771" cy="2493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9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JOURNALISM ETHICS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Fair/unbiased reporting/writing</a:t>
            </a:r>
          </a:p>
          <a:p>
            <a:pPr lvl="1"/>
            <a:r>
              <a:rPr lang="en-US" dirty="0" smtClean="0"/>
              <a:t>Watch your language</a:t>
            </a:r>
          </a:p>
          <a:p>
            <a:r>
              <a:rPr lang="en-US" dirty="0" smtClean="0"/>
              <a:t>Don’t make promises about coverage</a:t>
            </a:r>
            <a:endParaRPr lang="en-US" dirty="0"/>
          </a:p>
          <a:p>
            <a:r>
              <a:rPr lang="en-US" dirty="0" smtClean="0"/>
              <a:t>Avoid the temptation to hype new research findings</a:t>
            </a:r>
          </a:p>
          <a:p>
            <a:r>
              <a:rPr lang="en-US" dirty="0" smtClean="0"/>
              <a:t>Always ask who paid for research</a:t>
            </a:r>
          </a:p>
          <a:p>
            <a:r>
              <a:rPr lang="en-US" dirty="0" smtClean="0"/>
              <a:t>FOLLOW THE MONEY: Who benefits from a new project with environmental concerns? Who has been looking the other way?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20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PITCHING STORIES</a:t>
            </a:r>
            <a:endParaRPr lang="en-US" sz="66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456268"/>
            <a:ext cx="10515600" cy="54017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Pre-reporting – DO IT!</a:t>
            </a:r>
          </a:p>
          <a:p>
            <a:pPr lvl="1"/>
            <a:r>
              <a:rPr lang="en-US" sz="2800" dirty="0" smtClean="0"/>
              <a:t>Do at least one interview before talking to your editor</a:t>
            </a:r>
          </a:p>
          <a:p>
            <a:pPr lvl="1"/>
            <a:r>
              <a:rPr lang="en-US" sz="2800" dirty="0" smtClean="0"/>
              <a:t>Do give your editor a list of who you will be talking to</a:t>
            </a:r>
          </a:p>
          <a:p>
            <a:pPr lvl="1"/>
            <a:r>
              <a:rPr lang="en-US" sz="2800" dirty="0" smtClean="0"/>
              <a:t>Do GET OUT OF THE OFFICE!	</a:t>
            </a:r>
          </a:p>
          <a:p>
            <a:pPr lvl="2"/>
            <a:r>
              <a:rPr lang="en-US" sz="2400" dirty="0" smtClean="0"/>
              <a:t>Routing government meetings are gold mines!</a:t>
            </a:r>
          </a:p>
          <a:p>
            <a:pPr lvl="1"/>
            <a:r>
              <a:rPr lang="en-US" sz="2800" dirty="0" smtClean="0"/>
              <a:t>Do work with other departments</a:t>
            </a:r>
          </a:p>
          <a:p>
            <a:pPr lvl="2"/>
            <a:r>
              <a:rPr lang="en-US" sz="2400" dirty="0" smtClean="0"/>
              <a:t>Is this an opportunity for collaboration with business, entertainment or metro reporters?</a:t>
            </a:r>
          </a:p>
          <a:p>
            <a:pPr lvl="1"/>
            <a:r>
              <a:rPr lang="en-US" sz="2800" dirty="0" smtClean="0"/>
              <a:t>Do work with photographers/web producers/graphics</a:t>
            </a:r>
          </a:p>
          <a:p>
            <a:pPr lvl="2"/>
            <a:r>
              <a:rPr lang="en-US" sz="2400" dirty="0" smtClean="0"/>
              <a:t>Good photos can land you on the front page</a:t>
            </a:r>
          </a:p>
          <a:p>
            <a:pPr lvl="2"/>
            <a:r>
              <a:rPr lang="en-US" sz="2400" dirty="0" smtClean="0"/>
              <a:t>Photo galleries help with web traffic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0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Find ways to engage the public	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4000" dirty="0" smtClean="0"/>
              <a:t>Crowdsourcing</a:t>
            </a:r>
          </a:p>
          <a:p>
            <a:pPr lvl="1"/>
            <a:r>
              <a:rPr lang="en-US" sz="3600" dirty="0"/>
              <a:t>Social media </a:t>
            </a:r>
          </a:p>
          <a:p>
            <a:pPr lvl="1"/>
            <a:r>
              <a:rPr lang="en-US" sz="3600" dirty="0"/>
              <a:t>What’s your story? </a:t>
            </a:r>
            <a:endParaRPr lang="en-US" sz="4000" dirty="0" smtClean="0"/>
          </a:p>
          <a:p>
            <a:r>
              <a:rPr lang="en-US" sz="4000" dirty="0" smtClean="0"/>
              <a:t>Events</a:t>
            </a:r>
          </a:p>
          <a:p>
            <a:pPr lvl="1"/>
            <a:r>
              <a:rPr lang="en-US" sz="3600" dirty="0" smtClean="0"/>
              <a:t>Panel discussions/town halls</a:t>
            </a:r>
          </a:p>
          <a:p>
            <a:r>
              <a:rPr lang="en-US" sz="4000" dirty="0" smtClean="0"/>
              <a:t>Investigative reporting</a:t>
            </a:r>
          </a:p>
          <a:p>
            <a:pPr lvl="1"/>
            <a:r>
              <a:rPr lang="en-US" sz="3600" dirty="0" smtClean="0"/>
              <a:t>Changing public policy/people’s lives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0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Readers are interested in climate change</a:t>
            </a:r>
          </a:p>
          <a:p>
            <a:r>
              <a:rPr lang="en-US" dirty="0" smtClean="0"/>
              <a:t>How do we reach readers?</a:t>
            </a:r>
          </a:p>
          <a:p>
            <a:pPr lvl="1"/>
            <a:r>
              <a:rPr lang="en-US" dirty="0" smtClean="0"/>
              <a:t>Human impact</a:t>
            </a:r>
          </a:p>
          <a:p>
            <a:pPr lvl="1"/>
            <a:r>
              <a:rPr lang="en-US" dirty="0" smtClean="0"/>
              <a:t>Simple language</a:t>
            </a:r>
          </a:p>
          <a:p>
            <a:pPr lvl="1"/>
            <a:r>
              <a:rPr lang="en-US" dirty="0" smtClean="0"/>
              <a:t>Strong nut graph</a:t>
            </a:r>
          </a:p>
          <a:p>
            <a:pPr lvl="1"/>
            <a:r>
              <a:rPr lang="en-US" dirty="0" smtClean="0"/>
              <a:t>Good Sources</a:t>
            </a:r>
          </a:p>
          <a:p>
            <a:r>
              <a:rPr lang="en-US" dirty="0" smtClean="0"/>
              <a:t>Pitching stories</a:t>
            </a:r>
          </a:p>
          <a:p>
            <a:pPr lvl="1"/>
            <a:r>
              <a:rPr lang="en-US" dirty="0" smtClean="0"/>
              <a:t>Pre-reporting</a:t>
            </a:r>
          </a:p>
          <a:p>
            <a:pPr lvl="1"/>
            <a:r>
              <a:rPr lang="en-US" dirty="0" smtClean="0"/>
              <a:t>Talking to your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8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61444" y="4339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Climate Change is an important story …  	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60818" y="706172"/>
            <a:ext cx="6878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… and readers/viewers agree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946" y="1699221"/>
            <a:ext cx="11748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UNDP/JCCCP </a:t>
            </a:r>
            <a:r>
              <a:rPr lang="en-US" b="1" dirty="0"/>
              <a:t>KNOWLEDGE, ATTITUDES AND PRACTICE STUDY ON CLIMATE CHANGE (Excerpts from reports)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SURINAME </a:t>
            </a:r>
          </a:p>
          <a:p>
            <a:r>
              <a:rPr lang="en-US" dirty="0"/>
              <a:t>Asked whether they have concerns about the pollution of the environment, 70.1% of respondents says yes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ST. LUCIA</a:t>
            </a:r>
          </a:p>
          <a:p>
            <a:r>
              <a:rPr lang="en-US" dirty="0"/>
              <a:t>91.2% of respondents indicated that they would be willing to receive information on climate change in the future.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GRENADINES</a:t>
            </a:r>
          </a:p>
          <a:p>
            <a:r>
              <a:rPr lang="en-US" dirty="0"/>
              <a:t>The majority of respondents do not know the exact meaning of the term climate change.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DOMINICA</a:t>
            </a:r>
          </a:p>
          <a:p>
            <a:r>
              <a:rPr lang="en-US" dirty="0"/>
              <a:t>At least nine in every ten respondents agreed that people need more information on climate change (95</a:t>
            </a:r>
            <a:r>
              <a:rPr lang="en-US" dirty="0" smtClean="0"/>
              <a:t>%).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GRENADA</a:t>
            </a:r>
          </a:p>
          <a:p>
            <a:r>
              <a:rPr lang="en-US" dirty="0"/>
              <a:t>A large proportion (62.2%) of respondents felt that people generally needed more information about climate change. </a:t>
            </a:r>
          </a:p>
        </p:txBody>
      </p:sp>
    </p:spTree>
    <p:extLst>
      <p:ext uri="{BB962C8B-B14F-4D97-AF65-F5344CB8AC3E}">
        <p14:creationId xmlns:p14="http://schemas.microsoft.com/office/powerpoint/2010/main" val="229686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8764" y="277091"/>
            <a:ext cx="110400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UNDP/JCCCP KNOWLEDGE, ATTITUDES AND PRACTICE STUDY ON CLIMATE CHANGE (Excerpts from reports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GUYANA</a:t>
            </a:r>
            <a:endParaRPr lang="en-US" dirty="0"/>
          </a:p>
          <a:p>
            <a:r>
              <a:rPr lang="en-US" dirty="0"/>
              <a:t>Most respondents from the general survey (78 percent) and those from the student survey 89 percent stated that they would like to learn more about climate change.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BELIZE</a:t>
            </a:r>
          </a:p>
          <a:p>
            <a:r>
              <a:rPr lang="en-US" dirty="0"/>
              <a:t>An interesting finding is that the majority of households, 76.6%, either do not have or are not sure they have insurance. Similarly, 77% either do not have insurance against climate related hazards or are not sure if their insurance covers climate related hazards. This is significant considering the fact that 45% of homes are situated in vulnerable areas prone to climate related hazards.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JAMAICA</a:t>
            </a:r>
          </a:p>
          <a:p>
            <a:r>
              <a:rPr lang="en-US" dirty="0"/>
              <a:t>While 14.4% of participants reported not using social media, a large percentage (66.7%) indicated their most frequently used Facebook, followed by YouTube (9.1%) and WhatsApp (6.1%).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DOMINICA</a:t>
            </a:r>
          </a:p>
          <a:p>
            <a:r>
              <a:rPr lang="en-US" dirty="0"/>
              <a:t>The leading sources of information (both aided and unaided) about climate change were identified as local radio, followed by local television and foreign television.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2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247" y="-302536"/>
            <a:ext cx="10515600" cy="1325563"/>
          </a:xfrm>
        </p:spPr>
        <p:txBody>
          <a:bodyPr/>
          <a:lstStyle/>
          <a:p>
            <a:r>
              <a:rPr lang="en-US" b="1" dirty="0" smtClean="0"/>
              <a:t>HUMAN IMPACT</a:t>
            </a:r>
            <a:endParaRPr lang="en-US" b="1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1" y="870096"/>
            <a:ext cx="4944903" cy="5249818"/>
          </a:xfr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14" y="411044"/>
            <a:ext cx="6228889" cy="55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9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Event coverage = </a:t>
            </a:r>
            <a:r>
              <a:rPr lang="en-US" dirty="0" err="1" smtClean="0"/>
              <a:t>Zzzzzz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4" r="-1651"/>
          <a:stretch/>
        </p:blipFill>
        <p:spPr>
          <a:xfrm>
            <a:off x="1038791" y="1524434"/>
            <a:ext cx="9295516" cy="4626985"/>
          </a:xfr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9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SIMPLE LANGUAGE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0484" y="1825625"/>
            <a:ext cx="6490855" cy="4351338"/>
          </a:xfrm>
        </p:spPr>
        <p:txBody>
          <a:bodyPr/>
          <a:lstStyle/>
          <a:p>
            <a:r>
              <a:rPr lang="en-US" dirty="0" smtClean="0"/>
              <a:t>Journalists must master the language</a:t>
            </a:r>
          </a:p>
          <a:p>
            <a:pPr lvl="1"/>
            <a:r>
              <a:rPr lang="en-US" dirty="0" smtClean="0"/>
              <a:t>Reporters must become experts</a:t>
            </a:r>
          </a:p>
          <a:p>
            <a:r>
              <a:rPr lang="en-US" dirty="0" smtClean="0"/>
              <a:t>Avoid complicated jargon and science</a:t>
            </a:r>
          </a:p>
          <a:p>
            <a:r>
              <a:rPr lang="en-US" dirty="0" smtClean="0"/>
              <a:t>Don’t overwhelm readers with data</a:t>
            </a:r>
          </a:p>
          <a:p>
            <a:pPr lvl="1"/>
            <a:r>
              <a:rPr lang="en-US" dirty="0" smtClean="0"/>
              <a:t>Only use compelling data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99756" y="365125"/>
            <a:ext cx="4627418" cy="5973692"/>
          </a:xfrm>
          <a:prstGeom prst="rect">
            <a:avLst/>
          </a:prstGeom>
          <a:noFill/>
          <a:ln w="1905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72493" y="365125"/>
            <a:ext cx="4152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would you explain it to your mother?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94" y="2119451"/>
            <a:ext cx="3871484" cy="387148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9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Be clear about the science</a:t>
            </a:r>
            <a:endParaRPr lang="en-US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overarching issue is as settled as things get in science: The planet is warming and humans are largely responsible. As a result, </a:t>
            </a:r>
            <a:r>
              <a:rPr lang="en-US" sz="3600" dirty="0" smtClean="0"/>
              <a:t>the earth is warming. </a:t>
            </a:r>
            <a:r>
              <a:rPr lang="en-US" sz="3600" dirty="0"/>
              <a:t>New, contradictory evidence could come </a:t>
            </a:r>
            <a:r>
              <a:rPr lang="en-US" sz="3600" dirty="0" smtClean="0"/>
              <a:t>along -- science </a:t>
            </a:r>
            <a:r>
              <a:rPr lang="en-US" sz="3600" dirty="0"/>
              <a:t>is always subject to revision. </a:t>
            </a:r>
            <a:r>
              <a:rPr lang="en-US" sz="3600" b="1" dirty="0"/>
              <a:t>But the idea that humans are causing climate change is not scientifically controversial.</a:t>
            </a:r>
          </a:p>
        </p:txBody>
      </p:sp>
    </p:spTree>
    <p:extLst>
      <p:ext uri="{BB962C8B-B14F-4D97-AF65-F5344CB8AC3E}">
        <p14:creationId xmlns:p14="http://schemas.microsoft.com/office/powerpoint/2010/main" val="322669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31371" y="6259286"/>
            <a:ext cx="10907486" cy="4354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34308" y="5595256"/>
            <a:ext cx="1084806" cy="10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4307" y="5572056"/>
            <a:ext cx="1084807" cy="10885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886691"/>
            <a:ext cx="9496107" cy="93893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Sometimes, stories can be complicated, filled with jargon/science and miss the bigger picture.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Therefore, </a:t>
            </a:r>
            <a:r>
              <a:rPr lang="en-US" sz="4000" dirty="0" smtClean="0"/>
              <a:t>THE NUT GRAPH IS IMPORTANT!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38" y="2535812"/>
            <a:ext cx="6419145" cy="36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91009"/>
      </p:ext>
    </p:extLst>
  </p:cSld>
  <p:clrMapOvr>
    <a:masterClrMapping/>
  </p:clrMapOvr>
</p:sld>
</file>

<file path=ppt/theme/theme1.xml><?xml version="1.0" encoding="utf-8"?>
<a:theme xmlns:a="http://schemas.openxmlformats.org/drawingml/2006/main" name="Session 3 Day 1_M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AA0E6EC-4D54-B644-9A6F-624D01524489}" vid="{E490EAC4-5F76-E046-BC87-049CA9D56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Session 3 Day 1_MO.potx</Template>
  <TotalTime>34</TotalTime>
  <Words>516</Words>
  <Application>Microsoft Macintosh PowerPoint</Application>
  <PresentationFormat>Widescreen</PresentationFormat>
  <Paragraphs>114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Session 3 Day 1_MO</vt:lpstr>
      <vt:lpstr>PowerPoint Presentation</vt:lpstr>
      <vt:lpstr>Overview</vt:lpstr>
      <vt:lpstr>Climate Change is an important story …   </vt:lpstr>
      <vt:lpstr>PowerPoint Presentation</vt:lpstr>
      <vt:lpstr>HUMAN IMPACT</vt:lpstr>
      <vt:lpstr>Event coverage = Zzzzzz</vt:lpstr>
      <vt:lpstr>SIMPLE LANGUAGE</vt:lpstr>
      <vt:lpstr>Be clear about the science</vt:lpstr>
      <vt:lpstr>Sometimes, stories can be complicated, filled with jargon/science and miss the bigger picture.  </vt:lpstr>
      <vt:lpstr>The NUT GRAPH has several purposes:</vt:lpstr>
      <vt:lpstr>NUT GRAPH HELPS READERS DECIDE</vt:lpstr>
      <vt:lpstr>Tips about NUT GRAPHS</vt:lpstr>
      <vt:lpstr>PowerPoint Presentation</vt:lpstr>
      <vt:lpstr>JOURNALISM ETHICS</vt:lpstr>
      <vt:lpstr>PITCHING STORIES</vt:lpstr>
      <vt:lpstr>Find ways to engage the public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amet.</dc:title>
  <dc:creator>Microsoft Office User</dc:creator>
  <cp:lastModifiedBy>Mary Owen</cp:lastModifiedBy>
  <cp:revision>6</cp:revision>
  <dcterms:created xsi:type="dcterms:W3CDTF">2017-04-14T01:19:04Z</dcterms:created>
  <dcterms:modified xsi:type="dcterms:W3CDTF">2017-04-25T19:17:25Z</dcterms:modified>
</cp:coreProperties>
</file>