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tiff" ContentType="image/tiff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39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9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2D7E7-FCC0-7041-AF68-3DFDFE03202B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805A4-C37A-D544-B0CF-428D20CC6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3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805A4-C37A-D544-B0CF-428D20CC6D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4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1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9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5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8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1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4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AF0C5-4052-5544-BE31-0E5EFF8E3082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AC505-B7D0-EE4C-8BAC-B548C9321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1.tiff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40151" y="112803"/>
            <a:ext cx="8424862" cy="6524625"/>
          </a:xfrm>
        </p:spPr>
        <p:txBody>
          <a:bodyPr/>
          <a:lstStyle/>
          <a:p>
            <a:endParaRPr lang="en-US" altLang="x-none" b="1" dirty="0">
              <a:ea typeface="ＭＳ Ｐゴシック" charset="-128"/>
            </a:endParaRPr>
          </a:p>
          <a:p>
            <a:r>
              <a:rPr lang="en-US" altLang="x-none" b="1" dirty="0">
                <a:ea typeface="ＭＳ Ｐゴシック" charset="-128"/>
              </a:rPr>
              <a:t/>
            </a:r>
            <a:br>
              <a:rPr lang="en-US" altLang="x-none" b="1" dirty="0">
                <a:ea typeface="ＭＳ Ｐゴシック" charset="-128"/>
              </a:rPr>
            </a:br>
            <a:endParaRPr lang="en-US" altLang="x-none" sz="2800" b="1" dirty="0">
              <a:ea typeface="ＭＳ Ｐゴシック" charset="-128"/>
            </a:endParaRPr>
          </a:p>
          <a:p>
            <a:endParaRPr lang="en-US" altLang="x-none" sz="2800" b="1" dirty="0">
              <a:ea typeface="ＭＳ Ｐゴシック" charset="-128"/>
            </a:endParaRPr>
          </a:p>
          <a:p>
            <a:r>
              <a:rPr lang="en-US" altLang="x-none" sz="2800" b="1" dirty="0">
                <a:ea typeface="ＭＳ Ｐゴシック" charset="-128"/>
              </a:rPr>
              <a:t>Integrated Communication </a:t>
            </a:r>
          </a:p>
          <a:p>
            <a:r>
              <a:rPr lang="en-US" altLang="x-none" sz="2800" b="1" dirty="0">
                <a:ea typeface="ＭＳ Ｐゴシック" charset="-128"/>
              </a:rPr>
              <a:t>for </a:t>
            </a:r>
            <a:r>
              <a:rPr lang="en-US" altLang="x-none" sz="2800" b="1" dirty="0" err="1">
                <a:ea typeface="ＭＳ Ｐゴシック" charset="-128"/>
              </a:rPr>
              <a:t>Behavioural</a:t>
            </a:r>
            <a:r>
              <a:rPr lang="en-US" altLang="x-none" sz="2800" b="1" dirty="0">
                <a:ea typeface="ＭＳ Ｐゴシック" charset="-128"/>
              </a:rPr>
              <a:t> Impact </a:t>
            </a:r>
          </a:p>
          <a:p>
            <a:r>
              <a:rPr lang="en-US" altLang="x-none" sz="2800" b="1" dirty="0">
                <a:ea typeface="ＭＳ Ｐゴシック" charset="-128"/>
              </a:rPr>
              <a:t>For Climate Change and Social Development</a:t>
            </a:r>
          </a:p>
          <a:p>
            <a:endParaRPr lang="en-US" altLang="x-none" b="1" dirty="0">
              <a:ea typeface="ＭＳ Ｐゴシック" charset="-128"/>
            </a:endParaRPr>
          </a:p>
          <a:p>
            <a:r>
              <a:rPr lang="en-US" altLang="x-none" sz="2400" b="1" dirty="0">
                <a:ea typeface="ＭＳ Ｐゴシック" charset="-128"/>
              </a:rPr>
              <a:t>Dr. </a:t>
            </a:r>
            <a:r>
              <a:rPr lang="en-US" altLang="x-none" sz="2400" b="1" dirty="0" err="1">
                <a:ea typeface="ＭＳ Ｐゴシック" charset="-128"/>
              </a:rPr>
              <a:t>Everold</a:t>
            </a:r>
            <a:r>
              <a:rPr lang="en-US" altLang="x-none" sz="2400" b="1" dirty="0">
                <a:ea typeface="ＭＳ Ｐゴシック" charset="-128"/>
              </a:rPr>
              <a:t> </a:t>
            </a:r>
            <a:r>
              <a:rPr lang="en-US" altLang="x-none" sz="2400" b="1" dirty="0" err="1">
                <a:ea typeface="ＭＳ Ｐゴシック" charset="-128"/>
              </a:rPr>
              <a:t>Hosein</a:t>
            </a:r>
            <a:endParaRPr lang="en-US" altLang="x-none" sz="2000" b="1" dirty="0">
              <a:ea typeface="ＭＳ Ｐゴシック" charset="-128"/>
            </a:endParaRPr>
          </a:p>
          <a:p>
            <a:endParaRPr lang="en-US" altLang="x-none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728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99309" y="74703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x-none" sz="1400" u="sng" dirty="0">
                <a:latin typeface="Times New (W1)" charset="0"/>
              </a:rPr>
              <a:t>NYU/WHO IMC/COMBI - Doc #4 –Page 4 of 4</a:t>
            </a:r>
            <a:endParaRPr lang="en-US" altLang="x-none" sz="1400" dirty="0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x-none" sz="1400" dirty="0">
              <a:latin typeface="Times New (W1)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99309" y="679541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3400" b="1" u="sng">
                <a:latin typeface="Times New (W1)" charset="0"/>
              </a:rPr>
              <a:t>TYPICAL ADOPTION PATTERN</a:t>
            </a:r>
            <a:endParaRPr lang="en-US" altLang="x-none" sz="3400" b="1">
              <a:latin typeface="Times New (W1)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694709" y="1370103"/>
            <a:ext cx="71628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2 %		-		Innovators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14%		-		Early Adopters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34%		-		Early majority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x-none" sz="3400" b="1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34 %	- 		Late Majority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3400" b="1">
                <a:latin typeface="Times New (W1)" charset="0"/>
              </a:rPr>
              <a:t>16%		- 		Laggards</a:t>
            </a:r>
            <a:r>
              <a:rPr lang="en-US" altLang="x-none" sz="3400">
                <a:latin typeface="Times New (W1)" charset="0"/>
              </a:rPr>
              <a:t> 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1932709" y="4418103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070564" y="118539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u="sng">
                <a:latin typeface="Times New (W1)" charset="0"/>
              </a:rPr>
              <a:t>NYU/WHO IMC/COMBI – Doc #9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70564" y="1002774"/>
            <a:ext cx="8675688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742716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x-none" sz="3400" b="1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3400" b="1" dirty="0">
                <a:latin typeface="Times New (W1)" charset="0"/>
              </a:rPr>
              <a:t>THE 4 Cs of IMC-</a:t>
            </a:r>
            <a:br>
              <a:rPr lang="en-US" altLang="x-none" sz="3400" b="1" dirty="0">
                <a:latin typeface="Times New (W1)" charset="0"/>
              </a:rPr>
            </a:br>
            <a:r>
              <a:rPr lang="en-US" altLang="x-none" b="1" dirty="0">
                <a:latin typeface="Times New (W1)" charset="0"/>
              </a:rPr>
              <a:t>INTEGRATED MARKETING COMMUNICATION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x-none" sz="34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3400" b="1" dirty="0">
                <a:latin typeface="Times New (W1)" charset="0"/>
              </a:rPr>
              <a:t>Replacing the Four P</a:t>
            </a:r>
            <a:r>
              <a:rPr lang="ja-JP" altLang="en-US" sz="3400" b="1" dirty="0">
                <a:latin typeface="Times New (W1)" charset="0"/>
              </a:rPr>
              <a:t>’</a:t>
            </a:r>
            <a:r>
              <a:rPr lang="en-US" altLang="ja-JP" sz="3400" b="1" dirty="0">
                <a:latin typeface="Times New (W1)" charset="0"/>
              </a:rPr>
              <a:t>s of Marketing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ja-JP" sz="34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3400" b="1" dirty="0">
                <a:latin typeface="Times New (W1)" charset="0"/>
              </a:rPr>
              <a:t>Explaining how is it people know what to do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3400" b="1" dirty="0">
                <a:latin typeface="Times New (W1)" charset="0"/>
              </a:rPr>
              <a:t>but do not DO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x-none" sz="34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3400" b="1" dirty="0">
                <a:latin typeface="Times New (W1)" charset="0"/>
              </a:rPr>
              <a:t>Where can media help?</a:t>
            </a:r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idx="1"/>
          </p:nvPr>
        </p:nvSpPr>
        <p:spPr>
          <a:xfrm>
            <a:off x="1703532" y="136637"/>
            <a:ext cx="7828395" cy="65007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FontTx/>
              <a:buNone/>
            </a:pPr>
            <a:r>
              <a:rPr lang="en-US" altLang="x-none" sz="1800" b="1" dirty="0">
                <a:ea typeface="ＭＳ Ｐゴシック" charset="-128"/>
              </a:rPr>
              <a:t>THE FOUR C</a:t>
            </a:r>
            <a:r>
              <a:rPr lang="ja-JP" altLang="en-US" sz="1800" b="1" dirty="0">
                <a:ea typeface="ＭＳ Ｐゴシック" charset="-128"/>
              </a:rPr>
              <a:t>’</a:t>
            </a:r>
            <a:r>
              <a:rPr lang="en-US" altLang="ja-JP" sz="1800" b="1" dirty="0">
                <a:ea typeface="ＭＳ Ｐゴシック" charset="-128"/>
              </a:rPr>
              <a:t>S OF INTEGRATED MARKETING COMMUNICATION</a:t>
            </a:r>
          </a:p>
          <a:p>
            <a:pPr marL="0" indent="0" algn="ctr">
              <a:buFontTx/>
              <a:buNone/>
            </a:pPr>
            <a:r>
              <a:rPr lang="en-US" altLang="x-none" sz="1400" b="1" dirty="0">
                <a:ea typeface="ＭＳ Ｐゴシック" charset="-128"/>
              </a:rPr>
              <a:t>(Replacing the Four P</a:t>
            </a:r>
            <a:r>
              <a:rPr lang="ja-JP" altLang="en-US" sz="1400" b="1" dirty="0">
                <a:ea typeface="ＭＳ Ｐゴシック" charset="-128"/>
              </a:rPr>
              <a:t>’</a:t>
            </a:r>
            <a:r>
              <a:rPr lang="en-US" altLang="ja-JP" sz="1400" b="1" dirty="0">
                <a:ea typeface="ＭＳ Ｐゴシック" charset="-128"/>
              </a:rPr>
              <a:t>s of Marketing)</a:t>
            </a:r>
          </a:p>
          <a:p>
            <a:pPr marL="0" indent="0">
              <a:buFontTx/>
              <a:buNone/>
            </a:pPr>
            <a:r>
              <a:rPr lang="en-US" altLang="x-none" sz="1400" b="1" dirty="0">
                <a:ea typeface="ＭＳ Ｐゴシック" charset="-128"/>
              </a:rPr>
              <a:t> </a:t>
            </a:r>
            <a:r>
              <a:rPr lang="en-US" altLang="x-none" sz="1800" b="1" dirty="0">
                <a:ea typeface="ＭＳ Ｐゴシック" charset="-128"/>
              </a:rPr>
              <a:t>     C</a:t>
            </a:r>
            <a:r>
              <a:rPr lang="en-US" altLang="x-none" sz="1800" b="1" baseline="30000" dirty="0">
                <a:ea typeface="ＭＳ Ｐゴシック" charset="-128"/>
              </a:rPr>
              <a:t>1</a:t>
            </a:r>
            <a:r>
              <a:rPr lang="en-US" altLang="x-none" sz="1800" dirty="0">
                <a:ea typeface="ＭＳ Ｐゴシック" charset="-128"/>
              </a:rPr>
              <a:t> </a:t>
            </a:r>
            <a:r>
              <a:rPr lang="en-US" altLang="x-none" sz="1800" b="1" dirty="0">
                <a:ea typeface="ＭＳ Ｐゴシック" charset="-128"/>
              </a:rPr>
              <a:t>= Consumer Need/Want/Desire</a:t>
            </a: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and Related Product/Service/Behavior.  (No longer the </a:t>
            </a:r>
            <a:r>
              <a:rPr lang="ja-JP" altLang="en-US" sz="1400" dirty="0">
                <a:ea typeface="ＭＳ Ｐゴシック" charset="-128"/>
              </a:rPr>
              <a:t>“</a:t>
            </a:r>
            <a:r>
              <a:rPr lang="en-US" altLang="ja-JP" sz="1400" dirty="0">
                <a:ea typeface="ＭＳ Ｐゴシック" charset="-128"/>
              </a:rPr>
              <a:t>P</a:t>
            </a:r>
            <a:r>
              <a:rPr lang="ja-JP" altLang="en-US" sz="1400" dirty="0">
                <a:ea typeface="ＭＳ Ｐゴシック" charset="-128"/>
              </a:rPr>
              <a:t>”</a:t>
            </a:r>
            <a:r>
              <a:rPr lang="en-US" altLang="ja-JP" sz="1400" dirty="0">
                <a:ea typeface="ＭＳ Ｐゴシック" charset="-128"/>
              </a:rPr>
              <a:t> for Product.) </a:t>
            </a:r>
            <a:endParaRPr lang="en-US" altLang="ja-JP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–</a:t>
            </a:r>
            <a:r>
              <a:rPr lang="en-GB" altLang="x-none" sz="1400" dirty="0">
                <a:ea typeface="ＭＳ Ｐゴシック" charset="-128"/>
              </a:rPr>
              <a:t>We do not sell a product/service/behaviour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–</a:t>
            </a:r>
            <a:r>
              <a:rPr lang="en-GB" altLang="x-none" sz="1400" dirty="0">
                <a:ea typeface="ＭＳ Ｐゴシック" charset="-128"/>
              </a:rPr>
              <a:t>We offer a solution to your Need/Want/Desire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–</a:t>
            </a:r>
            <a:r>
              <a:rPr lang="en-GB" altLang="x-none" sz="1400" dirty="0">
                <a:ea typeface="ＭＳ Ｐゴシック" charset="-128"/>
              </a:rPr>
              <a:t>We do not create Needs/Wants/Desires; we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GB" altLang="x-none" sz="1400" dirty="0">
                <a:ea typeface="ＭＳ Ｐゴシック" charset="-128"/>
              </a:rPr>
              <a:t>	respond to what is there; if latent, we bring to the top-of-the mind.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 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800" b="1" dirty="0">
                <a:ea typeface="ＭＳ Ｐゴシック" charset="-128"/>
              </a:rPr>
              <a:t>       C</a:t>
            </a:r>
            <a:r>
              <a:rPr lang="en-US" altLang="x-none" sz="1800" b="1" baseline="30000" dirty="0">
                <a:ea typeface="ＭＳ Ｐゴシック" charset="-128"/>
              </a:rPr>
              <a:t>2</a:t>
            </a:r>
            <a:r>
              <a:rPr lang="en-US" altLang="x-none" sz="1800" b="1" dirty="0">
                <a:ea typeface="ＭＳ Ｐゴシック" charset="-128"/>
              </a:rPr>
              <a:t> = Cost</a:t>
            </a:r>
            <a:r>
              <a:rPr lang="en-US" altLang="x-none" sz="1800" dirty="0">
                <a:ea typeface="ＭＳ Ｐゴシック" charset="-128"/>
              </a:rPr>
              <a:t> in relation to benefit/value and in relation</a:t>
            </a:r>
            <a:endParaRPr lang="en-US" altLang="x-none" sz="18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to the Competition. (No longer the</a:t>
            </a:r>
            <a:r>
              <a:rPr lang="ja-JP" altLang="en-US" sz="1400" dirty="0">
                <a:ea typeface="ＭＳ Ｐゴシック" charset="-128"/>
              </a:rPr>
              <a:t>“</a:t>
            </a:r>
            <a:r>
              <a:rPr lang="en-US" altLang="ja-JP" sz="1400" dirty="0">
                <a:ea typeface="ＭＳ Ｐゴシック" charset="-128"/>
              </a:rPr>
              <a:t>P</a:t>
            </a:r>
            <a:r>
              <a:rPr lang="ja-JP" altLang="en-US" sz="1400" dirty="0">
                <a:ea typeface="ＭＳ Ｐゴシック" charset="-128"/>
              </a:rPr>
              <a:t>”</a:t>
            </a:r>
            <a:r>
              <a:rPr lang="en-US" altLang="ja-JP" sz="1400" dirty="0">
                <a:ea typeface="ＭＳ Ｐゴシック" charset="-128"/>
              </a:rPr>
              <a:t> for Price)</a:t>
            </a:r>
            <a:endParaRPr lang="en-US" altLang="ja-JP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–</a:t>
            </a:r>
            <a:r>
              <a:rPr lang="en-GB" altLang="x-none" sz="1400" dirty="0">
                <a:ea typeface="ＭＳ Ｐゴシック" charset="-128"/>
              </a:rPr>
              <a:t>Not just price; but time, effort, etc.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–</a:t>
            </a:r>
            <a:r>
              <a:rPr lang="en-GB" altLang="x-none" sz="1400" dirty="0">
                <a:ea typeface="ＭＳ Ｐゴシック" charset="-128"/>
              </a:rPr>
              <a:t>Reducing cost by incentives affects cost/value ratio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–</a:t>
            </a:r>
            <a:r>
              <a:rPr lang="en-GB" altLang="x-none" sz="1400" dirty="0">
                <a:ea typeface="ＭＳ Ｐゴシック" charset="-128"/>
              </a:rPr>
              <a:t>Increasing value by branding </a:t>
            </a:r>
            <a:r>
              <a:rPr lang="en-US" altLang="x-none" sz="1400" dirty="0">
                <a:ea typeface="ＭＳ Ｐゴシック" charset="-128"/>
              </a:rPr>
              <a:t>affects cost/value</a:t>
            </a:r>
          </a:p>
          <a:p>
            <a:pPr marL="0" indent="0">
              <a:buFontTx/>
              <a:buNone/>
            </a:pP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800" b="1" dirty="0">
                <a:ea typeface="ＭＳ Ｐゴシック" charset="-128"/>
              </a:rPr>
              <a:t>        C</a:t>
            </a:r>
            <a:r>
              <a:rPr lang="en-US" altLang="x-none" sz="1800" b="1" baseline="30000" dirty="0">
                <a:ea typeface="ＭＳ Ｐゴシック" charset="-128"/>
              </a:rPr>
              <a:t>3</a:t>
            </a:r>
            <a:r>
              <a:rPr lang="en-US" altLang="x-none" sz="1800" b="1" dirty="0">
                <a:ea typeface="ＭＳ Ｐゴシック" charset="-128"/>
              </a:rPr>
              <a:t> = Convenience</a:t>
            </a:r>
            <a:r>
              <a:rPr lang="en-US" altLang="x-none" sz="1800" dirty="0">
                <a:ea typeface="ＭＳ Ｐゴシック" charset="-128"/>
              </a:rPr>
              <a:t> </a:t>
            </a:r>
            <a:r>
              <a:rPr lang="en-US" altLang="x-none" sz="1400" dirty="0">
                <a:ea typeface="ＭＳ Ｐゴシック" charset="-128"/>
              </a:rPr>
              <a:t>to get product or</a:t>
            </a:r>
            <a:r>
              <a:rPr lang="en-US" altLang="x-none" sz="1400" b="1" dirty="0">
                <a:ea typeface="ＭＳ Ｐゴシック" charset="-128"/>
              </a:rPr>
              <a:t> </a:t>
            </a:r>
            <a:r>
              <a:rPr lang="en-US" altLang="x-none" sz="1400" dirty="0">
                <a:ea typeface="ＭＳ Ｐゴシック" charset="-128"/>
              </a:rPr>
              <a:t>service or to carry out </a:t>
            </a:r>
            <a:r>
              <a:rPr lang="en-US" altLang="x-none" sz="1400" dirty="0" err="1">
                <a:ea typeface="ＭＳ Ｐゴシック" charset="-128"/>
              </a:rPr>
              <a:t>behaviour</a:t>
            </a:r>
            <a:r>
              <a:rPr lang="en-US" altLang="x-none" sz="1400" dirty="0">
                <a:ea typeface="ＭＳ Ｐゴシック" charset="-128"/>
              </a:rPr>
              <a:t>.	</a:t>
            </a: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	(No longer the </a:t>
            </a:r>
            <a:r>
              <a:rPr lang="ja-JP" altLang="en-US" sz="1400" dirty="0">
                <a:ea typeface="ＭＳ Ｐゴシック" charset="-128"/>
              </a:rPr>
              <a:t>“</a:t>
            </a:r>
            <a:r>
              <a:rPr lang="en-US" altLang="ja-JP" sz="1400" dirty="0">
                <a:ea typeface="ＭＳ Ｐゴシック" charset="-128"/>
              </a:rPr>
              <a:t>P</a:t>
            </a:r>
            <a:r>
              <a:rPr lang="ja-JP" altLang="en-US" sz="1400" dirty="0">
                <a:ea typeface="ＭＳ Ｐゴシック" charset="-128"/>
              </a:rPr>
              <a:t>”</a:t>
            </a:r>
            <a:r>
              <a:rPr lang="en-US" altLang="ja-JP" sz="1400" dirty="0">
                <a:ea typeface="ＭＳ Ｐゴシック" charset="-128"/>
              </a:rPr>
              <a:t> for Placement)</a:t>
            </a:r>
          </a:p>
          <a:p>
            <a:pPr marL="0" indent="0">
              <a:buFontTx/>
              <a:buNone/>
            </a:pP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b="1" dirty="0">
                <a:ea typeface="ＭＳ Ｐゴシック" charset="-128"/>
              </a:rPr>
              <a:t>         </a:t>
            </a:r>
            <a:r>
              <a:rPr lang="en-US" altLang="x-none" sz="1800" b="1" dirty="0">
                <a:ea typeface="ＭＳ Ｐゴシック" charset="-128"/>
              </a:rPr>
              <a:t>C</a:t>
            </a:r>
            <a:r>
              <a:rPr lang="en-US" altLang="x-none" sz="1800" b="1" baseline="30000" dirty="0">
                <a:ea typeface="ＭＳ Ｐゴシック" charset="-128"/>
              </a:rPr>
              <a:t>4</a:t>
            </a:r>
            <a:r>
              <a:rPr lang="en-US" altLang="x-none" sz="1800" b="1" dirty="0">
                <a:ea typeface="ＭＳ Ｐゴシック" charset="-128"/>
              </a:rPr>
              <a:t>	=  Communication</a:t>
            </a:r>
            <a:r>
              <a:rPr lang="en-US" altLang="x-none" sz="1800" dirty="0">
                <a:ea typeface="ＭＳ Ｐゴシック" charset="-128"/>
              </a:rPr>
              <a:t>  </a:t>
            </a:r>
            <a:endParaRPr lang="en-US" altLang="x-none" sz="18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Integrated, Engaged Communication</a:t>
            </a:r>
            <a:r>
              <a:rPr lang="en-US" altLang="x-none" sz="1400" b="1" dirty="0">
                <a:ea typeface="ＭＳ Ｐゴシック" charset="-128"/>
              </a:rPr>
              <a:t>—</a:t>
            </a:r>
          </a:p>
          <a:p>
            <a:pPr marL="0" indent="0">
              <a:buFontTx/>
              <a:buNone/>
            </a:pPr>
            <a:r>
              <a:rPr lang="en-US" altLang="x-none" sz="1400" dirty="0">
                <a:ea typeface="ＭＳ Ｐゴシック" charset="-128"/>
              </a:rPr>
              <a:t>	Using the Five-Point Star Blend of Communication Interventions</a:t>
            </a:r>
            <a:endParaRPr lang="en-US" altLang="x-none" sz="1400" b="1" dirty="0">
              <a:ea typeface="ＭＳ Ｐゴシック" charset="-128"/>
            </a:endParaRPr>
          </a:p>
          <a:p>
            <a:pPr marL="0" indent="0">
              <a:buFontTx/>
              <a:buNone/>
            </a:pPr>
            <a:r>
              <a:rPr lang="en-US" altLang="x-none" sz="1400" i="1" dirty="0">
                <a:ea typeface="ＭＳ Ｐゴシック" charset="-128"/>
              </a:rPr>
              <a:t>	</a:t>
            </a:r>
            <a:r>
              <a:rPr lang="ja-JP" altLang="en-US" sz="1400" i="1" dirty="0">
                <a:ea typeface="ＭＳ Ｐゴシック" charset="-128"/>
              </a:rPr>
              <a:t>“</a:t>
            </a:r>
            <a:r>
              <a:rPr lang="en-US" altLang="ja-JP" sz="1400" i="1" dirty="0">
                <a:ea typeface="ＭＳ Ｐゴシック" charset="-128"/>
              </a:rPr>
              <a:t>We have a great product/service/</a:t>
            </a:r>
            <a:r>
              <a:rPr lang="en-US" altLang="ja-JP" sz="1400" i="1" dirty="0" err="1">
                <a:ea typeface="ＭＳ Ｐゴシック" charset="-128"/>
              </a:rPr>
              <a:t>behaviour</a:t>
            </a:r>
            <a:r>
              <a:rPr lang="en-US" altLang="ja-JP" sz="1400" i="1" dirty="0">
                <a:ea typeface="ＭＳ Ｐゴシック" charset="-128"/>
              </a:rPr>
              <a:t> in response to your need/want/desire </a:t>
            </a:r>
            <a:r>
              <a:rPr lang="en-US" altLang="ja-JP" sz="1400" b="1" i="1" dirty="0">
                <a:ea typeface="ＭＳ Ｐゴシック" charset="-128"/>
              </a:rPr>
              <a:t>(C</a:t>
            </a:r>
            <a:r>
              <a:rPr lang="en-US" altLang="ja-JP" sz="1400" b="1" i="1" baseline="30000" dirty="0">
                <a:ea typeface="ＭＳ Ｐゴシック" charset="-128"/>
              </a:rPr>
              <a:t>1</a:t>
            </a:r>
            <a:r>
              <a:rPr lang="en-US" altLang="ja-JP" sz="1400" b="1" i="1" dirty="0">
                <a:ea typeface="ＭＳ Ｐゴシック" charset="-128"/>
              </a:rPr>
              <a:t>)</a:t>
            </a:r>
            <a:r>
              <a:rPr lang="en-US" altLang="ja-JP" sz="1400" i="1" dirty="0">
                <a:ea typeface="ＭＳ Ｐゴシック" charset="-128"/>
              </a:rPr>
              <a:t> at a 	wonderful cost/value ratio </a:t>
            </a:r>
            <a:r>
              <a:rPr lang="en-US" altLang="ja-JP" sz="1400" b="1" i="1" dirty="0">
                <a:ea typeface="ＭＳ Ｐゴシック" charset="-128"/>
              </a:rPr>
              <a:t>(C</a:t>
            </a:r>
            <a:r>
              <a:rPr lang="en-US" altLang="ja-JP" sz="1400" b="1" i="1" baseline="30000" dirty="0">
                <a:ea typeface="ＭＳ Ｐゴシック" charset="-128"/>
              </a:rPr>
              <a:t>2</a:t>
            </a:r>
            <a:r>
              <a:rPr lang="en-US" altLang="ja-JP" sz="1400" b="1" i="1" dirty="0">
                <a:ea typeface="ＭＳ Ｐゴシック" charset="-128"/>
              </a:rPr>
              <a:t>) </a:t>
            </a:r>
            <a:r>
              <a:rPr lang="en-US" altLang="ja-JP" sz="1400" i="1" dirty="0">
                <a:ea typeface="ＭＳ Ｐゴシック" charset="-128"/>
              </a:rPr>
              <a:t>and easily available </a:t>
            </a:r>
            <a:r>
              <a:rPr lang="en-US" altLang="ja-JP" sz="1400" b="1" i="1" dirty="0">
                <a:ea typeface="ＭＳ Ｐゴシック" charset="-128"/>
              </a:rPr>
              <a:t>(C</a:t>
            </a:r>
            <a:r>
              <a:rPr lang="en-US" altLang="ja-JP" sz="1400" b="1" i="1" baseline="30000" dirty="0">
                <a:ea typeface="ＭＳ Ｐゴシック" charset="-128"/>
              </a:rPr>
              <a:t>3</a:t>
            </a:r>
            <a:r>
              <a:rPr lang="en-US" altLang="ja-JP" sz="1400" b="1" i="1" dirty="0">
                <a:ea typeface="ＭＳ Ｐゴシック" charset="-128"/>
              </a:rPr>
              <a:t>)</a:t>
            </a:r>
            <a:r>
              <a:rPr lang="en-US" altLang="ja-JP" sz="1400" i="1" dirty="0">
                <a:ea typeface="ＭＳ Ｐゴシック" charset="-128"/>
              </a:rPr>
              <a:t>.</a:t>
            </a:r>
            <a:r>
              <a:rPr lang="ja-JP" altLang="en-US" sz="1400" i="1" dirty="0">
                <a:ea typeface="ＭＳ Ｐゴシック" charset="-128"/>
              </a:rPr>
              <a:t>”</a:t>
            </a:r>
            <a:r>
              <a:rPr lang="en-US" altLang="ja-JP" sz="1400" i="1" dirty="0">
                <a:ea typeface="ＭＳ Ｐゴシック" charset="-128"/>
              </a:rPr>
              <a:t> </a:t>
            </a:r>
            <a:r>
              <a:rPr lang="en-US" altLang="ja-JP" sz="1400" dirty="0">
                <a:ea typeface="ＭＳ Ｐゴシック" charset="-128"/>
              </a:rPr>
              <a:t> </a:t>
            </a:r>
            <a:r>
              <a:rPr lang="en-US" altLang="ja-JP" sz="1400" b="1" i="1" dirty="0">
                <a:ea typeface="ＭＳ Ｐゴシック" charset="-128"/>
              </a:rPr>
              <a:t/>
            </a:r>
            <a:br>
              <a:rPr lang="en-US" altLang="ja-JP" sz="1400" b="1" i="1" dirty="0">
                <a:ea typeface="ＭＳ Ｐゴシック" charset="-128"/>
              </a:rPr>
            </a:br>
            <a:endParaRPr lang="en-US" altLang="ja-JP" sz="1400" b="1" dirty="0">
              <a:ea typeface="ＭＳ Ｐゴシック" charset="-128"/>
            </a:endParaRPr>
          </a:p>
          <a:p>
            <a:pPr marL="0" indent="0"/>
            <a:endParaRPr lang="en-US" altLang="x-none" sz="1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/>
        </p:nvSpPr>
        <p:spPr bwMode="auto">
          <a:xfrm>
            <a:off x="1190306" y="117475"/>
            <a:ext cx="91440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b="1">
                <a:solidFill>
                  <a:srgbClr val="000000"/>
                </a:solidFill>
                <a:latin typeface="Times New (W1)" charset="0"/>
              </a:rPr>
              <a:t>The Five Integrated Communication Actions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516281"/>
              </p:ext>
            </p:extLst>
          </p:nvPr>
        </p:nvGraphicFramePr>
        <p:xfrm>
          <a:off x="3895406" y="1773238"/>
          <a:ext cx="3695700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Clip" r:id="rId5" imgW="3695700" imgH="3467100" progId="">
                  <p:embed/>
                </p:oleObj>
              </mc:Choice>
              <mc:Fallback>
                <p:oleObj name="Clip" r:id="rId5" imgW="3695700" imgH="346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406" y="1773238"/>
                        <a:ext cx="3695700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Grp="1" noChangeArrowheads="1"/>
          </p:cNvSpPr>
          <p:nvPr/>
        </p:nvSpPr>
        <p:spPr bwMode="auto">
          <a:xfrm>
            <a:off x="2104706" y="1066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(W1)" charset="0"/>
              </a:rPr>
              <a:t>1. Administrative Mobilization/ Public Relations/Advocacy for Behavioural Impact (ABI) + Business Partnership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91106" y="2514600"/>
            <a:ext cx="2286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(W1)" charset="0"/>
              </a:rPr>
              <a:t>2. Community Mobilization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286306" y="4191000"/>
            <a:ext cx="2438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x-none" sz="2400" b="1">
              <a:solidFill>
                <a:srgbClr val="000000"/>
              </a:solidFill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(W1)" charset="0"/>
              </a:rPr>
              <a:t>3. Advertising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41131" y="4343400"/>
            <a:ext cx="3241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(W1)" charset="0"/>
              </a:rPr>
              <a:t>4. Personal selling/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(W1)" charset="0"/>
              </a:rPr>
              <a:t>    Interpersonal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(W1)" charset="0"/>
              </a:rPr>
              <a:t>    Communication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495106" y="2514600"/>
            <a:ext cx="30861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solidFill>
                  <a:srgbClr val="000000"/>
                </a:solidFill>
                <a:latin typeface="Times New (W1)" charset="0"/>
              </a:rPr>
              <a:t>5. Point-of-service-promotion</a:t>
            </a:r>
            <a:endParaRPr lang="en-US" altLang="x-none" sz="900" b="1">
              <a:solidFill>
                <a:srgbClr val="000000"/>
              </a:solidFill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x-none" sz="2400" b="1">
              <a:solidFill>
                <a:srgbClr val="000000"/>
              </a:solidFill>
              <a:latin typeface="Times New (W1)" charset="0"/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2866706" y="5715000"/>
            <a:ext cx="22098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(W1)" charset="0"/>
              </a:rPr>
              <a:t>M-RIP </a:t>
            </a:r>
            <a:r>
              <a:rPr lang="en-US" altLang="x-none" sz="1200" b="1">
                <a:solidFill>
                  <a:srgbClr val="000000"/>
                </a:solidFill>
                <a:latin typeface="Times New (W1)" charset="0"/>
              </a:rPr>
              <a:t>with Behavioral Hooks</a:t>
            </a:r>
            <a:endParaRPr lang="en-US" altLang="x-none" sz="1400" b="1">
              <a:solidFill>
                <a:srgbClr val="000000"/>
              </a:solidFill>
              <a:latin typeface="Times New (W1)" charset="0"/>
            </a:endParaRP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752906" y="5715000"/>
            <a:ext cx="20955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(W1)" charset="0"/>
              </a:rPr>
              <a:t>Not Cheap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4809806" y="5715000"/>
            <a:ext cx="2209800" cy="9144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2400">
                <a:solidFill>
                  <a:srgbClr val="000000"/>
                </a:solidFill>
                <a:latin typeface="Times New (W1)" charset="0"/>
              </a:rPr>
              <a:t>Six Hits</a:t>
            </a:r>
            <a:endParaRPr lang="is-IS" altLang="x-none" sz="2400">
              <a:solidFill>
                <a:srgbClr val="000000"/>
              </a:solidFill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s-IS" altLang="x-none" sz="1400">
                <a:solidFill>
                  <a:srgbClr val="000000"/>
                </a:solidFill>
                <a:latin typeface="Times New (W1)" charset="0"/>
              </a:rPr>
              <a:t>Role of Media</a:t>
            </a:r>
            <a:endParaRPr lang="en-US" altLang="x-none" sz="1400">
              <a:solidFill>
                <a:srgbClr val="000000"/>
              </a:solidFill>
              <a:latin typeface="Times New (W1)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190306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dirty="0">
                <a:latin typeface="Times New (W1)" charset="0"/>
                <a:sym typeface="Symbol" charset="2"/>
              </a:rPr>
              <a:t></a:t>
            </a:r>
            <a:r>
              <a:rPr lang="en-US" altLang="x-none" sz="1400" dirty="0">
                <a:latin typeface="Times New (W1)" charset="0"/>
              </a:rPr>
              <a:t> </a:t>
            </a:r>
            <a:r>
              <a:rPr lang="en-US" altLang="x-none" sz="1400" dirty="0" err="1">
                <a:latin typeface="Times New (W1)" charset="0"/>
              </a:rPr>
              <a:t>Everold</a:t>
            </a:r>
            <a:r>
              <a:rPr lang="en-US" altLang="x-none" sz="1400" dirty="0">
                <a:latin typeface="Times New (W1)" charset="0"/>
              </a:rPr>
              <a:t> </a:t>
            </a:r>
            <a:r>
              <a:rPr lang="en-US" altLang="x-none" sz="1400" dirty="0" err="1">
                <a:latin typeface="Times New (W1)" charset="0"/>
              </a:rPr>
              <a:t>Hosein</a:t>
            </a:r>
            <a:endParaRPr lang="en-US" altLang="x-none" sz="1400" dirty="0">
              <a:latin typeface="Times New (W1)" charset="0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125095" y="-5392284"/>
            <a:ext cx="7920038" cy="1169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200" b="1" u="sng" dirty="0">
                <a:latin typeface="Times New (W1)" charset="0"/>
              </a:rPr>
              <a:t>WHO/NYU IMC/COMBI   </a:t>
            </a:r>
            <a:endParaRPr lang="en-US" altLang="x-none" sz="12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200" b="1" dirty="0">
                <a:latin typeface="Times New (W1)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b="1" dirty="0">
              <a:latin typeface="Times New (W1)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TEN STEPS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DESIGNING  A COMMUNICATION-FOR-BEHAVIOURAL-IMPACT (COMBI) PLAN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200" b="1" dirty="0">
                <a:latin typeface="Times New (W1)" charset="0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200" dirty="0">
                <a:latin typeface="Times New (W1)" charset="0"/>
              </a:rPr>
              <a:t>While the design of a COMBI Plan cannot be done in a neat linear fashion, the following 10 steps are suggested.  One should feel free, however, to go back and forth between steps and even within each step.</a:t>
            </a:r>
            <a:endParaRPr lang="en-US" altLang="x-none" sz="12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200" b="1" dirty="0">
                <a:latin typeface="Times New (W1)" charset="0"/>
              </a:rPr>
              <a:t> </a:t>
            </a:r>
            <a:endParaRPr lang="en-US" altLang="x-none" sz="1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1. State Overall Goal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2. State Expected Specific </a:t>
            </a:r>
            <a:r>
              <a:rPr lang="en-US" altLang="x-none" sz="1600" b="1" dirty="0" err="1">
                <a:latin typeface="Times New (W1)" charset="0"/>
              </a:rPr>
              <a:t>Behavioural</a:t>
            </a:r>
            <a:r>
              <a:rPr lang="en-US" altLang="x-none" sz="1600" b="1" dirty="0">
                <a:latin typeface="Times New (W1)" charset="0"/>
              </a:rPr>
              <a:t> Results/Objectives  (SBOs)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3. Conduct Situational  Market Analysis for Communication Keys (SMACK) vis-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    </a:t>
            </a:r>
            <a:r>
              <a:rPr lang="en-US" altLang="x-none" sz="1600" b="1" dirty="0" err="1">
                <a:latin typeface="Times New (W1)" charset="0"/>
              </a:rPr>
              <a:t>à</a:t>
            </a:r>
            <a:r>
              <a:rPr lang="en-US" altLang="x-none" sz="1600" b="1" dirty="0">
                <a:latin typeface="Times New (W1)" charset="0"/>
              </a:rPr>
              <a:t>-vis Specific </a:t>
            </a:r>
            <a:r>
              <a:rPr lang="en-US" altLang="x-none" sz="1600" b="1" dirty="0" err="1">
                <a:latin typeface="Times New (W1)" charset="0"/>
              </a:rPr>
              <a:t>Behavioural</a:t>
            </a:r>
            <a:r>
              <a:rPr lang="en-US" altLang="x-none" sz="1600" b="1" dirty="0">
                <a:latin typeface="Times New (W1)" charset="0"/>
              </a:rPr>
              <a:t> Result(s)/Objective(s)-- SBOs</a:t>
            </a:r>
            <a:r>
              <a:rPr lang="en-US" altLang="x-none" sz="1600" dirty="0">
                <a:latin typeface="Times New (W1)" charset="0"/>
              </a:rPr>
              <a:t>:</a:t>
            </a:r>
            <a:endParaRPr lang="en-US" altLang="x-none" sz="1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4. Present an overall strategy for achieving stated </a:t>
            </a:r>
            <a:r>
              <a:rPr lang="en-US" altLang="x-none" sz="1600" b="1" dirty="0" err="1">
                <a:latin typeface="Times New (W1)" charset="0"/>
              </a:rPr>
              <a:t>behavioural</a:t>
            </a:r>
            <a:r>
              <a:rPr lang="en-US" altLang="x-none" sz="1600" b="1" dirty="0">
                <a:latin typeface="Times New (W1)" charset="0"/>
              </a:rPr>
              <a:t> results/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    objectives: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dirty="0">
                <a:latin typeface="Times New (W1)" charset="0"/>
              </a:rPr>
              <a:t>	</a:t>
            </a:r>
            <a:r>
              <a:rPr lang="en-US" altLang="x-none" sz="1400" dirty="0">
                <a:latin typeface="Times New (W1)" charset="0"/>
              </a:rPr>
              <a:t>(a) Re-state Specific </a:t>
            </a:r>
            <a:r>
              <a:rPr lang="en-US" altLang="x-none" sz="1400" dirty="0" err="1">
                <a:latin typeface="Times New (W1)" charset="0"/>
              </a:rPr>
              <a:t>Behavioural</a:t>
            </a:r>
            <a:r>
              <a:rPr lang="en-US" altLang="x-none" sz="1400" dirty="0">
                <a:latin typeface="Times New (W1)" charset="0"/>
              </a:rPr>
              <a:t> Objective(s) (SBOs).</a:t>
            </a:r>
            <a:endParaRPr lang="en-US" altLang="x-none" sz="14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dirty="0">
                <a:latin typeface="Times New (W1)" charset="0"/>
              </a:rPr>
              <a:t>	(b) Set out </a:t>
            </a:r>
            <a:r>
              <a:rPr lang="en-US" altLang="en-US" sz="1400" dirty="0">
                <a:latin typeface="Times New (W1)" charset="0"/>
              </a:rPr>
              <a:t>“</a:t>
            </a:r>
            <a:r>
              <a:rPr lang="en-US" altLang="ja-JP" sz="1400" i="1" dirty="0">
                <a:latin typeface="Times New (W1)" charset="0"/>
              </a:rPr>
              <a:t>Communication</a:t>
            </a:r>
            <a:r>
              <a:rPr lang="en-US" altLang="ja-JP" sz="1400" dirty="0">
                <a:latin typeface="Times New (W1)" charset="0"/>
              </a:rPr>
              <a:t> </a:t>
            </a:r>
            <a:r>
              <a:rPr lang="en-US" altLang="ja-JP" sz="1400" i="1" dirty="0">
                <a:latin typeface="Times New (W1)" charset="0"/>
              </a:rPr>
              <a:t>Objectives</a:t>
            </a:r>
            <a:r>
              <a:rPr lang="en-US" altLang="en-US" sz="1400" dirty="0">
                <a:latin typeface="Times New (W1)" charset="0"/>
              </a:rPr>
              <a:t>”</a:t>
            </a:r>
            <a:r>
              <a:rPr lang="en-US" altLang="ja-JP" sz="1400" dirty="0">
                <a:latin typeface="Times New (W1)" charset="0"/>
              </a:rPr>
              <a:t>/</a:t>
            </a:r>
            <a:r>
              <a:rPr lang="en-US" altLang="ja-JP" sz="1400" i="1" dirty="0">
                <a:latin typeface="Times New (W1)" charset="0"/>
              </a:rPr>
              <a:t>Intended Communication Effects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i="1" dirty="0">
                <a:latin typeface="Times New (W1)" charset="0"/>
              </a:rPr>
              <a:t>	      </a:t>
            </a:r>
            <a:r>
              <a:rPr lang="en-US" altLang="x-none" sz="1400" dirty="0">
                <a:latin typeface="Times New (W1)" charset="0"/>
              </a:rPr>
              <a:t>based on the discovered </a:t>
            </a:r>
            <a:r>
              <a:rPr lang="en-US" altLang="x-none" sz="1400" i="1" dirty="0">
                <a:latin typeface="Times New (W1)" charset="0"/>
              </a:rPr>
              <a:t>Communication Keys</a:t>
            </a:r>
            <a:r>
              <a:rPr lang="en-US" altLang="x-none" sz="1400" dirty="0">
                <a:latin typeface="Times New (W1)" charset="0"/>
              </a:rPr>
              <a:t> in Step #3 above which 	      	      will need to be achieved in order to secure desired </a:t>
            </a:r>
            <a:r>
              <a:rPr lang="en-US" altLang="x-none" sz="1400" dirty="0" err="1">
                <a:latin typeface="Times New (W1)" charset="0"/>
              </a:rPr>
              <a:t>behavioural</a:t>
            </a:r>
            <a:r>
              <a:rPr lang="en-US" altLang="x-none" sz="1400" dirty="0">
                <a:latin typeface="Times New (W1)" charset="0"/>
              </a:rPr>
              <a:t> result (s).</a:t>
            </a:r>
            <a:endParaRPr lang="en-US" altLang="x-none" sz="14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dirty="0">
                <a:latin typeface="Times New (W1)" charset="0"/>
              </a:rPr>
              <a:t>	(c) Outline Communication Strategy re the Five Point Star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5. Present the detailed COMBI Plan of Action:  Re the Five Point Star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6. Management: </a:t>
            </a:r>
            <a:r>
              <a:rPr lang="en-US" altLang="x-none" sz="1600" dirty="0">
                <a:latin typeface="Times New (W1)" charset="0"/>
              </a:rPr>
              <a:t>Describe structure for managing the implementation of COMBI Plan.</a:t>
            </a:r>
            <a:endParaRPr lang="en-US" altLang="x-none" sz="1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7. Monitoring: </a:t>
            </a:r>
            <a:r>
              <a:rPr lang="en-US" altLang="x-none" sz="1600" dirty="0">
                <a:latin typeface="Times New (W1)" charset="0"/>
              </a:rPr>
              <a:t>Describe how implementation progress will be monitored.</a:t>
            </a:r>
            <a:endParaRPr lang="en-US" altLang="x-none" sz="1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8. Impact Assessment:  </a:t>
            </a:r>
            <a:r>
              <a:rPr lang="en-US" altLang="x-none" sz="1600" dirty="0">
                <a:latin typeface="Times New (W1)" charset="0"/>
              </a:rPr>
              <a:t>Describe how </a:t>
            </a:r>
            <a:r>
              <a:rPr lang="en-US" altLang="x-none" sz="1600" dirty="0" err="1">
                <a:latin typeface="Times New (W1)" charset="0"/>
              </a:rPr>
              <a:t>behavioural</a:t>
            </a:r>
            <a:r>
              <a:rPr lang="en-US" altLang="x-none" sz="1600" dirty="0">
                <a:latin typeface="Times New (W1)" charset="0"/>
              </a:rPr>
              <a:t> impact will be assessed.</a:t>
            </a:r>
            <a:endParaRPr lang="en-US" altLang="x-none" sz="1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9. Scheduling: Provide a Calendar/Time-Line/Implementation Plan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b="1" dirty="0">
                <a:latin typeface="Times New (W1)" charset="0"/>
              </a:rPr>
              <a:t>10. Budget</a:t>
            </a:r>
          </a:p>
        </p:txBody>
      </p:sp>
    </p:spTree>
    <p:extLst>
      <p:ext uri="{BB962C8B-B14F-4D97-AF65-F5344CB8AC3E}">
        <p14:creationId xmlns:p14="http://schemas.microsoft.com/office/powerpoint/2010/main" val="1761200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00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0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30036" y="277091"/>
            <a:ext cx="914400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x-none" sz="1100" dirty="0">
              <a:solidFill>
                <a:srgbClr val="000000"/>
              </a:solidFill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100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x-none" sz="4800" b="1" dirty="0">
                <a:solidFill>
                  <a:srgbClr val="000000"/>
                </a:solidFill>
              </a:rPr>
              <a:t> </a:t>
            </a:r>
            <a:endParaRPr lang="en-US" altLang="x-none" sz="1200" b="1" dirty="0">
              <a:latin typeface="Arial Unicode MS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900" dirty="0"/>
              <a:t/>
            </a:r>
            <a:br>
              <a:rPr lang="en-US" altLang="x-none" sz="900" dirty="0"/>
            </a:br>
            <a:endParaRPr lang="en-US" altLang="x-none" sz="1200" b="1" dirty="0">
              <a:latin typeface="Arial Unicode MS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x-none" sz="3600" b="1" dirty="0">
                <a:solidFill>
                  <a:srgbClr val="000000"/>
                </a:solidFill>
                <a:latin typeface="Times New (W1)" charset="0"/>
              </a:rPr>
              <a:t> </a:t>
            </a:r>
            <a:endParaRPr lang="en-US" altLang="x-none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x-none" sz="3600" b="1" dirty="0">
                <a:solidFill>
                  <a:srgbClr val="000000"/>
                </a:solidFill>
                <a:latin typeface="Times New (W1)" charset="0"/>
              </a:rPr>
              <a:t>Communication-for-Behavioural-Impact</a:t>
            </a:r>
            <a:endParaRPr lang="en-US" altLang="x-none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x-none" sz="3600" b="1" dirty="0">
                <a:solidFill>
                  <a:srgbClr val="000000"/>
                </a:solidFill>
                <a:latin typeface="Times New (W1)" charset="0"/>
              </a:rPr>
              <a:t> </a:t>
            </a:r>
            <a:endParaRPr lang="en-US" altLang="x-none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x-none" sz="3600" b="1" dirty="0">
                <a:solidFill>
                  <a:srgbClr val="000000"/>
                </a:solidFill>
                <a:latin typeface="Times New (W1)" charset="0"/>
              </a:rPr>
              <a:t> </a:t>
            </a:r>
            <a:r>
              <a:rPr lang="en-GB" altLang="en-US" sz="3600" b="1" dirty="0">
                <a:solidFill>
                  <a:srgbClr val="000000"/>
                </a:solidFill>
                <a:latin typeface="Times New (W1)" charset="0"/>
              </a:rPr>
              <a:t>“</a:t>
            </a:r>
            <a:r>
              <a:rPr lang="en-GB" altLang="x-none" sz="3600" b="1" dirty="0">
                <a:solidFill>
                  <a:srgbClr val="000000"/>
                </a:solidFill>
                <a:latin typeface="Times New (W1)" charset="0"/>
              </a:rPr>
              <a:t>COMBI</a:t>
            </a:r>
            <a:r>
              <a:rPr lang="en-GB" altLang="en-US" sz="3600" b="1" dirty="0">
                <a:solidFill>
                  <a:srgbClr val="000000"/>
                </a:solidFill>
                <a:latin typeface="Times New (W1)" charset="0"/>
              </a:rPr>
              <a:t>”</a:t>
            </a:r>
            <a:endParaRPr lang="en-US" altLang="ja-JP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x-none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x-none" sz="3600" b="1" dirty="0">
                <a:solidFill>
                  <a:srgbClr val="000000"/>
                </a:solidFill>
                <a:latin typeface="Times New (W1)" charset="0"/>
              </a:rPr>
              <a:t>or</a:t>
            </a:r>
            <a:endParaRPr lang="en-US" altLang="x-none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x-none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000000"/>
                </a:solidFill>
                <a:latin typeface="Times New (W1)" charset="0"/>
              </a:rPr>
              <a:t>“</a:t>
            </a:r>
            <a:r>
              <a:rPr lang="en-GB" altLang="x-none" sz="3600" b="1" dirty="0">
                <a:solidFill>
                  <a:srgbClr val="000000"/>
                </a:solidFill>
                <a:latin typeface="Times New (W1)" charset="0"/>
              </a:rPr>
              <a:t>IMC/COMBI</a:t>
            </a:r>
            <a:r>
              <a:rPr lang="en-GB" altLang="en-US" sz="3600" b="1" dirty="0">
                <a:solidFill>
                  <a:srgbClr val="000000"/>
                </a:solidFill>
                <a:latin typeface="Times New (W1)" charset="0"/>
              </a:rPr>
              <a:t>”</a:t>
            </a:r>
            <a:endParaRPr lang="en-US" altLang="x-none" sz="3600" b="1" dirty="0">
              <a:solidFill>
                <a:srgbClr val="000000"/>
              </a:solidFill>
              <a:latin typeface="Times New (W1)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944" y="678872"/>
            <a:ext cx="1156855" cy="108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08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086689" y="332694"/>
            <a:ext cx="712787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2400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3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3600" b="1" dirty="0">
                <a:latin typeface="Times New (W1)" charset="0"/>
              </a:rPr>
              <a:t>THE BEHAVIOURAL IMPERATIVES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3600" b="1">
                <a:latin typeface="Times New (W1)" charset="0"/>
              </a:rPr>
              <a:t>CLIMATE CHANGE</a:t>
            </a:r>
            <a:r>
              <a:rPr lang="is-IS" altLang="x-none" sz="3600" b="1" dirty="0">
                <a:latin typeface="Times New (W1)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s-IS" altLang="x-none" sz="3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x-none" sz="3600" b="1" dirty="0">
                <a:latin typeface="Times New (W1)" charset="0"/>
              </a:rPr>
              <a:t>COMBI and Climate Change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s-IS" altLang="x-none" sz="3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3600" b="1" dirty="0">
                <a:latin typeface="Times New (W1)" charset="0"/>
              </a:rPr>
              <a:t>A</a:t>
            </a:r>
            <a:r>
              <a:rPr lang="is-IS" altLang="x-none" sz="3600" b="1" dirty="0">
                <a:latin typeface="Times New (W1)" charset="0"/>
              </a:rPr>
              <a:t>nd the Role of the Media</a:t>
            </a:r>
            <a:endParaRPr lang="en-US" altLang="x-none" sz="3600" b="1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2400" dirty="0">
              <a:latin typeface="Times New (W1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6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90308" y="49200"/>
            <a:ext cx="9144000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u="sng" dirty="0">
                <a:latin typeface="Times New (W1)" charset="0"/>
              </a:rPr>
              <a:t> WHO/NYU IMC/COMBI   Doc #2  - Page 1 of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Arial Unicode M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Arial Unicode MS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Arial Unicode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000" b="1" dirty="0"/>
              <a:t> </a:t>
            </a:r>
            <a:endParaRPr lang="en-US" altLang="x-none" sz="1200" b="1" dirty="0">
              <a:latin typeface="Arial Unicode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000" b="1" dirty="0"/>
              <a:t> </a:t>
            </a:r>
            <a:endParaRPr lang="en-US" altLang="x-none" sz="1200" b="1" dirty="0">
              <a:latin typeface="Arial Unicode MS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3400" b="1" u="sng" dirty="0">
                <a:latin typeface="Times New (W1)" charset="0"/>
              </a:rPr>
              <a:t>IMC/COMBI Mantra #1</a:t>
            </a:r>
            <a:r>
              <a:rPr lang="en-US" altLang="x-none" sz="3400" b="1" dirty="0">
                <a:latin typeface="Times New (W1)" charset="0"/>
              </a:rPr>
              <a:t>:</a:t>
            </a:r>
            <a:endParaRPr lang="en-US" altLang="x-none" sz="2800" dirty="0">
              <a:latin typeface="Times New (W1)" charset="0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2981008" y="4475150"/>
            <a:ext cx="6286500" cy="1838325"/>
            <a:chOff x="1128" y="2976"/>
            <a:chExt cx="3960" cy="1158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152" y="3320"/>
              <a:ext cx="39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 u="sng">
                  <a:latin typeface="Times New (W1)" charset="0"/>
                </a:rPr>
                <a:t>UNTIL ONE HAS SET OUT PRECISE, SPECIFIC BEHAVIOURAL OBJECTIVES (SBOs)</a:t>
              </a:r>
              <a:endParaRPr lang="en-US" altLang="x-none" sz="2600" b="1">
                <a:latin typeface="Times New (W1)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128" y="2976"/>
              <a:ext cx="164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>
                  <a:latin typeface="Times New (W1)" charset="0"/>
                </a:rPr>
                <a:t>DO NOTHING, </a:t>
              </a:r>
              <a:r>
                <a:rPr lang="en-US" altLang="x-none" sz="2800" b="1">
                  <a:latin typeface="Times New (W1)" charset="0"/>
                </a:rPr>
                <a:t> 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019108" y="2259000"/>
            <a:ext cx="6248400" cy="1835150"/>
            <a:chOff x="1152" y="1580"/>
            <a:chExt cx="3936" cy="1156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152" y="1928"/>
              <a:ext cx="3936" cy="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 dirty="0">
                  <a:latin typeface="Times New (W1)" charset="0"/>
                </a:rPr>
                <a:t>MAKE NO POSTERS, NO T-SHIRTS,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 dirty="0">
                  <a:latin typeface="Times New (W1)" charset="0"/>
                </a:rPr>
                <a:t>NO PAMPHLETS, NO VIDEOS, NO CAPS, ETC…</a:t>
              </a:r>
              <a:endParaRPr lang="en-US" altLang="x-none" sz="2600" dirty="0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152" y="1580"/>
              <a:ext cx="174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>
                  <a:latin typeface="Times New (W1)" charset="0"/>
                </a:rPr>
                <a:t>DO NOTHING….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675" y="491837"/>
            <a:ext cx="73183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22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93273" y="0"/>
            <a:ext cx="9144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u="sng" dirty="0">
                <a:latin typeface="Times New (W1)" charset="0"/>
              </a:rPr>
              <a:t>WHO/NYU IMC/COMBI   Doc #2  - Page 2 of 2 </a:t>
            </a:r>
            <a:endParaRPr lang="en-US" altLang="x-none" sz="1400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x-none" sz="1200" b="1" dirty="0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000" b="1" dirty="0">
                <a:latin typeface="Times New (W1)" charset="0"/>
              </a:rPr>
              <a:t> </a:t>
            </a:r>
            <a:endParaRPr lang="en-US" altLang="x-none" sz="12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2600" b="1" u="sng" dirty="0">
                <a:latin typeface="Times New (W1)" charset="0"/>
              </a:rPr>
              <a:t>MAKING BEHAVIOURAL OBJECTIVES </a:t>
            </a:r>
            <a:endParaRPr lang="en-US" altLang="x-none" sz="2600" b="1" dirty="0">
              <a:latin typeface="Times New (W1)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2600" b="1" u="sng" dirty="0">
                <a:latin typeface="Times New (W1)" charset="0"/>
              </a:rPr>
              <a:t>SPECIFIC AND PRECISE</a:t>
            </a:r>
            <a:r>
              <a:rPr lang="en-US" altLang="x-none" sz="3400" b="1" dirty="0">
                <a:latin typeface="Times New (W1)" charset="0"/>
              </a:rPr>
              <a:t> </a:t>
            </a:r>
            <a:r>
              <a:rPr lang="en-US" altLang="x-none" sz="1800" b="1" dirty="0">
                <a:latin typeface="Times New (W1)" charset="0"/>
              </a:rPr>
              <a:t> </a:t>
            </a:r>
            <a:endParaRPr lang="en-US" altLang="x-none" sz="1200" b="1" dirty="0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800" b="1" dirty="0">
                <a:latin typeface="Times New (W1)" charset="0"/>
              </a:rPr>
              <a:t> 		</a:t>
            </a:r>
            <a:endParaRPr lang="en-US" altLang="x-none" sz="2800" b="1" dirty="0">
              <a:latin typeface="Times New (W1)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877936" y="2781300"/>
            <a:ext cx="4114800" cy="273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800" b="1">
                <a:latin typeface="Wingdings" charset="2"/>
                <a:sym typeface="Wingdings" charset="2"/>
              </a:rPr>
              <a:t>	</a:t>
            </a:r>
            <a:r>
              <a:rPr lang="en-US" altLang="x-none" sz="2800" b="1">
                <a:latin typeface="Times New (W1)" charset="0"/>
                <a:sym typeface="Wingdings" charset="2"/>
              </a:rPr>
              <a:t> </a:t>
            </a:r>
            <a:r>
              <a:rPr lang="en-US" altLang="x-none" sz="2800" b="1" u="sng">
                <a:latin typeface="Times New (W1)" charset="0"/>
              </a:rPr>
              <a:t>SMART</a:t>
            </a:r>
            <a:endParaRPr lang="en-US" altLang="x-none" sz="2800" b="1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2400" b="1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	S = Specific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	M= Measurable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	A= Appropriate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	R= Realistic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	T= Time-bound </a:t>
            </a:r>
            <a:endParaRPr lang="en-US" altLang="x-none" sz="2600" b="1" u="sng">
              <a:latin typeface="Times New (W1)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64823" y="2708275"/>
            <a:ext cx="3240088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 typeface="Symbol" charset="2"/>
              <a:buChar char="·"/>
            </a:pPr>
            <a:r>
              <a:rPr lang="en-US" altLang="x-none" b="1">
                <a:latin typeface="Times New (W1)" charset="0"/>
              </a:rPr>
              <a:t> </a:t>
            </a:r>
            <a:r>
              <a:rPr lang="en-US" altLang="x-none" sz="2800" b="1" u="sng">
                <a:latin typeface="Times New (W1)" charset="0"/>
              </a:rPr>
              <a:t>The 4 + 1 Ws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x-none" sz="2800" b="1" u="sng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800" b="1" u="sng">
                <a:latin typeface="Times New (W1)" charset="0"/>
              </a:rPr>
              <a:t>Who</a:t>
            </a:r>
            <a:r>
              <a:rPr lang="en-US" altLang="x-none" sz="2800" b="1">
                <a:latin typeface="Times New (W1)" charset="0"/>
              </a:rPr>
              <a:t> will do </a:t>
            </a:r>
            <a:r>
              <a:rPr lang="en-US" altLang="x-none" sz="2800" b="1" u="sng">
                <a:latin typeface="Times New (W1)" charset="0"/>
              </a:rPr>
              <a:t>What,</a:t>
            </a:r>
            <a:r>
              <a:rPr lang="en-US" altLang="x-none" sz="2800" b="1">
                <a:latin typeface="Times New (W1)" charset="0"/>
              </a:rPr>
              <a:t> </a:t>
            </a:r>
            <a:r>
              <a:rPr lang="en-US" altLang="x-none" sz="2800" b="1" u="sng">
                <a:latin typeface="Times New (W1)" charset="0"/>
              </a:rPr>
              <a:t>Where, </a:t>
            </a:r>
            <a:r>
              <a:rPr lang="en-US" altLang="x-none" sz="2800" b="1">
                <a:latin typeface="Times New (W1)" charset="0"/>
              </a:rPr>
              <a:t> </a:t>
            </a:r>
            <a:r>
              <a:rPr lang="en-US" altLang="x-none" sz="2800" b="1" u="sng">
                <a:latin typeface="Times New (W1)" charset="0"/>
              </a:rPr>
              <a:t>When,</a:t>
            </a:r>
            <a:r>
              <a:rPr lang="en-US" altLang="x-none" sz="2800" b="1">
                <a:latin typeface="Times New (W1)" charset="0"/>
              </a:rPr>
              <a:t> ….and, by the way, </a:t>
            </a:r>
            <a:r>
              <a:rPr lang="en-US" altLang="x-none" sz="2800" b="1" u="sng">
                <a:latin typeface="Times New (W1)" charset="0"/>
              </a:rPr>
              <a:t>Why</a:t>
            </a:r>
            <a:r>
              <a:rPr lang="en-US" altLang="x-none" sz="2800" b="1">
                <a:latin typeface="Times New (W1)" charset="0"/>
              </a:rPr>
              <a:t>?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44098" y="2060575"/>
            <a:ext cx="4597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2600" b="1">
                <a:latin typeface="Times New (W1)" charset="0"/>
              </a:rPr>
              <a:t>Apply the criteria and tools: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220586" y="5732463"/>
            <a:ext cx="37528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x-none" sz="2800" b="1">
                <a:latin typeface="Times New (W1)" charset="0"/>
              </a:rPr>
              <a:t> </a:t>
            </a:r>
            <a:r>
              <a:rPr lang="en-US" altLang="x-none" sz="2800" b="1" u="sng">
                <a:latin typeface="Times New (W1)" charset="0"/>
              </a:rPr>
              <a:t>Apply Mantra #2</a:t>
            </a:r>
            <a:r>
              <a:rPr lang="en-US" altLang="x-none" sz="2800" b="1">
                <a:latin typeface="Times New (W1)" charset="0"/>
              </a:rPr>
              <a:t>: </a:t>
            </a:r>
            <a:r>
              <a:rPr lang="en-US" altLang="x-none" sz="2400" b="1">
                <a:latin typeface="Times New (W1)" charset="0"/>
              </a:rPr>
              <a:t>SMACK the behaviour</a:t>
            </a:r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89709" y="0"/>
            <a:ext cx="9144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u="sng">
                <a:latin typeface="Times New (W1)" charset="0"/>
              </a:rPr>
              <a:t> WHO/NYU IMC/COMBI   Doc #3  - Page 1 of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Arial Unicode M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Arial Unicode MS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3400" b="1" u="sng" dirty="0">
                <a:latin typeface="Times New (W1)" charset="0"/>
              </a:rPr>
              <a:t>IMC/COMBI Mantra #2</a:t>
            </a:r>
            <a:r>
              <a:rPr lang="en-US" altLang="x-none" sz="3400" b="1" dirty="0">
                <a:latin typeface="Times New (W1)" charset="0"/>
              </a:rPr>
              <a:t>:</a:t>
            </a:r>
            <a:endParaRPr lang="en-US" altLang="x-none" sz="3400" b="1" dirty="0">
              <a:latin typeface="Arial Unicode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800" b="1" dirty="0"/>
              <a:t> </a:t>
            </a:r>
            <a:endParaRPr lang="en-US" altLang="x-none" sz="1200" b="1" dirty="0">
              <a:latin typeface="Arial Unicode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800" b="1" dirty="0"/>
              <a:t> </a:t>
            </a:r>
            <a:r>
              <a:rPr lang="en-US" altLang="x-none" sz="1800" b="1" dirty="0">
                <a:latin typeface="Times New (W1)" charset="0"/>
              </a:rPr>
              <a:t>	</a:t>
            </a:r>
            <a:endParaRPr lang="en-US" altLang="x-none" sz="2600" b="1" dirty="0">
              <a:latin typeface="Times New (W1)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697" y="209550"/>
            <a:ext cx="733425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1623147" y="3716338"/>
            <a:ext cx="7875587" cy="3017837"/>
            <a:chOff x="525" y="2676"/>
            <a:chExt cx="4961" cy="1624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90" y="2958"/>
              <a:ext cx="4896" cy="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 u="sng">
                  <a:latin typeface="Times New (W1)" charset="0"/>
                </a:rPr>
                <a:t>UNTIL ONE HAS CARRIED OUT A SITUATIONAL </a:t>
              </a:r>
              <a:r>
                <a:rPr lang="ja-JP" altLang="en-US" sz="2600" b="1" u="sng">
                  <a:latin typeface="Times New (W1)" charset="0"/>
                </a:rPr>
                <a:t>“</a:t>
              </a:r>
              <a:r>
                <a:rPr lang="en-US" altLang="ja-JP" sz="2600" b="1" u="sng">
                  <a:latin typeface="Times New (W1)" charset="0"/>
                </a:rPr>
                <a:t>MARKET</a:t>
              </a:r>
              <a:r>
                <a:rPr lang="ja-JP" altLang="en-US" sz="2600" b="1" u="sng">
                  <a:latin typeface="Times New (W1)" charset="0"/>
                </a:rPr>
                <a:t>”</a:t>
              </a:r>
              <a:r>
                <a:rPr lang="en-US" altLang="ja-JP" sz="2600" b="1" u="sng">
                  <a:latin typeface="Times New (W1)" charset="0"/>
                </a:rPr>
                <a:t> ANALYSIS (SMA) IN RELATION TO PRELIMARY  SPECIFIC BEHAVIOURAL OBJECTIVES (SBOs). (i.e. until one has SMACK-ed the SBO around in the community – until one has listened to the consumer)</a:t>
              </a:r>
              <a:endParaRPr lang="en-US" altLang="x-none" sz="2600" b="1" u="sng">
                <a:latin typeface="Times New (W1)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25" y="2676"/>
              <a:ext cx="1697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800" b="1">
                  <a:latin typeface="Times New (W1)" charset="0"/>
                </a:rPr>
                <a:t>DO NOTHING, </a:t>
              </a:r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1545359" y="1844675"/>
            <a:ext cx="7169150" cy="2200275"/>
            <a:chOff x="576" y="1372"/>
            <a:chExt cx="4416" cy="1176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624" y="1740"/>
              <a:ext cx="4368" cy="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>
                  <a:latin typeface="Times New (W1)" charset="0"/>
                </a:rPr>
                <a:t>MAKE NO POSTERS, NO T-SHIRTS,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x-none" sz="2600" b="1">
                  <a:latin typeface="Times New (W1)" charset="0"/>
                </a:rPr>
                <a:t>NO PAMPHLETS, NO VIDEOS, NO CAPS, ETC…</a:t>
              </a:r>
              <a:endParaRPr lang="en-US" altLang="x-none" sz="260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6" y="1372"/>
              <a:ext cx="179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Times New Roman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charset="0"/>
                  <a:ea typeface="Times New Roman" charset="0"/>
                  <a:cs typeface="Times New Roman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600" b="1">
                  <a:latin typeface="Times New (W1)" charset="0"/>
                </a:rPr>
                <a:t>DO NOTHING 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71600" y="212690"/>
            <a:ext cx="91440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u="sng" dirty="0">
                <a:latin typeface="Times New (W1)" charset="0"/>
              </a:rPr>
              <a:t>WHO/NYU IMC/COMBI   Doc #3 – Page 2 of 2</a:t>
            </a:r>
            <a:r>
              <a:rPr lang="en-US" altLang="x-none" sz="1400" dirty="0">
                <a:latin typeface="Times New (W1)" charset="0"/>
              </a:rPr>
              <a:t> </a:t>
            </a:r>
            <a:endParaRPr lang="en-US" altLang="x-none" sz="1400" dirty="0">
              <a:latin typeface="Arial Unicode M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200" dirty="0">
              <a:latin typeface="Arial Unicode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000" b="1" dirty="0"/>
              <a:t> </a:t>
            </a:r>
            <a:endParaRPr lang="en-US" altLang="x-none" sz="1200" b="1" dirty="0">
              <a:latin typeface="Arial Unicode MS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800" b="1" dirty="0">
                <a:latin typeface="Times New (W1)" charset="0"/>
              </a:rPr>
              <a:t>TWEAKING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800" b="1" u="sng" dirty="0">
                <a:latin typeface="Times New (W1)" charset="0"/>
              </a:rPr>
              <a:t>IMC/COMBI Mantra #2</a:t>
            </a:r>
            <a:r>
              <a:rPr lang="en-US" altLang="x-none" sz="2800" b="1" dirty="0">
                <a:latin typeface="Times New (W1)" charset="0"/>
              </a:rPr>
              <a:t>: 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800" b="1" dirty="0"/>
              <a:t> </a:t>
            </a:r>
            <a:r>
              <a:rPr lang="en-US" altLang="x-none" sz="1800" b="1" dirty="0">
                <a:latin typeface="Times New (W1)" charset="0"/>
              </a:rPr>
              <a:t>		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371600" y="2070065"/>
            <a:ext cx="9144000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Times New (W1)" charset="0"/>
              </a:rPr>
              <a:t>“</a:t>
            </a:r>
            <a:r>
              <a:rPr lang="en-US" altLang="ja-JP" sz="2800" b="1" u="sng">
                <a:latin typeface="Times New (W1)" charset="0"/>
              </a:rPr>
              <a:t>SMACK</a:t>
            </a:r>
            <a:r>
              <a:rPr lang="ja-JP" altLang="en-US" sz="2800" b="1">
                <a:latin typeface="Times New (W1)" charset="0"/>
              </a:rPr>
              <a:t>”</a:t>
            </a:r>
            <a:r>
              <a:rPr lang="en-US" altLang="ja-JP" sz="2800" b="1">
                <a:latin typeface="Times New (W1)" charset="0"/>
              </a:rPr>
              <a:t> </a:t>
            </a:r>
            <a:r>
              <a:rPr lang="en-US" altLang="ja-JP" sz="2000" b="1">
                <a:latin typeface="Times New (W1)" charset="0"/>
              </a:rPr>
              <a:t>the proposed behavioural objective around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>
                <a:latin typeface="Times New (W1)" charset="0"/>
              </a:rPr>
              <a:t> </a:t>
            </a:r>
            <a:endParaRPr lang="en-US" altLang="x-none" sz="2400" b="1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 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Why the Situational Market Analysis (SMA)?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Times New (W1)" charset="0"/>
              </a:rPr>
              <a:t> 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Times New (W1)" charset="0"/>
              </a:rPr>
              <a:t>To discover the </a:t>
            </a:r>
            <a:r>
              <a:rPr lang="en-US" altLang="x-none" sz="2000" b="1" u="sng">
                <a:latin typeface="Times New (W1)" charset="0"/>
              </a:rPr>
              <a:t>Communication Keys (CK)</a:t>
            </a:r>
            <a:r>
              <a:rPr lang="en-US" altLang="x-none" sz="2000" b="1">
                <a:latin typeface="Times New (W1)" charset="0"/>
              </a:rPr>
              <a:t> which would enable engaged communication with the </a:t>
            </a:r>
            <a:r>
              <a:rPr lang="ja-JP" altLang="en-US" sz="2000" b="1">
                <a:latin typeface="Times New (W1)" charset="0"/>
              </a:rPr>
              <a:t>“</a:t>
            </a:r>
            <a:r>
              <a:rPr lang="en-US" altLang="ja-JP" sz="2000" b="1">
                <a:latin typeface="Times New (W1)" charset="0"/>
              </a:rPr>
              <a:t>consumer</a:t>
            </a:r>
            <a:r>
              <a:rPr lang="ja-JP" altLang="en-US" sz="2000" b="1">
                <a:latin typeface="Times New (W1)" charset="0"/>
              </a:rPr>
              <a:t>”</a:t>
            </a:r>
            <a:r>
              <a:rPr lang="en-US" altLang="ja-JP" sz="2000" b="1">
                <a:latin typeface="Times New (W1)" charset="0"/>
              </a:rPr>
              <a:t> to facilitate consideration of the suggested behaviour.</a:t>
            </a:r>
            <a:endParaRPr lang="en-US" altLang="x-none" sz="2800" b="1">
              <a:latin typeface="Times New (W1)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114800" y="5622890"/>
            <a:ext cx="368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2800" b="1">
                <a:latin typeface="Times New (W1)" charset="0"/>
              </a:rPr>
              <a:t>SMA + CK = SMACK</a:t>
            </a:r>
            <a:r>
              <a:rPr lang="en-US" altLang="x-none" sz="2800">
                <a:latin typeface="Times New (W1)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299164" y="149225"/>
            <a:ext cx="8915400" cy="670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u="sng" dirty="0">
                <a:latin typeface="Times New (W1)" charset="0"/>
              </a:rPr>
              <a:t>WHO/NYU IMC/COMBI</a:t>
            </a:r>
            <a:endParaRPr lang="en-US" altLang="x-none" sz="1400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 b="1" dirty="0">
                <a:latin typeface="Times New (W1)" charset="0"/>
              </a:rPr>
              <a:t>MANTRA #2 becomes: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 b="1" dirty="0">
                <a:latin typeface="Times New (W1)" charset="0"/>
              </a:rPr>
              <a:t>Do nothing….no posters, no T-shirts, no pamphlets, </a:t>
            </a:r>
            <a:r>
              <a:rPr lang="en-US" altLang="x-none" sz="2400" b="1" dirty="0" err="1">
                <a:latin typeface="Times New (W1)" charset="0"/>
              </a:rPr>
              <a:t>etc</a:t>
            </a:r>
            <a:r>
              <a:rPr lang="en-US" altLang="x-none" sz="2400" b="1" dirty="0">
                <a:latin typeface="Times New (W1)" charset="0"/>
              </a:rPr>
              <a:t>…until we </a:t>
            </a:r>
            <a:r>
              <a:rPr lang="ja-JP" altLang="en-US" sz="2400" b="1" dirty="0">
                <a:latin typeface="Times New (W1)" charset="0"/>
              </a:rPr>
              <a:t>‘</a:t>
            </a:r>
            <a:r>
              <a:rPr lang="en-US" altLang="ja-JP" sz="2400" b="1" u="sng" dirty="0">
                <a:latin typeface="Times New (W1)" charset="0"/>
              </a:rPr>
              <a:t>SMACK</a:t>
            </a:r>
            <a:r>
              <a:rPr lang="ja-JP" altLang="en-US" sz="2400" b="1" dirty="0">
                <a:latin typeface="Times New (W1)" charset="0"/>
              </a:rPr>
              <a:t>’</a:t>
            </a:r>
            <a:r>
              <a:rPr lang="en-US" altLang="ja-JP" sz="2400" b="1" dirty="0">
                <a:latin typeface="Times New (W1)" charset="0"/>
              </a:rPr>
              <a:t> the tentative SBO around…</a:t>
            </a:r>
            <a:r>
              <a:rPr lang="en-US" altLang="ja-JP" sz="2400" b="1" u="sng" dirty="0">
                <a:latin typeface="Times New (W1)" charset="0"/>
              </a:rPr>
              <a:t>until we have listened to the consumer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2800" b="1" u="sng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600" dirty="0">
                <a:latin typeface="Times New (W1)" charset="0"/>
              </a:rPr>
              <a:t>To </a:t>
            </a:r>
            <a:r>
              <a:rPr lang="ja-JP" altLang="en-US" sz="1600" dirty="0">
                <a:latin typeface="Times New (W1)" charset="0"/>
              </a:rPr>
              <a:t>“</a:t>
            </a:r>
            <a:r>
              <a:rPr lang="en-US" altLang="ja-JP" sz="1600" dirty="0">
                <a:latin typeface="Times New (W1)" charset="0"/>
              </a:rPr>
              <a:t>SMACK</a:t>
            </a:r>
            <a:r>
              <a:rPr lang="ja-JP" altLang="en-US" sz="1600" dirty="0">
                <a:latin typeface="Times New (W1)" charset="0"/>
              </a:rPr>
              <a:t>”</a:t>
            </a:r>
            <a:r>
              <a:rPr lang="en-US" altLang="ja-JP" sz="1600" dirty="0">
                <a:latin typeface="Times New (W1)" charset="0"/>
              </a:rPr>
              <a:t> the proposed </a:t>
            </a:r>
            <a:r>
              <a:rPr lang="en-US" altLang="ja-JP" sz="1600" dirty="0" err="1">
                <a:latin typeface="Times New (W1)" charset="0"/>
              </a:rPr>
              <a:t>behavioural</a:t>
            </a:r>
            <a:r>
              <a:rPr lang="en-US" altLang="ja-JP" sz="1600" dirty="0">
                <a:latin typeface="Times New (W1)" charset="0"/>
              </a:rPr>
              <a:t> objective is to take the suggested </a:t>
            </a:r>
            <a:r>
              <a:rPr lang="en-US" altLang="ja-JP" sz="1600" dirty="0" err="1">
                <a:latin typeface="Times New (W1)" charset="0"/>
              </a:rPr>
              <a:t>behaviour</a:t>
            </a:r>
            <a:r>
              <a:rPr lang="en-US" altLang="ja-JP" sz="1600" dirty="0">
                <a:latin typeface="Times New (W1)" charset="0"/>
              </a:rPr>
              <a:t>  to the </a:t>
            </a:r>
            <a:r>
              <a:rPr lang="ja-JP" altLang="en-US" sz="1600" dirty="0">
                <a:latin typeface="Times New (W1)" charset="0"/>
              </a:rPr>
              <a:t>“</a:t>
            </a:r>
            <a:r>
              <a:rPr lang="en-US" altLang="ja-JP" sz="1600" dirty="0">
                <a:latin typeface="Times New (W1)" charset="0"/>
              </a:rPr>
              <a:t>consumer</a:t>
            </a:r>
            <a:r>
              <a:rPr lang="ja-JP" altLang="en-US" sz="1600" dirty="0">
                <a:latin typeface="Times New (W1)" charset="0"/>
              </a:rPr>
              <a:t>”</a:t>
            </a:r>
            <a:r>
              <a:rPr lang="en-US" altLang="ja-JP" sz="1600" dirty="0">
                <a:latin typeface="Times New (W1)" charset="0"/>
              </a:rPr>
              <a:t>, smack it around as if in tennis between you and the consumer,  and explore in the </a:t>
            </a:r>
            <a:r>
              <a:rPr lang="ja-JP" altLang="en-US" sz="1600" dirty="0">
                <a:latin typeface="Times New (W1)" charset="0"/>
              </a:rPr>
              <a:t>“</a:t>
            </a:r>
            <a:r>
              <a:rPr lang="en-US" altLang="ja-JP" sz="1600" dirty="0">
                <a:latin typeface="Times New (W1)" charset="0"/>
              </a:rPr>
              <a:t>smacking</a:t>
            </a:r>
            <a:r>
              <a:rPr lang="ja-JP" altLang="en-US" sz="1600" dirty="0">
                <a:latin typeface="Times New (W1)" charset="0"/>
              </a:rPr>
              <a:t>”</a:t>
            </a:r>
            <a:r>
              <a:rPr lang="en-US" altLang="ja-JP" sz="1600" dirty="0">
                <a:latin typeface="Times New (W1)" charset="0"/>
              </a:rPr>
              <a:t> conversation what are those facilitating/constraining factors with regard to the possible practice of the </a:t>
            </a:r>
            <a:r>
              <a:rPr lang="en-US" altLang="ja-JP" sz="1600" dirty="0" err="1">
                <a:latin typeface="Times New (W1)" charset="0"/>
              </a:rPr>
              <a:t>behaviour</a:t>
            </a:r>
            <a:r>
              <a:rPr lang="en-US" altLang="ja-JP" sz="1600" dirty="0">
                <a:latin typeface="Times New (W1)" charset="0"/>
              </a:rPr>
              <a:t>. In the process, we discover the </a:t>
            </a:r>
            <a:r>
              <a:rPr lang="en-US" altLang="ja-JP" sz="1600" u="sng" dirty="0">
                <a:latin typeface="Times New (W1)" charset="0"/>
              </a:rPr>
              <a:t>communication keys</a:t>
            </a:r>
            <a:r>
              <a:rPr lang="en-US" altLang="ja-JP" sz="1600" dirty="0">
                <a:latin typeface="Times New (W1)" charset="0"/>
              </a:rPr>
              <a:t> which will enable us to open the door of engagement with the </a:t>
            </a:r>
            <a:r>
              <a:rPr lang="ja-JP" altLang="en-US" sz="1600" dirty="0">
                <a:latin typeface="Times New (W1)" charset="0"/>
              </a:rPr>
              <a:t>“</a:t>
            </a:r>
            <a:r>
              <a:rPr lang="en-US" altLang="ja-JP" sz="1600" dirty="0">
                <a:latin typeface="Times New (W1)" charset="0"/>
              </a:rPr>
              <a:t>consumer</a:t>
            </a:r>
            <a:r>
              <a:rPr lang="ja-JP" altLang="en-US" sz="1600" dirty="0">
                <a:latin typeface="Times New (W1)" charset="0"/>
              </a:rPr>
              <a:t>”</a:t>
            </a:r>
            <a:r>
              <a:rPr lang="en-US" altLang="ja-JP" sz="1600" dirty="0">
                <a:latin typeface="Times New (W1)" charset="0"/>
              </a:rPr>
              <a:t> for considering the recommended </a:t>
            </a:r>
            <a:r>
              <a:rPr lang="en-US" altLang="ja-JP" sz="1600" dirty="0" err="1">
                <a:latin typeface="Times New (W1)" charset="0"/>
              </a:rPr>
              <a:t>behaviour</a:t>
            </a:r>
            <a:r>
              <a:rPr lang="en-US" altLang="ja-JP" sz="1600" dirty="0">
                <a:latin typeface="Times New (W1)" charset="0"/>
              </a:rPr>
              <a:t>. These </a:t>
            </a:r>
            <a:r>
              <a:rPr lang="en-US" altLang="ja-JP" sz="1600" u="sng" dirty="0">
                <a:latin typeface="Times New (W1)" charset="0"/>
              </a:rPr>
              <a:t>communication keys</a:t>
            </a:r>
            <a:r>
              <a:rPr lang="en-US" altLang="ja-JP" sz="1600" dirty="0">
                <a:latin typeface="Times New (W1)" charset="0"/>
              </a:rPr>
              <a:t> in turn lead to the </a:t>
            </a:r>
            <a:r>
              <a:rPr lang="en-US" altLang="ja-JP" sz="1600" u="sng" dirty="0">
                <a:latin typeface="Times New (W1)" charset="0"/>
              </a:rPr>
              <a:t>communication objectives</a:t>
            </a:r>
            <a:r>
              <a:rPr lang="en-US" altLang="ja-JP" sz="1600" dirty="0">
                <a:latin typeface="Times New (W1)" charset="0"/>
              </a:rPr>
              <a:t> which need to be accomplished in order to achieve the desired SBO(s).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b="1" dirty="0">
                <a:latin typeface="Times New (W1)" charset="0"/>
              </a:rPr>
              <a:t>	SMACK = LISTEN TO THE CONSUMER</a:t>
            </a:r>
            <a:r>
              <a:rPr lang="en-US" altLang="x-none" sz="2000" dirty="0">
                <a:latin typeface="Times New (W1)" charset="0"/>
              </a:rPr>
              <a:t/>
            </a:r>
            <a:br>
              <a:rPr lang="en-US" altLang="x-none" sz="2000" dirty="0">
                <a:latin typeface="Times New (W1)" charset="0"/>
              </a:rPr>
            </a:br>
            <a:r>
              <a:rPr lang="en-US" altLang="x-none" sz="2000" dirty="0">
                <a:latin typeface="Times New (W1)" charset="0"/>
              </a:rPr>
              <a:t>		</a:t>
            </a:r>
            <a:r>
              <a:rPr lang="en-US" altLang="x-none" sz="1800" b="1" dirty="0">
                <a:latin typeface="Times New (W1)" charset="0"/>
              </a:rPr>
              <a:t>HENCE, GET THEE TO THE FIELD.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1800" b="1" dirty="0">
                <a:latin typeface="Times New (W1)" charset="0"/>
              </a:rPr>
              <a:t>	COMBI PLANS ARE NOT DEVELOPED IN THE OFFICE.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1800" b="1" dirty="0">
                <a:latin typeface="Times New (W1)" charset="0"/>
              </a:rPr>
              <a:t>		THEY ARE DEVELOPED IN THE FIELD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x-none" sz="2000" dirty="0">
              <a:latin typeface="Times New (W1)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 dirty="0">
                <a:latin typeface="Times New (W1)" charset="0"/>
              </a:rPr>
              <a:t>SOME SMACKING TOOLS</a:t>
            </a:r>
            <a:r>
              <a:rPr lang="en-US" altLang="x-none" sz="2000" dirty="0">
                <a:latin typeface="Times New (W1)" charset="0"/>
              </a:rPr>
              <a:t>: Force Field Analysis (FFA); SWOT (Strengths , Weaknesses, Opportunities, Threats) Analysis; DILO (Day in the Life Of) Analysis; MILO (Moment in the Life Of Analysis)</a:t>
            </a:r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631371" y="6259286"/>
            <a:ext cx="10907486" cy="4354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34308" y="5595256"/>
            <a:ext cx="1084806" cy="10421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334307" y="5572056"/>
            <a:ext cx="1084807" cy="1088571"/>
          </a:xfrm>
          <a:prstGeom prst="rect">
            <a:avLst/>
          </a:prstGeom>
          <a:noFill/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70564" y="17789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x-none" sz="1400" u="sng" dirty="0">
                <a:latin typeface="Times New (W1)" charset="0"/>
              </a:rPr>
              <a:t>NYU/WHO IMC/COMBI - Doc #4 –Page 2 of 4</a:t>
            </a:r>
            <a:endParaRPr lang="en-US" altLang="x-none" sz="1400" dirty="0">
              <a:latin typeface="Times New (W1)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x-none" sz="1400" dirty="0">
              <a:latin typeface="Times New (W1)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56364" y="558890"/>
            <a:ext cx="7772400" cy="11144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3600" b="1" u="sng">
                <a:latin typeface="Times" charset="0"/>
              </a:rPr>
              <a:t>HICDARM</a:t>
            </a:r>
            <a:r>
              <a:rPr lang="en-US" altLang="x-none" sz="2600" b="1">
                <a:latin typeface="Times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600" b="1">
                <a:latin typeface="Times" charset="0"/>
              </a:rPr>
              <a:t>GETTING THE BEHAVIORAL RESULT</a:t>
            </a:r>
            <a:r>
              <a:rPr lang="en-US" altLang="x-none" sz="900"/>
              <a:t> </a:t>
            </a:r>
            <a:endParaRPr lang="en-US" altLang="x-none" sz="240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18214" y="1778090"/>
            <a:ext cx="8724900" cy="485933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274638" algn="l"/>
                <a:tab pos="182563" algn="l"/>
                <a:tab pos="639763" algn="l"/>
                <a:tab pos="1096963" algn="l"/>
                <a:tab pos="1554163" algn="l"/>
                <a:tab pos="2011363" algn="l"/>
                <a:tab pos="2468563" algn="l"/>
                <a:tab pos="2925763" algn="l"/>
                <a:tab pos="3382963" algn="l"/>
                <a:tab pos="3840163" algn="l"/>
                <a:tab pos="4297363" algn="l"/>
                <a:tab pos="4754563" algn="l"/>
                <a:tab pos="5211763" algn="l"/>
                <a:tab pos="5668963" algn="l"/>
                <a:tab pos="6126163" algn="l"/>
                <a:tab pos="6583363" algn="l"/>
                <a:tab pos="7040563" algn="l"/>
                <a:tab pos="7497763" algn="l"/>
                <a:tab pos="7954963" algn="l"/>
                <a:tab pos="8412163" algn="l"/>
                <a:tab pos="8869363" algn="l"/>
                <a:tab pos="9326563" algn="l"/>
                <a:tab pos="9783763" algn="l"/>
                <a:tab pos="10240963" algn="l"/>
              </a:tabLst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b="1">
                <a:latin typeface="Times New (W1)" charset="0"/>
              </a:rPr>
              <a:t> First,  we</a:t>
            </a:r>
            <a:r>
              <a:rPr lang="en-US" altLang="x-none" sz="2000" b="1">
                <a:latin typeface="Times New (W1)" charset="0"/>
              </a:rPr>
              <a:t>			  	      </a:t>
            </a:r>
            <a:r>
              <a:rPr lang="en-US" altLang="x-none" sz="4800" b="1">
                <a:latin typeface="Times New (W1)" charset="0"/>
              </a:rPr>
              <a:t>H</a:t>
            </a:r>
            <a:r>
              <a:rPr lang="en-US" altLang="x-none" sz="1800" b="1">
                <a:latin typeface="Times New (W1)" charset="0"/>
              </a:rPr>
              <a:t>ear about the desired behavior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Times New (W1)" charset="0"/>
              </a:rPr>
              <a:t> </a:t>
            </a:r>
            <a:r>
              <a:rPr lang="en-US" altLang="x-none" sz="1800" b="1">
                <a:latin typeface="Times New (W1)" charset="0"/>
              </a:rPr>
              <a:t>then, we become</a:t>
            </a:r>
            <a:r>
              <a:rPr lang="en-US" altLang="x-none" sz="2000" b="1">
                <a:latin typeface="Times New (W1)" charset="0"/>
              </a:rPr>
              <a:t>	   	        </a:t>
            </a:r>
            <a:r>
              <a:rPr lang="en-US" altLang="x-none" sz="4800" b="1">
                <a:latin typeface="Times New (W1)" charset="0"/>
              </a:rPr>
              <a:t>I</a:t>
            </a:r>
            <a:r>
              <a:rPr lang="en-US" altLang="x-none" sz="1800" b="1">
                <a:latin typeface="Times New (W1)" charset="0"/>
              </a:rPr>
              <a:t>nformed about it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Times New (W1)" charset="0"/>
              </a:rPr>
              <a:t> </a:t>
            </a:r>
            <a:r>
              <a:rPr lang="en-US" altLang="x-none" sz="1800" b="1">
                <a:latin typeface="Times New (W1)" charset="0"/>
              </a:rPr>
              <a:t>and later	</a:t>
            </a:r>
            <a:r>
              <a:rPr lang="en-US" altLang="x-none" sz="2000" b="1">
                <a:latin typeface="Times New (W1)" charset="0"/>
              </a:rPr>
              <a:t>			      </a:t>
            </a:r>
            <a:r>
              <a:rPr lang="en-US" altLang="x-none" sz="4800" b="1">
                <a:latin typeface="Times New (W1)" charset="0"/>
              </a:rPr>
              <a:t>C</a:t>
            </a:r>
            <a:r>
              <a:rPr lang="en-US" altLang="x-none" sz="2000" b="1">
                <a:latin typeface="Times New (W1)" charset="0"/>
              </a:rPr>
              <a:t> </a:t>
            </a:r>
            <a:r>
              <a:rPr lang="en-US" altLang="x-none" sz="1800" b="1">
                <a:latin typeface="Times New (W1)" charset="0"/>
              </a:rPr>
              <a:t>onvinced that it is worthwhile</a:t>
            </a:r>
            <a:r>
              <a:rPr lang="en-US" altLang="x-none" sz="2000" b="1">
                <a:latin typeface="Times New (W1)" charset="0"/>
              </a:rPr>
              <a:t>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Times New (W1)" charset="0"/>
              </a:rPr>
              <a:t/>
            </a:r>
            <a:br>
              <a:rPr lang="en-US" altLang="x-none" sz="2000" b="1">
                <a:latin typeface="Times New (W1)" charset="0"/>
              </a:rPr>
            </a:b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sz="2000" b="1">
              <a:latin typeface="Times New (W1)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394414" y="3894228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318214" y="4038690"/>
            <a:ext cx="8645525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b="1" dirty="0">
                <a:latin typeface="Times New (W1)" charset="0"/>
              </a:rPr>
              <a:t> In time, we make the          </a:t>
            </a:r>
            <a:r>
              <a:rPr lang="en-US" altLang="x-none" sz="4800" b="1" dirty="0">
                <a:latin typeface="Times New (W1)" charset="0"/>
              </a:rPr>
              <a:t>D</a:t>
            </a:r>
            <a:r>
              <a:rPr lang="en-US" altLang="x-none" sz="2000" b="1" dirty="0">
                <a:latin typeface="Times New (W1)" charset="0"/>
              </a:rPr>
              <a:t> </a:t>
            </a:r>
            <a:r>
              <a:rPr lang="en-US" altLang="x-none" sz="1800" b="1" dirty="0" err="1">
                <a:latin typeface="Times New (W1)" charset="0"/>
              </a:rPr>
              <a:t>ecision</a:t>
            </a:r>
            <a:r>
              <a:rPr lang="en-US" altLang="x-none" sz="1800" b="1" dirty="0">
                <a:latin typeface="Times New (W1)" charset="0"/>
              </a:rPr>
              <a:t> to do something about our conviction 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b="1" dirty="0">
                <a:latin typeface="Times New (W1)" charset="0"/>
              </a:rPr>
              <a:t> and later we take                </a:t>
            </a:r>
            <a:r>
              <a:rPr lang="en-US" altLang="x-none" sz="4800" b="1" dirty="0">
                <a:latin typeface="Times New (W1)" charset="0"/>
              </a:rPr>
              <a:t>A</a:t>
            </a:r>
            <a:r>
              <a:rPr lang="en-US" altLang="x-none" sz="2000" b="1" dirty="0">
                <a:latin typeface="Times New (W1)" charset="0"/>
              </a:rPr>
              <a:t> </a:t>
            </a:r>
            <a:r>
              <a:rPr lang="en-US" altLang="x-none" sz="1800" b="1" dirty="0" err="1">
                <a:latin typeface="Times New (W1)" charset="0"/>
              </a:rPr>
              <a:t>ction</a:t>
            </a:r>
            <a:r>
              <a:rPr lang="en-US" altLang="x-none" sz="1800" b="1" dirty="0">
                <a:latin typeface="Times New (W1)" charset="0"/>
              </a:rPr>
              <a:t> on the new behavior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000" b="1" dirty="0">
                <a:latin typeface="Times New (W1)" charset="0"/>
              </a:rPr>
              <a:t> </a:t>
            </a:r>
            <a:r>
              <a:rPr lang="en-US" altLang="x-none" sz="1800" b="1" dirty="0">
                <a:latin typeface="Times New (W1)" charset="0"/>
              </a:rPr>
              <a:t>We await next	                 </a:t>
            </a:r>
            <a:r>
              <a:rPr lang="en-US" altLang="x-none" sz="4800" b="1" dirty="0">
                <a:latin typeface="Times New (W1)" charset="0"/>
              </a:rPr>
              <a:t>R</a:t>
            </a:r>
            <a:r>
              <a:rPr lang="en-US" altLang="x-none" sz="2000" b="1" dirty="0">
                <a:latin typeface="Times New (W1)" charset="0"/>
              </a:rPr>
              <a:t> </a:t>
            </a:r>
            <a:r>
              <a:rPr lang="en-US" altLang="x-none" sz="1800" b="1" dirty="0">
                <a:latin typeface="Times New (W1)" charset="0"/>
              </a:rPr>
              <a:t>e-confirmation that our action was a good one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1800" b="1" dirty="0">
                <a:latin typeface="Times New (W1)" charset="0"/>
              </a:rPr>
              <a:t> and if all is well, we           </a:t>
            </a:r>
            <a:r>
              <a:rPr lang="en-US" altLang="x-none" sz="4800" b="1" dirty="0">
                <a:latin typeface="Times New (W1)" charset="0"/>
              </a:rPr>
              <a:t>M </a:t>
            </a:r>
            <a:r>
              <a:rPr lang="en-US" altLang="x-none" sz="1800" b="1" dirty="0" err="1">
                <a:latin typeface="Times New (W1)" charset="0"/>
              </a:rPr>
              <a:t>aintain</a:t>
            </a:r>
            <a:r>
              <a:rPr lang="en-US" altLang="x-none" sz="1800" b="1" dirty="0">
                <a:latin typeface="Times New (W1)" charset="0"/>
              </a:rPr>
              <a:t> the behavior</a:t>
            </a:r>
          </a:p>
        </p:txBody>
      </p:sp>
    </p:spTree>
    <p:extLst>
      <p:ext uri="{BB962C8B-B14F-4D97-AF65-F5344CB8AC3E}">
        <p14:creationId xmlns:p14="http://schemas.microsoft.com/office/powerpoint/2010/main" val="3226691009"/>
      </p:ext>
    </p:extLst>
  </p:cSld>
  <p:clrMapOvr>
    <a:masterClrMapping/>
  </p:clrMapOvr>
</p:sld>
</file>

<file path=ppt/theme/theme1.xml><?xml version="1.0" encoding="utf-8"?>
<a:theme xmlns:a="http://schemas.openxmlformats.org/drawingml/2006/main" name="Session 3 Day 1_M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AA0E6EC-4D54-B644-9A6F-624D01524489}" vid="{E490EAC4-5F76-E046-BC87-049CA9D56D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Session 3 Day 1_MO.potx</Template>
  <TotalTime>36</TotalTime>
  <Words>535</Words>
  <Application>Microsoft Macintosh PowerPoint</Application>
  <PresentationFormat>Widescreen</PresentationFormat>
  <Paragraphs>242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Calibri Light</vt:lpstr>
      <vt:lpstr>ＭＳ Ｐゴシック</vt:lpstr>
      <vt:lpstr>Arial</vt:lpstr>
      <vt:lpstr>Arial Unicode MS</vt:lpstr>
      <vt:lpstr>Calibri</vt:lpstr>
      <vt:lpstr>Symbol</vt:lpstr>
      <vt:lpstr>Times</vt:lpstr>
      <vt:lpstr>Times New (W1)</vt:lpstr>
      <vt:lpstr>Times New Roman</vt:lpstr>
      <vt:lpstr>Wingdings</vt:lpstr>
      <vt:lpstr>Session 3 Day 1_MO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amet.</dc:title>
  <dc:creator>Microsoft Office User</dc:creator>
  <cp:lastModifiedBy>Mary Owen</cp:lastModifiedBy>
  <cp:revision>7</cp:revision>
  <dcterms:created xsi:type="dcterms:W3CDTF">2017-04-14T01:19:04Z</dcterms:created>
  <dcterms:modified xsi:type="dcterms:W3CDTF">2017-04-17T14:17:45Z</dcterms:modified>
</cp:coreProperties>
</file>