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eg" ContentType="image/jpeg"/>
  <Default Extension="tiff" ContentType="image/tiff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bin" ContentType="application/vnd.openxmlformats-officedocument.oleObjec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39"/>
    <p:restoredTop sz="94630"/>
  </p:normalViewPr>
  <p:slideViewPr>
    <p:cSldViewPr snapToGrid="0" snapToObjects="1">
      <p:cViewPr varScale="1">
        <p:scale>
          <a:sx n="92" d="100"/>
          <a:sy n="92" d="100"/>
        </p:scale>
        <p:origin x="960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2D7E7-FCC0-7041-AF68-3DFDFE03202B}" type="datetimeFigureOut">
              <a:rPr lang="en-US" smtClean="0"/>
              <a:t>4/17/17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F805A4-C37A-D544-B0CF-428D20CC6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38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805A4-C37A-D544-B0CF-428D20CC6D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07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805A4-C37A-D544-B0CF-428D20CC6DD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07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805A4-C37A-D544-B0CF-428D20CC6DD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07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805A4-C37A-D544-B0CF-428D20CC6DD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07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805A4-C37A-D544-B0CF-428D20CC6DD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07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805A4-C37A-D544-B0CF-428D20CC6DD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07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805A4-C37A-D544-B0CF-428D20CC6DD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0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805A4-C37A-D544-B0CF-428D20CC6DD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0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805A4-C37A-D544-B0CF-428D20CC6DD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0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805A4-C37A-D544-B0CF-428D20CC6DD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0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805A4-C37A-D544-B0CF-428D20CC6DD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07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805A4-C37A-D544-B0CF-428D20CC6DD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07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805A4-C37A-D544-B0CF-428D20CC6DD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07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805A4-C37A-D544-B0CF-428D20CC6DD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07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805A4-C37A-D544-B0CF-428D20CC6DD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0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F0C5-4052-5544-BE31-0E5EFF8E3082}" type="datetimeFigureOut">
              <a:rPr lang="en-US" smtClean="0"/>
              <a:t>4/17/17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C505-B7D0-EE4C-8BAC-B548C9321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842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F0C5-4052-5544-BE31-0E5EFF8E3082}" type="datetimeFigureOut">
              <a:rPr lang="en-US" smtClean="0"/>
              <a:t>4/17/17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C505-B7D0-EE4C-8BAC-B548C9321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23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F0C5-4052-5544-BE31-0E5EFF8E3082}" type="datetimeFigureOut">
              <a:rPr lang="en-US" smtClean="0"/>
              <a:t>4/17/17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C505-B7D0-EE4C-8BAC-B548C9321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418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F0C5-4052-5544-BE31-0E5EFF8E3082}" type="datetimeFigureOut">
              <a:rPr lang="en-US" smtClean="0"/>
              <a:t>4/17/17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C505-B7D0-EE4C-8BAC-B548C9321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94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F0C5-4052-5544-BE31-0E5EFF8E3082}" type="datetimeFigureOut">
              <a:rPr lang="en-US" smtClean="0"/>
              <a:t>4/17/17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C505-B7D0-EE4C-8BAC-B548C9321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354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F0C5-4052-5544-BE31-0E5EFF8E3082}" type="datetimeFigureOut">
              <a:rPr lang="en-US" smtClean="0"/>
              <a:t>4/17/17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C505-B7D0-EE4C-8BAC-B548C9321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33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F0C5-4052-5544-BE31-0E5EFF8E3082}" type="datetimeFigureOut">
              <a:rPr lang="en-US" smtClean="0"/>
              <a:t>4/17/17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C505-B7D0-EE4C-8BAC-B548C9321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7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F0C5-4052-5544-BE31-0E5EFF8E3082}" type="datetimeFigureOut">
              <a:rPr lang="en-US" smtClean="0"/>
              <a:t>4/17/17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C505-B7D0-EE4C-8BAC-B548C9321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782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F0C5-4052-5544-BE31-0E5EFF8E3082}" type="datetimeFigureOut">
              <a:rPr lang="en-US" smtClean="0"/>
              <a:t>4/17/17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C505-B7D0-EE4C-8BAC-B548C9321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702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F0C5-4052-5544-BE31-0E5EFF8E3082}" type="datetimeFigureOut">
              <a:rPr lang="en-US" smtClean="0"/>
              <a:t>4/17/17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C505-B7D0-EE4C-8BAC-B548C9321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13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F0C5-4052-5544-BE31-0E5EFF8E3082}" type="datetimeFigureOut">
              <a:rPr lang="en-US" smtClean="0"/>
              <a:t>4/17/17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C505-B7D0-EE4C-8BAC-B548C9321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42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AF0C5-4052-5544-BE31-0E5EFF8E3082}" type="datetimeFigureOut">
              <a:rPr lang="en-US" smtClean="0"/>
              <a:t>4/17/17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AC505-B7D0-EE4C-8BAC-B548C9321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tif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tif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tif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image" Target="../media/image1.tiff"/><Relationship Id="rId5" Type="http://schemas.openxmlformats.org/officeDocument/2006/relationships/oleObject" Target="../embeddings/oleObject1.bin"/><Relationship Id="rId6" Type="http://schemas.openxmlformats.org/officeDocument/2006/relationships/image" Target="../media/image3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tif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tif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tif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tif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tif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tif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tif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V="1">
            <a:off x="631371" y="6259286"/>
            <a:ext cx="10907486" cy="43543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334308" y="5595256"/>
            <a:ext cx="1084806" cy="104217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334307" y="5572056"/>
            <a:ext cx="1084807" cy="1088571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440151" y="112803"/>
            <a:ext cx="8424862" cy="6524625"/>
          </a:xfrm>
        </p:spPr>
        <p:txBody>
          <a:bodyPr/>
          <a:lstStyle/>
          <a:p>
            <a:endParaRPr lang="en-US" altLang="x-none" b="1" dirty="0">
              <a:ea typeface="ＭＳ Ｐゴシック" charset="-128"/>
            </a:endParaRPr>
          </a:p>
          <a:p>
            <a:r>
              <a:rPr lang="en-US" altLang="x-none" b="1" dirty="0">
                <a:ea typeface="ＭＳ Ｐゴシック" charset="-128"/>
              </a:rPr>
              <a:t/>
            </a:r>
            <a:br>
              <a:rPr lang="en-US" altLang="x-none" b="1" dirty="0">
                <a:ea typeface="ＭＳ Ｐゴシック" charset="-128"/>
              </a:rPr>
            </a:br>
            <a:endParaRPr lang="en-US" altLang="x-none" sz="2800" b="1" dirty="0">
              <a:ea typeface="ＭＳ Ｐゴシック" charset="-128"/>
            </a:endParaRPr>
          </a:p>
          <a:p>
            <a:endParaRPr lang="en-US" altLang="x-none" sz="2800" b="1" dirty="0">
              <a:ea typeface="ＭＳ Ｐゴシック" charset="-128"/>
            </a:endParaRPr>
          </a:p>
          <a:p>
            <a:r>
              <a:rPr lang="en-US" altLang="x-none" sz="2800" b="1" dirty="0">
                <a:ea typeface="ＭＳ Ｐゴシック" charset="-128"/>
              </a:rPr>
              <a:t>Integrated Communication </a:t>
            </a:r>
          </a:p>
          <a:p>
            <a:r>
              <a:rPr lang="en-US" altLang="x-none" sz="2800" b="1" dirty="0">
                <a:ea typeface="ＭＳ Ｐゴシック" charset="-128"/>
              </a:rPr>
              <a:t>for </a:t>
            </a:r>
            <a:r>
              <a:rPr lang="en-US" altLang="x-none" sz="2800" b="1" dirty="0" err="1">
                <a:ea typeface="ＭＳ Ｐゴシック" charset="-128"/>
              </a:rPr>
              <a:t>Behavioural</a:t>
            </a:r>
            <a:r>
              <a:rPr lang="en-US" altLang="x-none" sz="2800" b="1" dirty="0">
                <a:ea typeface="ＭＳ Ｐゴシック" charset="-128"/>
              </a:rPr>
              <a:t> Impact </a:t>
            </a:r>
          </a:p>
          <a:p>
            <a:r>
              <a:rPr lang="en-US" altLang="x-none" sz="2800" b="1" dirty="0">
                <a:ea typeface="ＭＳ Ｐゴシック" charset="-128"/>
              </a:rPr>
              <a:t>For Climate Change and Social Development</a:t>
            </a:r>
          </a:p>
          <a:p>
            <a:endParaRPr lang="en-US" altLang="x-none" b="1" dirty="0">
              <a:ea typeface="ＭＳ Ｐゴシック" charset="-128"/>
            </a:endParaRPr>
          </a:p>
          <a:p>
            <a:r>
              <a:rPr lang="en-US" altLang="x-none" sz="2400" b="1" dirty="0">
                <a:ea typeface="ＭＳ Ｐゴシック" charset="-128"/>
              </a:rPr>
              <a:t>Dr. </a:t>
            </a:r>
            <a:r>
              <a:rPr lang="en-US" altLang="x-none" sz="2400" b="1" dirty="0" err="1">
                <a:ea typeface="ＭＳ Ｐゴシック" charset="-128"/>
              </a:rPr>
              <a:t>Everold</a:t>
            </a:r>
            <a:r>
              <a:rPr lang="en-US" altLang="x-none" sz="2400" b="1" dirty="0">
                <a:ea typeface="ＭＳ Ｐゴシック" charset="-128"/>
              </a:rPr>
              <a:t> </a:t>
            </a:r>
            <a:r>
              <a:rPr lang="en-US" altLang="x-none" sz="2400" b="1" dirty="0" err="1">
                <a:ea typeface="ＭＳ Ｐゴシック" charset="-128"/>
              </a:rPr>
              <a:t>Hosein</a:t>
            </a:r>
            <a:endParaRPr lang="en-US" altLang="x-none" sz="2000" b="1" dirty="0">
              <a:ea typeface="ＭＳ Ｐゴシック" charset="-128"/>
            </a:endParaRPr>
          </a:p>
          <a:p>
            <a:endParaRPr lang="en-US" altLang="x-none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7283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631371" y="6259286"/>
            <a:ext cx="10907486" cy="43543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10334308" y="5595256"/>
            <a:ext cx="1084806" cy="104217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334307" y="5572056"/>
            <a:ext cx="1084807" cy="1088571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399309" y="74703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x-none" sz="1400" u="sng" dirty="0">
                <a:latin typeface="Times New (W1)" charset="0"/>
              </a:rPr>
              <a:t>NYU/WHO IMC/COMBI - Doc #4 –Page 4 of 4</a:t>
            </a:r>
            <a:endParaRPr lang="en-US" altLang="x-none" sz="1400" dirty="0">
              <a:latin typeface="Times New (W1)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x-none" sz="1400" dirty="0">
              <a:latin typeface="Times New (W1)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399309" y="679541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x-none" sz="3400" b="1" u="sng">
                <a:latin typeface="Times New (W1)" charset="0"/>
              </a:rPr>
              <a:t>TYPICAL ADOPTION PATTERN</a:t>
            </a:r>
            <a:endParaRPr lang="en-US" altLang="x-none" sz="3400" b="1">
              <a:latin typeface="Times New (W1)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694709" y="1370103"/>
            <a:ext cx="7162800" cy="526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x-none" sz="3400" b="1">
                <a:latin typeface="Times New (W1)" charset="0"/>
              </a:rPr>
              <a:t>2 %		-		Innovators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x-none" sz="3400" b="1">
                <a:latin typeface="Times New (W1)" charset="0"/>
              </a:rPr>
              <a:t>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x-none" sz="3400" b="1">
                <a:latin typeface="Times New (W1)" charset="0"/>
              </a:rPr>
              <a:t>14%		-		Early Adopters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x-none" sz="3400" b="1">
                <a:latin typeface="Times New (W1)" charset="0"/>
              </a:rPr>
              <a:t>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x-none" sz="3400" b="1">
                <a:latin typeface="Times New (W1)" charset="0"/>
              </a:rPr>
              <a:t>34%		-		Early majority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x-none" sz="3400" b="1">
              <a:latin typeface="Times New (W1)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x-none" sz="3400" b="1">
                <a:latin typeface="Times New (W1)" charset="0"/>
              </a:rPr>
              <a:t>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x-none" sz="3400" b="1">
                <a:latin typeface="Times New (W1)" charset="0"/>
              </a:rPr>
              <a:t>34 %	- 		Late Majority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x-none" sz="3400" b="1">
                <a:latin typeface="Times New (W1)" charset="0"/>
              </a:rPr>
              <a:t>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x-none" sz="3400" b="1">
                <a:latin typeface="Times New (W1)" charset="0"/>
              </a:rPr>
              <a:t>16%		- 		Laggards</a:t>
            </a:r>
            <a:r>
              <a:rPr lang="en-US" altLang="x-none" sz="3400">
                <a:latin typeface="Times New (W1)" charset="0"/>
              </a:rPr>
              <a:t> </a:t>
            </a: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1932709" y="4418103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91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631371" y="6259286"/>
            <a:ext cx="10907486" cy="43543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10334308" y="5595256"/>
            <a:ext cx="1084806" cy="104217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334307" y="5572056"/>
            <a:ext cx="1084807" cy="1088571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070564" y="118539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1400" u="sng">
                <a:latin typeface="Times New (W1)" charset="0"/>
              </a:rPr>
              <a:t>NYU/WHO IMC/COMBI – Doc #9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070564" y="1002774"/>
            <a:ext cx="8675688" cy="520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-742716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x-none" sz="3400" b="1">
              <a:latin typeface="Times New (W1)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x-none" sz="3400" b="1" dirty="0">
                <a:latin typeface="Times New (W1)" charset="0"/>
              </a:rPr>
              <a:t>THE 4 Cs of IMC-</a:t>
            </a:r>
            <a:br>
              <a:rPr lang="en-US" altLang="x-none" sz="3400" b="1" dirty="0">
                <a:latin typeface="Times New (W1)" charset="0"/>
              </a:rPr>
            </a:br>
            <a:r>
              <a:rPr lang="en-US" altLang="x-none" b="1" dirty="0">
                <a:latin typeface="Times New (W1)" charset="0"/>
              </a:rPr>
              <a:t>INTEGRATED MARKETING COMMUNICATION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x-none" sz="3400" b="1" dirty="0">
              <a:latin typeface="Times New (W1)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x-none" sz="3400" b="1" dirty="0">
                <a:latin typeface="Times New (W1)" charset="0"/>
              </a:rPr>
              <a:t>Replacing the Four P</a:t>
            </a:r>
            <a:r>
              <a:rPr lang="ja-JP" altLang="en-US" sz="3400" b="1" dirty="0">
                <a:latin typeface="Times New (W1)" charset="0"/>
              </a:rPr>
              <a:t>’</a:t>
            </a:r>
            <a:r>
              <a:rPr lang="en-US" altLang="ja-JP" sz="3400" b="1" dirty="0">
                <a:latin typeface="Times New (W1)" charset="0"/>
              </a:rPr>
              <a:t>s of Marketing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ja-JP" sz="3400" b="1" dirty="0">
              <a:latin typeface="Times New (W1)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x-none" sz="3400" b="1" dirty="0">
                <a:latin typeface="Times New (W1)" charset="0"/>
              </a:rPr>
              <a:t>Explaining how is it people know what to do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x-none" sz="3400" b="1" dirty="0">
                <a:latin typeface="Times New (W1)" charset="0"/>
              </a:rPr>
              <a:t>but do not DO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x-none" sz="3400" b="1" dirty="0">
              <a:latin typeface="Times New (W1)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x-none" sz="3400" b="1" dirty="0">
                <a:latin typeface="Times New (W1)" charset="0"/>
              </a:rPr>
              <a:t>Where can media help?</a:t>
            </a:r>
          </a:p>
        </p:txBody>
      </p:sp>
    </p:spTree>
    <p:extLst>
      <p:ext uri="{BB962C8B-B14F-4D97-AF65-F5344CB8AC3E}">
        <p14:creationId xmlns:p14="http://schemas.microsoft.com/office/powerpoint/2010/main" val="3226691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631371" y="6259286"/>
            <a:ext cx="10907486" cy="43543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10334308" y="5595256"/>
            <a:ext cx="1084806" cy="104217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334307" y="5572056"/>
            <a:ext cx="1084807" cy="1088571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idx="1"/>
          </p:nvPr>
        </p:nvSpPr>
        <p:spPr>
          <a:xfrm>
            <a:off x="1703532" y="136637"/>
            <a:ext cx="7828395" cy="650079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FontTx/>
              <a:buNone/>
            </a:pPr>
            <a:r>
              <a:rPr lang="en-US" altLang="x-none" sz="1800" b="1" dirty="0">
                <a:ea typeface="ＭＳ Ｐゴシック" charset="-128"/>
              </a:rPr>
              <a:t>THE FOUR C</a:t>
            </a:r>
            <a:r>
              <a:rPr lang="ja-JP" altLang="en-US" sz="1800" b="1" dirty="0">
                <a:ea typeface="ＭＳ Ｐゴシック" charset="-128"/>
              </a:rPr>
              <a:t>’</a:t>
            </a:r>
            <a:r>
              <a:rPr lang="en-US" altLang="ja-JP" sz="1800" b="1" dirty="0">
                <a:ea typeface="ＭＳ Ｐゴシック" charset="-128"/>
              </a:rPr>
              <a:t>S OF INTEGRATED MARKETING COMMUNICATION</a:t>
            </a:r>
          </a:p>
          <a:p>
            <a:pPr marL="0" indent="0" algn="ctr">
              <a:buFontTx/>
              <a:buNone/>
            </a:pPr>
            <a:r>
              <a:rPr lang="en-US" altLang="x-none" sz="1400" b="1" dirty="0">
                <a:ea typeface="ＭＳ Ｐゴシック" charset="-128"/>
              </a:rPr>
              <a:t>(Replacing the Four P</a:t>
            </a:r>
            <a:r>
              <a:rPr lang="ja-JP" altLang="en-US" sz="1400" b="1" dirty="0">
                <a:ea typeface="ＭＳ Ｐゴシック" charset="-128"/>
              </a:rPr>
              <a:t>’</a:t>
            </a:r>
            <a:r>
              <a:rPr lang="en-US" altLang="ja-JP" sz="1400" b="1" dirty="0">
                <a:ea typeface="ＭＳ Ｐゴシック" charset="-128"/>
              </a:rPr>
              <a:t>s of Marketing)</a:t>
            </a:r>
          </a:p>
          <a:p>
            <a:pPr marL="0" indent="0">
              <a:buFontTx/>
              <a:buNone/>
            </a:pPr>
            <a:r>
              <a:rPr lang="en-US" altLang="x-none" sz="1400" b="1" dirty="0">
                <a:ea typeface="ＭＳ Ｐゴシック" charset="-128"/>
              </a:rPr>
              <a:t> </a:t>
            </a:r>
            <a:r>
              <a:rPr lang="en-US" altLang="x-none" sz="1800" b="1" dirty="0">
                <a:ea typeface="ＭＳ Ｐゴシック" charset="-128"/>
              </a:rPr>
              <a:t>     C</a:t>
            </a:r>
            <a:r>
              <a:rPr lang="en-US" altLang="x-none" sz="1800" b="1" baseline="30000" dirty="0">
                <a:ea typeface="ＭＳ Ｐゴシック" charset="-128"/>
              </a:rPr>
              <a:t>1</a:t>
            </a:r>
            <a:r>
              <a:rPr lang="en-US" altLang="x-none" sz="1800" dirty="0">
                <a:ea typeface="ＭＳ Ｐゴシック" charset="-128"/>
              </a:rPr>
              <a:t> </a:t>
            </a:r>
            <a:r>
              <a:rPr lang="en-US" altLang="x-none" sz="1800" b="1" dirty="0">
                <a:ea typeface="ＭＳ Ｐゴシック" charset="-128"/>
              </a:rPr>
              <a:t>= Consumer Need/Want/Desire</a:t>
            </a:r>
          </a:p>
          <a:p>
            <a:pPr marL="0" indent="0">
              <a:buFontTx/>
              <a:buNone/>
            </a:pPr>
            <a:r>
              <a:rPr lang="en-US" altLang="x-none" sz="1400" dirty="0">
                <a:ea typeface="ＭＳ Ｐゴシック" charset="-128"/>
              </a:rPr>
              <a:t>	and Related Product/Service/Behavior.  (No longer the </a:t>
            </a:r>
            <a:r>
              <a:rPr lang="ja-JP" altLang="en-US" sz="1400" dirty="0">
                <a:ea typeface="ＭＳ Ｐゴシック" charset="-128"/>
              </a:rPr>
              <a:t>“</a:t>
            </a:r>
            <a:r>
              <a:rPr lang="en-US" altLang="ja-JP" sz="1400" dirty="0">
                <a:ea typeface="ＭＳ Ｐゴシック" charset="-128"/>
              </a:rPr>
              <a:t>P</a:t>
            </a:r>
            <a:r>
              <a:rPr lang="ja-JP" altLang="en-US" sz="1400" dirty="0">
                <a:ea typeface="ＭＳ Ｐゴシック" charset="-128"/>
              </a:rPr>
              <a:t>”</a:t>
            </a:r>
            <a:r>
              <a:rPr lang="en-US" altLang="ja-JP" sz="1400" dirty="0">
                <a:ea typeface="ＭＳ Ｐゴシック" charset="-128"/>
              </a:rPr>
              <a:t> for Product.) </a:t>
            </a:r>
            <a:endParaRPr lang="en-US" altLang="ja-JP" sz="1400" b="1" dirty="0">
              <a:ea typeface="ＭＳ Ｐゴシック" charset="-128"/>
            </a:endParaRPr>
          </a:p>
          <a:p>
            <a:pPr marL="0" indent="0">
              <a:buFontTx/>
              <a:buNone/>
            </a:pPr>
            <a:r>
              <a:rPr lang="en-US" altLang="x-none" sz="1400" dirty="0">
                <a:ea typeface="ＭＳ Ｐゴシック" charset="-128"/>
              </a:rPr>
              <a:t>	–</a:t>
            </a:r>
            <a:r>
              <a:rPr lang="en-GB" altLang="x-none" sz="1400" dirty="0">
                <a:ea typeface="ＭＳ Ｐゴシック" charset="-128"/>
              </a:rPr>
              <a:t>We do not sell a product/service/behaviour</a:t>
            </a:r>
            <a:endParaRPr lang="en-US" altLang="x-none" sz="1400" b="1" dirty="0">
              <a:ea typeface="ＭＳ Ｐゴシック" charset="-128"/>
            </a:endParaRPr>
          </a:p>
          <a:p>
            <a:pPr marL="0" indent="0">
              <a:buFontTx/>
              <a:buNone/>
            </a:pPr>
            <a:r>
              <a:rPr lang="en-US" altLang="x-none" sz="1400" dirty="0">
                <a:ea typeface="ＭＳ Ｐゴシック" charset="-128"/>
              </a:rPr>
              <a:t>	–</a:t>
            </a:r>
            <a:r>
              <a:rPr lang="en-GB" altLang="x-none" sz="1400" dirty="0">
                <a:ea typeface="ＭＳ Ｐゴシック" charset="-128"/>
              </a:rPr>
              <a:t>We offer a solution to your Need/Want/Desire</a:t>
            </a:r>
            <a:endParaRPr lang="en-US" altLang="x-none" sz="1400" b="1" dirty="0">
              <a:ea typeface="ＭＳ Ｐゴシック" charset="-128"/>
            </a:endParaRPr>
          </a:p>
          <a:p>
            <a:pPr marL="0" indent="0">
              <a:buFontTx/>
              <a:buNone/>
            </a:pPr>
            <a:r>
              <a:rPr lang="en-US" altLang="x-none" sz="1400" dirty="0">
                <a:ea typeface="ＭＳ Ｐゴシック" charset="-128"/>
              </a:rPr>
              <a:t>	–</a:t>
            </a:r>
            <a:r>
              <a:rPr lang="en-GB" altLang="x-none" sz="1400" dirty="0">
                <a:ea typeface="ＭＳ Ｐゴシック" charset="-128"/>
              </a:rPr>
              <a:t>We do not create Needs/Wants/Desires; we</a:t>
            </a:r>
            <a:endParaRPr lang="en-US" altLang="x-none" sz="1400" b="1" dirty="0">
              <a:ea typeface="ＭＳ Ｐゴシック" charset="-128"/>
            </a:endParaRPr>
          </a:p>
          <a:p>
            <a:pPr marL="0" indent="0">
              <a:buFontTx/>
              <a:buNone/>
            </a:pPr>
            <a:r>
              <a:rPr lang="en-GB" altLang="x-none" sz="1400" dirty="0">
                <a:ea typeface="ＭＳ Ｐゴシック" charset="-128"/>
              </a:rPr>
              <a:t>	respond to what is there; if latent, we bring to the top-of-the mind.</a:t>
            </a:r>
            <a:endParaRPr lang="en-US" altLang="x-none" sz="1400" b="1" dirty="0">
              <a:ea typeface="ＭＳ Ｐゴシック" charset="-128"/>
            </a:endParaRPr>
          </a:p>
          <a:p>
            <a:pPr marL="0" indent="0">
              <a:buFontTx/>
              <a:buNone/>
            </a:pPr>
            <a:r>
              <a:rPr lang="en-US" altLang="x-none" sz="1400" dirty="0">
                <a:ea typeface="ＭＳ Ｐゴシック" charset="-128"/>
              </a:rPr>
              <a:t> </a:t>
            </a:r>
            <a:endParaRPr lang="en-US" altLang="x-none" sz="1400" b="1" dirty="0">
              <a:ea typeface="ＭＳ Ｐゴシック" charset="-128"/>
            </a:endParaRPr>
          </a:p>
          <a:p>
            <a:pPr marL="0" indent="0">
              <a:buFontTx/>
              <a:buNone/>
            </a:pPr>
            <a:r>
              <a:rPr lang="en-US" altLang="x-none" sz="1800" b="1" dirty="0">
                <a:ea typeface="ＭＳ Ｐゴシック" charset="-128"/>
              </a:rPr>
              <a:t>       C</a:t>
            </a:r>
            <a:r>
              <a:rPr lang="en-US" altLang="x-none" sz="1800" b="1" baseline="30000" dirty="0">
                <a:ea typeface="ＭＳ Ｐゴシック" charset="-128"/>
              </a:rPr>
              <a:t>2</a:t>
            </a:r>
            <a:r>
              <a:rPr lang="en-US" altLang="x-none" sz="1800" b="1" dirty="0">
                <a:ea typeface="ＭＳ Ｐゴシック" charset="-128"/>
              </a:rPr>
              <a:t> = Cost</a:t>
            </a:r>
            <a:r>
              <a:rPr lang="en-US" altLang="x-none" sz="1800" dirty="0">
                <a:ea typeface="ＭＳ Ｐゴシック" charset="-128"/>
              </a:rPr>
              <a:t> in relation to benefit/value and in relation</a:t>
            </a:r>
            <a:endParaRPr lang="en-US" altLang="x-none" sz="1800" b="1" dirty="0">
              <a:ea typeface="ＭＳ Ｐゴシック" charset="-128"/>
            </a:endParaRPr>
          </a:p>
          <a:p>
            <a:pPr marL="0" indent="0">
              <a:buFontTx/>
              <a:buNone/>
            </a:pPr>
            <a:r>
              <a:rPr lang="en-US" altLang="x-none" sz="1400" dirty="0">
                <a:ea typeface="ＭＳ Ｐゴシック" charset="-128"/>
              </a:rPr>
              <a:t>	to the Competition. (No longer the</a:t>
            </a:r>
            <a:r>
              <a:rPr lang="ja-JP" altLang="en-US" sz="1400" dirty="0">
                <a:ea typeface="ＭＳ Ｐゴシック" charset="-128"/>
              </a:rPr>
              <a:t>“</a:t>
            </a:r>
            <a:r>
              <a:rPr lang="en-US" altLang="ja-JP" sz="1400" dirty="0">
                <a:ea typeface="ＭＳ Ｐゴシック" charset="-128"/>
              </a:rPr>
              <a:t>P</a:t>
            </a:r>
            <a:r>
              <a:rPr lang="ja-JP" altLang="en-US" sz="1400" dirty="0">
                <a:ea typeface="ＭＳ Ｐゴシック" charset="-128"/>
              </a:rPr>
              <a:t>”</a:t>
            </a:r>
            <a:r>
              <a:rPr lang="en-US" altLang="ja-JP" sz="1400" dirty="0">
                <a:ea typeface="ＭＳ Ｐゴシック" charset="-128"/>
              </a:rPr>
              <a:t> for Price)</a:t>
            </a:r>
            <a:endParaRPr lang="en-US" altLang="ja-JP" sz="1400" b="1" dirty="0">
              <a:ea typeface="ＭＳ Ｐゴシック" charset="-128"/>
            </a:endParaRPr>
          </a:p>
          <a:p>
            <a:pPr marL="0" indent="0">
              <a:buFontTx/>
              <a:buNone/>
            </a:pPr>
            <a:r>
              <a:rPr lang="en-US" altLang="x-none" sz="1400" dirty="0">
                <a:ea typeface="ＭＳ Ｐゴシック" charset="-128"/>
              </a:rPr>
              <a:t>	–</a:t>
            </a:r>
            <a:r>
              <a:rPr lang="en-GB" altLang="x-none" sz="1400" dirty="0">
                <a:ea typeface="ＭＳ Ｐゴシック" charset="-128"/>
              </a:rPr>
              <a:t>Not just price; but time, effort, etc.</a:t>
            </a:r>
            <a:endParaRPr lang="en-US" altLang="x-none" sz="1400" b="1" dirty="0">
              <a:ea typeface="ＭＳ Ｐゴシック" charset="-128"/>
            </a:endParaRPr>
          </a:p>
          <a:p>
            <a:pPr marL="0" indent="0">
              <a:buFontTx/>
              <a:buNone/>
            </a:pPr>
            <a:r>
              <a:rPr lang="en-US" altLang="x-none" sz="1400" dirty="0">
                <a:ea typeface="ＭＳ Ｐゴシック" charset="-128"/>
              </a:rPr>
              <a:t>	–</a:t>
            </a:r>
            <a:r>
              <a:rPr lang="en-GB" altLang="x-none" sz="1400" dirty="0">
                <a:ea typeface="ＭＳ Ｐゴシック" charset="-128"/>
              </a:rPr>
              <a:t>Reducing cost by incentives affects cost/value ratio</a:t>
            </a:r>
            <a:endParaRPr lang="en-US" altLang="x-none" sz="1400" b="1" dirty="0">
              <a:ea typeface="ＭＳ Ｐゴシック" charset="-128"/>
            </a:endParaRPr>
          </a:p>
          <a:p>
            <a:pPr marL="0" indent="0">
              <a:buFontTx/>
              <a:buNone/>
            </a:pPr>
            <a:r>
              <a:rPr lang="en-US" altLang="x-none" sz="1400" dirty="0">
                <a:ea typeface="ＭＳ Ｐゴシック" charset="-128"/>
              </a:rPr>
              <a:t>	–</a:t>
            </a:r>
            <a:r>
              <a:rPr lang="en-GB" altLang="x-none" sz="1400" dirty="0">
                <a:ea typeface="ＭＳ Ｐゴシック" charset="-128"/>
              </a:rPr>
              <a:t>Increasing value by branding </a:t>
            </a:r>
            <a:r>
              <a:rPr lang="en-US" altLang="x-none" sz="1400" dirty="0">
                <a:ea typeface="ＭＳ Ｐゴシック" charset="-128"/>
              </a:rPr>
              <a:t>affects cost/value</a:t>
            </a:r>
          </a:p>
          <a:p>
            <a:pPr marL="0" indent="0">
              <a:buFontTx/>
              <a:buNone/>
            </a:pPr>
            <a:endParaRPr lang="en-US" altLang="x-none" sz="1400" b="1" dirty="0">
              <a:ea typeface="ＭＳ Ｐゴシック" charset="-128"/>
            </a:endParaRPr>
          </a:p>
          <a:p>
            <a:pPr marL="0" indent="0">
              <a:buFontTx/>
              <a:buNone/>
            </a:pPr>
            <a:r>
              <a:rPr lang="en-US" altLang="x-none" sz="1800" b="1" dirty="0">
                <a:ea typeface="ＭＳ Ｐゴシック" charset="-128"/>
              </a:rPr>
              <a:t>        C</a:t>
            </a:r>
            <a:r>
              <a:rPr lang="en-US" altLang="x-none" sz="1800" b="1" baseline="30000" dirty="0">
                <a:ea typeface="ＭＳ Ｐゴシック" charset="-128"/>
              </a:rPr>
              <a:t>3</a:t>
            </a:r>
            <a:r>
              <a:rPr lang="en-US" altLang="x-none" sz="1800" b="1" dirty="0">
                <a:ea typeface="ＭＳ Ｐゴシック" charset="-128"/>
              </a:rPr>
              <a:t> = Convenience</a:t>
            </a:r>
            <a:r>
              <a:rPr lang="en-US" altLang="x-none" sz="1800" dirty="0">
                <a:ea typeface="ＭＳ Ｐゴシック" charset="-128"/>
              </a:rPr>
              <a:t> </a:t>
            </a:r>
            <a:r>
              <a:rPr lang="en-US" altLang="x-none" sz="1400" dirty="0">
                <a:ea typeface="ＭＳ Ｐゴシック" charset="-128"/>
              </a:rPr>
              <a:t>to get product or</a:t>
            </a:r>
            <a:r>
              <a:rPr lang="en-US" altLang="x-none" sz="1400" b="1" dirty="0">
                <a:ea typeface="ＭＳ Ｐゴシック" charset="-128"/>
              </a:rPr>
              <a:t> </a:t>
            </a:r>
            <a:r>
              <a:rPr lang="en-US" altLang="x-none" sz="1400" dirty="0">
                <a:ea typeface="ＭＳ Ｐゴシック" charset="-128"/>
              </a:rPr>
              <a:t>service or to carry out </a:t>
            </a:r>
            <a:r>
              <a:rPr lang="en-US" altLang="x-none" sz="1400" dirty="0" err="1">
                <a:ea typeface="ＭＳ Ｐゴシック" charset="-128"/>
              </a:rPr>
              <a:t>behaviour</a:t>
            </a:r>
            <a:r>
              <a:rPr lang="en-US" altLang="x-none" sz="1400" dirty="0">
                <a:ea typeface="ＭＳ Ｐゴシック" charset="-128"/>
              </a:rPr>
              <a:t>.	</a:t>
            </a:r>
          </a:p>
          <a:p>
            <a:pPr marL="0" indent="0">
              <a:buFontTx/>
              <a:buNone/>
            </a:pPr>
            <a:r>
              <a:rPr lang="en-US" altLang="x-none" sz="1400" dirty="0">
                <a:ea typeface="ＭＳ Ｐゴシック" charset="-128"/>
              </a:rPr>
              <a:t>		(No longer the </a:t>
            </a:r>
            <a:r>
              <a:rPr lang="ja-JP" altLang="en-US" sz="1400" dirty="0">
                <a:ea typeface="ＭＳ Ｐゴシック" charset="-128"/>
              </a:rPr>
              <a:t>“</a:t>
            </a:r>
            <a:r>
              <a:rPr lang="en-US" altLang="ja-JP" sz="1400" dirty="0">
                <a:ea typeface="ＭＳ Ｐゴシック" charset="-128"/>
              </a:rPr>
              <a:t>P</a:t>
            </a:r>
            <a:r>
              <a:rPr lang="ja-JP" altLang="en-US" sz="1400" dirty="0">
                <a:ea typeface="ＭＳ Ｐゴシック" charset="-128"/>
              </a:rPr>
              <a:t>”</a:t>
            </a:r>
            <a:r>
              <a:rPr lang="en-US" altLang="ja-JP" sz="1400" dirty="0">
                <a:ea typeface="ＭＳ Ｐゴシック" charset="-128"/>
              </a:rPr>
              <a:t> for Placement)</a:t>
            </a:r>
          </a:p>
          <a:p>
            <a:pPr marL="0" indent="0">
              <a:buFontTx/>
              <a:buNone/>
            </a:pPr>
            <a:endParaRPr lang="en-US" altLang="x-none" sz="1400" b="1" dirty="0">
              <a:ea typeface="ＭＳ Ｐゴシック" charset="-128"/>
            </a:endParaRPr>
          </a:p>
          <a:p>
            <a:pPr marL="0" indent="0">
              <a:buFontTx/>
              <a:buNone/>
            </a:pPr>
            <a:r>
              <a:rPr lang="en-US" altLang="x-none" sz="1400" b="1" dirty="0">
                <a:ea typeface="ＭＳ Ｐゴシック" charset="-128"/>
              </a:rPr>
              <a:t>         </a:t>
            </a:r>
            <a:r>
              <a:rPr lang="en-US" altLang="x-none" sz="1800" b="1" dirty="0">
                <a:ea typeface="ＭＳ Ｐゴシック" charset="-128"/>
              </a:rPr>
              <a:t>C</a:t>
            </a:r>
            <a:r>
              <a:rPr lang="en-US" altLang="x-none" sz="1800" b="1" baseline="30000" dirty="0">
                <a:ea typeface="ＭＳ Ｐゴシック" charset="-128"/>
              </a:rPr>
              <a:t>4</a:t>
            </a:r>
            <a:r>
              <a:rPr lang="en-US" altLang="x-none" sz="1800" b="1" dirty="0">
                <a:ea typeface="ＭＳ Ｐゴシック" charset="-128"/>
              </a:rPr>
              <a:t>	=  Communication</a:t>
            </a:r>
            <a:r>
              <a:rPr lang="en-US" altLang="x-none" sz="1800" dirty="0">
                <a:ea typeface="ＭＳ Ｐゴシック" charset="-128"/>
              </a:rPr>
              <a:t>  </a:t>
            </a:r>
            <a:endParaRPr lang="en-US" altLang="x-none" sz="1800" b="1" dirty="0">
              <a:ea typeface="ＭＳ Ｐゴシック" charset="-128"/>
            </a:endParaRPr>
          </a:p>
          <a:p>
            <a:pPr marL="0" indent="0">
              <a:buFontTx/>
              <a:buNone/>
            </a:pPr>
            <a:r>
              <a:rPr lang="en-US" altLang="x-none" sz="1400" dirty="0">
                <a:ea typeface="ＭＳ Ｐゴシック" charset="-128"/>
              </a:rPr>
              <a:t>	Integrated, Engaged Communication</a:t>
            </a:r>
            <a:r>
              <a:rPr lang="en-US" altLang="x-none" sz="1400" b="1" dirty="0">
                <a:ea typeface="ＭＳ Ｐゴシック" charset="-128"/>
              </a:rPr>
              <a:t>—</a:t>
            </a:r>
          </a:p>
          <a:p>
            <a:pPr marL="0" indent="0">
              <a:buFontTx/>
              <a:buNone/>
            </a:pPr>
            <a:r>
              <a:rPr lang="en-US" altLang="x-none" sz="1400" dirty="0">
                <a:ea typeface="ＭＳ Ｐゴシック" charset="-128"/>
              </a:rPr>
              <a:t>	Using the Five-Point Star Blend of Communication Interventions</a:t>
            </a:r>
            <a:endParaRPr lang="en-US" altLang="x-none" sz="1400" b="1" dirty="0">
              <a:ea typeface="ＭＳ Ｐゴシック" charset="-128"/>
            </a:endParaRPr>
          </a:p>
          <a:p>
            <a:pPr marL="0" indent="0">
              <a:buFontTx/>
              <a:buNone/>
            </a:pPr>
            <a:r>
              <a:rPr lang="en-US" altLang="x-none" sz="1400" i="1" dirty="0">
                <a:ea typeface="ＭＳ Ｐゴシック" charset="-128"/>
              </a:rPr>
              <a:t>	</a:t>
            </a:r>
            <a:r>
              <a:rPr lang="ja-JP" altLang="en-US" sz="1400" i="1" dirty="0">
                <a:ea typeface="ＭＳ Ｐゴシック" charset="-128"/>
              </a:rPr>
              <a:t>“</a:t>
            </a:r>
            <a:r>
              <a:rPr lang="en-US" altLang="ja-JP" sz="1400" i="1" dirty="0">
                <a:ea typeface="ＭＳ Ｐゴシック" charset="-128"/>
              </a:rPr>
              <a:t>We have a great product/service/</a:t>
            </a:r>
            <a:r>
              <a:rPr lang="en-US" altLang="ja-JP" sz="1400" i="1" dirty="0" err="1">
                <a:ea typeface="ＭＳ Ｐゴシック" charset="-128"/>
              </a:rPr>
              <a:t>behaviour</a:t>
            </a:r>
            <a:r>
              <a:rPr lang="en-US" altLang="ja-JP" sz="1400" i="1" dirty="0">
                <a:ea typeface="ＭＳ Ｐゴシック" charset="-128"/>
              </a:rPr>
              <a:t> in response to your need/want/desire </a:t>
            </a:r>
            <a:r>
              <a:rPr lang="en-US" altLang="ja-JP" sz="1400" b="1" i="1" dirty="0">
                <a:ea typeface="ＭＳ Ｐゴシック" charset="-128"/>
              </a:rPr>
              <a:t>(C</a:t>
            </a:r>
            <a:r>
              <a:rPr lang="en-US" altLang="ja-JP" sz="1400" b="1" i="1" baseline="30000" dirty="0">
                <a:ea typeface="ＭＳ Ｐゴシック" charset="-128"/>
              </a:rPr>
              <a:t>1</a:t>
            </a:r>
            <a:r>
              <a:rPr lang="en-US" altLang="ja-JP" sz="1400" b="1" i="1" dirty="0">
                <a:ea typeface="ＭＳ Ｐゴシック" charset="-128"/>
              </a:rPr>
              <a:t>)</a:t>
            </a:r>
            <a:r>
              <a:rPr lang="en-US" altLang="ja-JP" sz="1400" i="1" dirty="0">
                <a:ea typeface="ＭＳ Ｐゴシック" charset="-128"/>
              </a:rPr>
              <a:t> at a 	wonderful cost/value ratio </a:t>
            </a:r>
            <a:r>
              <a:rPr lang="en-US" altLang="ja-JP" sz="1400" b="1" i="1" dirty="0">
                <a:ea typeface="ＭＳ Ｐゴシック" charset="-128"/>
              </a:rPr>
              <a:t>(C</a:t>
            </a:r>
            <a:r>
              <a:rPr lang="en-US" altLang="ja-JP" sz="1400" b="1" i="1" baseline="30000" dirty="0">
                <a:ea typeface="ＭＳ Ｐゴシック" charset="-128"/>
              </a:rPr>
              <a:t>2</a:t>
            </a:r>
            <a:r>
              <a:rPr lang="en-US" altLang="ja-JP" sz="1400" b="1" i="1" dirty="0">
                <a:ea typeface="ＭＳ Ｐゴシック" charset="-128"/>
              </a:rPr>
              <a:t>) </a:t>
            </a:r>
            <a:r>
              <a:rPr lang="en-US" altLang="ja-JP" sz="1400" i="1" dirty="0">
                <a:ea typeface="ＭＳ Ｐゴシック" charset="-128"/>
              </a:rPr>
              <a:t>and easily available </a:t>
            </a:r>
            <a:r>
              <a:rPr lang="en-US" altLang="ja-JP" sz="1400" b="1" i="1" dirty="0">
                <a:ea typeface="ＭＳ Ｐゴシック" charset="-128"/>
              </a:rPr>
              <a:t>(C</a:t>
            </a:r>
            <a:r>
              <a:rPr lang="en-US" altLang="ja-JP" sz="1400" b="1" i="1" baseline="30000" dirty="0">
                <a:ea typeface="ＭＳ Ｐゴシック" charset="-128"/>
              </a:rPr>
              <a:t>3</a:t>
            </a:r>
            <a:r>
              <a:rPr lang="en-US" altLang="ja-JP" sz="1400" b="1" i="1" dirty="0">
                <a:ea typeface="ＭＳ Ｐゴシック" charset="-128"/>
              </a:rPr>
              <a:t>)</a:t>
            </a:r>
            <a:r>
              <a:rPr lang="en-US" altLang="ja-JP" sz="1400" i="1" dirty="0">
                <a:ea typeface="ＭＳ Ｐゴシック" charset="-128"/>
              </a:rPr>
              <a:t>.</a:t>
            </a:r>
            <a:r>
              <a:rPr lang="ja-JP" altLang="en-US" sz="1400" i="1" dirty="0">
                <a:ea typeface="ＭＳ Ｐゴシック" charset="-128"/>
              </a:rPr>
              <a:t>”</a:t>
            </a:r>
            <a:r>
              <a:rPr lang="en-US" altLang="ja-JP" sz="1400" i="1" dirty="0">
                <a:ea typeface="ＭＳ Ｐゴシック" charset="-128"/>
              </a:rPr>
              <a:t> </a:t>
            </a:r>
            <a:r>
              <a:rPr lang="en-US" altLang="ja-JP" sz="1400" dirty="0">
                <a:ea typeface="ＭＳ Ｐゴシック" charset="-128"/>
              </a:rPr>
              <a:t> </a:t>
            </a:r>
            <a:r>
              <a:rPr lang="en-US" altLang="ja-JP" sz="1400" b="1" i="1" dirty="0">
                <a:ea typeface="ＭＳ Ｐゴシック" charset="-128"/>
              </a:rPr>
              <a:t/>
            </a:r>
            <a:br>
              <a:rPr lang="en-US" altLang="ja-JP" sz="1400" b="1" i="1" dirty="0">
                <a:ea typeface="ＭＳ Ｐゴシック" charset="-128"/>
              </a:rPr>
            </a:br>
            <a:endParaRPr lang="en-US" altLang="ja-JP" sz="1400" b="1" dirty="0">
              <a:ea typeface="ＭＳ Ｐゴシック" charset="-128"/>
            </a:endParaRPr>
          </a:p>
          <a:p>
            <a:pPr marL="0" indent="0"/>
            <a:endParaRPr lang="en-US" altLang="x-none" sz="14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6691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631371" y="6259286"/>
            <a:ext cx="10907486" cy="43543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/>
          <p:nvPr/>
        </p:nvPicPr>
        <p:blipFill>
          <a:blip r:embed="rId4"/>
          <a:stretch>
            <a:fillRect/>
          </a:stretch>
        </p:blipFill>
        <p:spPr>
          <a:xfrm>
            <a:off x="10334308" y="5595256"/>
            <a:ext cx="1084806" cy="104217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334307" y="5572056"/>
            <a:ext cx="1084807" cy="1088571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/>
        </p:nvSpPr>
        <p:spPr bwMode="auto">
          <a:xfrm>
            <a:off x="1190306" y="117475"/>
            <a:ext cx="914400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x-none" b="1">
                <a:solidFill>
                  <a:srgbClr val="000000"/>
                </a:solidFill>
                <a:latin typeface="Times New (W1)" charset="0"/>
              </a:rPr>
              <a:t>The Five Integrated Communication Actions</a:t>
            </a:r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516281"/>
              </p:ext>
            </p:extLst>
          </p:nvPr>
        </p:nvGraphicFramePr>
        <p:xfrm>
          <a:off x="3895406" y="1773238"/>
          <a:ext cx="3695700" cy="331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" name="Clip" r:id="rId5" imgW="3695700" imgH="3467100" progId="">
                  <p:embed/>
                </p:oleObj>
              </mc:Choice>
              <mc:Fallback>
                <p:oleObj name="Clip" r:id="rId5" imgW="3695700" imgH="34671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5406" y="1773238"/>
                        <a:ext cx="3695700" cy="331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5"/>
          <p:cNvSpPr>
            <a:spLocks noGrp="1" noChangeArrowheads="1"/>
          </p:cNvSpPr>
          <p:nvPr/>
        </p:nvSpPr>
        <p:spPr bwMode="auto">
          <a:xfrm>
            <a:off x="2104706" y="1066800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x-none" sz="2400" b="1">
                <a:solidFill>
                  <a:srgbClr val="000000"/>
                </a:solidFill>
                <a:latin typeface="Times New (W1)" charset="0"/>
              </a:rPr>
              <a:t>1. Administrative Mobilization/ Public Relations/Advocacy for Behavioural Impact (ABI) + Business Partnership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7591106" y="2514600"/>
            <a:ext cx="2286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x-none" sz="2400" b="1">
                <a:solidFill>
                  <a:srgbClr val="000000"/>
                </a:solidFill>
                <a:latin typeface="Times New (W1)" charset="0"/>
              </a:rPr>
              <a:t>2. Community Mobilization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7286306" y="4191000"/>
            <a:ext cx="2438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x-none" sz="2400" b="1">
              <a:solidFill>
                <a:srgbClr val="000000"/>
              </a:solidFill>
              <a:latin typeface="Times New (W1)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x-none" sz="2400" b="1">
                <a:solidFill>
                  <a:srgbClr val="000000"/>
                </a:solidFill>
                <a:latin typeface="Times New (W1)" charset="0"/>
              </a:rPr>
              <a:t>3. Advertising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441131" y="4343400"/>
            <a:ext cx="32416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x-none" sz="2400" b="1">
                <a:solidFill>
                  <a:srgbClr val="000000"/>
                </a:solidFill>
                <a:latin typeface="Times New (W1)" charset="0"/>
              </a:rPr>
              <a:t>4. Personal selling/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x-none" sz="2400" b="1">
                <a:solidFill>
                  <a:srgbClr val="000000"/>
                </a:solidFill>
                <a:latin typeface="Times New (W1)" charset="0"/>
              </a:rPr>
              <a:t>    Interpersonal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x-none" sz="2400" b="1">
                <a:solidFill>
                  <a:srgbClr val="000000"/>
                </a:solidFill>
                <a:latin typeface="Times New (W1)" charset="0"/>
              </a:rPr>
              <a:t>    Communication</a:t>
            </a: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495106" y="2514600"/>
            <a:ext cx="30861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x-none" sz="2400" b="1">
                <a:solidFill>
                  <a:srgbClr val="000000"/>
                </a:solidFill>
                <a:latin typeface="Times New (W1)" charset="0"/>
              </a:rPr>
              <a:t>5. Point-of-service-promotion</a:t>
            </a:r>
            <a:endParaRPr lang="en-US" altLang="x-none" sz="900" b="1">
              <a:solidFill>
                <a:srgbClr val="000000"/>
              </a:solidFill>
              <a:latin typeface="Times New (W1)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x-none" sz="2400" b="1">
              <a:solidFill>
                <a:srgbClr val="000000"/>
              </a:solidFill>
              <a:latin typeface="Times New (W1)" charset="0"/>
            </a:endParaRPr>
          </a:p>
        </p:txBody>
      </p:sp>
      <p:sp>
        <p:nvSpPr>
          <p:cNvPr id="14" name="Oval 10"/>
          <p:cNvSpPr>
            <a:spLocks noChangeArrowheads="1"/>
          </p:cNvSpPr>
          <p:nvPr/>
        </p:nvSpPr>
        <p:spPr bwMode="auto">
          <a:xfrm>
            <a:off x="2866706" y="5715000"/>
            <a:ext cx="2209800" cy="9144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x-none" sz="2400">
                <a:solidFill>
                  <a:srgbClr val="000000"/>
                </a:solidFill>
                <a:latin typeface="Times New (W1)" charset="0"/>
              </a:rPr>
              <a:t>M-RIP </a:t>
            </a:r>
            <a:r>
              <a:rPr lang="en-US" altLang="x-none" sz="1200" b="1">
                <a:solidFill>
                  <a:srgbClr val="000000"/>
                </a:solidFill>
                <a:latin typeface="Times New (W1)" charset="0"/>
              </a:rPr>
              <a:t>with Behavioral Hooks</a:t>
            </a:r>
            <a:endParaRPr lang="en-US" altLang="x-none" sz="1400" b="1">
              <a:solidFill>
                <a:srgbClr val="000000"/>
              </a:solidFill>
              <a:latin typeface="Times New (W1)" charset="0"/>
            </a:endParaRPr>
          </a:p>
        </p:txBody>
      </p:sp>
      <p:sp>
        <p:nvSpPr>
          <p:cNvPr id="15" name="Oval 11"/>
          <p:cNvSpPr>
            <a:spLocks noChangeArrowheads="1"/>
          </p:cNvSpPr>
          <p:nvPr/>
        </p:nvSpPr>
        <p:spPr bwMode="auto">
          <a:xfrm>
            <a:off x="6752906" y="5715000"/>
            <a:ext cx="2095500" cy="9144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x-none" sz="2400">
                <a:solidFill>
                  <a:srgbClr val="000000"/>
                </a:solidFill>
                <a:latin typeface="Times New (W1)" charset="0"/>
              </a:rPr>
              <a:t>Not Cheap</a:t>
            </a:r>
          </a:p>
        </p:txBody>
      </p:sp>
      <p:sp>
        <p:nvSpPr>
          <p:cNvPr id="16" name="Oval 12"/>
          <p:cNvSpPr>
            <a:spLocks noChangeArrowheads="1"/>
          </p:cNvSpPr>
          <p:nvPr/>
        </p:nvSpPr>
        <p:spPr bwMode="auto">
          <a:xfrm>
            <a:off x="4809806" y="5715000"/>
            <a:ext cx="2209800" cy="9144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x-none" sz="2400">
                <a:solidFill>
                  <a:srgbClr val="000000"/>
                </a:solidFill>
                <a:latin typeface="Times New (W1)" charset="0"/>
              </a:rPr>
              <a:t>Six Hits</a:t>
            </a:r>
            <a:endParaRPr lang="is-IS" altLang="x-none" sz="2400">
              <a:solidFill>
                <a:srgbClr val="000000"/>
              </a:solidFill>
              <a:latin typeface="Times New (W1)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is-IS" altLang="x-none" sz="1400">
                <a:solidFill>
                  <a:srgbClr val="000000"/>
                </a:solidFill>
                <a:latin typeface="Times New (W1)" charset="0"/>
              </a:rPr>
              <a:t>Role of Media</a:t>
            </a:r>
            <a:endParaRPr lang="en-US" altLang="x-none" sz="1400">
              <a:solidFill>
                <a:srgbClr val="000000"/>
              </a:solidFill>
              <a:latin typeface="Times New (W1)" charset="0"/>
            </a:endParaRPr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1190306" y="65532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1400" dirty="0">
                <a:latin typeface="Times New (W1)" charset="0"/>
                <a:sym typeface="Symbol" charset="2"/>
              </a:rPr>
              <a:t></a:t>
            </a:r>
            <a:r>
              <a:rPr lang="en-US" altLang="x-none" sz="1400" dirty="0">
                <a:latin typeface="Times New (W1)" charset="0"/>
              </a:rPr>
              <a:t> </a:t>
            </a:r>
            <a:r>
              <a:rPr lang="en-US" altLang="x-none" sz="1400" dirty="0" err="1">
                <a:latin typeface="Times New (W1)" charset="0"/>
              </a:rPr>
              <a:t>Everold</a:t>
            </a:r>
            <a:r>
              <a:rPr lang="en-US" altLang="x-none" sz="1400" dirty="0">
                <a:latin typeface="Times New (W1)" charset="0"/>
              </a:rPr>
              <a:t> </a:t>
            </a:r>
            <a:r>
              <a:rPr lang="en-US" altLang="x-none" sz="1400" dirty="0" err="1">
                <a:latin typeface="Times New (W1)" charset="0"/>
              </a:rPr>
              <a:t>Hosein</a:t>
            </a:r>
            <a:endParaRPr lang="en-US" altLang="x-none" sz="1400" dirty="0">
              <a:latin typeface="Times New (W1)" charset="0"/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26691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631371" y="6259286"/>
            <a:ext cx="10907486" cy="43543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10334308" y="5595256"/>
            <a:ext cx="1084806" cy="104217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334307" y="5572056"/>
            <a:ext cx="1084807" cy="1088571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125095" y="-5392284"/>
            <a:ext cx="7920038" cy="1169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200" b="1" u="sng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200" b="1" u="sng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200" b="1" u="sng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200" b="1" u="sng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200" b="1" u="sng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200" b="1" u="sng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200" b="1" u="sng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200" b="1" u="sng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200" b="1" u="sng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200" b="1" u="sng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200" b="1" u="sng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200" b="1" u="sng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200" b="1" u="sng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200" b="1" u="sng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200" b="1" u="sng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200" b="1" u="sng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200" b="1" u="sng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200" b="1" u="sng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200" b="1" u="sng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200" b="1" u="sng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200" b="1" u="sng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200" b="1" u="sng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200" b="1" u="sng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200" b="1" u="sng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200" b="1" u="sng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200" b="1" u="sng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200" b="1" u="sng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200" b="1" u="sng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200" b="1" u="sng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200" b="1" u="sng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1200" b="1" u="sng" dirty="0">
                <a:latin typeface="Times New (W1)" charset="0"/>
              </a:rPr>
              <a:t>WHO/NYU IMC/COMBI   </a:t>
            </a:r>
            <a:endParaRPr lang="en-US" altLang="x-none" sz="1200" b="1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1200" b="1" dirty="0">
                <a:latin typeface="Times New (W1)" charset="0"/>
              </a:rPr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200" b="1" dirty="0">
              <a:latin typeface="Times New (W1)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x-none" sz="1600" b="1" dirty="0">
                <a:latin typeface="Times New (W1)" charset="0"/>
              </a:rPr>
              <a:t>TEN STEPS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x-none" sz="1600" b="1" dirty="0">
                <a:latin typeface="Times New (W1)" charset="0"/>
              </a:rPr>
              <a:t>DESIGNING  A COMMUNICATION-FOR-BEHAVIOURAL-IMPACT (COMBI) PLAN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1200" b="1" dirty="0">
                <a:latin typeface="Times New (W1)" charset="0"/>
              </a:rPr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1200" dirty="0">
                <a:latin typeface="Times New (W1)" charset="0"/>
              </a:rPr>
              <a:t>While the design of a COMBI Plan cannot be done in a neat linear fashion, the following 10 steps are suggested.  One should feel free, however, to go back and forth between steps and even within each step.</a:t>
            </a:r>
            <a:endParaRPr lang="en-US" altLang="x-none" sz="1200" b="1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1200" b="1" dirty="0">
                <a:latin typeface="Times New (W1)" charset="0"/>
              </a:rPr>
              <a:t> </a:t>
            </a:r>
            <a:endParaRPr lang="en-US" altLang="x-none" sz="1600" b="1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1600" b="1" dirty="0">
                <a:latin typeface="Times New (W1)" charset="0"/>
              </a:rPr>
              <a:t>1. State Overall Goal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1600" b="1" dirty="0">
                <a:latin typeface="Times New (W1)" charset="0"/>
              </a:rPr>
              <a:t>2. State Expected Specific </a:t>
            </a:r>
            <a:r>
              <a:rPr lang="en-US" altLang="x-none" sz="1600" b="1" dirty="0" err="1">
                <a:latin typeface="Times New (W1)" charset="0"/>
              </a:rPr>
              <a:t>Behavioural</a:t>
            </a:r>
            <a:r>
              <a:rPr lang="en-US" altLang="x-none" sz="1600" b="1" dirty="0">
                <a:latin typeface="Times New (W1)" charset="0"/>
              </a:rPr>
              <a:t> Results/Objectives  (SBOs)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1600" b="1" dirty="0">
                <a:latin typeface="Times New (W1)" charset="0"/>
              </a:rPr>
              <a:t>3. Conduct Situational  Market Analysis for Communication Keys (SMACK) vis-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1600" b="1" dirty="0">
                <a:latin typeface="Times New (W1)" charset="0"/>
              </a:rPr>
              <a:t>    </a:t>
            </a:r>
            <a:r>
              <a:rPr lang="en-US" altLang="x-none" sz="1600" b="1" dirty="0" err="1">
                <a:latin typeface="Times New (W1)" charset="0"/>
              </a:rPr>
              <a:t>à</a:t>
            </a:r>
            <a:r>
              <a:rPr lang="en-US" altLang="x-none" sz="1600" b="1" dirty="0">
                <a:latin typeface="Times New (W1)" charset="0"/>
              </a:rPr>
              <a:t>-vis Specific </a:t>
            </a:r>
            <a:r>
              <a:rPr lang="en-US" altLang="x-none" sz="1600" b="1" dirty="0" err="1">
                <a:latin typeface="Times New (W1)" charset="0"/>
              </a:rPr>
              <a:t>Behavioural</a:t>
            </a:r>
            <a:r>
              <a:rPr lang="en-US" altLang="x-none" sz="1600" b="1" dirty="0">
                <a:latin typeface="Times New (W1)" charset="0"/>
              </a:rPr>
              <a:t> Result(s)/Objective(s)-- SBOs</a:t>
            </a:r>
            <a:r>
              <a:rPr lang="en-US" altLang="x-none" sz="1600" dirty="0">
                <a:latin typeface="Times New (W1)" charset="0"/>
              </a:rPr>
              <a:t>:</a:t>
            </a:r>
            <a:endParaRPr lang="en-US" altLang="x-none" sz="1600" b="1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1600" b="1" dirty="0">
                <a:latin typeface="Times New (W1)" charset="0"/>
              </a:rPr>
              <a:t>4. Present an overall strategy for achieving stated </a:t>
            </a:r>
            <a:r>
              <a:rPr lang="en-US" altLang="x-none" sz="1600" b="1" dirty="0" err="1">
                <a:latin typeface="Times New (W1)" charset="0"/>
              </a:rPr>
              <a:t>behavioural</a:t>
            </a:r>
            <a:r>
              <a:rPr lang="en-US" altLang="x-none" sz="1600" b="1" dirty="0">
                <a:latin typeface="Times New (W1)" charset="0"/>
              </a:rPr>
              <a:t> results/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1600" b="1" dirty="0">
                <a:latin typeface="Times New (W1)" charset="0"/>
              </a:rPr>
              <a:t>    objectives: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1600" dirty="0">
                <a:latin typeface="Times New (W1)" charset="0"/>
              </a:rPr>
              <a:t>	</a:t>
            </a:r>
            <a:r>
              <a:rPr lang="en-US" altLang="x-none" sz="1400" dirty="0">
                <a:latin typeface="Times New (W1)" charset="0"/>
              </a:rPr>
              <a:t>(a) Re-state Specific </a:t>
            </a:r>
            <a:r>
              <a:rPr lang="en-US" altLang="x-none" sz="1400" dirty="0" err="1">
                <a:latin typeface="Times New (W1)" charset="0"/>
              </a:rPr>
              <a:t>Behavioural</a:t>
            </a:r>
            <a:r>
              <a:rPr lang="en-US" altLang="x-none" sz="1400" dirty="0">
                <a:latin typeface="Times New (W1)" charset="0"/>
              </a:rPr>
              <a:t> Objective(s) (SBOs).</a:t>
            </a:r>
            <a:endParaRPr lang="en-US" altLang="x-none" sz="1400" b="1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1400" dirty="0">
                <a:latin typeface="Times New (W1)" charset="0"/>
              </a:rPr>
              <a:t>	(b) Set out </a:t>
            </a:r>
            <a:r>
              <a:rPr lang="en-US" altLang="en-US" sz="1400" dirty="0">
                <a:latin typeface="Times New (W1)" charset="0"/>
              </a:rPr>
              <a:t>“</a:t>
            </a:r>
            <a:r>
              <a:rPr lang="en-US" altLang="ja-JP" sz="1400" i="1" dirty="0">
                <a:latin typeface="Times New (W1)" charset="0"/>
              </a:rPr>
              <a:t>Communication</a:t>
            </a:r>
            <a:r>
              <a:rPr lang="en-US" altLang="ja-JP" sz="1400" dirty="0">
                <a:latin typeface="Times New (W1)" charset="0"/>
              </a:rPr>
              <a:t> </a:t>
            </a:r>
            <a:r>
              <a:rPr lang="en-US" altLang="ja-JP" sz="1400" i="1" dirty="0">
                <a:latin typeface="Times New (W1)" charset="0"/>
              </a:rPr>
              <a:t>Objectives</a:t>
            </a:r>
            <a:r>
              <a:rPr lang="en-US" altLang="en-US" sz="1400" dirty="0">
                <a:latin typeface="Times New (W1)" charset="0"/>
              </a:rPr>
              <a:t>”</a:t>
            </a:r>
            <a:r>
              <a:rPr lang="en-US" altLang="ja-JP" sz="1400" dirty="0">
                <a:latin typeface="Times New (W1)" charset="0"/>
              </a:rPr>
              <a:t>/</a:t>
            </a:r>
            <a:r>
              <a:rPr lang="en-US" altLang="ja-JP" sz="1400" i="1" dirty="0">
                <a:latin typeface="Times New (W1)" charset="0"/>
              </a:rPr>
              <a:t>Intended Communication Effects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1400" i="1" dirty="0">
                <a:latin typeface="Times New (W1)" charset="0"/>
              </a:rPr>
              <a:t>	      </a:t>
            </a:r>
            <a:r>
              <a:rPr lang="en-US" altLang="x-none" sz="1400" dirty="0">
                <a:latin typeface="Times New (W1)" charset="0"/>
              </a:rPr>
              <a:t>based on the discovered </a:t>
            </a:r>
            <a:r>
              <a:rPr lang="en-US" altLang="x-none" sz="1400" i="1" dirty="0">
                <a:latin typeface="Times New (W1)" charset="0"/>
              </a:rPr>
              <a:t>Communication Keys</a:t>
            </a:r>
            <a:r>
              <a:rPr lang="en-US" altLang="x-none" sz="1400" dirty="0">
                <a:latin typeface="Times New (W1)" charset="0"/>
              </a:rPr>
              <a:t> in Step #3 above which 	      	      will need to be achieved in order to secure desired </a:t>
            </a:r>
            <a:r>
              <a:rPr lang="en-US" altLang="x-none" sz="1400" dirty="0" err="1">
                <a:latin typeface="Times New (W1)" charset="0"/>
              </a:rPr>
              <a:t>behavioural</a:t>
            </a:r>
            <a:r>
              <a:rPr lang="en-US" altLang="x-none" sz="1400" dirty="0">
                <a:latin typeface="Times New (W1)" charset="0"/>
              </a:rPr>
              <a:t> result (s).</a:t>
            </a:r>
            <a:endParaRPr lang="en-US" altLang="x-none" sz="1400" b="1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1400" dirty="0">
                <a:latin typeface="Times New (W1)" charset="0"/>
              </a:rPr>
              <a:t>	(c) Outline Communication Strategy re the Five Point Star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1600" b="1" dirty="0">
                <a:latin typeface="Times New (W1)" charset="0"/>
              </a:rPr>
              <a:t>5. Present the detailed COMBI Plan of Action:  Re the Five Point Star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1600" b="1" dirty="0">
                <a:latin typeface="Times New (W1)" charset="0"/>
              </a:rPr>
              <a:t>6. Management: </a:t>
            </a:r>
            <a:r>
              <a:rPr lang="en-US" altLang="x-none" sz="1600" dirty="0">
                <a:latin typeface="Times New (W1)" charset="0"/>
              </a:rPr>
              <a:t>Describe structure for managing the implementation of COMBI Plan.</a:t>
            </a:r>
            <a:endParaRPr lang="en-US" altLang="x-none" sz="1600" b="1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1600" b="1" dirty="0">
                <a:latin typeface="Times New (W1)" charset="0"/>
              </a:rPr>
              <a:t>7. Monitoring: </a:t>
            </a:r>
            <a:r>
              <a:rPr lang="en-US" altLang="x-none" sz="1600" dirty="0">
                <a:latin typeface="Times New (W1)" charset="0"/>
              </a:rPr>
              <a:t>Describe how implementation progress will be monitored.</a:t>
            </a:r>
            <a:endParaRPr lang="en-US" altLang="x-none" sz="1600" b="1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1600" b="1" dirty="0">
                <a:latin typeface="Times New (W1)" charset="0"/>
              </a:rPr>
              <a:t>8. Impact Assessment:  </a:t>
            </a:r>
            <a:r>
              <a:rPr lang="en-US" altLang="x-none" sz="1600" dirty="0">
                <a:latin typeface="Times New (W1)" charset="0"/>
              </a:rPr>
              <a:t>Describe how </a:t>
            </a:r>
            <a:r>
              <a:rPr lang="en-US" altLang="x-none" sz="1600" dirty="0" err="1">
                <a:latin typeface="Times New (W1)" charset="0"/>
              </a:rPr>
              <a:t>behavioural</a:t>
            </a:r>
            <a:r>
              <a:rPr lang="en-US" altLang="x-none" sz="1600" dirty="0">
                <a:latin typeface="Times New (W1)" charset="0"/>
              </a:rPr>
              <a:t> impact will be assessed.</a:t>
            </a:r>
            <a:endParaRPr lang="en-US" altLang="x-none" sz="1600" b="1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1600" b="1" dirty="0">
                <a:latin typeface="Times New (W1)" charset="0"/>
              </a:rPr>
              <a:t>9. Scheduling: Provide a Calendar/Time-Line/Implementation Plan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1600" b="1" dirty="0">
                <a:latin typeface="Times New (W1)" charset="0"/>
              </a:rPr>
              <a:t>10. Budget</a:t>
            </a:r>
          </a:p>
        </p:txBody>
      </p:sp>
    </p:spTree>
    <p:extLst>
      <p:ext uri="{BB962C8B-B14F-4D97-AF65-F5344CB8AC3E}">
        <p14:creationId xmlns:p14="http://schemas.microsoft.com/office/powerpoint/2010/main" val="1761200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631371" y="6259286"/>
            <a:ext cx="10907486" cy="43543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10334308" y="5595256"/>
            <a:ext cx="1084806" cy="104217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334307" y="5572056"/>
            <a:ext cx="1084807" cy="1088571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2000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631371" y="6259286"/>
            <a:ext cx="10907486" cy="43543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10334308" y="5595256"/>
            <a:ext cx="1084806" cy="104217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334307" y="5572056"/>
            <a:ext cx="1084807" cy="1088571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200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631371" y="6259286"/>
            <a:ext cx="10907486" cy="43543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10334308" y="5595256"/>
            <a:ext cx="1084806" cy="104217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334307" y="5572056"/>
            <a:ext cx="1084807" cy="1088571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330036" y="277091"/>
            <a:ext cx="9144000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x-none" sz="1100" dirty="0">
              <a:solidFill>
                <a:srgbClr val="000000"/>
              </a:solidFill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100" dirty="0">
              <a:latin typeface="Times New (W1)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x-none" sz="4800" b="1" dirty="0">
                <a:solidFill>
                  <a:srgbClr val="000000"/>
                </a:solidFill>
              </a:rPr>
              <a:t> </a:t>
            </a:r>
            <a:endParaRPr lang="en-US" altLang="x-none" sz="1200" b="1" dirty="0">
              <a:latin typeface="Arial Unicode MS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x-none" sz="900" dirty="0"/>
              <a:t/>
            </a:r>
            <a:br>
              <a:rPr lang="en-US" altLang="x-none" sz="900" dirty="0"/>
            </a:br>
            <a:endParaRPr lang="en-US" altLang="x-none" sz="1200" b="1" dirty="0">
              <a:latin typeface="Arial Unicode MS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x-none" sz="3600" b="1" dirty="0">
                <a:solidFill>
                  <a:srgbClr val="000000"/>
                </a:solidFill>
                <a:latin typeface="Times New (W1)" charset="0"/>
              </a:rPr>
              <a:t> </a:t>
            </a:r>
            <a:endParaRPr lang="en-US" altLang="x-none" sz="1200" b="1" dirty="0">
              <a:latin typeface="Times New (W1)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x-none" sz="3600" b="1" dirty="0">
                <a:solidFill>
                  <a:srgbClr val="000000"/>
                </a:solidFill>
                <a:latin typeface="Times New (W1)" charset="0"/>
              </a:rPr>
              <a:t>Communication-for-Behavioural-Impact</a:t>
            </a:r>
            <a:endParaRPr lang="en-US" altLang="x-none" sz="1200" b="1" dirty="0">
              <a:latin typeface="Times New (W1)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x-none" sz="3600" b="1" dirty="0">
                <a:solidFill>
                  <a:srgbClr val="000000"/>
                </a:solidFill>
                <a:latin typeface="Times New (W1)" charset="0"/>
              </a:rPr>
              <a:t> </a:t>
            </a:r>
            <a:endParaRPr lang="en-US" altLang="x-none" sz="1200" b="1" dirty="0">
              <a:latin typeface="Times New (W1)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x-none" sz="3600" b="1" dirty="0">
                <a:solidFill>
                  <a:srgbClr val="000000"/>
                </a:solidFill>
                <a:latin typeface="Times New (W1)" charset="0"/>
              </a:rPr>
              <a:t> </a:t>
            </a:r>
            <a:r>
              <a:rPr lang="en-GB" altLang="en-US" sz="3600" b="1" dirty="0">
                <a:solidFill>
                  <a:srgbClr val="000000"/>
                </a:solidFill>
                <a:latin typeface="Times New (W1)" charset="0"/>
              </a:rPr>
              <a:t>“</a:t>
            </a:r>
            <a:r>
              <a:rPr lang="en-GB" altLang="x-none" sz="3600" b="1" dirty="0">
                <a:solidFill>
                  <a:srgbClr val="000000"/>
                </a:solidFill>
                <a:latin typeface="Times New (W1)" charset="0"/>
              </a:rPr>
              <a:t>COMBI</a:t>
            </a:r>
            <a:r>
              <a:rPr lang="en-GB" altLang="en-US" sz="3600" b="1" dirty="0">
                <a:solidFill>
                  <a:srgbClr val="000000"/>
                </a:solidFill>
                <a:latin typeface="Times New (W1)" charset="0"/>
              </a:rPr>
              <a:t>”</a:t>
            </a:r>
            <a:endParaRPr lang="en-US" altLang="ja-JP" sz="1200" b="1" dirty="0">
              <a:latin typeface="Times New (W1)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x-none" sz="1200" b="1" dirty="0">
              <a:latin typeface="Times New (W1)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x-none" sz="3600" b="1" dirty="0">
                <a:solidFill>
                  <a:srgbClr val="000000"/>
                </a:solidFill>
                <a:latin typeface="Times New (W1)" charset="0"/>
              </a:rPr>
              <a:t>or</a:t>
            </a:r>
            <a:endParaRPr lang="en-US" altLang="x-none" sz="1200" b="1" dirty="0">
              <a:latin typeface="Times New (W1)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x-none" sz="1200" b="1" dirty="0">
              <a:latin typeface="Times New (W1)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3600" b="1" dirty="0">
                <a:solidFill>
                  <a:srgbClr val="000000"/>
                </a:solidFill>
                <a:latin typeface="Times New (W1)" charset="0"/>
              </a:rPr>
              <a:t>“</a:t>
            </a:r>
            <a:r>
              <a:rPr lang="en-GB" altLang="x-none" sz="3600" b="1" dirty="0">
                <a:solidFill>
                  <a:srgbClr val="000000"/>
                </a:solidFill>
                <a:latin typeface="Times New (W1)" charset="0"/>
              </a:rPr>
              <a:t>IMC/COMBI</a:t>
            </a:r>
            <a:r>
              <a:rPr lang="en-GB" altLang="en-US" sz="3600" b="1" dirty="0">
                <a:solidFill>
                  <a:srgbClr val="000000"/>
                </a:solidFill>
                <a:latin typeface="Times New (W1)" charset="0"/>
              </a:rPr>
              <a:t>”</a:t>
            </a:r>
            <a:endParaRPr lang="en-US" altLang="x-none" sz="3600" b="1" dirty="0">
              <a:solidFill>
                <a:srgbClr val="000000"/>
              </a:solidFill>
              <a:latin typeface="Times New (W1)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3944" y="678872"/>
            <a:ext cx="1156855" cy="1086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7089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631371" y="6259286"/>
            <a:ext cx="10907486" cy="43543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10334308" y="5595256"/>
            <a:ext cx="1084806" cy="104217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334307" y="5572056"/>
            <a:ext cx="1084807" cy="1088571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3086689" y="332694"/>
            <a:ext cx="7127875" cy="526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2400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3600" b="1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3600" b="1" dirty="0">
                <a:latin typeface="Times New (W1)" charset="0"/>
              </a:rPr>
              <a:t>THE BEHAVIOURAL IMPERATIVES OF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3600" b="1">
                <a:latin typeface="Times New (W1)" charset="0"/>
              </a:rPr>
              <a:t>CLIMATE CHANGE</a:t>
            </a:r>
            <a:r>
              <a:rPr lang="is-IS" altLang="x-none" sz="3600" b="1" dirty="0">
                <a:latin typeface="Times New (W1)" charset="0"/>
              </a:rPr>
              <a:t>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s-IS" altLang="x-none" sz="3600" b="1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s-IS" altLang="x-none" sz="3600" b="1" dirty="0">
                <a:latin typeface="Times New (W1)" charset="0"/>
              </a:rPr>
              <a:t>COMBI and Climate Change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s-IS" altLang="x-none" sz="3600" b="1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3600" b="1" dirty="0">
                <a:latin typeface="Times New (W1)" charset="0"/>
              </a:rPr>
              <a:t>A</a:t>
            </a:r>
            <a:r>
              <a:rPr lang="is-IS" altLang="x-none" sz="3600" b="1" dirty="0">
                <a:latin typeface="Times New (W1)" charset="0"/>
              </a:rPr>
              <a:t>nd the Role of the Media</a:t>
            </a:r>
            <a:endParaRPr lang="en-US" altLang="x-none" sz="3600" b="1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2400" dirty="0">
              <a:latin typeface="Times New (W1)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862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631371" y="6259286"/>
            <a:ext cx="10907486" cy="43543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10334308" y="5595256"/>
            <a:ext cx="1084806" cy="104217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334307" y="5572056"/>
            <a:ext cx="1084807" cy="1088571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190308" y="49200"/>
            <a:ext cx="9144000" cy="197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1400" u="sng" dirty="0">
                <a:latin typeface="Times New (W1)" charset="0"/>
              </a:rPr>
              <a:t> WHO/NYU IMC/COMBI   Doc #2  - Page 1 of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400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400" b="1" dirty="0">
              <a:latin typeface="Arial Unicode MS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400" b="1" dirty="0">
              <a:latin typeface="Arial Unicode MS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x-none" sz="1400" b="1" dirty="0">
              <a:latin typeface="Arial Unicode MS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x-none" sz="1000" b="1" dirty="0"/>
              <a:t> </a:t>
            </a:r>
            <a:endParaRPr lang="en-US" altLang="x-none" sz="1200" b="1" dirty="0">
              <a:latin typeface="Arial Unicode MS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x-none" sz="1000" b="1" dirty="0"/>
              <a:t> </a:t>
            </a:r>
            <a:endParaRPr lang="en-US" altLang="x-none" sz="1200" b="1" dirty="0">
              <a:latin typeface="Arial Unicode MS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x-none" sz="3400" b="1" u="sng" dirty="0">
                <a:latin typeface="Times New (W1)" charset="0"/>
              </a:rPr>
              <a:t>IMC/COMBI Mantra #1</a:t>
            </a:r>
            <a:r>
              <a:rPr lang="en-US" altLang="x-none" sz="3400" b="1" dirty="0">
                <a:latin typeface="Times New (W1)" charset="0"/>
              </a:rPr>
              <a:t>:</a:t>
            </a:r>
            <a:endParaRPr lang="en-US" altLang="x-none" sz="2800" dirty="0">
              <a:latin typeface="Times New (W1)" charset="0"/>
            </a:endParaRPr>
          </a:p>
        </p:txBody>
      </p: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2981008" y="4475150"/>
            <a:ext cx="6286500" cy="1838325"/>
            <a:chOff x="1128" y="2976"/>
            <a:chExt cx="3960" cy="1158"/>
          </a:xfrm>
        </p:grpSpPr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1152" y="3320"/>
              <a:ext cx="3936" cy="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Times New Roman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x-none" sz="2600" b="1" u="sng">
                  <a:latin typeface="Times New (W1)" charset="0"/>
                </a:rPr>
                <a:t>UNTIL ONE HAS SET OUT PRECISE, SPECIFIC BEHAVIOURAL OBJECTIVES (SBOs)</a:t>
              </a:r>
              <a:endParaRPr lang="en-US" altLang="x-none" sz="2600" b="1">
                <a:latin typeface="Times New (W1)" charset="0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1128" y="2976"/>
              <a:ext cx="164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Times New Roman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x-none" sz="2600" b="1">
                  <a:latin typeface="Times New (W1)" charset="0"/>
                </a:rPr>
                <a:t>DO NOTHING, </a:t>
              </a:r>
              <a:r>
                <a:rPr lang="en-US" altLang="x-none" sz="2800" b="1">
                  <a:latin typeface="Times New (W1)" charset="0"/>
                </a:rPr>
                <a:t> 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3019108" y="2259000"/>
            <a:ext cx="6248400" cy="1835150"/>
            <a:chOff x="1152" y="1580"/>
            <a:chExt cx="3936" cy="1156"/>
          </a:xfrm>
        </p:grpSpPr>
        <p:sp>
          <p:nvSpPr>
            <p:cNvPr id="12" name="Text Box 5"/>
            <p:cNvSpPr txBox="1">
              <a:spLocks noChangeArrowheads="1"/>
            </p:cNvSpPr>
            <p:nvPr/>
          </p:nvSpPr>
          <p:spPr bwMode="auto">
            <a:xfrm>
              <a:off x="1152" y="1928"/>
              <a:ext cx="3936" cy="8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Times New Roman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x-none" sz="2600" b="1" dirty="0">
                  <a:latin typeface="Times New (W1)" charset="0"/>
                </a:rPr>
                <a:t>MAKE NO POSTERS, NO T-SHIRTS,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x-none" sz="2600" b="1" dirty="0">
                  <a:latin typeface="Times New (W1)" charset="0"/>
                </a:rPr>
                <a:t>NO PAMPHLETS, NO VIDEOS, NO CAPS, ETC…</a:t>
              </a:r>
              <a:endParaRPr lang="en-US" altLang="x-none" sz="2600" dirty="0"/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1152" y="1580"/>
              <a:ext cx="174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Times New Roman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x-none" sz="2600" b="1">
                  <a:latin typeface="Times New (W1)" charset="0"/>
                </a:rPr>
                <a:t>DO NOTHING….</a:t>
              </a:r>
            </a:p>
          </p:txBody>
        </p:sp>
      </p:grp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5675" y="491837"/>
            <a:ext cx="731838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522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631371" y="6259286"/>
            <a:ext cx="10907486" cy="43543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10334308" y="5595256"/>
            <a:ext cx="1084806" cy="104217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334307" y="5572056"/>
            <a:ext cx="1084807" cy="1088571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593273" y="0"/>
            <a:ext cx="91440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1400" u="sng" dirty="0">
                <a:latin typeface="Times New (W1)" charset="0"/>
              </a:rPr>
              <a:t>WHO/NYU IMC/COMBI   Doc #2  - Page 2 of 2 </a:t>
            </a:r>
            <a:endParaRPr lang="en-US" altLang="x-none" sz="1400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400" b="1" dirty="0">
              <a:latin typeface="Times New (W1)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x-none" sz="1200" b="1" dirty="0">
              <a:latin typeface="Times New (W1)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x-none" sz="1000" b="1" dirty="0">
                <a:latin typeface="Times New (W1)" charset="0"/>
              </a:rPr>
              <a:t> </a:t>
            </a:r>
            <a:endParaRPr lang="en-US" altLang="x-none" sz="1200" b="1" dirty="0">
              <a:latin typeface="Times New (W1)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x-none" sz="2600" b="1" u="sng" dirty="0">
                <a:latin typeface="Times New (W1)" charset="0"/>
              </a:rPr>
              <a:t>MAKING BEHAVIOURAL OBJECTIVES </a:t>
            </a:r>
            <a:endParaRPr lang="en-US" altLang="x-none" sz="2600" b="1" dirty="0">
              <a:latin typeface="Times New (W1)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x-none" sz="2600" b="1" u="sng" dirty="0">
                <a:latin typeface="Times New (W1)" charset="0"/>
              </a:rPr>
              <a:t>SPECIFIC AND PRECISE</a:t>
            </a:r>
            <a:r>
              <a:rPr lang="en-US" altLang="x-none" sz="3400" b="1" dirty="0">
                <a:latin typeface="Times New (W1)" charset="0"/>
              </a:rPr>
              <a:t> </a:t>
            </a:r>
            <a:r>
              <a:rPr lang="en-US" altLang="x-none" sz="1800" b="1" dirty="0">
                <a:latin typeface="Times New (W1)" charset="0"/>
              </a:rPr>
              <a:t> </a:t>
            </a:r>
            <a:endParaRPr lang="en-US" altLang="x-none" sz="1200" b="1" dirty="0">
              <a:latin typeface="Times New (W1)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x-none" sz="1800" b="1" dirty="0">
                <a:latin typeface="Times New (W1)" charset="0"/>
              </a:rPr>
              <a:t> 		</a:t>
            </a:r>
            <a:endParaRPr lang="en-US" altLang="x-none" sz="2800" b="1" dirty="0">
              <a:latin typeface="Times New (W1)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877936" y="2781300"/>
            <a:ext cx="4114800" cy="273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2800" b="1">
                <a:latin typeface="Wingdings" charset="2"/>
                <a:sym typeface="Wingdings" charset="2"/>
              </a:rPr>
              <a:t>	</a:t>
            </a:r>
            <a:r>
              <a:rPr lang="en-US" altLang="x-none" sz="2800" b="1">
                <a:latin typeface="Times New (W1)" charset="0"/>
                <a:sym typeface="Wingdings" charset="2"/>
              </a:rPr>
              <a:t> </a:t>
            </a:r>
            <a:r>
              <a:rPr lang="en-US" altLang="x-none" sz="2800" b="1" u="sng">
                <a:latin typeface="Times New (W1)" charset="0"/>
              </a:rPr>
              <a:t>SMART</a:t>
            </a:r>
            <a:endParaRPr lang="en-US" altLang="x-none" sz="2800" b="1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2400" b="1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2400" b="1">
                <a:latin typeface="Times New (W1)" charset="0"/>
              </a:rPr>
              <a:t>	S = Specific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2400" b="1">
                <a:latin typeface="Times New (W1)" charset="0"/>
              </a:rPr>
              <a:t>	M= Measurable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2400" b="1">
                <a:latin typeface="Times New (W1)" charset="0"/>
              </a:rPr>
              <a:t>	A= Appropriate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2400" b="1">
                <a:latin typeface="Times New (W1)" charset="0"/>
              </a:rPr>
              <a:t>	R= Realistic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2400" b="1">
                <a:latin typeface="Times New (W1)" charset="0"/>
              </a:rPr>
              <a:t>	T= Time-bound </a:t>
            </a:r>
            <a:endParaRPr lang="en-US" altLang="x-none" sz="2600" b="1" u="sng">
              <a:latin typeface="Times New (W1)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564823" y="2708275"/>
            <a:ext cx="3240088" cy="274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>
              <a:spcBef>
                <a:spcPct val="0"/>
              </a:spcBef>
              <a:buFont typeface="Symbol" charset="2"/>
              <a:buChar char="·"/>
            </a:pPr>
            <a:r>
              <a:rPr lang="en-US" altLang="x-none" b="1">
                <a:latin typeface="Times New (W1)" charset="0"/>
              </a:rPr>
              <a:t> </a:t>
            </a:r>
            <a:r>
              <a:rPr lang="en-US" altLang="x-none" sz="2800" b="1" u="sng">
                <a:latin typeface="Times New (W1)" charset="0"/>
              </a:rPr>
              <a:t>The 4 + 1 Ws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x-none" sz="2800" b="1" u="sng">
              <a:latin typeface="Times New (W1)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x-none" sz="2800" b="1" u="sng">
                <a:latin typeface="Times New (W1)" charset="0"/>
              </a:rPr>
              <a:t>Who</a:t>
            </a:r>
            <a:r>
              <a:rPr lang="en-US" altLang="x-none" sz="2800" b="1">
                <a:latin typeface="Times New (W1)" charset="0"/>
              </a:rPr>
              <a:t> will do </a:t>
            </a:r>
            <a:r>
              <a:rPr lang="en-US" altLang="x-none" sz="2800" b="1" u="sng">
                <a:latin typeface="Times New (W1)" charset="0"/>
              </a:rPr>
              <a:t>What,</a:t>
            </a:r>
            <a:r>
              <a:rPr lang="en-US" altLang="x-none" sz="2800" b="1">
                <a:latin typeface="Times New (W1)" charset="0"/>
              </a:rPr>
              <a:t> </a:t>
            </a:r>
            <a:r>
              <a:rPr lang="en-US" altLang="x-none" sz="2800" b="1" u="sng">
                <a:latin typeface="Times New (W1)" charset="0"/>
              </a:rPr>
              <a:t>Where, </a:t>
            </a:r>
            <a:r>
              <a:rPr lang="en-US" altLang="x-none" sz="2800" b="1">
                <a:latin typeface="Times New (W1)" charset="0"/>
              </a:rPr>
              <a:t> </a:t>
            </a:r>
            <a:r>
              <a:rPr lang="en-US" altLang="x-none" sz="2800" b="1" u="sng">
                <a:latin typeface="Times New (W1)" charset="0"/>
              </a:rPr>
              <a:t>When,</a:t>
            </a:r>
            <a:r>
              <a:rPr lang="en-US" altLang="x-none" sz="2800" b="1">
                <a:latin typeface="Times New (W1)" charset="0"/>
              </a:rPr>
              <a:t> ….and, by the way, </a:t>
            </a:r>
            <a:r>
              <a:rPr lang="en-US" altLang="x-none" sz="2800" b="1" u="sng">
                <a:latin typeface="Times New (W1)" charset="0"/>
              </a:rPr>
              <a:t>Why</a:t>
            </a:r>
            <a:r>
              <a:rPr lang="en-US" altLang="x-none" sz="2800" b="1">
                <a:latin typeface="Times New (W1)" charset="0"/>
              </a:rPr>
              <a:t>?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844098" y="2060575"/>
            <a:ext cx="4597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x-none" sz="2600" b="1">
                <a:latin typeface="Times New (W1)" charset="0"/>
              </a:rPr>
              <a:t>Apply the criteria and tools:</a:t>
            </a:r>
          </a:p>
        </p:txBody>
      </p:sp>
      <p:sp>
        <p:nvSpPr>
          <p:cNvPr id="11" name="TextBox 2"/>
          <p:cNvSpPr txBox="1">
            <a:spLocks noChangeArrowheads="1"/>
          </p:cNvSpPr>
          <p:nvPr/>
        </p:nvSpPr>
        <p:spPr bwMode="auto">
          <a:xfrm>
            <a:off x="4220586" y="5732463"/>
            <a:ext cx="3752850" cy="89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x-none" sz="2800" b="1">
                <a:latin typeface="Times New (W1)" charset="0"/>
              </a:rPr>
              <a:t> </a:t>
            </a:r>
            <a:r>
              <a:rPr lang="en-US" altLang="x-none" sz="2800" b="1" u="sng">
                <a:latin typeface="Times New (W1)" charset="0"/>
              </a:rPr>
              <a:t>Apply Mantra #2</a:t>
            </a:r>
            <a:r>
              <a:rPr lang="en-US" altLang="x-none" sz="2800" b="1">
                <a:latin typeface="Times New (W1)" charset="0"/>
              </a:rPr>
              <a:t>: </a:t>
            </a:r>
            <a:r>
              <a:rPr lang="en-US" altLang="x-none" sz="2400" b="1">
                <a:latin typeface="Times New (W1)" charset="0"/>
              </a:rPr>
              <a:t>SMACK the behaviour</a:t>
            </a:r>
          </a:p>
        </p:txBody>
      </p:sp>
    </p:spTree>
    <p:extLst>
      <p:ext uri="{BB962C8B-B14F-4D97-AF65-F5344CB8AC3E}">
        <p14:creationId xmlns:p14="http://schemas.microsoft.com/office/powerpoint/2010/main" val="322669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631371" y="6259286"/>
            <a:ext cx="10907486" cy="43543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0334307" y="5572056"/>
            <a:ext cx="1084807" cy="1088571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10334308" y="5595256"/>
            <a:ext cx="1084806" cy="1042172"/>
          </a:xfrm>
          <a:prstGeom prst="rect">
            <a:avLst/>
          </a:prstGeom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789709" y="0"/>
            <a:ext cx="91440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1400" u="sng">
                <a:latin typeface="Times New (W1)" charset="0"/>
              </a:rPr>
              <a:t> WHO/NYU IMC/COMBI   Doc #3  - Page 1 of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400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400" b="1" dirty="0">
              <a:latin typeface="Arial Unicode MS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400" b="1" dirty="0">
              <a:latin typeface="Arial Unicode MS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x-none" sz="3400" b="1" u="sng" dirty="0">
                <a:latin typeface="Times New (W1)" charset="0"/>
              </a:rPr>
              <a:t>IMC/COMBI Mantra #2</a:t>
            </a:r>
            <a:r>
              <a:rPr lang="en-US" altLang="x-none" sz="3400" b="1" dirty="0">
                <a:latin typeface="Times New (W1)" charset="0"/>
              </a:rPr>
              <a:t>:</a:t>
            </a:r>
            <a:endParaRPr lang="en-US" altLang="x-none" sz="3400" b="1" dirty="0">
              <a:latin typeface="Arial Unicode MS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x-none" sz="1800" b="1" dirty="0"/>
              <a:t> </a:t>
            </a:r>
            <a:endParaRPr lang="en-US" altLang="x-none" sz="1200" b="1" dirty="0">
              <a:latin typeface="Arial Unicode MS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x-none" sz="1800" b="1" dirty="0"/>
              <a:t> </a:t>
            </a:r>
            <a:r>
              <a:rPr lang="en-US" altLang="x-none" sz="1800" b="1" dirty="0">
                <a:latin typeface="Times New (W1)" charset="0"/>
              </a:rPr>
              <a:t>	</a:t>
            </a:r>
            <a:endParaRPr lang="en-US" altLang="x-none" sz="2600" b="1" dirty="0">
              <a:latin typeface="Times New (W1)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0697" y="209550"/>
            <a:ext cx="733425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1623147" y="3716338"/>
            <a:ext cx="7875587" cy="3017837"/>
            <a:chOff x="525" y="2676"/>
            <a:chExt cx="4961" cy="1624"/>
          </a:xfrm>
        </p:grpSpPr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590" y="2958"/>
              <a:ext cx="4896" cy="13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Times New Roman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x-none" sz="2600" b="1" u="sng">
                  <a:latin typeface="Times New (W1)" charset="0"/>
                </a:rPr>
                <a:t>UNTIL ONE HAS CARRIED OUT A SITUATIONAL </a:t>
              </a:r>
              <a:r>
                <a:rPr lang="ja-JP" altLang="en-US" sz="2600" b="1" u="sng">
                  <a:latin typeface="Times New (W1)" charset="0"/>
                </a:rPr>
                <a:t>“</a:t>
              </a:r>
              <a:r>
                <a:rPr lang="en-US" altLang="ja-JP" sz="2600" b="1" u="sng">
                  <a:latin typeface="Times New (W1)" charset="0"/>
                </a:rPr>
                <a:t>MARKET</a:t>
              </a:r>
              <a:r>
                <a:rPr lang="ja-JP" altLang="en-US" sz="2600" b="1" u="sng">
                  <a:latin typeface="Times New (W1)" charset="0"/>
                </a:rPr>
                <a:t>”</a:t>
              </a:r>
              <a:r>
                <a:rPr lang="en-US" altLang="ja-JP" sz="2600" b="1" u="sng">
                  <a:latin typeface="Times New (W1)" charset="0"/>
                </a:rPr>
                <a:t> ANALYSIS (SMA) IN RELATION TO PRELIMARY  SPECIFIC BEHAVIOURAL OBJECTIVES (SBOs). (i.e. until one has SMACK-ed the SBO around in the community – until one has listened to the consumer)</a:t>
              </a:r>
              <a:endParaRPr lang="en-US" altLang="x-none" sz="2600" b="1" u="sng">
                <a:latin typeface="Times New (W1)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525" y="2676"/>
              <a:ext cx="1697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Times New Roman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x-none" sz="2800" b="1">
                  <a:latin typeface="Times New (W1)" charset="0"/>
                </a:rPr>
                <a:t>DO NOTHING, </a:t>
              </a:r>
            </a:p>
          </p:txBody>
        </p:sp>
      </p:grpSp>
      <p:grpSp>
        <p:nvGrpSpPr>
          <p:cNvPr id="12" name="Group 12"/>
          <p:cNvGrpSpPr>
            <a:grpSpLocks/>
          </p:cNvGrpSpPr>
          <p:nvPr/>
        </p:nvGrpSpPr>
        <p:grpSpPr bwMode="auto">
          <a:xfrm>
            <a:off x="1545359" y="1844675"/>
            <a:ext cx="7169150" cy="2200275"/>
            <a:chOff x="576" y="1372"/>
            <a:chExt cx="4416" cy="1176"/>
          </a:xfrm>
        </p:grpSpPr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624" y="1740"/>
              <a:ext cx="4368" cy="8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Times New Roman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x-none" sz="2600" b="1">
                  <a:latin typeface="Times New (W1)" charset="0"/>
                </a:rPr>
                <a:t>MAKE NO POSTERS, NO T-SHIRTS,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x-none" sz="2600" b="1">
                  <a:latin typeface="Times New (W1)" charset="0"/>
                </a:rPr>
                <a:t>NO PAMPHLETS, NO VIDEOS, NO CAPS, ETC…</a:t>
              </a:r>
              <a:endParaRPr lang="en-US" altLang="x-none" sz="2600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576" y="1372"/>
              <a:ext cx="1798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-128"/>
                  <a:cs typeface="Times New Roman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Times New Roman" charset="0"/>
                  <a:cs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x-none" sz="2600" b="1">
                  <a:latin typeface="Times New (W1)" charset="0"/>
                </a:rPr>
                <a:t>DO NOTHING ….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669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631371" y="6259286"/>
            <a:ext cx="10907486" cy="43543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0334307" y="5572056"/>
            <a:ext cx="1084807" cy="1088571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10334308" y="5595256"/>
            <a:ext cx="1084806" cy="1042172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371600" y="212690"/>
            <a:ext cx="9144000" cy="176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1400" u="sng" dirty="0">
                <a:latin typeface="Times New (W1)" charset="0"/>
              </a:rPr>
              <a:t>WHO/NYU IMC/COMBI   Doc #3 – Page 2 of 2</a:t>
            </a:r>
            <a:r>
              <a:rPr lang="en-US" altLang="x-none" sz="1400" dirty="0">
                <a:latin typeface="Times New (W1)" charset="0"/>
              </a:rPr>
              <a:t> </a:t>
            </a:r>
            <a:endParaRPr lang="en-US" altLang="x-none" sz="1400" dirty="0">
              <a:latin typeface="Arial Unicode MS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200" dirty="0">
              <a:latin typeface="Arial Unicode MS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x-none" sz="1000" b="1" dirty="0"/>
              <a:t> </a:t>
            </a:r>
            <a:endParaRPr lang="en-US" altLang="x-none" sz="1200" b="1" dirty="0">
              <a:latin typeface="Arial Unicode MS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x-none" sz="2800" b="1" dirty="0">
                <a:latin typeface="Times New (W1)" charset="0"/>
              </a:rPr>
              <a:t>TWEAKING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x-none" sz="2800" b="1" u="sng" dirty="0">
                <a:latin typeface="Times New (W1)" charset="0"/>
              </a:rPr>
              <a:t>IMC/COMBI Mantra #2</a:t>
            </a:r>
            <a:r>
              <a:rPr lang="en-US" altLang="x-none" sz="2800" b="1" dirty="0">
                <a:latin typeface="Times New (W1)" charset="0"/>
              </a:rPr>
              <a:t>: 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x-none" sz="1800" b="1" dirty="0"/>
              <a:t> </a:t>
            </a:r>
            <a:r>
              <a:rPr lang="en-US" altLang="x-none" sz="1800" b="1" dirty="0">
                <a:latin typeface="Times New (W1)" charset="0"/>
              </a:rPr>
              <a:t>		</a:t>
            </a: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371600" y="2070065"/>
            <a:ext cx="9144000" cy="289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1">
                <a:latin typeface="Times New (W1)" charset="0"/>
              </a:rPr>
              <a:t>“</a:t>
            </a:r>
            <a:r>
              <a:rPr lang="en-US" altLang="ja-JP" sz="2800" b="1" u="sng">
                <a:latin typeface="Times New (W1)" charset="0"/>
              </a:rPr>
              <a:t>SMACK</a:t>
            </a:r>
            <a:r>
              <a:rPr lang="ja-JP" altLang="en-US" sz="2800" b="1">
                <a:latin typeface="Times New (W1)" charset="0"/>
              </a:rPr>
              <a:t>”</a:t>
            </a:r>
            <a:r>
              <a:rPr lang="en-US" altLang="ja-JP" sz="2800" b="1">
                <a:latin typeface="Times New (W1)" charset="0"/>
              </a:rPr>
              <a:t> </a:t>
            </a:r>
            <a:r>
              <a:rPr lang="en-US" altLang="ja-JP" sz="2000" b="1">
                <a:latin typeface="Times New (W1)" charset="0"/>
              </a:rPr>
              <a:t>the proposed behavioural objective around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x-none" sz="2400">
                <a:latin typeface="Times New (W1)" charset="0"/>
              </a:rPr>
              <a:t> </a:t>
            </a:r>
            <a:endParaRPr lang="en-US" altLang="x-none" sz="2400" b="1">
              <a:latin typeface="Times New (W1)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x-none" sz="2400" b="1">
                <a:latin typeface="Times New (W1)" charset="0"/>
              </a:rPr>
              <a:t> 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x-none" sz="2400" b="1">
                <a:latin typeface="Times New (W1)" charset="0"/>
              </a:rPr>
              <a:t>Why the Situational Market Analysis (SMA)?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x-none" sz="2400" b="1">
                <a:latin typeface="Times New (W1)" charset="0"/>
              </a:rPr>
              <a:t> 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x-none" sz="2000" b="1">
                <a:latin typeface="Times New (W1)" charset="0"/>
              </a:rPr>
              <a:t>To discover the </a:t>
            </a:r>
            <a:r>
              <a:rPr lang="en-US" altLang="x-none" sz="2000" b="1" u="sng">
                <a:latin typeface="Times New (W1)" charset="0"/>
              </a:rPr>
              <a:t>Communication Keys (CK)</a:t>
            </a:r>
            <a:r>
              <a:rPr lang="en-US" altLang="x-none" sz="2000" b="1">
                <a:latin typeface="Times New (W1)" charset="0"/>
              </a:rPr>
              <a:t> which would enable engaged communication with the </a:t>
            </a:r>
            <a:r>
              <a:rPr lang="ja-JP" altLang="en-US" sz="2000" b="1">
                <a:latin typeface="Times New (W1)" charset="0"/>
              </a:rPr>
              <a:t>“</a:t>
            </a:r>
            <a:r>
              <a:rPr lang="en-US" altLang="ja-JP" sz="2000" b="1">
                <a:latin typeface="Times New (W1)" charset="0"/>
              </a:rPr>
              <a:t>consumer</a:t>
            </a:r>
            <a:r>
              <a:rPr lang="ja-JP" altLang="en-US" sz="2000" b="1">
                <a:latin typeface="Times New (W1)" charset="0"/>
              </a:rPr>
              <a:t>”</a:t>
            </a:r>
            <a:r>
              <a:rPr lang="en-US" altLang="ja-JP" sz="2000" b="1">
                <a:latin typeface="Times New (W1)" charset="0"/>
              </a:rPr>
              <a:t> to facilitate consideration of the suggested behaviour.</a:t>
            </a:r>
            <a:endParaRPr lang="en-US" altLang="x-none" sz="2800" b="1">
              <a:latin typeface="Times New (W1)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4114800" y="5622890"/>
            <a:ext cx="3683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x-none" sz="2800" b="1">
                <a:latin typeface="Times New (W1)" charset="0"/>
              </a:rPr>
              <a:t>SMA + CK = SMACK</a:t>
            </a:r>
            <a:r>
              <a:rPr lang="en-US" altLang="x-none" sz="2800">
                <a:latin typeface="Times New (W1)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6691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631371" y="6259286"/>
            <a:ext cx="10907486" cy="43543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10334308" y="5595256"/>
            <a:ext cx="1084806" cy="104217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334307" y="5572056"/>
            <a:ext cx="1084807" cy="1088571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299164" y="149225"/>
            <a:ext cx="8915400" cy="670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1400" u="sng" dirty="0">
                <a:latin typeface="Times New (W1)" charset="0"/>
              </a:rPr>
              <a:t>WHO/NYU IMC/COMBI</a:t>
            </a:r>
            <a:endParaRPr lang="en-US" altLang="x-none" sz="1400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1400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2400" b="1" dirty="0">
                <a:latin typeface="Times New (W1)" charset="0"/>
              </a:rPr>
              <a:t>MANTRA #2 becomes: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2400" b="1" dirty="0">
                <a:latin typeface="Times New (W1)" charset="0"/>
              </a:rPr>
              <a:t>Do nothing….no posters, no T-shirts, no pamphlets, </a:t>
            </a:r>
            <a:r>
              <a:rPr lang="en-US" altLang="x-none" sz="2400" b="1" dirty="0" err="1">
                <a:latin typeface="Times New (W1)" charset="0"/>
              </a:rPr>
              <a:t>etc</a:t>
            </a:r>
            <a:r>
              <a:rPr lang="en-US" altLang="x-none" sz="2400" b="1" dirty="0">
                <a:latin typeface="Times New (W1)" charset="0"/>
              </a:rPr>
              <a:t>…until we </a:t>
            </a:r>
            <a:r>
              <a:rPr lang="ja-JP" altLang="en-US" sz="2400" b="1" dirty="0">
                <a:latin typeface="Times New (W1)" charset="0"/>
              </a:rPr>
              <a:t>‘</a:t>
            </a:r>
            <a:r>
              <a:rPr lang="en-US" altLang="ja-JP" sz="2400" b="1" u="sng" dirty="0">
                <a:latin typeface="Times New (W1)" charset="0"/>
              </a:rPr>
              <a:t>SMACK</a:t>
            </a:r>
            <a:r>
              <a:rPr lang="ja-JP" altLang="en-US" sz="2400" b="1" dirty="0">
                <a:latin typeface="Times New (W1)" charset="0"/>
              </a:rPr>
              <a:t>’</a:t>
            </a:r>
            <a:r>
              <a:rPr lang="en-US" altLang="ja-JP" sz="2400" b="1" dirty="0">
                <a:latin typeface="Times New (W1)" charset="0"/>
              </a:rPr>
              <a:t> the tentative SBO around…</a:t>
            </a:r>
            <a:r>
              <a:rPr lang="en-US" altLang="ja-JP" sz="2400" b="1" u="sng" dirty="0">
                <a:latin typeface="Times New (W1)" charset="0"/>
              </a:rPr>
              <a:t>until we have listened to the consumer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x-none" sz="2800" b="1" u="sng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1600" dirty="0">
                <a:latin typeface="Times New (W1)" charset="0"/>
              </a:rPr>
              <a:t>To </a:t>
            </a:r>
            <a:r>
              <a:rPr lang="ja-JP" altLang="en-US" sz="1600" dirty="0">
                <a:latin typeface="Times New (W1)" charset="0"/>
              </a:rPr>
              <a:t>“</a:t>
            </a:r>
            <a:r>
              <a:rPr lang="en-US" altLang="ja-JP" sz="1600" dirty="0">
                <a:latin typeface="Times New (W1)" charset="0"/>
              </a:rPr>
              <a:t>SMACK</a:t>
            </a:r>
            <a:r>
              <a:rPr lang="ja-JP" altLang="en-US" sz="1600" dirty="0">
                <a:latin typeface="Times New (W1)" charset="0"/>
              </a:rPr>
              <a:t>”</a:t>
            </a:r>
            <a:r>
              <a:rPr lang="en-US" altLang="ja-JP" sz="1600" dirty="0">
                <a:latin typeface="Times New (W1)" charset="0"/>
              </a:rPr>
              <a:t> the proposed </a:t>
            </a:r>
            <a:r>
              <a:rPr lang="en-US" altLang="ja-JP" sz="1600" dirty="0" err="1">
                <a:latin typeface="Times New (W1)" charset="0"/>
              </a:rPr>
              <a:t>behavioural</a:t>
            </a:r>
            <a:r>
              <a:rPr lang="en-US" altLang="ja-JP" sz="1600" dirty="0">
                <a:latin typeface="Times New (W1)" charset="0"/>
              </a:rPr>
              <a:t> objective is to take the suggested </a:t>
            </a:r>
            <a:r>
              <a:rPr lang="en-US" altLang="ja-JP" sz="1600" dirty="0" err="1">
                <a:latin typeface="Times New (W1)" charset="0"/>
              </a:rPr>
              <a:t>behaviour</a:t>
            </a:r>
            <a:r>
              <a:rPr lang="en-US" altLang="ja-JP" sz="1600" dirty="0">
                <a:latin typeface="Times New (W1)" charset="0"/>
              </a:rPr>
              <a:t>  to the </a:t>
            </a:r>
            <a:r>
              <a:rPr lang="ja-JP" altLang="en-US" sz="1600" dirty="0">
                <a:latin typeface="Times New (W1)" charset="0"/>
              </a:rPr>
              <a:t>“</a:t>
            </a:r>
            <a:r>
              <a:rPr lang="en-US" altLang="ja-JP" sz="1600" dirty="0">
                <a:latin typeface="Times New (W1)" charset="0"/>
              </a:rPr>
              <a:t>consumer</a:t>
            </a:r>
            <a:r>
              <a:rPr lang="ja-JP" altLang="en-US" sz="1600" dirty="0">
                <a:latin typeface="Times New (W1)" charset="0"/>
              </a:rPr>
              <a:t>”</a:t>
            </a:r>
            <a:r>
              <a:rPr lang="en-US" altLang="ja-JP" sz="1600" dirty="0">
                <a:latin typeface="Times New (W1)" charset="0"/>
              </a:rPr>
              <a:t>, smack it around as if in tennis between you and the consumer,  and explore in the </a:t>
            </a:r>
            <a:r>
              <a:rPr lang="ja-JP" altLang="en-US" sz="1600" dirty="0">
                <a:latin typeface="Times New (W1)" charset="0"/>
              </a:rPr>
              <a:t>“</a:t>
            </a:r>
            <a:r>
              <a:rPr lang="en-US" altLang="ja-JP" sz="1600" dirty="0">
                <a:latin typeface="Times New (W1)" charset="0"/>
              </a:rPr>
              <a:t>smacking</a:t>
            </a:r>
            <a:r>
              <a:rPr lang="ja-JP" altLang="en-US" sz="1600" dirty="0">
                <a:latin typeface="Times New (W1)" charset="0"/>
              </a:rPr>
              <a:t>”</a:t>
            </a:r>
            <a:r>
              <a:rPr lang="en-US" altLang="ja-JP" sz="1600" dirty="0">
                <a:latin typeface="Times New (W1)" charset="0"/>
              </a:rPr>
              <a:t> conversation what are those facilitating/constraining factors with regard to the possible practice of the </a:t>
            </a:r>
            <a:r>
              <a:rPr lang="en-US" altLang="ja-JP" sz="1600" dirty="0" err="1">
                <a:latin typeface="Times New (W1)" charset="0"/>
              </a:rPr>
              <a:t>behaviour</a:t>
            </a:r>
            <a:r>
              <a:rPr lang="en-US" altLang="ja-JP" sz="1600" dirty="0">
                <a:latin typeface="Times New (W1)" charset="0"/>
              </a:rPr>
              <a:t>. In the process, we discover the </a:t>
            </a:r>
            <a:r>
              <a:rPr lang="en-US" altLang="ja-JP" sz="1600" u="sng" dirty="0">
                <a:latin typeface="Times New (W1)" charset="0"/>
              </a:rPr>
              <a:t>communication keys</a:t>
            </a:r>
            <a:r>
              <a:rPr lang="en-US" altLang="ja-JP" sz="1600" dirty="0">
                <a:latin typeface="Times New (W1)" charset="0"/>
              </a:rPr>
              <a:t> which will enable us to open the door of engagement with the </a:t>
            </a:r>
            <a:r>
              <a:rPr lang="ja-JP" altLang="en-US" sz="1600" dirty="0">
                <a:latin typeface="Times New (W1)" charset="0"/>
              </a:rPr>
              <a:t>“</a:t>
            </a:r>
            <a:r>
              <a:rPr lang="en-US" altLang="ja-JP" sz="1600" dirty="0">
                <a:latin typeface="Times New (W1)" charset="0"/>
              </a:rPr>
              <a:t>consumer</a:t>
            </a:r>
            <a:r>
              <a:rPr lang="ja-JP" altLang="en-US" sz="1600" dirty="0">
                <a:latin typeface="Times New (W1)" charset="0"/>
              </a:rPr>
              <a:t>”</a:t>
            </a:r>
            <a:r>
              <a:rPr lang="en-US" altLang="ja-JP" sz="1600" dirty="0">
                <a:latin typeface="Times New (W1)" charset="0"/>
              </a:rPr>
              <a:t> for considering the recommended </a:t>
            </a:r>
            <a:r>
              <a:rPr lang="en-US" altLang="ja-JP" sz="1600" dirty="0" err="1">
                <a:latin typeface="Times New (W1)" charset="0"/>
              </a:rPr>
              <a:t>behaviour</a:t>
            </a:r>
            <a:r>
              <a:rPr lang="en-US" altLang="ja-JP" sz="1600" dirty="0">
                <a:latin typeface="Times New (W1)" charset="0"/>
              </a:rPr>
              <a:t>. These </a:t>
            </a:r>
            <a:r>
              <a:rPr lang="en-US" altLang="ja-JP" sz="1600" u="sng" dirty="0">
                <a:latin typeface="Times New (W1)" charset="0"/>
              </a:rPr>
              <a:t>communication keys</a:t>
            </a:r>
            <a:r>
              <a:rPr lang="en-US" altLang="ja-JP" sz="1600" dirty="0">
                <a:latin typeface="Times New (W1)" charset="0"/>
              </a:rPr>
              <a:t> in turn lead to the </a:t>
            </a:r>
            <a:r>
              <a:rPr lang="en-US" altLang="ja-JP" sz="1600" u="sng" dirty="0">
                <a:latin typeface="Times New (W1)" charset="0"/>
              </a:rPr>
              <a:t>communication objectives</a:t>
            </a:r>
            <a:r>
              <a:rPr lang="en-US" altLang="ja-JP" sz="1600" dirty="0">
                <a:latin typeface="Times New (W1)" charset="0"/>
              </a:rPr>
              <a:t> which need to be accomplished in order to achieve the desired SBO(s).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x-none" b="1" dirty="0">
                <a:latin typeface="Times New (W1)" charset="0"/>
              </a:rPr>
              <a:t>	SMACK = LISTEN TO THE CONSUMER</a:t>
            </a:r>
            <a:r>
              <a:rPr lang="en-US" altLang="x-none" sz="2000" dirty="0">
                <a:latin typeface="Times New (W1)" charset="0"/>
              </a:rPr>
              <a:t/>
            </a:r>
            <a:br>
              <a:rPr lang="en-US" altLang="x-none" sz="2000" dirty="0">
                <a:latin typeface="Times New (W1)" charset="0"/>
              </a:rPr>
            </a:br>
            <a:r>
              <a:rPr lang="en-US" altLang="x-none" sz="2000" dirty="0">
                <a:latin typeface="Times New (W1)" charset="0"/>
              </a:rPr>
              <a:t>		</a:t>
            </a:r>
            <a:r>
              <a:rPr lang="en-US" altLang="x-none" sz="1800" b="1" dirty="0">
                <a:latin typeface="Times New (W1)" charset="0"/>
              </a:rPr>
              <a:t>HENCE, GET THEE TO THE FIELD.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x-none" sz="1800" b="1" dirty="0">
                <a:latin typeface="Times New (W1)" charset="0"/>
              </a:rPr>
              <a:t>	COMBI PLANS ARE NOT DEVELOPED IN THE OFFICE.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x-none" sz="1800" b="1" dirty="0">
                <a:latin typeface="Times New (W1)" charset="0"/>
              </a:rPr>
              <a:t>		THEY ARE DEVELOPED IN THE FIELD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x-none" sz="2000" dirty="0">
              <a:latin typeface="Times New (W1)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x-none" sz="2000" b="1" dirty="0">
                <a:latin typeface="Times New (W1)" charset="0"/>
              </a:rPr>
              <a:t>SOME SMACKING TOOLS</a:t>
            </a:r>
            <a:r>
              <a:rPr lang="en-US" altLang="x-none" sz="2000" dirty="0">
                <a:latin typeface="Times New (W1)" charset="0"/>
              </a:rPr>
              <a:t>: Force Field Analysis (FFA); SWOT (Strengths , Weaknesses, Opportunities, Threats) Analysis; DILO (Day in the Life Of) Analysis; MILO (Moment in the Life Of Analysis)</a:t>
            </a:r>
          </a:p>
        </p:txBody>
      </p:sp>
    </p:spTree>
    <p:extLst>
      <p:ext uri="{BB962C8B-B14F-4D97-AF65-F5344CB8AC3E}">
        <p14:creationId xmlns:p14="http://schemas.microsoft.com/office/powerpoint/2010/main" val="3226691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631371" y="6259286"/>
            <a:ext cx="10907486" cy="43543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10334308" y="5595256"/>
            <a:ext cx="1084806" cy="104217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334307" y="5572056"/>
            <a:ext cx="1084807" cy="1088571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070564" y="17789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x-none" sz="1400" u="sng" dirty="0">
                <a:latin typeface="Times New (W1)" charset="0"/>
              </a:rPr>
              <a:t>NYU/WHO IMC/COMBI - Doc #4 –Page 2 of 4</a:t>
            </a:r>
            <a:endParaRPr lang="en-US" altLang="x-none" sz="1400" dirty="0">
              <a:latin typeface="Times New (W1)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x-none" sz="1400" dirty="0">
              <a:latin typeface="Times New (W1)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56364" y="558890"/>
            <a:ext cx="7772400" cy="1114425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x-none" sz="3600" b="1" u="sng">
                <a:latin typeface="Times" charset="0"/>
              </a:rPr>
              <a:t>HICDARM</a:t>
            </a:r>
            <a:r>
              <a:rPr lang="en-US" altLang="x-none" sz="2600" b="1">
                <a:latin typeface="Times" charset="0"/>
              </a:rPr>
              <a:t>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x-none" sz="2600" b="1">
                <a:latin typeface="Times" charset="0"/>
              </a:rPr>
              <a:t>GETTING THE BEHAVIORAL RESULT</a:t>
            </a:r>
            <a:r>
              <a:rPr lang="en-US" altLang="x-none" sz="900"/>
              <a:t> </a:t>
            </a:r>
            <a:endParaRPr lang="en-US" altLang="x-none" sz="240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318214" y="1778090"/>
            <a:ext cx="8724900" cy="4859338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Ins="0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-274638" algn="l"/>
                <a:tab pos="182563" algn="l"/>
                <a:tab pos="639763" algn="l"/>
                <a:tab pos="1096963" algn="l"/>
                <a:tab pos="1554163" algn="l"/>
                <a:tab pos="2011363" algn="l"/>
                <a:tab pos="2468563" algn="l"/>
                <a:tab pos="2925763" algn="l"/>
                <a:tab pos="3382963" algn="l"/>
                <a:tab pos="3840163" algn="l"/>
                <a:tab pos="4297363" algn="l"/>
                <a:tab pos="4754563" algn="l"/>
                <a:tab pos="5211763" algn="l"/>
                <a:tab pos="5668963" algn="l"/>
                <a:tab pos="6126163" algn="l"/>
                <a:tab pos="6583363" algn="l"/>
                <a:tab pos="7040563" algn="l"/>
                <a:tab pos="7497763" algn="l"/>
                <a:tab pos="7954963" algn="l"/>
                <a:tab pos="8412163" algn="l"/>
                <a:tab pos="8869363" algn="l"/>
                <a:tab pos="9326563" algn="l"/>
                <a:tab pos="9783763" algn="l"/>
                <a:tab pos="10240963" algn="l"/>
              </a:tabLst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-274638" algn="l"/>
                <a:tab pos="182563" algn="l"/>
                <a:tab pos="639763" algn="l"/>
                <a:tab pos="1096963" algn="l"/>
                <a:tab pos="1554163" algn="l"/>
                <a:tab pos="2011363" algn="l"/>
                <a:tab pos="2468563" algn="l"/>
                <a:tab pos="2925763" algn="l"/>
                <a:tab pos="3382963" algn="l"/>
                <a:tab pos="3840163" algn="l"/>
                <a:tab pos="4297363" algn="l"/>
                <a:tab pos="4754563" algn="l"/>
                <a:tab pos="5211763" algn="l"/>
                <a:tab pos="5668963" algn="l"/>
                <a:tab pos="6126163" algn="l"/>
                <a:tab pos="6583363" algn="l"/>
                <a:tab pos="7040563" algn="l"/>
                <a:tab pos="7497763" algn="l"/>
                <a:tab pos="7954963" algn="l"/>
                <a:tab pos="8412163" algn="l"/>
                <a:tab pos="8869363" algn="l"/>
                <a:tab pos="9326563" algn="l"/>
                <a:tab pos="9783763" algn="l"/>
                <a:tab pos="10240963" algn="l"/>
              </a:tabLst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-274638" algn="l"/>
                <a:tab pos="182563" algn="l"/>
                <a:tab pos="639763" algn="l"/>
                <a:tab pos="1096963" algn="l"/>
                <a:tab pos="1554163" algn="l"/>
                <a:tab pos="2011363" algn="l"/>
                <a:tab pos="2468563" algn="l"/>
                <a:tab pos="2925763" algn="l"/>
                <a:tab pos="3382963" algn="l"/>
                <a:tab pos="3840163" algn="l"/>
                <a:tab pos="4297363" algn="l"/>
                <a:tab pos="4754563" algn="l"/>
                <a:tab pos="5211763" algn="l"/>
                <a:tab pos="5668963" algn="l"/>
                <a:tab pos="6126163" algn="l"/>
                <a:tab pos="6583363" algn="l"/>
                <a:tab pos="7040563" algn="l"/>
                <a:tab pos="7497763" algn="l"/>
                <a:tab pos="7954963" algn="l"/>
                <a:tab pos="8412163" algn="l"/>
                <a:tab pos="8869363" algn="l"/>
                <a:tab pos="9326563" algn="l"/>
                <a:tab pos="9783763" algn="l"/>
                <a:tab pos="10240963" algn="l"/>
              </a:tabLst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-274638" algn="l"/>
                <a:tab pos="182563" algn="l"/>
                <a:tab pos="639763" algn="l"/>
                <a:tab pos="1096963" algn="l"/>
                <a:tab pos="1554163" algn="l"/>
                <a:tab pos="2011363" algn="l"/>
                <a:tab pos="2468563" algn="l"/>
                <a:tab pos="2925763" algn="l"/>
                <a:tab pos="3382963" algn="l"/>
                <a:tab pos="3840163" algn="l"/>
                <a:tab pos="4297363" algn="l"/>
                <a:tab pos="4754563" algn="l"/>
                <a:tab pos="5211763" algn="l"/>
                <a:tab pos="5668963" algn="l"/>
                <a:tab pos="6126163" algn="l"/>
                <a:tab pos="6583363" algn="l"/>
                <a:tab pos="7040563" algn="l"/>
                <a:tab pos="7497763" algn="l"/>
                <a:tab pos="7954963" algn="l"/>
                <a:tab pos="8412163" algn="l"/>
                <a:tab pos="8869363" algn="l"/>
                <a:tab pos="9326563" algn="l"/>
                <a:tab pos="9783763" algn="l"/>
                <a:tab pos="10240963" algn="l"/>
              </a:tabLst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-274638" algn="l"/>
                <a:tab pos="182563" algn="l"/>
                <a:tab pos="639763" algn="l"/>
                <a:tab pos="1096963" algn="l"/>
                <a:tab pos="1554163" algn="l"/>
                <a:tab pos="2011363" algn="l"/>
                <a:tab pos="2468563" algn="l"/>
                <a:tab pos="2925763" algn="l"/>
                <a:tab pos="3382963" algn="l"/>
                <a:tab pos="3840163" algn="l"/>
                <a:tab pos="4297363" algn="l"/>
                <a:tab pos="4754563" algn="l"/>
                <a:tab pos="5211763" algn="l"/>
                <a:tab pos="5668963" algn="l"/>
                <a:tab pos="6126163" algn="l"/>
                <a:tab pos="6583363" algn="l"/>
                <a:tab pos="7040563" algn="l"/>
                <a:tab pos="7497763" algn="l"/>
                <a:tab pos="7954963" algn="l"/>
                <a:tab pos="8412163" algn="l"/>
                <a:tab pos="8869363" algn="l"/>
                <a:tab pos="9326563" algn="l"/>
                <a:tab pos="9783763" algn="l"/>
                <a:tab pos="10240963" algn="l"/>
              </a:tabLst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274638" algn="l"/>
                <a:tab pos="182563" algn="l"/>
                <a:tab pos="639763" algn="l"/>
                <a:tab pos="1096963" algn="l"/>
                <a:tab pos="1554163" algn="l"/>
                <a:tab pos="2011363" algn="l"/>
                <a:tab pos="2468563" algn="l"/>
                <a:tab pos="2925763" algn="l"/>
                <a:tab pos="3382963" algn="l"/>
                <a:tab pos="3840163" algn="l"/>
                <a:tab pos="4297363" algn="l"/>
                <a:tab pos="4754563" algn="l"/>
                <a:tab pos="5211763" algn="l"/>
                <a:tab pos="5668963" algn="l"/>
                <a:tab pos="6126163" algn="l"/>
                <a:tab pos="6583363" algn="l"/>
                <a:tab pos="7040563" algn="l"/>
                <a:tab pos="7497763" algn="l"/>
                <a:tab pos="7954963" algn="l"/>
                <a:tab pos="8412163" algn="l"/>
                <a:tab pos="8869363" algn="l"/>
                <a:tab pos="9326563" algn="l"/>
                <a:tab pos="9783763" algn="l"/>
                <a:tab pos="10240963" algn="l"/>
              </a:tabLst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274638" algn="l"/>
                <a:tab pos="182563" algn="l"/>
                <a:tab pos="639763" algn="l"/>
                <a:tab pos="1096963" algn="l"/>
                <a:tab pos="1554163" algn="l"/>
                <a:tab pos="2011363" algn="l"/>
                <a:tab pos="2468563" algn="l"/>
                <a:tab pos="2925763" algn="l"/>
                <a:tab pos="3382963" algn="l"/>
                <a:tab pos="3840163" algn="l"/>
                <a:tab pos="4297363" algn="l"/>
                <a:tab pos="4754563" algn="l"/>
                <a:tab pos="5211763" algn="l"/>
                <a:tab pos="5668963" algn="l"/>
                <a:tab pos="6126163" algn="l"/>
                <a:tab pos="6583363" algn="l"/>
                <a:tab pos="7040563" algn="l"/>
                <a:tab pos="7497763" algn="l"/>
                <a:tab pos="7954963" algn="l"/>
                <a:tab pos="8412163" algn="l"/>
                <a:tab pos="8869363" algn="l"/>
                <a:tab pos="9326563" algn="l"/>
                <a:tab pos="9783763" algn="l"/>
                <a:tab pos="10240963" algn="l"/>
              </a:tabLst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274638" algn="l"/>
                <a:tab pos="182563" algn="l"/>
                <a:tab pos="639763" algn="l"/>
                <a:tab pos="1096963" algn="l"/>
                <a:tab pos="1554163" algn="l"/>
                <a:tab pos="2011363" algn="l"/>
                <a:tab pos="2468563" algn="l"/>
                <a:tab pos="2925763" algn="l"/>
                <a:tab pos="3382963" algn="l"/>
                <a:tab pos="3840163" algn="l"/>
                <a:tab pos="4297363" algn="l"/>
                <a:tab pos="4754563" algn="l"/>
                <a:tab pos="5211763" algn="l"/>
                <a:tab pos="5668963" algn="l"/>
                <a:tab pos="6126163" algn="l"/>
                <a:tab pos="6583363" algn="l"/>
                <a:tab pos="7040563" algn="l"/>
                <a:tab pos="7497763" algn="l"/>
                <a:tab pos="7954963" algn="l"/>
                <a:tab pos="8412163" algn="l"/>
                <a:tab pos="8869363" algn="l"/>
                <a:tab pos="9326563" algn="l"/>
                <a:tab pos="9783763" algn="l"/>
                <a:tab pos="10240963" algn="l"/>
              </a:tabLst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274638" algn="l"/>
                <a:tab pos="182563" algn="l"/>
                <a:tab pos="639763" algn="l"/>
                <a:tab pos="1096963" algn="l"/>
                <a:tab pos="1554163" algn="l"/>
                <a:tab pos="2011363" algn="l"/>
                <a:tab pos="2468563" algn="l"/>
                <a:tab pos="2925763" algn="l"/>
                <a:tab pos="3382963" algn="l"/>
                <a:tab pos="3840163" algn="l"/>
                <a:tab pos="4297363" algn="l"/>
                <a:tab pos="4754563" algn="l"/>
                <a:tab pos="5211763" algn="l"/>
                <a:tab pos="5668963" algn="l"/>
                <a:tab pos="6126163" algn="l"/>
                <a:tab pos="6583363" algn="l"/>
                <a:tab pos="7040563" algn="l"/>
                <a:tab pos="7497763" algn="l"/>
                <a:tab pos="7954963" algn="l"/>
                <a:tab pos="8412163" algn="l"/>
                <a:tab pos="8869363" algn="l"/>
                <a:tab pos="9326563" algn="l"/>
                <a:tab pos="9783763" algn="l"/>
                <a:tab pos="10240963" algn="l"/>
              </a:tabLst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x-none" sz="2000" b="1">
              <a:latin typeface="Times New (W1)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x-none" sz="1800" b="1">
                <a:latin typeface="Times New (W1)" charset="0"/>
              </a:rPr>
              <a:t> First,  we</a:t>
            </a:r>
            <a:r>
              <a:rPr lang="en-US" altLang="x-none" sz="2000" b="1">
                <a:latin typeface="Times New (W1)" charset="0"/>
              </a:rPr>
              <a:t>			  	      </a:t>
            </a:r>
            <a:r>
              <a:rPr lang="en-US" altLang="x-none" sz="4800" b="1">
                <a:latin typeface="Times New (W1)" charset="0"/>
              </a:rPr>
              <a:t>H</a:t>
            </a:r>
            <a:r>
              <a:rPr lang="en-US" altLang="x-none" sz="1800" b="1">
                <a:latin typeface="Times New (W1)" charset="0"/>
              </a:rPr>
              <a:t>ear about the desired behavior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x-none" sz="2000" b="1">
                <a:latin typeface="Times New (W1)" charset="0"/>
              </a:rPr>
              <a:t> </a:t>
            </a:r>
            <a:r>
              <a:rPr lang="en-US" altLang="x-none" sz="1800" b="1">
                <a:latin typeface="Times New (W1)" charset="0"/>
              </a:rPr>
              <a:t>then, we become</a:t>
            </a:r>
            <a:r>
              <a:rPr lang="en-US" altLang="x-none" sz="2000" b="1">
                <a:latin typeface="Times New (W1)" charset="0"/>
              </a:rPr>
              <a:t>	   	        </a:t>
            </a:r>
            <a:r>
              <a:rPr lang="en-US" altLang="x-none" sz="4800" b="1">
                <a:latin typeface="Times New (W1)" charset="0"/>
              </a:rPr>
              <a:t>I</a:t>
            </a:r>
            <a:r>
              <a:rPr lang="en-US" altLang="x-none" sz="1800" b="1">
                <a:latin typeface="Times New (W1)" charset="0"/>
              </a:rPr>
              <a:t>nformed about it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x-none" sz="2000" b="1">
                <a:latin typeface="Times New (W1)" charset="0"/>
              </a:rPr>
              <a:t> </a:t>
            </a:r>
            <a:r>
              <a:rPr lang="en-US" altLang="x-none" sz="1800" b="1">
                <a:latin typeface="Times New (W1)" charset="0"/>
              </a:rPr>
              <a:t>and later	</a:t>
            </a:r>
            <a:r>
              <a:rPr lang="en-US" altLang="x-none" sz="2000" b="1">
                <a:latin typeface="Times New (W1)" charset="0"/>
              </a:rPr>
              <a:t>			      </a:t>
            </a:r>
            <a:r>
              <a:rPr lang="en-US" altLang="x-none" sz="4800" b="1">
                <a:latin typeface="Times New (W1)" charset="0"/>
              </a:rPr>
              <a:t>C</a:t>
            </a:r>
            <a:r>
              <a:rPr lang="en-US" altLang="x-none" sz="2000" b="1">
                <a:latin typeface="Times New (W1)" charset="0"/>
              </a:rPr>
              <a:t> </a:t>
            </a:r>
            <a:r>
              <a:rPr lang="en-US" altLang="x-none" sz="1800" b="1">
                <a:latin typeface="Times New (W1)" charset="0"/>
              </a:rPr>
              <a:t>onvinced that it is worthwhile</a:t>
            </a:r>
            <a:r>
              <a:rPr lang="en-US" altLang="x-none" sz="2000" b="1">
                <a:latin typeface="Times New (W1)" charset="0"/>
              </a:rPr>
              <a:t>.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x-none" sz="2000" b="1">
                <a:latin typeface="Times New (W1)" charset="0"/>
              </a:rPr>
              <a:t/>
            </a:r>
            <a:br>
              <a:rPr lang="en-US" altLang="x-none" sz="2000" b="1">
                <a:latin typeface="Times New (W1)" charset="0"/>
              </a:rPr>
            </a:br>
            <a:endParaRPr lang="en-US" altLang="x-none" sz="2000" b="1">
              <a:latin typeface="Times New (W1)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x-none" sz="2000" b="1">
              <a:latin typeface="Times New (W1)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x-none" sz="2000" b="1">
              <a:latin typeface="Times New (W1)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x-none" sz="2000" b="1">
              <a:latin typeface="Times New (W1)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x-none" sz="2000" b="1">
              <a:latin typeface="Times New (W1)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x-none" sz="2000" b="1">
              <a:latin typeface="Times New (W1)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x-none" sz="2000" b="1">
              <a:latin typeface="Times New (W1)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x-none" sz="2000" b="1">
              <a:latin typeface="Times New (W1)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x-none" sz="2000" b="1">
              <a:latin typeface="Times New (W1)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x-none" sz="2000" b="1">
              <a:latin typeface="Times New (W1)" charset="0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1394414" y="3894228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1318214" y="4038690"/>
            <a:ext cx="8645525" cy="245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x-none" sz="1800" b="1" dirty="0">
                <a:latin typeface="Times New (W1)" charset="0"/>
              </a:rPr>
              <a:t> In time, we make the          </a:t>
            </a:r>
            <a:r>
              <a:rPr lang="en-US" altLang="x-none" sz="4800" b="1" dirty="0">
                <a:latin typeface="Times New (W1)" charset="0"/>
              </a:rPr>
              <a:t>D</a:t>
            </a:r>
            <a:r>
              <a:rPr lang="en-US" altLang="x-none" sz="2000" b="1" dirty="0">
                <a:latin typeface="Times New (W1)" charset="0"/>
              </a:rPr>
              <a:t> </a:t>
            </a:r>
            <a:r>
              <a:rPr lang="en-US" altLang="x-none" sz="1800" b="1" dirty="0" err="1">
                <a:latin typeface="Times New (W1)" charset="0"/>
              </a:rPr>
              <a:t>ecision</a:t>
            </a:r>
            <a:r>
              <a:rPr lang="en-US" altLang="x-none" sz="1800" b="1" dirty="0">
                <a:latin typeface="Times New (W1)" charset="0"/>
              </a:rPr>
              <a:t> to do something about our conviction 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x-none" sz="1800" b="1" dirty="0">
                <a:latin typeface="Times New (W1)" charset="0"/>
              </a:rPr>
              <a:t> and later we take                </a:t>
            </a:r>
            <a:r>
              <a:rPr lang="en-US" altLang="x-none" sz="4800" b="1" dirty="0">
                <a:latin typeface="Times New (W1)" charset="0"/>
              </a:rPr>
              <a:t>A</a:t>
            </a:r>
            <a:r>
              <a:rPr lang="en-US" altLang="x-none" sz="2000" b="1" dirty="0">
                <a:latin typeface="Times New (W1)" charset="0"/>
              </a:rPr>
              <a:t> </a:t>
            </a:r>
            <a:r>
              <a:rPr lang="en-US" altLang="x-none" sz="1800" b="1" dirty="0" err="1">
                <a:latin typeface="Times New (W1)" charset="0"/>
              </a:rPr>
              <a:t>ction</a:t>
            </a:r>
            <a:r>
              <a:rPr lang="en-US" altLang="x-none" sz="1800" b="1" dirty="0">
                <a:latin typeface="Times New (W1)" charset="0"/>
              </a:rPr>
              <a:t> on the new behavior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x-none" sz="2000" b="1" dirty="0">
                <a:latin typeface="Times New (W1)" charset="0"/>
              </a:rPr>
              <a:t> </a:t>
            </a:r>
            <a:r>
              <a:rPr lang="en-US" altLang="x-none" sz="1800" b="1" dirty="0">
                <a:latin typeface="Times New (W1)" charset="0"/>
              </a:rPr>
              <a:t>We await next	                 </a:t>
            </a:r>
            <a:r>
              <a:rPr lang="en-US" altLang="x-none" sz="4800" b="1" dirty="0">
                <a:latin typeface="Times New (W1)" charset="0"/>
              </a:rPr>
              <a:t>R</a:t>
            </a:r>
            <a:r>
              <a:rPr lang="en-US" altLang="x-none" sz="2000" b="1" dirty="0">
                <a:latin typeface="Times New (W1)" charset="0"/>
              </a:rPr>
              <a:t> </a:t>
            </a:r>
            <a:r>
              <a:rPr lang="en-US" altLang="x-none" sz="1800" b="1" dirty="0">
                <a:latin typeface="Times New (W1)" charset="0"/>
              </a:rPr>
              <a:t>e-confirmation that our action was a good one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x-none" sz="1800" b="1" dirty="0">
                <a:latin typeface="Times New (W1)" charset="0"/>
              </a:rPr>
              <a:t> and if all is well, we           </a:t>
            </a:r>
            <a:r>
              <a:rPr lang="en-US" altLang="x-none" sz="4800" b="1" dirty="0">
                <a:latin typeface="Times New (W1)" charset="0"/>
              </a:rPr>
              <a:t>M </a:t>
            </a:r>
            <a:r>
              <a:rPr lang="en-US" altLang="x-none" sz="1800" b="1" dirty="0" err="1">
                <a:latin typeface="Times New (W1)" charset="0"/>
              </a:rPr>
              <a:t>aintain</a:t>
            </a:r>
            <a:r>
              <a:rPr lang="en-US" altLang="x-none" sz="1800" b="1" dirty="0">
                <a:latin typeface="Times New (W1)" charset="0"/>
              </a:rPr>
              <a:t> the behavior</a:t>
            </a:r>
          </a:p>
        </p:txBody>
      </p:sp>
    </p:spTree>
    <p:extLst>
      <p:ext uri="{BB962C8B-B14F-4D97-AF65-F5344CB8AC3E}">
        <p14:creationId xmlns:p14="http://schemas.microsoft.com/office/powerpoint/2010/main" val="3226691009"/>
      </p:ext>
    </p:extLst>
  </p:cSld>
  <p:clrMapOvr>
    <a:masterClrMapping/>
  </p:clrMapOvr>
</p:sld>
</file>

<file path=ppt/theme/theme1.xml><?xml version="1.0" encoding="utf-8"?>
<a:theme xmlns:a="http://schemas.openxmlformats.org/drawingml/2006/main" name="Session 3 Day 1_M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8AA0E6EC-4D54-B644-9A6F-624D01524489}" vid="{E490EAC4-5F76-E046-BC87-049CA9D56D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Session 3 Day 1_MO.potx</Template>
  <TotalTime>36</TotalTime>
  <Words>535</Words>
  <Application>Microsoft Macintosh PowerPoint</Application>
  <PresentationFormat>Widescreen</PresentationFormat>
  <Paragraphs>242</Paragraphs>
  <Slides>16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Calibri Light</vt:lpstr>
      <vt:lpstr>ＭＳ Ｐゴシック</vt:lpstr>
      <vt:lpstr>Arial</vt:lpstr>
      <vt:lpstr>Arial Unicode MS</vt:lpstr>
      <vt:lpstr>Calibri</vt:lpstr>
      <vt:lpstr>Symbol</vt:lpstr>
      <vt:lpstr>Times</vt:lpstr>
      <vt:lpstr>Times New (W1)</vt:lpstr>
      <vt:lpstr>Times New Roman</vt:lpstr>
      <vt:lpstr>Wingdings</vt:lpstr>
      <vt:lpstr>Session 3 Day 1_MO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sit amet.</dc:title>
  <dc:creator>Microsoft Office User</dc:creator>
  <cp:lastModifiedBy>Mary Owen</cp:lastModifiedBy>
  <cp:revision>7</cp:revision>
  <dcterms:created xsi:type="dcterms:W3CDTF">2017-04-14T01:19:04Z</dcterms:created>
  <dcterms:modified xsi:type="dcterms:W3CDTF">2017-04-17T14:17:45Z</dcterms:modified>
</cp:coreProperties>
</file>