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9"/>
    <p:restoredTop sz="94630"/>
  </p:normalViewPr>
  <p:slideViewPr>
    <p:cSldViewPr snapToGrid="0" snapToObjects="1">
      <p:cViewPr varScale="1">
        <p:scale>
          <a:sx n="92" d="100"/>
          <a:sy n="92" d="100"/>
        </p:scale>
        <p:origin x="96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2D7E7-FCC0-7041-AF68-3DFDFE03202B}" type="datetimeFigureOut">
              <a:rPr lang="en-US" smtClean="0"/>
              <a:t>4/17/17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805A4-C37A-D544-B0CF-428D20CC6DDC}" type="slidenum">
              <a:rPr lang="en-US" smtClean="0"/>
              <a:t>‹#›</a:t>
            </a:fld>
            <a:endParaRPr lang="en-US"/>
          </a:p>
        </p:txBody>
      </p:sp>
    </p:spTree>
    <p:extLst>
      <p:ext uri="{BB962C8B-B14F-4D97-AF65-F5344CB8AC3E}">
        <p14:creationId xmlns:p14="http://schemas.microsoft.com/office/powerpoint/2010/main" val="180923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2</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11</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12</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13</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14</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3</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4</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5</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6</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7</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8</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9</a:t>
            </a:fld>
            <a:endParaRPr lang="en-US"/>
          </a:p>
        </p:txBody>
      </p:sp>
    </p:spTree>
    <p:extLst>
      <p:ext uri="{BB962C8B-B14F-4D97-AF65-F5344CB8AC3E}">
        <p14:creationId xmlns:p14="http://schemas.microsoft.com/office/powerpoint/2010/main" val="28701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805A4-C37A-D544-B0CF-428D20CC6DDC}" type="slidenum">
              <a:rPr lang="en-US" smtClean="0"/>
              <a:t>10</a:t>
            </a:fld>
            <a:endParaRPr lang="en-US"/>
          </a:p>
        </p:txBody>
      </p:sp>
    </p:spTree>
    <p:extLst>
      <p:ext uri="{BB962C8B-B14F-4D97-AF65-F5344CB8AC3E}">
        <p14:creationId xmlns:p14="http://schemas.microsoft.com/office/powerpoint/2010/main" val="28701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AF0C5-4052-5544-BE31-0E5EFF8E3082}"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133284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AF0C5-4052-5544-BE31-0E5EFF8E3082}"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652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AF0C5-4052-5544-BE31-0E5EFF8E3082}"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98841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AF0C5-4052-5544-BE31-0E5EFF8E3082}"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67829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AF0C5-4052-5544-BE31-0E5EFF8E3082}"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125935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AF0C5-4052-5544-BE31-0E5EFF8E3082}"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36543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AF0C5-4052-5544-BE31-0E5EFF8E3082}" type="datetimeFigureOut">
              <a:rPr lang="en-US" smtClean="0"/>
              <a:t>4/17/17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2963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AF0C5-4052-5544-BE31-0E5EFF8E3082}" type="datetimeFigureOut">
              <a:rPr lang="en-US" smtClean="0"/>
              <a:t>4/17/17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204978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AF0C5-4052-5544-BE31-0E5EFF8E3082}" type="datetimeFigureOut">
              <a:rPr lang="en-US" smtClean="0"/>
              <a:t>4/17/17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75470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AF0C5-4052-5544-BE31-0E5EFF8E3082}"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125431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AF0C5-4052-5544-BE31-0E5EFF8E3082}"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AC505-B7D0-EE4C-8BAC-B548C9321B74}" type="slidenum">
              <a:rPr lang="en-US" smtClean="0"/>
              <a:t>‹#›</a:t>
            </a:fld>
            <a:endParaRPr lang="en-US"/>
          </a:p>
        </p:txBody>
      </p:sp>
    </p:spTree>
    <p:extLst>
      <p:ext uri="{BB962C8B-B14F-4D97-AF65-F5344CB8AC3E}">
        <p14:creationId xmlns:p14="http://schemas.microsoft.com/office/powerpoint/2010/main" val="1548742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AF0C5-4052-5544-BE31-0E5EFF8E3082}" type="datetimeFigureOut">
              <a:rPr lang="en-US" smtClean="0"/>
              <a:t>4/17/17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AC505-B7D0-EE4C-8BAC-B548C9321B74}" type="slidenum">
              <a:rPr lang="en-US" smtClean="0"/>
              <a:t>‹#›</a:t>
            </a:fld>
            <a:endParaRPr lang="en-US"/>
          </a:p>
        </p:txBody>
      </p:sp>
    </p:spTree>
    <p:extLst>
      <p:ext uri="{BB962C8B-B14F-4D97-AF65-F5344CB8AC3E}">
        <p14:creationId xmlns:p14="http://schemas.microsoft.com/office/powerpoint/2010/main" val="381865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hyperlink" Target="http://www.codeacademy.co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2"/>
          <a:stretch>
            <a:fillRect/>
          </a:stretch>
        </p:blipFill>
        <p:spPr>
          <a:xfrm>
            <a:off x="10334308" y="5595256"/>
            <a:ext cx="1084806" cy="1042172"/>
          </a:xfrm>
          <a:prstGeom prst="rect">
            <a:avLst/>
          </a:prstGeom>
        </p:spPr>
      </p:pic>
      <p:sp>
        <p:nvSpPr>
          <p:cNvPr id="7" name="Rectangle 6"/>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1524000" y="1122363"/>
            <a:ext cx="9144000" cy="2387600"/>
          </a:xfrm>
        </p:spPr>
        <p:txBody>
          <a:bodyPr/>
          <a:lstStyle/>
          <a:p>
            <a:r>
              <a:rPr lang="en-US" dirty="0" smtClean="0"/>
              <a:t>Digital Tools for Storytelling	</a:t>
            </a:r>
            <a:endParaRPr lang="en-US" dirty="0"/>
          </a:p>
        </p:txBody>
      </p:sp>
      <p:sp>
        <p:nvSpPr>
          <p:cNvPr id="9" name="Subtitle 2"/>
          <p:cNvSpPr>
            <a:spLocks noGrp="1"/>
          </p:cNvSpPr>
          <p:nvPr>
            <p:ph type="subTitle" idx="1"/>
          </p:nvPr>
        </p:nvSpPr>
        <p:spPr>
          <a:xfrm>
            <a:off x="1524000" y="3602038"/>
            <a:ext cx="9144000" cy="1655762"/>
          </a:xfrm>
        </p:spPr>
        <p:txBody>
          <a:bodyPr/>
          <a:lstStyle/>
          <a:p>
            <a:r>
              <a:rPr lang="en-US" dirty="0" smtClean="0"/>
              <a:t>Mary Owen, Journalist</a:t>
            </a:r>
            <a:endParaRPr lang="en-US" dirty="0"/>
          </a:p>
        </p:txBody>
      </p:sp>
    </p:spTree>
    <p:extLst>
      <p:ext uri="{BB962C8B-B14F-4D97-AF65-F5344CB8AC3E}">
        <p14:creationId xmlns:p14="http://schemas.microsoft.com/office/powerpoint/2010/main" val="1567283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838200" y="365125"/>
            <a:ext cx="10515600" cy="1325563"/>
          </a:xfrm>
        </p:spPr>
        <p:txBody>
          <a:bodyPr/>
          <a:lstStyle/>
          <a:p>
            <a:r>
              <a:rPr lang="en-US" dirty="0" smtClean="0"/>
              <a:t>SOCIAL MEDIA - FACEBOOK</a:t>
            </a:r>
            <a:endParaRPr lang="en-US" dirty="0"/>
          </a:p>
        </p:txBody>
      </p:sp>
      <p:sp>
        <p:nvSpPr>
          <p:cNvPr id="9" name="Content Placeholder 2"/>
          <p:cNvSpPr>
            <a:spLocks noGrp="1"/>
          </p:cNvSpPr>
          <p:nvPr>
            <p:ph idx="1"/>
          </p:nvPr>
        </p:nvSpPr>
        <p:spPr>
          <a:xfrm>
            <a:off x="838200" y="1825625"/>
            <a:ext cx="10515600" cy="4351338"/>
          </a:xfrm>
        </p:spPr>
        <p:txBody>
          <a:bodyPr>
            <a:normAutofit/>
          </a:bodyPr>
          <a:lstStyle/>
          <a:p>
            <a:r>
              <a:rPr lang="en-US" dirty="0" smtClean="0"/>
              <a:t>The Facebook Algorithm is CONFUSING, SECRET AND EVER-CHANGING!</a:t>
            </a:r>
          </a:p>
          <a:p>
            <a:pPr lvl="1"/>
            <a:r>
              <a:rPr lang="en-US" dirty="0" smtClean="0"/>
              <a:t>Right now, Facebook Live! is prioritized in the algorithm.</a:t>
            </a:r>
          </a:p>
          <a:p>
            <a:pPr lvl="1"/>
            <a:r>
              <a:rPr lang="en-US" dirty="0" smtClean="0"/>
              <a:t>Facebook Live! </a:t>
            </a:r>
            <a:r>
              <a:rPr lang="en-US" dirty="0"/>
              <a:t>p</a:t>
            </a:r>
            <a:r>
              <a:rPr lang="en-US" dirty="0" smtClean="0"/>
              <a:t>ushes ALL of your posts up</a:t>
            </a:r>
          </a:p>
          <a:p>
            <a:pPr lvl="1"/>
            <a:r>
              <a:rPr lang="en-US" dirty="0" smtClean="0"/>
              <a:t>Avoid # - Facebook reads this as a post from somewhere else</a:t>
            </a:r>
          </a:p>
          <a:p>
            <a:pPr lvl="1"/>
            <a:r>
              <a:rPr lang="en-US" dirty="0" smtClean="0"/>
              <a:t>Increasing likes improves your algorithm score</a:t>
            </a:r>
          </a:p>
          <a:p>
            <a:pPr lvl="1"/>
            <a:r>
              <a:rPr lang="en-US" dirty="0" smtClean="0"/>
              <a:t>PHOTOS, PHOTOS, PHOTOS</a:t>
            </a:r>
          </a:p>
          <a:p>
            <a:pPr lvl="1"/>
            <a:r>
              <a:rPr lang="en-US" dirty="0" smtClean="0"/>
              <a:t>Use short URLS to help track </a:t>
            </a:r>
          </a:p>
          <a:p>
            <a:pPr lvl="1"/>
            <a:r>
              <a:rPr lang="en-US" dirty="0" smtClean="0"/>
              <a:t>Post at peak times – morning, lunch, before bed</a:t>
            </a:r>
          </a:p>
          <a:p>
            <a:pPr lvl="1"/>
            <a:endParaRPr lang="en-US" dirty="0"/>
          </a:p>
        </p:txBody>
      </p:sp>
    </p:spTree>
    <p:extLst>
      <p:ext uri="{BB962C8B-B14F-4D97-AF65-F5344CB8AC3E}">
        <p14:creationId xmlns:p14="http://schemas.microsoft.com/office/powerpoint/2010/main" val="322669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89201" y="365125"/>
            <a:ext cx="11264599" cy="1325563"/>
          </a:xfrm>
        </p:spPr>
        <p:txBody>
          <a:bodyPr/>
          <a:lstStyle/>
          <a:p>
            <a:r>
              <a:rPr lang="en-US" dirty="0" smtClean="0"/>
              <a:t>SOCIAL MEDIA – Facebook Live!</a:t>
            </a:r>
            <a:endParaRPr lang="en-US" dirty="0"/>
          </a:p>
        </p:txBody>
      </p:sp>
      <p:sp>
        <p:nvSpPr>
          <p:cNvPr id="9" name="Content Placeholder 2"/>
          <p:cNvSpPr>
            <a:spLocks noGrp="1"/>
          </p:cNvSpPr>
          <p:nvPr>
            <p:ph idx="1"/>
          </p:nvPr>
        </p:nvSpPr>
        <p:spPr>
          <a:xfrm>
            <a:off x="1178502" y="5960203"/>
            <a:ext cx="3801004" cy="573119"/>
          </a:xfrm>
        </p:spPr>
        <p:txBody>
          <a:bodyPr>
            <a:normAutofit/>
          </a:bodyPr>
          <a:lstStyle/>
          <a:p>
            <a:r>
              <a:rPr lang="en-US" sz="1200" dirty="0"/>
              <a:t>https://</a:t>
            </a:r>
            <a:r>
              <a:rPr lang="en-US" sz="1200" dirty="0" err="1"/>
              <a:t>www.facebook.com</a:t>
            </a:r>
            <a:r>
              <a:rPr lang="en-US" sz="1200" dirty="0"/>
              <a:t>/</a:t>
            </a:r>
            <a:r>
              <a:rPr lang="en-US" sz="1200" dirty="0" err="1"/>
              <a:t>nasaearth</a:t>
            </a:r>
            <a:r>
              <a:rPr lang="en-US" sz="1200" dirty="0"/>
              <a:t>/videos/10155167536337139/?</a:t>
            </a:r>
            <a:r>
              <a:rPr lang="en-US" sz="1200" dirty="0" err="1"/>
              <a:t>hc_ref</a:t>
            </a:r>
            <a:r>
              <a:rPr lang="en-US" sz="1200" dirty="0"/>
              <a:t>=PAGES_TIMELINE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40" y="1564456"/>
            <a:ext cx="5377360" cy="4287609"/>
          </a:xfrm>
          <a:prstGeom prst="rect">
            <a:avLst/>
          </a:prstGeom>
        </p:spPr>
      </p:pic>
      <p:sp>
        <p:nvSpPr>
          <p:cNvPr id="11" name="TextBox 10"/>
          <p:cNvSpPr txBox="1"/>
          <p:nvPr/>
        </p:nvSpPr>
        <p:spPr>
          <a:xfrm>
            <a:off x="6594765" y="1516564"/>
            <a:ext cx="4944092" cy="5016758"/>
          </a:xfrm>
          <a:prstGeom prst="rect">
            <a:avLst/>
          </a:prstGeom>
          <a:solidFill>
            <a:srgbClr val="FF0000"/>
          </a:solidFill>
        </p:spPr>
        <p:txBody>
          <a:bodyPr wrap="square" rtlCol="0">
            <a:spAutoFit/>
          </a:bodyPr>
          <a:lstStyle/>
          <a:p>
            <a:r>
              <a:rPr lang="en-US" sz="8000" dirty="0" smtClean="0"/>
              <a:t>Who wants to Facebook Live!?</a:t>
            </a:r>
            <a:endParaRPr lang="en-US" sz="8000" dirty="0"/>
          </a:p>
        </p:txBody>
      </p:sp>
    </p:spTree>
    <p:extLst>
      <p:ext uri="{BB962C8B-B14F-4D97-AF65-F5344CB8AC3E}">
        <p14:creationId xmlns:p14="http://schemas.microsoft.com/office/powerpoint/2010/main" val="322669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smtClean="0"/>
              <a:t>ANATOMY OF A GOOD FACEBOOK POST</a:t>
            </a:r>
            <a:endParaRPr lang="en-US" dirty="0"/>
          </a:p>
        </p:txBody>
      </p:sp>
      <p:sp>
        <p:nvSpPr>
          <p:cNvPr id="8" name="TextBox 7"/>
          <p:cNvSpPr txBox="1"/>
          <p:nvPr/>
        </p:nvSpPr>
        <p:spPr>
          <a:xfrm>
            <a:off x="835794" y="1586625"/>
            <a:ext cx="4989314" cy="4524315"/>
          </a:xfrm>
          <a:prstGeom prst="rect">
            <a:avLst/>
          </a:prstGeom>
          <a:noFill/>
        </p:spPr>
        <p:txBody>
          <a:bodyPr wrap="square" rtlCol="0">
            <a:spAutoFit/>
          </a:bodyPr>
          <a:lstStyle/>
          <a:p>
            <a:pPr marL="285750" indent="-285750">
              <a:buFont typeface="Arial" charset="0"/>
              <a:buChar char="•"/>
            </a:pPr>
            <a:r>
              <a:rPr lang="en-US" sz="2400" dirty="0" smtClean="0"/>
              <a:t>Start </a:t>
            </a:r>
            <a:r>
              <a:rPr lang="en-US" sz="2400" dirty="0"/>
              <a:t>with a 2-4 word phrase in caps to draw people in. Followed this by a colon and a brief summary, not in caps. </a:t>
            </a:r>
            <a:endParaRPr lang="en-US" sz="2400" dirty="0" smtClean="0"/>
          </a:p>
          <a:p>
            <a:pPr marL="285750" indent="-285750">
              <a:buFont typeface="Arial" charset="0"/>
              <a:buChar char="•"/>
            </a:pPr>
            <a:r>
              <a:rPr lang="en-US" sz="2400" dirty="0" smtClean="0"/>
              <a:t>Get </a:t>
            </a:r>
            <a:r>
              <a:rPr lang="en-US" sz="2400" dirty="0"/>
              <a:t>the major information at the top. Remember that you are competing for attention in people's busy newsfeed so use short, clear, concise information. It's ok if they have to "click for more" to expand the post, but assume that people will not.</a:t>
            </a:r>
          </a:p>
        </p:txBody>
      </p:sp>
      <p:pic>
        <p:nvPicPr>
          <p:cNvPr id="9"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05222" y="1438279"/>
            <a:ext cx="5233635" cy="5419721"/>
          </a:xfrm>
        </p:spPr>
      </p:pic>
    </p:spTree>
    <p:extLst>
      <p:ext uri="{BB962C8B-B14F-4D97-AF65-F5344CB8AC3E}">
        <p14:creationId xmlns:p14="http://schemas.microsoft.com/office/powerpoint/2010/main" val="322669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smtClean="0"/>
              <a:t>TWITTER</a:t>
            </a:r>
            <a:endParaRPr lang="en-US" dirty="0"/>
          </a:p>
        </p:txBody>
      </p:sp>
      <p:sp>
        <p:nvSpPr>
          <p:cNvPr id="8" name="Content Placeholder 2"/>
          <p:cNvSpPr>
            <a:spLocks noGrp="1"/>
          </p:cNvSpPr>
          <p:nvPr>
            <p:ph idx="1"/>
          </p:nvPr>
        </p:nvSpPr>
        <p:spPr>
          <a:xfrm>
            <a:off x="838200" y="1825625"/>
            <a:ext cx="10515600" cy="4351338"/>
          </a:xfrm>
        </p:spPr>
        <p:txBody>
          <a:bodyPr/>
          <a:lstStyle/>
          <a:p>
            <a:r>
              <a:rPr lang="en-US" dirty="0" smtClean="0"/>
              <a:t>If you are not on Twitter, get on Twitter</a:t>
            </a:r>
          </a:p>
          <a:p>
            <a:r>
              <a:rPr lang="en-US" dirty="0" smtClean="0"/>
              <a:t>Very different from Facebook</a:t>
            </a:r>
          </a:p>
          <a:p>
            <a:pPr lvl="1"/>
            <a:r>
              <a:rPr lang="en-US" dirty="0" smtClean="0"/>
              <a:t>No algorithm, immediate</a:t>
            </a:r>
          </a:p>
          <a:p>
            <a:pPr lvl="1"/>
            <a:r>
              <a:rPr lang="en-US" dirty="0" smtClean="0"/>
              <a:t>Use to break news</a:t>
            </a:r>
          </a:p>
          <a:p>
            <a:pPr lvl="2"/>
            <a:r>
              <a:rPr lang="en-US" dirty="0" smtClean="0"/>
              <a:t>COVERING AN EVENT? TWEET IT!</a:t>
            </a:r>
          </a:p>
          <a:p>
            <a:pPr lvl="1"/>
            <a:r>
              <a:rPr lang="en-US" dirty="0" smtClean="0"/>
              <a:t>Use hashtags</a:t>
            </a:r>
          </a:p>
          <a:p>
            <a:pPr lvl="2"/>
            <a:r>
              <a:rPr lang="en-US" dirty="0" smtClean="0"/>
              <a:t>#</a:t>
            </a:r>
            <a:r>
              <a:rPr lang="en-US" dirty="0" err="1" smtClean="0"/>
              <a:t>ClimateChange</a:t>
            </a:r>
            <a:endParaRPr lang="en-US" dirty="0" smtClean="0"/>
          </a:p>
          <a:p>
            <a:pPr lvl="1"/>
            <a:r>
              <a:rPr lang="en-US" dirty="0" smtClean="0"/>
              <a:t>Good way to engage readers/sources</a:t>
            </a:r>
          </a:p>
          <a:p>
            <a:pPr lvl="1"/>
            <a:endParaRPr lang="en-US" dirty="0" smtClean="0"/>
          </a:p>
          <a:p>
            <a:endParaRPr lang="en-US" dirty="0"/>
          </a:p>
        </p:txBody>
      </p:sp>
    </p:spTree>
    <p:extLst>
      <p:ext uri="{BB962C8B-B14F-4D97-AF65-F5344CB8AC3E}">
        <p14:creationId xmlns:p14="http://schemas.microsoft.com/office/powerpoint/2010/main" val="322669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smtClean="0"/>
              <a:t>CELLPHONE HACKS</a:t>
            </a:r>
            <a:endParaRPr lang="en-US" dirty="0"/>
          </a:p>
        </p:txBody>
      </p:sp>
      <p:sp>
        <p:nvSpPr>
          <p:cNvPr id="8" name="Content Placeholder 2"/>
          <p:cNvSpPr>
            <a:spLocks noGrp="1"/>
          </p:cNvSpPr>
          <p:nvPr>
            <p:ph idx="1"/>
          </p:nvPr>
        </p:nvSpPr>
        <p:spPr>
          <a:xfrm>
            <a:off x="838200" y="1825625"/>
            <a:ext cx="10515600" cy="4351338"/>
          </a:xfrm>
        </p:spPr>
        <p:txBody>
          <a:bodyPr>
            <a:normAutofit/>
          </a:bodyPr>
          <a:lstStyle/>
          <a:p>
            <a:pPr lvl="1" fontAlgn="base"/>
            <a:r>
              <a:rPr lang="en-US" sz="5400" dirty="0"/>
              <a:t>Recording interviews</a:t>
            </a:r>
          </a:p>
          <a:p>
            <a:pPr lvl="1" fontAlgn="base"/>
            <a:r>
              <a:rPr lang="en-US" sz="5400" dirty="0"/>
              <a:t>Photography</a:t>
            </a:r>
          </a:p>
          <a:p>
            <a:pPr lvl="1" fontAlgn="base"/>
            <a:r>
              <a:rPr lang="en-US" sz="5400" dirty="0" smtClean="0"/>
              <a:t>Video</a:t>
            </a:r>
            <a:endParaRPr lang="en-US" sz="5400" dirty="0"/>
          </a:p>
        </p:txBody>
      </p:sp>
    </p:spTree>
    <p:extLst>
      <p:ext uri="{BB962C8B-B14F-4D97-AF65-F5344CB8AC3E}">
        <p14:creationId xmlns:p14="http://schemas.microsoft.com/office/powerpoint/2010/main" val="176120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smtClean="0"/>
              <a:t>OVERVIEW</a:t>
            </a:r>
            <a:endParaRPr lang="en-US" dirty="0"/>
          </a:p>
        </p:txBody>
      </p:sp>
      <p:sp>
        <p:nvSpPr>
          <p:cNvPr id="8" name="Content Placeholder 2"/>
          <p:cNvSpPr>
            <a:spLocks noGrp="1"/>
          </p:cNvSpPr>
          <p:nvPr>
            <p:ph idx="1"/>
          </p:nvPr>
        </p:nvSpPr>
        <p:spPr>
          <a:xfrm>
            <a:off x="838200" y="1825625"/>
            <a:ext cx="10515600" cy="4351338"/>
          </a:xfrm>
        </p:spPr>
        <p:txBody>
          <a:bodyPr>
            <a:normAutofit/>
          </a:bodyPr>
          <a:lstStyle/>
          <a:p>
            <a:pPr fontAlgn="base"/>
            <a:r>
              <a:rPr lang="en-US" sz="4400" dirty="0"/>
              <a:t>Online publishing</a:t>
            </a:r>
          </a:p>
          <a:p>
            <a:pPr fontAlgn="base"/>
            <a:r>
              <a:rPr lang="en-US" sz="4400" dirty="0" smtClean="0"/>
              <a:t>Social </a:t>
            </a:r>
            <a:r>
              <a:rPr lang="en-US" sz="4400" dirty="0"/>
              <a:t>media</a:t>
            </a:r>
          </a:p>
          <a:p>
            <a:pPr fontAlgn="base"/>
            <a:r>
              <a:rPr lang="en-US" sz="4400" dirty="0" smtClean="0"/>
              <a:t>Cellphone hacks</a:t>
            </a:r>
            <a:endParaRPr lang="en-US" sz="4400" dirty="0"/>
          </a:p>
        </p:txBody>
      </p:sp>
    </p:spTree>
    <p:extLst>
      <p:ext uri="{BB962C8B-B14F-4D97-AF65-F5344CB8AC3E}">
        <p14:creationId xmlns:p14="http://schemas.microsoft.com/office/powerpoint/2010/main" val="67708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smtClean="0"/>
              <a:t>ONLINE PUBLISHING</a:t>
            </a:r>
            <a:endParaRPr lang="en-US" dirty="0"/>
          </a:p>
        </p:txBody>
      </p:sp>
      <p:sp>
        <p:nvSpPr>
          <p:cNvPr id="8" name="Content Placeholder 2"/>
          <p:cNvSpPr>
            <a:spLocks noGrp="1"/>
          </p:cNvSpPr>
          <p:nvPr>
            <p:ph idx="1"/>
          </p:nvPr>
        </p:nvSpPr>
        <p:spPr>
          <a:xfrm>
            <a:off x="838200" y="1404730"/>
            <a:ext cx="10515600" cy="4772233"/>
          </a:xfrm>
        </p:spPr>
        <p:txBody>
          <a:bodyPr>
            <a:normAutofit/>
          </a:bodyPr>
          <a:lstStyle/>
          <a:p>
            <a:pPr lvl="1" fontAlgn="base"/>
            <a:r>
              <a:rPr lang="en-US" sz="3200" dirty="0" smtClean="0"/>
              <a:t>Check Google Trends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657" y="2093844"/>
            <a:ext cx="7934187" cy="4632214"/>
          </a:xfrm>
          <a:prstGeom prst="rect">
            <a:avLst/>
          </a:prstGeom>
        </p:spPr>
      </p:pic>
    </p:spTree>
    <p:extLst>
      <p:ext uri="{BB962C8B-B14F-4D97-AF65-F5344CB8AC3E}">
        <p14:creationId xmlns:p14="http://schemas.microsoft.com/office/powerpoint/2010/main" val="229686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a:t>ONLINE </a:t>
            </a:r>
            <a:r>
              <a:rPr lang="en-US" dirty="0" smtClean="0"/>
              <a:t>PUBLISHING (continued)</a:t>
            </a:r>
            <a:endParaRPr lang="en-US" dirty="0"/>
          </a:p>
        </p:txBody>
      </p:sp>
      <p:sp>
        <p:nvSpPr>
          <p:cNvPr id="8" name="Content Placeholder 2"/>
          <p:cNvSpPr>
            <a:spLocks noGrp="1"/>
          </p:cNvSpPr>
          <p:nvPr>
            <p:ph idx="1"/>
          </p:nvPr>
        </p:nvSpPr>
        <p:spPr>
          <a:xfrm>
            <a:off x="132522" y="1444488"/>
            <a:ext cx="5393635" cy="4732476"/>
          </a:xfrm>
        </p:spPr>
        <p:txBody>
          <a:bodyPr/>
          <a:lstStyle/>
          <a:p>
            <a:pPr marL="228600" lvl="1">
              <a:spcBef>
                <a:spcPts val="1000"/>
              </a:spcBef>
            </a:pPr>
            <a:r>
              <a:rPr lang="en-US" sz="3200" dirty="0"/>
              <a:t>SEO (search engine optimization)/Meta </a:t>
            </a:r>
            <a:r>
              <a:rPr lang="en-US" sz="3200" dirty="0" smtClean="0"/>
              <a:t>Keywords</a:t>
            </a:r>
          </a:p>
          <a:p>
            <a:pPr marL="685800" lvl="2">
              <a:spcBef>
                <a:spcPts val="1000"/>
              </a:spcBef>
            </a:pPr>
            <a:r>
              <a:rPr lang="en-US" sz="2300" dirty="0" smtClean="0"/>
              <a:t>Headlines and first graph terms are primary sources for searches</a:t>
            </a:r>
          </a:p>
          <a:p>
            <a:pPr marL="685800" lvl="2">
              <a:spcBef>
                <a:spcPts val="1000"/>
              </a:spcBef>
            </a:pPr>
            <a:r>
              <a:rPr lang="en-US" sz="2300" dirty="0" smtClean="0"/>
              <a:t>If your CMS allows, use meta keywords</a:t>
            </a:r>
          </a:p>
          <a:p>
            <a:pPr lvl="2"/>
            <a:r>
              <a:rPr lang="en-US" sz="1900" dirty="0"/>
              <a:t>Avoid very local terms in keywords</a:t>
            </a:r>
          </a:p>
          <a:p>
            <a:pPr lvl="2"/>
            <a:r>
              <a:rPr lang="en-US" sz="1900" dirty="0"/>
              <a:t>Sample </a:t>
            </a:r>
            <a:r>
              <a:rPr lang="en-US" sz="1900" dirty="0" smtClean="0"/>
              <a:t>words: climate change, coral reef bleaching, Caribbean, environment</a:t>
            </a:r>
            <a:endParaRPr lang="en-US" sz="1900" dirty="0"/>
          </a:p>
          <a:p>
            <a:pPr lvl="1"/>
            <a:r>
              <a:rPr lang="en-US" sz="2300" dirty="0" smtClean="0"/>
              <a:t>Ask web producers for “back-end” data</a:t>
            </a:r>
          </a:p>
          <a:p>
            <a:pPr lvl="2"/>
            <a:r>
              <a:rPr lang="en-US" sz="2300" dirty="0" smtClean="0"/>
              <a:t>Reference pages, reference words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2675" y="1541669"/>
            <a:ext cx="6060544" cy="4024244"/>
          </a:xfrm>
          <a:prstGeom prst="rect">
            <a:avLst/>
          </a:prstGeom>
        </p:spPr>
      </p:pic>
    </p:spTree>
    <p:extLst>
      <p:ext uri="{BB962C8B-B14F-4D97-AF65-F5344CB8AC3E}">
        <p14:creationId xmlns:p14="http://schemas.microsoft.com/office/powerpoint/2010/main" val="370522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16333" y="257196"/>
            <a:ext cx="10515600" cy="1325563"/>
          </a:xfrm>
        </p:spPr>
        <p:txBody>
          <a:bodyPr/>
          <a:lstStyle/>
          <a:p>
            <a:r>
              <a:rPr lang="en-US" dirty="0"/>
              <a:t>ONLINE PUBLISHING (continued)</a:t>
            </a:r>
          </a:p>
        </p:txBody>
      </p:sp>
      <p:sp>
        <p:nvSpPr>
          <p:cNvPr id="8" name="Content Placeholder 2"/>
          <p:cNvSpPr>
            <a:spLocks noGrp="1"/>
          </p:cNvSpPr>
          <p:nvPr>
            <p:ph idx="1"/>
          </p:nvPr>
        </p:nvSpPr>
        <p:spPr>
          <a:xfrm>
            <a:off x="616333" y="1429323"/>
            <a:ext cx="10515600" cy="5208105"/>
          </a:xfrm>
        </p:spPr>
        <p:txBody>
          <a:bodyPr>
            <a:normAutofit/>
          </a:bodyPr>
          <a:lstStyle/>
          <a:p>
            <a:r>
              <a:rPr lang="en-US" dirty="0" smtClean="0"/>
              <a:t>HYPERLINK to past stories and related pages.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400" dirty="0"/>
              <a:t>http://</a:t>
            </a:r>
            <a:r>
              <a:rPr lang="en-US" sz="1400" dirty="0" err="1"/>
              <a:t>www.usatoday.com</a:t>
            </a:r>
            <a:r>
              <a:rPr lang="en-US" sz="1400" dirty="0"/>
              <a:t>/story/news/health/2017/03/15/climate-change-making-us-sick-top-us-doctors-say/99218946/</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868" y="1845302"/>
            <a:ext cx="6417917" cy="4232851"/>
          </a:xfrm>
          <a:prstGeom prst="rect">
            <a:avLst/>
          </a:prstGeom>
        </p:spPr>
      </p:pic>
    </p:spTree>
    <p:extLst>
      <p:ext uri="{BB962C8B-B14F-4D97-AF65-F5344CB8AC3E}">
        <p14:creationId xmlns:p14="http://schemas.microsoft.com/office/powerpoint/2010/main" val="322669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3"/>
          <a:stretch>
            <a:fillRect/>
          </a:stretch>
        </p:blipFill>
        <p:spPr>
          <a:xfrm>
            <a:off x="10334308" y="5595256"/>
            <a:ext cx="1084806" cy="1042172"/>
          </a:xfrm>
          <a:prstGeom prst="rect">
            <a:avLst/>
          </a:prstGeom>
        </p:spPr>
      </p:pic>
      <p:sp>
        <p:nvSpPr>
          <p:cNvPr id="7" name="Title 1"/>
          <p:cNvSpPr>
            <a:spLocks noGrp="1"/>
          </p:cNvSpPr>
          <p:nvPr>
            <p:ph type="title"/>
          </p:nvPr>
        </p:nvSpPr>
        <p:spPr>
          <a:xfrm>
            <a:off x="838200" y="365125"/>
            <a:ext cx="10515600" cy="1325563"/>
          </a:xfrm>
        </p:spPr>
        <p:txBody>
          <a:bodyPr/>
          <a:lstStyle/>
          <a:p>
            <a:r>
              <a:rPr lang="en-US" dirty="0"/>
              <a:t>ONLINE PUBLISHING (continued)</a:t>
            </a:r>
          </a:p>
        </p:txBody>
      </p:sp>
      <p:sp>
        <p:nvSpPr>
          <p:cNvPr id="8" name="Content Placeholder 2"/>
          <p:cNvSpPr>
            <a:spLocks noGrp="1"/>
          </p:cNvSpPr>
          <p:nvPr>
            <p:ph idx="1"/>
          </p:nvPr>
        </p:nvSpPr>
        <p:spPr>
          <a:xfrm>
            <a:off x="838200" y="1825625"/>
            <a:ext cx="10515600" cy="4351338"/>
          </a:xfrm>
        </p:spPr>
        <p:txBody>
          <a:bodyPr/>
          <a:lstStyle/>
          <a:p>
            <a:r>
              <a:rPr lang="en-US" dirty="0" smtClean="0"/>
              <a:t>USE GRAPHICS!</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900" y="1355432"/>
            <a:ext cx="6072255" cy="5356420"/>
          </a:xfrm>
          <a:prstGeom prst="rect">
            <a:avLst/>
          </a:prstGeom>
        </p:spPr>
      </p:pic>
    </p:spTree>
    <p:extLst>
      <p:ext uri="{BB962C8B-B14F-4D97-AF65-F5344CB8AC3E}">
        <p14:creationId xmlns:p14="http://schemas.microsoft.com/office/powerpoint/2010/main" val="322669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3"/>
          <a:stretch>
            <a:fillRect/>
          </a:stretch>
        </p:blipFill>
        <p:spPr>
          <a:xfrm>
            <a:off x="10334308" y="5595256"/>
            <a:ext cx="1084806" cy="1042172"/>
          </a:xfrm>
          <a:prstGeom prst="rect">
            <a:avLst/>
          </a:prstGeom>
        </p:spPr>
      </p:pic>
      <p:sp>
        <p:nvSpPr>
          <p:cNvPr id="7" name="Title 1"/>
          <p:cNvSpPr>
            <a:spLocks noGrp="1"/>
          </p:cNvSpPr>
          <p:nvPr>
            <p:ph type="title"/>
          </p:nvPr>
        </p:nvSpPr>
        <p:spPr>
          <a:xfrm>
            <a:off x="838200" y="365125"/>
            <a:ext cx="10515600" cy="1325563"/>
          </a:xfrm>
        </p:spPr>
        <p:txBody>
          <a:bodyPr/>
          <a:lstStyle/>
          <a:p>
            <a:r>
              <a:rPr lang="en-US" dirty="0"/>
              <a:t>ONLINE PUBLISHING (continued)</a:t>
            </a:r>
          </a:p>
        </p:txBody>
      </p:sp>
      <p:pic>
        <p:nvPicPr>
          <p:cNvPr id="8"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70991" y="1425622"/>
            <a:ext cx="9117496" cy="5077541"/>
          </a:xfrm>
        </p:spPr>
      </p:pic>
    </p:spTree>
    <p:extLst>
      <p:ext uri="{BB962C8B-B14F-4D97-AF65-F5344CB8AC3E}">
        <p14:creationId xmlns:p14="http://schemas.microsoft.com/office/powerpoint/2010/main" val="322669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31164"/>
            <a:ext cx="4949783" cy="3935896"/>
          </a:xfrm>
          <a:prstGeom prst="rect">
            <a:avLst/>
          </a:prstGeom>
        </p:spPr>
      </p:pic>
      <p:sp>
        <p:nvSpPr>
          <p:cNvPr id="6" name="Rectangle 5"/>
          <p:cNvSpPr/>
          <p:nvPr/>
        </p:nvSpPr>
        <p:spPr>
          <a:xfrm>
            <a:off x="10334307" y="5595256"/>
            <a:ext cx="1019493" cy="10653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a:t>ONLINE PUBLISHING (continued)</a:t>
            </a:r>
          </a:p>
        </p:txBody>
      </p:sp>
      <p:sp>
        <p:nvSpPr>
          <p:cNvPr id="8" name="Content Placeholder 2"/>
          <p:cNvSpPr>
            <a:spLocks noGrp="1"/>
          </p:cNvSpPr>
          <p:nvPr>
            <p:ph idx="1"/>
          </p:nvPr>
        </p:nvSpPr>
        <p:spPr>
          <a:xfrm>
            <a:off x="838200" y="1825625"/>
            <a:ext cx="10515600" cy="4351338"/>
          </a:xfrm>
        </p:spPr>
        <p:txBody>
          <a:bodyPr/>
          <a:lstStyle/>
          <a:p>
            <a:r>
              <a:rPr lang="en-US" dirty="0" smtClean="0"/>
              <a:t>PHOTO GALLERIES: Gives readers a different “entry point” and keeps them on your website longer.</a:t>
            </a:r>
          </a:p>
          <a:p>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27" y="2623930"/>
            <a:ext cx="5106540" cy="3935896"/>
          </a:xfrm>
          <a:prstGeom prst="rect">
            <a:avLst/>
          </a:prstGeom>
        </p:spPr>
      </p:pic>
      <p:pic>
        <p:nvPicPr>
          <p:cNvPr id="5" name="Picture 4"/>
          <p:cNvPicPr/>
          <p:nvPr/>
        </p:nvPicPr>
        <p:blipFill>
          <a:blip r:embed="rId5"/>
          <a:stretch>
            <a:fillRect/>
          </a:stretch>
        </p:blipFill>
        <p:spPr>
          <a:xfrm>
            <a:off x="10334308" y="5595256"/>
            <a:ext cx="1019492" cy="1042172"/>
          </a:xfrm>
          <a:prstGeom prst="rect">
            <a:avLst/>
          </a:prstGeom>
        </p:spPr>
      </p:pic>
    </p:spTree>
    <p:extLst>
      <p:ext uri="{BB962C8B-B14F-4D97-AF65-F5344CB8AC3E}">
        <p14:creationId xmlns:p14="http://schemas.microsoft.com/office/powerpoint/2010/main" val="322669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31371" y="6259286"/>
            <a:ext cx="10907486" cy="43543"/>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a:stretch>
            <a:fillRect/>
          </a:stretch>
        </p:blipFill>
        <p:spPr>
          <a:xfrm>
            <a:off x="10334308" y="5595256"/>
            <a:ext cx="1084806" cy="1042172"/>
          </a:xfrm>
          <a:prstGeom prst="rect">
            <a:avLst/>
          </a:prstGeom>
        </p:spPr>
      </p:pic>
      <p:sp>
        <p:nvSpPr>
          <p:cNvPr id="6" name="Rectangle 5"/>
          <p:cNvSpPr/>
          <p:nvPr/>
        </p:nvSpPr>
        <p:spPr>
          <a:xfrm>
            <a:off x="10334307" y="5572056"/>
            <a:ext cx="1084807" cy="1088571"/>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dirty="0"/>
              <a:t>ONLINE PUBLISHING (continued)</a:t>
            </a:r>
          </a:p>
        </p:txBody>
      </p:sp>
      <p:sp>
        <p:nvSpPr>
          <p:cNvPr id="8" name="Content Placeholder 2"/>
          <p:cNvSpPr>
            <a:spLocks noGrp="1"/>
          </p:cNvSpPr>
          <p:nvPr>
            <p:ph idx="1"/>
          </p:nvPr>
        </p:nvSpPr>
        <p:spPr>
          <a:xfrm>
            <a:off x="838200" y="1825625"/>
            <a:ext cx="10515600" cy="1798108"/>
          </a:xfrm>
        </p:spPr>
        <p:txBody>
          <a:bodyPr/>
          <a:lstStyle/>
          <a:p>
            <a:r>
              <a:rPr lang="en-US" dirty="0" smtClean="0"/>
              <a:t>Embed social media if your CMS allows</a:t>
            </a:r>
          </a:p>
          <a:p>
            <a:r>
              <a:rPr lang="en-US" dirty="0" smtClean="0"/>
              <a:t>Learn to code!</a:t>
            </a:r>
          </a:p>
          <a:p>
            <a:pPr lvl="1"/>
            <a:r>
              <a:rPr lang="en-US" dirty="0">
                <a:hlinkClick r:id="rId4"/>
              </a:rPr>
              <a:t>www.CodeAcademy.com</a:t>
            </a:r>
            <a:endParaRPr lang="en-US" dirty="0"/>
          </a:p>
          <a:p>
            <a:pPr lvl="1"/>
            <a:endParaRPr lang="en-US" dirty="0" smtClean="0"/>
          </a:p>
          <a:p>
            <a:pPr lvl="1"/>
            <a:endParaRPr lang="en-US" dirty="0"/>
          </a:p>
          <a:p>
            <a:pPr lvl="1"/>
            <a:endParaRPr lang="en-US" dirty="0" smtClean="0"/>
          </a:p>
          <a:p>
            <a:endParaRPr lang="en-US" dirty="0"/>
          </a:p>
        </p:txBody>
      </p:sp>
      <p:sp>
        <p:nvSpPr>
          <p:cNvPr id="9" name="TextBox 8"/>
          <p:cNvSpPr txBox="1"/>
          <p:nvPr/>
        </p:nvSpPr>
        <p:spPr>
          <a:xfrm>
            <a:off x="1168400" y="3911600"/>
            <a:ext cx="9804400" cy="830997"/>
          </a:xfrm>
          <a:prstGeom prst="rect">
            <a:avLst/>
          </a:prstGeom>
          <a:noFill/>
        </p:spPr>
        <p:txBody>
          <a:bodyPr wrap="square" rtlCol="0">
            <a:spAutoFit/>
          </a:bodyPr>
          <a:lstStyle/>
          <a:p>
            <a:r>
              <a:rPr lang="en-US" sz="4800" dirty="0" smtClean="0"/>
              <a:t>QUESTIONS ABOUT POSTING ONLINE?</a:t>
            </a:r>
            <a:endParaRPr lang="en-US" sz="4800" dirty="0"/>
          </a:p>
        </p:txBody>
      </p:sp>
    </p:spTree>
    <p:extLst>
      <p:ext uri="{BB962C8B-B14F-4D97-AF65-F5344CB8AC3E}">
        <p14:creationId xmlns:p14="http://schemas.microsoft.com/office/powerpoint/2010/main" val="3226691009"/>
      </p:ext>
    </p:extLst>
  </p:cSld>
  <p:clrMapOvr>
    <a:masterClrMapping/>
  </p:clrMapOvr>
</p:sld>
</file>

<file path=ppt/theme/theme1.xml><?xml version="1.0" encoding="utf-8"?>
<a:theme xmlns:a="http://schemas.openxmlformats.org/drawingml/2006/main" name="Session 3 Day 1_M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AA0E6EC-4D54-B644-9A6F-624D01524489}" vid="{E490EAC4-5F76-E046-BC87-049CA9D56D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Session 3 Day 1_MO.potx</Template>
  <TotalTime>34</TotalTime>
  <Words>393</Words>
  <Application>Microsoft Macintosh PowerPoint</Application>
  <PresentationFormat>Widescreen</PresentationFormat>
  <Paragraphs>80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Session 3 Day 1_MO</vt:lpstr>
      <vt:lpstr>Digital Tools for Storytelling </vt:lpstr>
      <vt:lpstr>OVERVIEW</vt:lpstr>
      <vt:lpstr>ONLINE PUBLISHING</vt:lpstr>
      <vt:lpstr>ONLINE PUBLISHING (continued)</vt:lpstr>
      <vt:lpstr>ONLINE PUBLISHING (continued)</vt:lpstr>
      <vt:lpstr>ONLINE PUBLISHING (continued)</vt:lpstr>
      <vt:lpstr>ONLINE PUBLISHING (continued)</vt:lpstr>
      <vt:lpstr>ONLINE PUBLISHING (continued)</vt:lpstr>
      <vt:lpstr>ONLINE PUBLISHING (continued)</vt:lpstr>
      <vt:lpstr>SOCIAL MEDIA - FACEBOOK</vt:lpstr>
      <vt:lpstr>SOCIAL MEDIA – Facebook Live!</vt:lpstr>
      <vt:lpstr>ANATOMY OF A GOOD FACEBOOK POST</vt:lpstr>
      <vt:lpstr>TWITTER</vt:lpstr>
      <vt:lpstr>CELLPHONE HACKS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Microsoft Office User</dc:creator>
  <cp:lastModifiedBy>Mary Owen</cp:lastModifiedBy>
  <cp:revision>9</cp:revision>
  <dcterms:created xsi:type="dcterms:W3CDTF">2017-04-14T01:19:04Z</dcterms:created>
  <dcterms:modified xsi:type="dcterms:W3CDTF">2017-04-17T14:54:26Z</dcterms:modified>
</cp:coreProperties>
</file>