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09"/>
    <p:restoredTop sz="94675"/>
  </p:normalViewPr>
  <p:slideViewPr>
    <p:cSldViewPr snapToGrid="0" snapToObjects="1">
      <p:cViewPr varScale="1">
        <p:scale>
          <a:sx n="78" d="100"/>
          <a:sy n="78" d="100"/>
        </p:scale>
        <p:origin x="2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F2D7E7-FCC0-7041-AF68-3DFDFE03202B}" type="datetimeFigureOut">
              <a:rPr lang="en-US" smtClean="0"/>
              <a:t>4/13/17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805A4-C37A-D544-B0CF-428D20CC6DDC}" type="slidenum">
              <a:rPr lang="en-US" smtClean="0"/>
              <a:t>‹#›</a:t>
            </a:fld>
            <a:endParaRPr lang="en-US"/>
          </a:p>
        </p:txBody>
      </p:sp>
    </p:spTree>
    <p:extLst>
      <p:ext uri="{BB962C8B-B14F-4D97-AF65-F5344CB8AC3E}">
        <p14:creationId xmlns:p14="http://schemas.microsoft.com/office/powerpoint/2010/main" val="1809238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F805A4-C37A-D544-B0CF-428D20CC6DDC}" type="slidenum">
              <a:rPr lang="en-US" smtClean="0"/>
              <a:t>2</a:t>
            </a:fld>
            <a:endParaRPr lang="en-US"/>
          </a:p>
        </p:txBody>
      </p:sp>
    </p:spTree>
    <p:extLst>
      <p:ext uri="{BB962C8B-B14F-4D97-AF65-F5344CB8AC3E}">
        <p14:creationId xmlns:p14="http://schemas.microsoft.com/office/powerpoint/2010/main" val="287010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F805A4-C37A-D544-B0CF-428D20CC6DDC}"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5592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F805A4-C37A-D544-B0CF-428D20CC6DDC}"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428970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F805A4-C37A-D544-B0CF-428D20CC6DDC}"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60111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2F805A4-C37A-D544-B0CF-428D20CC6DDC}"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8185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AF0C5-4052-5544-BE31-0E5EFF8E3082}" type="datetimeFigureOut">
              <a:rPr lang="en-US" smtClean="0"/>
              <a:t>4/13/17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1332842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AF0C5-4052-5544-BE31-0E5EFF8E3082}" type="datetimeFigureOut">
              <a:rPr lang="en-US" smtClean="0"/>
              <a:t>4/13/17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6522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AF0C5-4052-5544-BE31-0E5EFF8E3082}" type="datetimeFigureOut">
              <a:rPr lang="en-US" smtClean="0"/>
              <a:t>4/13/17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9884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AF0C5-4052-5544-BE31-0E5EFF8E3082}" type="datetimeFigureOut">
              <a:rPr lang="en-US" smtClean="0"/>
              <a:t>4/13/17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67829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6AF0C5-4052-5544-BE31-0E5EFF8E3082}" type="datetimeFigureOut">
              <a:rPr lang="en-US" smtClean="0"/>
              <a:t>4/13/17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125935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6AF0C5-4052-5544-BE31-0E5EFF8E3082}" type="datetimeFigureOut">
              <a:rPr lang="en-US" smtClean="0"/>
              <a:t>4/13/17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365433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6AF0C5-4052-5544-BE31-0E5EFF8E3082}" type="datetimeFigureOut">
              <a:rPr lang="en-US" smtClean="0"/>
              <a:t>4/13/17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2963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6AF0C5-4052-5544-BE31-0E5EFF8E3082}" type="datetimeFigureOut">
              <a:rPr lang="en-US" smtClean="0"/>
              <a:t>4/13/17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204978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AF0C5-4052-5544-BE31-0E5EFF8E3082}" type="datetimeFigureOut">
              <a:rPr lang="en-US" smtClean="0"/>
              <a:t>4/13/17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75470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AF0C5-4052-5544-BE31-0E5EFF8E3082}" type="datetimeFigureOut">
              <a:rPr lang="en-US" smtClean="0"/>
              <a:t>4/13/17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125431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AF0C5-4052-5544-BE31-0E5EFF8E3082}" type="datetimeFigureOut">
              <a:rPr lang="en-US" smtClean="0"/>
              <a:t>4/13/17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AC505-B7D0-EE4C-8BAC-B548C9321B74}" type="slidenum">
              <a:rPr lang="en-US" smtClean="0"/>
              <a:t>‹#›</a:t>
            </a:fld>
            <a:endParaRPr lang="en-US"/>
          </a:p>
        </p:txBody>
      </p:sp>
    </p:spTree>
    <p:extLst>
      <p:ext uri="{BB962C8B-B14F-4D97-AF65-F5344CB8AC3E}">
        <p14:creationId xmlns:p14="http://schemas.microsoft.com/office/powerpoint/2010/main" val="15487424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AF0C5-4052-5544-BE31-0E5EFF8E3082}" type="datetimeFigureOut">
              <a:rPr lang="en-US" smtClean="0"/>
              <a:t>4/13/17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AC505-B7D0-EE4C-8BAC-B548C9321B74}" type="slidenum">
              <a:rPr lang="en-US" smtClean="0"/>
              <a:t>‹#›</a:t>
            </a:fld>
            <a:endParaRPr lang="en-US"/>
          </a:p>
        </p:txBody>
      </p:sp>
    </p:spTree>
    <p:extLst>
      <p:ext uri="{BB962C8B-B14F-4D97-AF65-F5344CB8AC3E}">
        <p14:creationId xmlns:p14="http://schemas.microsoft.com/office/powerpoint/2010/main" val="38186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hyperlink" Target="https://www.bloomberg.com/graphics/2014-hottest-year-on-record/"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tiff"/></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Helvetica Neue Light" charset="0"/>
                <a:ea typeface="Helvetica Neue Light" charset="0"/>
                <a:cs typeface="Helvetica Neue Light" charset="0"/>
              </a:rPr>
              <a:t>Climate Change Myths and Realities</a:t>
            </a:r>
            <a:endParaRPr lang="en-US" b="1" dirty="0">
              <a:latin typeface="Helvetica Neue Light" charset="0"/>
              <a:ea typeface="Helvetica Neue Light" charset="0"/>
              <a:cs typeface="Helvetica Neue Light" charset="0"/>
            </a:endParaRPr>
          </a:p>
        </p:txBody>
      </p:sp>
      <p:cxnSp>
        <p:nvCxnSpPr>
          <p:cNvPr id="5" name="Straight Connector 4"/>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6" name="Picture 5"/>
          <p:cNvPicPr/>
          <p:nvPr/>
        </p:nvPicPr>
        <p:blipFill>
          <a:blip r:embed="rId2"/>
          <a:stretch>
            <a:fillRect/>
          </a:stretch>
        </p:blipFill>
        <p:spPr>
          <a:xfrm>
            <a:off x="10334308" y="5595256"/>
            <a:ext cx="1084806" cy="1042172"/>
          </a:xfrm>
          <a:prstGeom prst="rect">
            <a:avLst/>
          </a:prstGeom>
        </p:spPr>
      </p:pic>
      <p:sp>
        <p:nvSpPr>
          <p:cNvPr id="7" name="Rectangle 6"/>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7283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“Warming has paused!”</a:t>
            </a:r>
            <a:endParaRPr lang="en-US" b="1" dirty="0">
              <a:latin typeface="Helvetica Neue Light" charset="0"/>
              <a:ea typeface="Helvetica Neue Light" charset="0"/>
              <a:cs typeface="Helvetica Neue Light" charset="0"/>
            </a:endParaRPr>
          </a:p>
        </p:txBody>
      </p:sp>
      <p:sp>
        <p:nvSpPr>
          <p:cNvPr id="3" name="Content Placeholder 2"/>
          <p:cNvSpPr>
            <a:spLocks noGrp="1"/>
          </p:cNvSpPr>
          <p:nvPr>
            <p:ph idx="1"/>
          </p:nvPr>
        </p:nvSpPr>
        <p:spPr>
          <a:xfrm>
            <a:off x="903514" y="2130425"/>
            <a:ext cx="10515600" cy="2644775"/>
          </a:xfrm>
        </p:spPr>
        <p:txBody>
          <a:bodyP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b="1" dirty="0" smtClean="0">
                <a:solidFill>
                  <a:schemeClr val="accent2"/>
                </a:solidFill>
                <a:latin typeface="Helvetica Neue Light" charset="0"/>
                <a:ea typeface="Helvetica Neue Light" charset="0"/>
                <a:cs typeface="Helvetica Neue Light" charset="0"/>
              </a:rPr>
              <a:t>2016, 2015, 2014</a:t>
            </a:r>
            <a:r>
              <a:rPr lang="is-IS" b="1" dirty="0" smtClean="0">
                <a:solidFill>
                  <a:schemeClr val="accent2"/>
                </a:solidFill>
                <a:latin typeface="Helvetica Neue Light" charset="0"/>
                <a:ea typeface="Helvetica Neue Light" charset="0"/>
                <a:cs typeface="Helvetica Neue Light" charset="0"/>
              </a:rPr>
              <a:t>…..three years in a row of record heat</a:t>
            </a:r>
          </a:p>
          <a:p>
            <a:pPr marL="0" marR="0" lvl="0" indent="0" algn="ctr" defTabSz="914400" eaLnBrk="1" fontAlgn="auto" latinLnBrk="0" hangingPunct="1">
              <a:lnSpc>
                <a:spcPct val="100000"/>
              </a:lnSpc>
              <a:spcBef>
                <a:spcPts val="0"/>
              </a:spcBef>
              <a:spcAft>
                <a:spcPts val="0"/>
              </a:spcAft>
              <a:buClrTx/>
              <a:buSzTx/>
              <a:buFontTx/>
              <a:buNone/>
              <a:tabLst/>
              <a:defRPr/>
            </a:pPr>
            <a:endParaRPr lang="is-IS" b="1" dirty="0">
              <a:solidFill>
                <a:schemeClr val="accent2"/>
              </a:solidFill>
              <a:latin typeface="Helvetica Neue Light" charset="0"/>
              <a:ea typeface="Helvetica Neue Light" charset="0"/>
              <a:cs typeface="Helvetica Neue Light"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s-IS" b="1" dirty="0" smtClean="0">
              <a:solidFill>
                <a:schemeClr val="accent2"/>
              </a:solidFill>
              <a:latin typeface="Helvetica Neue Light" charset="0"/>
              <a:ea typeface="Helvetica Neue Light" charset="0"/>
              <a:cs typeface="Helvetica Neue Light"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is-IS" b="1" dirty="0">
              <a:solidFill>
                <a:schemeClr val="accent2"/>
              </a:solidFill>
              <a:latin typeface="Helvetica Neue Light" charset="0"/>
              <a:ea typeface="Helvetica Neue Light" charset="0"/>
              <a:cs typeface="Helvetica Neue Light"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is-IS" b="1" dirty="0" smtClean="0">
                <a:solidFill>
                  <a:schemeClr val="accent2"/>
                </a:solidFill>
                <a:latin typeface="Helvetica Neue Light" charset="0"/>
                <a:ea typeface="Helvetica Neue Light" charset="0"/>
                <a:cs typeface="Helvetica Neue Light" charset="0"/>
              </a:rPr>
              <a:t>9 of the 10 hottest years on record have occurred in this century</a:t>
            </a:r>
            <a:endParaRPr lang="en-US" b="1" dirty="0">
              <a:solidFill>
                <a:schemeClr val="accent2"/>
              </a:solidFill>
              <a:latin typeface="Helvetica Neue Light" charset="0"/>
              <a:ea typeface="Helvetica Neue Light" charset="0"/>
              <a:cs typeface="Helvetica Neue Light" charset="0"/>
            </a:endParaRPr>
          </a:p>
        </p:txBody>
      </p:sp>
      <p:cxnSp>
        <p:nvCxnSpPr>
          <p:cNvPr id="4" name="Straight Connector 3"/>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5" name="Picture 4"/>
          <p:cNvPicPr/>
          <p:nvPr/>
        </p:nvPicPr>
        <p:blipFill>
          <a:blip r:embed="rId3"/>
          <a:stretch>
            <a:fillRect/>
          </a:stretch>
        </p:blipFill>
        <p:spPr>
          <a:xfrm>
            <a:off x="10334308" y="5595256"/>
            <a:ext cx="1084806" cy="1042172"/>
          </a:xfrm>
          <a:prstGeom prst="rect">
            <a:avLst/>
          </a:prstGeom>
        </p:spPr>
      </p:pic>
      <p:sp>
        <p:nvSpPr>
          <p:cNvPr id="6" name="Rectangle 5"/>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5514392" y="6385152"/>
            <a:ext cx="339012" cy="365125"/>
          </a:xfrm>
        </p:spPr>
        <p:txBody>
          <a:bodyPr/>
          <a:lstStyle/>
          <a:p>
            <a:pPr algn="ctr"/>
            <a:r>
              <a:rPr lang="en-US" sz="1600" b="1" dirty="0">
                <a:solidFill>
                  <a:schemeClr val="tx1"/>
                </a:solidFill>
              </a:rPr>
              <a:t>1</a:t>
            </a:r>
          </a:p>
        </p:txBody>
      </p:sp>
      <p:sp>
        <p:nvSpPr>
          <p:cNvPr id="9" name="TextBox 8"/>
          <p:cNvSpPr txBox="1"/>
          <p:nvPr/>
        </p:nvSpPr>
        <p:spPr>
          <a:xfrm>
            <a:off x="2530892" y="5485055"/>
            <a:ext cx="6645024" cy="646331"/>
          </a:xfrm>
          <a:prstGeom prst="rect">
            <a:avLst/>
          </a:prstGeom>
          <a:noFill/>
        </p:spPr>
        <p:txBody>
          <a:bodyPr wrap="none" rtlCol="0">
            <a:spAutoFit/>
          </a:bodyPr>
          <a:lstStyle/>
          <a:p>
            <a:r>
              <a:rPr lang="en-US" dirty="0">
                <a:hlinkClick r:id="rId4"/>
              </a:rPr>
              <a:t>https://www.bloomberg.com/graphics/2014-hottest-year-on-record</a:t>
            </a:r>
            <a:r>
              <a:rPr lang="en-US" dirty="0" smtClean="0">
                <a:hlinkClick r:id="rId4"/>
              </a:rPr>
              <a:t>/</a:t>
            </a:r>
            <a:endParaRPr lang="en-US" dirty="0" smtClean="0"/>
          </a:p>
          <a:p>
            <a:endParaRPr lang="en-US" dirty="0"/>
          </a:p>
        </p:txBody>
      </p:sp>
    </p:spTree>
    <p:extLst>
      <p:ext uri="{BB962C8B-B14F-4D97-AF65-F5344CB8AC3E}">
        <p14:creationId xmlns:p14="http://schemas.microsoft.com/office/powerpoint/2010/main" val="67708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b="1" dirty="0"/>
              <a:t>The climate is always changing; it’s natural!</a:t>
            </a:r>
            <a:r>
              <a:rPr lang="en-US" dirty="0"/>
              <a:t>”</a:t>
            </a:r>
            <a:endParaRPr lang="en-US" b="1" dirty="0">
              <a:latin typeface="Helvetica Neue Light" charset="0"/>
              <a:ea typeface="Helvetica Neue Light" charset="0"/>
              <a:cs typeface="Helvetica Neue Light" charset="0"/>
            </a:endParaRPr>
          </a:p>
        </p:txBody>
      </p:sp>
      <p:sp>
        <p:nvSpPr>
          <p:cNvPr id="3" name="Content Placeholder 2"/>
          <p:cNvSpPr>
            <a:spLocks noGrp="1"/>
          </p:cNvSpPr>
          <p:nvPr>
            <p:ph idx="1"/>
          </p:nvPr>
        </p:nvSpPr>
        <p:spPr>
          <a:xfrm>
            <a:off x="903514" y="2514566"/>
            <a:ext cx="10515600" cy="2644775"/>
          </a:xfrm>
        </p:spPr>
        <p:txBody>
          <a:bodyPr>
            <a:normAutofit/>
          </a:bodyPr>
          <a:lstStyle/>
          <a:p>
            <a:pPr marL="0" lvl="0" indent="0" algn="ctr">
              <a:lnSpc>
                <a:spcPct val="100000"/>
              </a:lnSpc>
              <a:spcBef>
                <a:spcPts val="0"/>
              </a:spcBef>
              <a:buNone/>
            </a:pPr>
            <a:r>
              <a:rPr lang="en-US" b="1" dirty="0" smtClean="0">
                <a:solidFill>
                  <a:schemeClr val="accent2"/>
                </a:solidFill>
              </a:rPr>
              <a:t>Scientists </a:t>
            </a:r>
            <a:r>
              <a:rPr lang="en-US" b="1" dirty="0">
                <a:solidFill>
                  <a:schemeClr val="accent2"/>
                </a:solidFill>
              </a:rPr>
              <a:t>know that recent climate change is largely caused by human activities from an understanding of basic physics, comparing </a:t>
            </a:r>
            <a:r>
              <a:rPr lang="en-US" b="1" dirty="0" smtClean="0">
                <a:solidFill>
                  <a:schemeClr val="accent2"/>
                </a:solidFill>
              </a:rPr>
              <a:t>observations </a:t>
            </a:r>
            <a:r>
              <a:rPr lang="en-US" b="1" dirty="0">
                <a:solidFill>
                  <a:schemeClr val="accent2"/>
                </a:solidFill>
              </a:rPr>
              <a:t>with models, and fingerprinting the detailed patterns of climate change caused by different human and natural influences.</a:t>
            </a:r>
            <a:endParaRPr lang="en-US" b="1" dirty="0">
              <a:solidFill>
                <a:schemeClr val="accent2"/>
              </a:solidFill>
              <a:latin typeface="Helvetica Neue Light" charset="0"/>
              <a:ea typeface="Helvetica Neue Light" charset="0"/>
              <a:cs typeface="Helvetica Neue Light" charset="0"/>
            </a:endParaRPr>
          </a:p>
        </p:txBody>
      </p:sp>
      <p:cxnSp>
        <p:nvCxnSpPr>
          <p:cNvPr id="4" name="Straight Connector 3"/>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5" name="Picture 4"/>
          <p:cNvPicPr/>
          <p:nvPr/>
        </p:nvPicPr>
        <p:blipFill>
          <a:blip r:embed="rId3"/>
          <a:stretch>
            <a:fillRect/>
          </a:stretch>
        </p:blipFill>
        <p:spPr>
          <a:xfrm>
            <a:off x="10334308" y="5595256"/>
            <a:ext cx="1084806" cy="1042172"/>
          </a:xfrm>
          <a:prstGeom prst="rect">
            <a:avLst/>
          </a:prstGeom>
        </p:spPr>
      </p:pic>
      <p:sp>
        <p:nvSpPr>
          <p:cNvPr id="6" name="Rectangle 5"/>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5514392" y="6385152"/>
            <a:ext cx="339012" cy="365125"/>
          </a:xfrm>
        </p:spPr>
        <p:txBody>
          <a:bodyPr/>
          <a:lstStyle/>
          <a:p>
            <a:pPr algn="ctr"/>
            <a:r>
              <a:rPr lang="en-US" sz="1600" b="1" dirty="0">
                <a:solidFill>
                  <a:prstClr val="black"/>
                </a:solidFill>
              </a:rPr>
              <a:t>1</a:t>
            </a:r>
          </a:p>
        </p:txBody>
      </p:sp>
    </p:spTree>
    <p:extLst>
      <p:ext uri="{BB962C8B-B14F-4D97-AF65-F5344CB8AC3E}">
        <p14:creationId xmlns:p14="http://schemas.microsoft.com/office/powerpoint/2010/main" val="19971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b="1" dirty="0"/>
              <a:t>The models are wrong!”</a:t>
            </a:r>
            <a:endParaRPr lang="en-US" b="1" dirty="0">
              <a:latin typeface="Helvetica Neue Light" charset="0"/>
              <a:ea typeface="Helvetica Neue Light" charset="0"/>
              <a:cs typeface="Helvetica Neue Light" charset="0"/>
            </a:endParaRPr>
          </a:p>
        </p:txBody>
      </p:sp>
      <p:sp>
        <p:nvSpPr>
          <p:cNvPr id="3" name="Content Placeholder 2"/>
          <p:cNvSpPr>
            <a:spLocks noGrp="1"/>
          </p:cNvSpPr>
          <p:nvPr>
            <p:ph idx="1"/>
          </p:nvPr>
        </p:nvSpPr>
        <p:spPr>
          <a:xfrm>
            <a:off x="903514" y="2514567"/>
            <a:ext cx="10515600" cy="1562134"/>
          </a:xfrm>
        </p:spPr>
        <p:txBody>
          <a:bodyPr>
            <a:normAutofit/>
          </a:bodyPr>
          <a:lstStyle/>
          <a:p>
            <a:pPr marL="0" lvl="0" indent="0" algn="ctr">
              <a:lnSpc>
                <a:spcPct val="100000"/>
              </a:lnSpc>
              <a:spcBef>
                <a:spcPts val="0"/>
              </a:spcBef>
              <a:buNone/>
            </a:pPr>
            <a:r>
              <a:rPr lang="en-US" b="1" dirty="0">
                <a:solidFill>
                  <a:schemeClr val="accent2"/>
                </a:solidFill>
              </a:rPr>
              <a:t>Fundamentally, models make projections (that show what’s possible given certain conditions), but deniers portray model projections as predictions (declarative statements of what will happen).</a:t>
            </a:r>
            <a:endParaRPr lang="en-US" b="1" dirty="0">
              <a:solidFill>
                <a:schemeClr val="accent2"/>
              </a:solidFill>
              <a:latin typeface="Helvetica Neue Light" charset="0"/>
              <a:ea typeface="Helvetica Neue Light" charset="0"/>
              <a:cs typeface="Helvetica Neue Light" charset="0"/>
            </a:endParaRPr>
          </a:p>
        </p:txBody>
      </p:sp>
      <p:cxnSp>
        <p:nvCxnSpPr>
          <p:cNvPr id="4" name="Straight Connector 3"/>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5" name="Picture 4"/>
          <p:cNvPicPr/>
          <p:nvPr/>
        </p:nvPicPr>
        <p:blipFill>
          <a:blip r:embed="rId3"/>
          <a:stretch>
            <a:fillRect/>
          </a:stretch>
        </p:blipFill>
        <p:spPr>
          <a:xfrm>
            <a:off x="10334308" y="5595256"/>
            <a:ext cx="1084806" cy="1042172"/>
          </a:xfrm>
          <a:prstGeom prst="rect">
            <a:avLst/>
          </a:prstGeom>
        </p:spPr>
      </p:pic>
      <p:sp>
        <p:nvSpPr>
          <p:cNvPr id="6" name="Rectangle 5"/>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5514392" y="6385152"/>
            <a:ext cx="339012" cy="365125"/>
          </a:xfrm>
        </p:spPr>
        <p:txBody>
          <a:bodyPr/>
          <a:lstStyle/>
          <a:p>
            <a:pPr algn="ctr"/>
            <a:r>
              <a:rPr lang="en-US" sz="1600" b="1" dirty="0">
                <a:solidFill>
                  <a:prstClr val="black"/>
                </a:solidFill>
              </a:rPr>
              <a:t>1</a:t>
            </a:r>
          </a:p>
        </p:txBody>
      </p:sp>
    </p:spTree>
    <p:extLst>
      <p:ext uri="{BB962C8B-B14F-4D97-AF65-F5344CB8AC3E}">
        <p14:creationId xmlns:p14="http://schemas.microsoft.com/office/powerpoint/2010/main" val="179823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b="1" dirty="0"/>
              <a:t>CO2 is good! Plants need it!</a:t>
            </a:r>
            <a:r>
              <a:rPr lang="en-US" dirty="0"/>
              <a:t>”</a:t>
            </a:r>
            <a:endParaRPr lang="en-US" b="1" dirty="0">
              <a:latin typeface="Helvetica Neue Light" charset="0"/>
              <a:ea typeface="Helvetica Neue Light" charset="0"/>
              <a:cs typeface="Helvetica Neue Light" charset="0"/>
            </a:endParaRPr>
          </a:p>
        </p:txBody>
      </p:sp>
      <p:sp>
        <p:nvSpPr>
          <p:cNvPr id="3" name="Content Placeholder 2"/>
          <p:cNvSpPr>
            <a:spLocks noGrp="1"/>
          </p:cNvSpPr>
          <p:nvPr>
            <p:ph idx="1"/>
          </p:nvPr>
        </p:nvSpPr>
        <p:spPr>
          <a:xfrm>
            <a:off x="838200" y="2354718"/>
            <a:ext cx="10515600" cy="2699691"/>
          </a:xfrm>
        </p:spPr>
        <p:txBody>
          <a:bodyPr>
            <a:normAutofit fontScale="92500"/>
          </a:bodyPr>
          <a:lstStyle/>
          <a:p>
            <a:pPr marL="0" lvl="0" indent="0" algn="ctr">
              <a:lnSpc>
                <a:spcPct val="100000"/>
              </a:lnSpc>
              <a:spcBef>
                <a:spcPts val="0"/>
              </a:spcBef>
              <a:buNone/>
            </a:pPr>
            <a:r>
              <a:rPr lang="en-US" b="1" dirty="0">
                <a:solidFill>
                  <a:schemeClr val="accent2"/>
                </a:solidFill>
              </a:rPr>
              <a:t>The AR5 states, “Based on many studies covering a wide range of regions and crops, negative impacts of climate change on crop yields have been more common than positive impacts (high confidence). The smaller number of studies showing positive impacts relate mainly to high-latitude regions, though it is not yet clear whether the balance of impacts has been negative or positive in these regions (high confidence). </a:t>
            </a:r>
            <a:endParaRPr lang="en-US" b="1" dirty="0">
              <a:solidFill>
                <a:schemeClr val="accent2"/>
              </a:solidFill>
              <a:latin typeface="Helvetica Neue Light" charset="0"/>
              <a:ea typeface="Helvetica Neue Light" charset="0"/>
              <a:cs typeface="Helvetica Neue Light" charset="0"/>
            </a:endParaRPr>
          </a:p>
        </p:txBody>
      </p:sp>
      <p:cxnSp>
        <p:nvCxnSpPr>
          <p:cNvPr id="4" name="Straight Connector 3"/>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5" name="Picture 4"/>
          <p:cNvPicPr/>
          <p:nvPr/>
        </p:nvPicPr>
        <p:blipFill>
          <a:blip r:embed="rId3"/>
          <a:stretch>
            <a:fillRect/>
          </a:stretch>
        </p:blipFill>
        <p:spPr>
          <a:xfrm>
            <a:off x="10334308" y="5595256"/>
            <a:ext cx="1084806" cy="1042172"/>
          </a:xfrm>
          <a:prstGeom prst="rect">
            <a:avLst/>
          </a:prstGeom>
        </p:spPr>
      </p:pic>
      <p:sp>
        <p:nvSpPr>
          <p:cNvPr id="6" name="Rectangle 5"/>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5514392" y="6385152"/>
            <a:ext cx="339012" cy="365125"/>
          </a:xfrm>
        </p:spPr>
        <p:txBody>
          <a:bodyPr/>
          <a:lstStyle/>
          <a:p>
            <a:pPr algn="ctr"/>
            <a:r>
              <a:rPr lang="en-US" sz="1600" b="1" dirty="0">
                <a:solidFill>
                  <a:prstClr val="black"/>
                </a:solidFill>
              </a:rPr>
              <a:t>1</a:t>
            </a:r>
          </a:p>
        </p:txBody>
      </p:sp>
    </p:spTree>
    <p:extLst>
      <p:ext uri="{BB962C8B-B14F-4D97-AF65-F5344CB8AC3E}">
        <p14:creationId xmlns:p14="http://schemas.microsoft.com/office/powerpoint/2010/main" val="1266523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alpha val="3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97% Consensus is wrong!”</a:t>
            </a:r>
            <a:endParaRPr lang="en-US" b="1" dirty="0">
              <a:latin typeface="Helvetica Neue Light" charset="0"/>
              <a:ea typeface="Helvetica Neue Light" charset="0"/>
              <a:cs typeface="Helvetica Neue Light" charset="0"/>
            </a:endParaRPr>
          </a:p>
        </p:txBody>
      </p:sp>
      <p:cxnSp>
        <p:nvCxnSpPr>
          <p:cNvPr id="4" name="Straight Connector 3"/>
          <p:cNvCxnSpPr/>
          <p:nvPr/>
        </p:nvCxnSpPr>
        <p:spPr>
          <a:xfrm flipV="1">
            <a:off x="631371" y="6259286"/>
            <a:ext cx="10907486" cy="43543"/>
          </a:xfrm>
          <a:prstGeom prst="line">
            <a:avLst/>
          </a:prstGeom>
          <a:ln w="50800">
            <a:solidFill>
              <a:srgbClr val="FFC000"/>
            </a:solidFill>
          </a:ln>
        </p:spPr>
        <p:style>
          <a:lnRef idx="1">
            <a:schemeClr val="accent1"/>
          </a:lnRef>
          <a:fillRef idx="0">
            <a:schemeClr val="accent1"/>
          </a:fillRef>
          <a:effectRef idx="0">
            <a:schemeClr val="accent1"/>
          </a:effectRef>
          <a:fontRef idx="minor">
            <a:schemeClr val="tx1"/>
          </a:fontRef>
        </p:style>
      </p:cxnSp>
      <p:pic>
        <p:nvPicPr>
          <p:cNvPr id="5" name="Picture 4"/>
          <p:cNvPicPr/>
          <p:nvPr/>
        </p:nvPicPr>
        <p:blipFill>
          <a:blip r:embed="rId3"/>
          <a:stretch>
            <a:fillRect/>
          </a:stretch>
        </p:blipFill>
        <p:spPr>
          <a:xfrm>
            <a:off x="10334308" y="5595256"/>
            <a:ext cx="1084806" cy="1042172"/>
          </a:xfrm>
          <a:prstGeom prst="rect">
            <a:avLst/>
          </a:prstGeom>
        </p:spPr>
      </p:pic>
      <p:sp>
        <p:nvSpPr>
          <p:cNvPr id="6" name="Rectangle 5"/>
          <p:cNvSpPr/>
          <p:nvPr/>
        </p:nvSpPr>
        <p:spPr>
          <a:xfrm>
            <a:off x="10334307" y="5572056"/>
            <a:ext cx="1084807" cy="1088571"/>
          </a:xfrm>
          <a:prstGeom prst="rect">
            <a:avLst/>
          </a:prstGeom>
          <a:noFill/>
          <a:ln w="508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5514392" y="6385152"/>
            <a:ext cx="339012" cy="365125"/>
          </a:xfrm>
        </p:spPr>
        <p:txBody>
          <a:bodyPr/>
          <a:lstStyle/>
          <a:p>
            <a:pPr algn="ctr"/>
            <a:r>
              <a:rPr lang="en-US" sz="1600" b="1" dirty="0">
                <a:solidFill>
                  <a:prstClr val="black"/>
                </a:solidFill>
              </a:rPr>
              <a:t>1</a:t>
            </a:r>
          </a:p>
        </p:txBody>
      </p:sp>
      <p:sp>
        <p:nvSpPr>
          <p:cNvPr id="9" name="Title 1"/>
          <p:cNvSpPr txBox="1">
            <a:spLocks/>
          </p:cNvSpPr>
          <p:nvPr/>
        </p:nvSpPr>
        <p:spPr>
          <a:xfrm>
            <a:off x="838200" y="262497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latin typeface="Helvetica Neue Light" charset="0"/>
              <a:ea typeface="Helvetica Neue Light" charset="0"/>
              <a:cs typeface="Helvetica Neue Light" charset="0"/>
            </a:endParaRPr>
          </a:p>
        </p:txBody>
      </p:sp>
      <p:sp>
        <p:nvSpPr>
          <p:cNvPr id="10" name="Rectangle 9"/>
          <p:cNvSpPr/>
          <p:nvPr/>
        </p:nvSpPr>
        <p:spPr>
          <a:xfrm>
            <a:off x="838200" y="1473267"/>
            <a:ext cx="4423938" cy="769441"/>
          </a:xfrm>
          <a:prstGeom prst="rect">
            <a:avLst/>
          </a:prstGeom>
        </p:spPr>
        <p:txBody>
          <a:bodyPr wrap="square">
            <a:spAutoFit/>
          </a:bodyPr>
          <a:lstStyle/>
          <a:p>
            <a:r>
              <a:rPr lang="en-US" sz="4400" b="1" dirty="0">
                <a:solidFill>
                  <a:srgbClr val="000000"/>
                </a:solidFill>
                <a:latin typeface="Merriweather" charset="0"/>
              </a:rPr>
              <a:t>“Climategate!”</a:t>
            </a:r>
            <a:endParaRPr lang="en-US" sz="4400" dirty="0"/>
          </a:p>
        </p:txBody>
      </p:sp>
      <p:sp>
        <p:nvSpPr>
          <p:cNvPr id="11" name="Rectangle 10"/>
          <p:cNvSpPr/>
          <p:nvPr/>
        </p:nvSpPr>
        <p:spPr>
          <a:xfrm>
            <a:off x="957942" y="2657407"/>
            <a:ext cx="9376365" cy="2308324"/>
          </a:xfrm>
          <a:prstGeom prst="rect">
            <a:avLst/>
          </a:prstGeom>
        </p:spPr>
        <p:txBody>
          <a:bodyPr wrap="square">
            <a:spAutoFit/>
          </a:bodyPr>
          <a:lstStyle/>
          <a:p>
            <a:r>
              <a:rPr lang="en-US" b="1" dirty="0">
                <a:solidFill>
                  <a:schemeClr val="accent2"/>
                </a:solidFill>
                <a:latin typeface="Merriweather" charset="0"/>
              </a:rPr>
              <a:t>Eight separate investigations were launched into the supposed malfeasance, and </a:t>
            </a:r>
            <a:r>
              <a:rPr lang="en-US" b="1" dirty="0" smtClean="0">
                <a:solidFill>
                  <a:schemeClr val="accent2"/>
                </a:solidFill>
                <a:latin typeface="Merriweather" charset="0"/>
              </a:rPr>
              <a:t>all said the </a:t>
            </a:r>
            <a:r>
              <a:rPr lang="en-US" b="1" dirty="0">
                <a:solidFill>
                  <a:schemeClr val="accent2"/>
                </a:solidFill>
                <a:latin typeface="Merriweather" charset="0"/>
              </a:rPr>
              <a:t>climate scientists did nothing wrong. </a:t>
            </a:r>
            <a:endParaRPr lang="en-US" b="1" dirty="0" smtClean="0">
              <a:solidFill>
                <a:schemeClr val="accent2"/>
              </a:solidFill>
              <a:latin typeface="Merriweather" charset="0"/>
            </a:endParaRPr>
          </a:p>
          <a:p>
            <a:endParaRPr lang="en-US" b="1" dirty="0">
              <a:solidFill>
                <a:schemeClr val="accent2"/>
              </a:solidFill>
              <a:latin typeface="Merriweather" charset="0"/>
            </a:endParaRPr>
          </a:p>
          <a:p>
            <a:r>
              <a:rPr lang="en-US" b="1" dirty="0" smtClean="0">
                <a:solidFill>
                  <a:schemeClr val="accent2"/>
                </a:solidFill>
                <a:latin typeface="Merriweather" charset="0"/>
              </a:rPr>
              <a:t>Penn State’s </a:t>
            </a:r>
            <a:r>
              <a:rPr lang="en-US" b="1" dirty="0">
                <a:solidFill>
                  <a:schemeClr val="accent2"/>
                </a:solidFill>
                <a:latin typeface="Merriweather" charset="0"/>
              </a:rPr>
              <a:t>report; the UK House of Commons’ Science and Technology Committee report; the International Science Assessment Panel investigation; University of East Anglia Independent Climate Change Email</a:t>
            </a:r>
            <a:r>
              <a:rPr lang="en-US" b="1" dirty="0">
                <a:solidFill>
                  <a:schemeClr val="accent2"/>
                </a:solidFill>
                <a:latin typeface="Merriweather" charset="0"/>
                <a:hlinkClick r:id="rId4" invalidUrl="http://www.cce-review.org/pdf/FINAL REPORT.pdf"/>
              </a:rPr>
              <a:t> </a:t>
            </a:r>
            <a:r>
              <a:rPr lang="en-US" b="1" dirty="0">
                <a:solidFill>
                  <a:schemeClr val="accent2"/>
                </a:solidFill>
                <a:latin typeface="Merriweather" charset="0"/>
              </a:rPr>
              <a:t>report; U.S. EPA investigation; a second UK House of Commons’ Science and Technology report; Department of Commerce investigation; and National Science Foundation report. </a:t>
            </a:r>
            <a:endParaRPr lang="en-US" b="1" i="0" dirty="0">
              <a:solidFill>
                <a:schemeClr val="accent2"/>
              </a:solidFill>
              <a:effectLst/>
              <a:latin typeface="Merriweather" charset="0"/>
            </a:endParaRPr>
          </a:p>
        </p:txBody>
      </p:sp>
    </p:spTree>
    <p:extLst>
      <p:ext uri="{BB962C8B-B14F-4D97-AF65-F5344CB8AC3E}">
        <p14:creationId xmlns:p14="http://schemas.microsoft.com/office/powerpoint/2010/main" val="1830099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AA0E6EC-4D54-B644-9A6F-624D01524489}" vid="{E490EAC4-5F76-E046-BC87-049CA9D56D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Valinor Workshop powerpoint template</Template>
  <TotalTime>86</TotalTime>
  <Words>153</Words>
  <Application>Microsoft Macintosh PowerPoint</Application>
  <PresentationFormat>Widescreen</PresentationFormat>
  <Paragraphs>29</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Calibri Light</vt:lpstr>
      <vt:lpstr>Helvetica Neue Light</vt:lpstr>
      <vt:lpstr>Merriweather</vt:lpstr>
      <vt:lpstr>Arial</vt:lpstr>
      <vt:lpstr>Office Theme</vt:lpstr>
      <vt:lpstr>Climate Change Myths and Realities</vt:lpstr>
      <vt:lpstr>“Warming has paused!”</vt:lpstr>
      <vt:lpstr>“The climate is always changing; it’s natural!”</vt:lpstr>
      <vt:lpstr>“The models are wrong!”</vt:lpstr>
      <vt:lpstr>“CO2 is good! Plants need it!”</vt:lpstr>
      <vt:lpstr>“The 97% Consensus is wrong!”</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Myths and Realities</dc:title>
  <dc:creator>Microsoft Office User</dc:creator>
  <cp:lastModifiedBy>Microsoft Office User</cp:lastModifiedBy>
  <cp:revision>6</cp:revision>
  <dcterms:created xsi:type="dcterms:W3CDTF">2017-04-14T03:14:27Z</dcterms:created>
  <dcterms:modified xsi:type="dcterms:W3CDTF">2017-04-14T04:40:28Z</dcterms:modified>
</cp:coreProperties>
</file>