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8" r:id="rId2"/>
    <p:sldId id="304" r:id="rId3"/>
    <p:sldId id="305" r:id="rId4"/>
    <p:sldId id="257" r:id="rId5"/>
    <p:sldId id="259" r:id="rId6"/>
    <p:sldId id="290" r:id="rId7"/>
    <p:sldId id="301" r:id="rId8"/>
    <p:sldId id="302" r:id="rId9"/>
    <p:sldId id="266" r:id="rId10"/>
    <p:sldId id="303" r:id="rId11"/>
    <p:sldId id="284" r:id="rId12"/>
    <p:sldId id="286" r:id="rId13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ica Afanador" initials="AA" lastIdx="1" clrIdx="0">
    <p:extLst/>
  </p:cmAuthor>
  <p:cmAuthor id="2" name="Alexandra Soezer" initials="AS" lastIdx="1" clrIdx="1">
    <p:extLst/>
  </p:cmAuthor>
  <p:cmAuthor id="3" name="Ashili" initials="A" lastIdx="1" clrIdx="2">
    <p:extLst/>
  </p:cmAuthor>
  <p:cmAuthor id="4" name="Paulus Ashili" initials="PA" lastIdx="1" clrIdx="3">
    <p:extLst/>
  </p:cmAuthor>
  <p:cmAuthor id="5" name="Vikrant Badve" initials="VB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51" autoAdjust="0"/>
    <p:restoredTop sz="78309" autoAdjust="0"/>
  </p:normalViewPr>
  <p:slideViewPr>
    <p:cSldViewPr snapToGrid="0">
      <p:cViewPr>
        <p:scale>
          <a:sx n="50" d="100"/>
          <a:sy n="50" d="100"/>
        </p:scale>
        <p:origin x="1896" y="5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194C2DD6-979B-42BC-B111-809D673D8267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B71C19A3-BCE3-479F-B9A4-9E95D7DE3C0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341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GB" dirty="0" smtClean="0"/>
              <a:t>This slide describes</a:t>
            </a:r>
            <a:r>
              <a:rPr lang="en-GB" baseline="0" dirty="0" smtClean="0"/>
              <a:t> the</a:t>
            </a:r>
            <a:r>
              <a:rPr lang="en-US" dirty="0"/>
              <a:t> objectives of the NAMA: ideally in a diagram form or picture. Panelists should describe the objective in relation to the country’s development and/or climate strategies.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3598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998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7935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34974">
              <a:defRPr/>
            </a:pPr>
            <a:r>
              <a:rPr lang="en-US" dirty="0"/>
              <a:t>This slide describes the success factors of the NAMA: we will provide a list of common success factors from which the panelists can relate their NAMAs to and elaborate on their specific cases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C19A3-BCE3-479F-B9A4-9E95D7DE3C05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780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712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57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686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95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076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53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519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82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89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85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151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1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5F45E-1D36-488B-B5C5-CECD398BB6EF}" type="datetimeFigureOut">
              <a:rPr lang="en-GB" smtClean="0"/>
              <a:pPr/>
              <a:t>13/09/2016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4BBA5-C84B-4929-863F-AB56392E02E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9680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22" y="434401"/>
            <a:ext cx="8752114" cy="1325563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>
                <a:latin typeface="Gill Sans MT" panose="020B0502020104020203" pitchFamily="34" charset="0"/>
              </a:rPr>
              <a:t>Title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9224" y="2388637"/>
            <a:ext cx="808031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Strengthening and Modernizing the Public Transport Sector to achieve Mitigation and Sustainable Development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33694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</a:t>
            </a:r>
            <a:r>
              <a:rPr lang="en-US" sz="4000" dirty="0" smtClean="0">
                <a:latin typeface="Gill Sans MT" panose="020B0502020104020203" pitchFamily="34" charset="0"/>
              </a:rPr>
              <a:t>arrangements - MRV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31390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Oversight</a:t>
            </a:r>
          </a:p>
          <a:p>
            <a:pPr algn="ctr"/>
            <a:r>
              <a:rPr lang="en-US" dirty="0" smtClean="0"/>
              <a:t>Ministry of Works &amp; Transport </a:t>
            </a:r>
          </a:p>
          <a:p>
            <a:pPr algn="ctr"/>
            <a:r>
              <a:rPr lang="en-US" dirty="0" smtClean="0"/>
              <a:t>Ministry of Finance, Public Service &amp; Energy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398558" y="3145982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 Collection &amp; Retrieval (MOWT, DOE, SIB)</a:t>
            </a:r>
          </a:p>
          <a:p>
            <a:pPr algn="ctr"/>
            <a:r>
              <a:rPr lang="en-US" dirty="0" smtClean="0"/>
              <a:t>MRV System to be developed - NCO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22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2299" y="0"/>
            <a:ext cx="8570821" cy="1102659"/>
          </a:xfrm>
        </p:spPr>
        <p:txBody>
          <a:bodyPr>
            <a:normAutofit/>
          </a:bodyPr>
          <a:lstStyle/>
          <a:p>
            <a:r>
              <a:rPr lang="en-ZA" sz="4000" dirty="0">
                <a:latin typeface="Gill Sans MT" panose="020B0502020104020203" pitchFamily="34" charset="0"/>
              </a:rPr>
              <a:t>Implementation steps and timeframe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2419387"/>
              </p:ext>
            </p:extLst>
          </p:nvPr>
        </p:nvGraphicFramePr>
        <p:xfrm>
          <a:off x="423249" y="907437"/>
          <a:ext cx="7711294" cy="7376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7046"/>
                <a:gridCol w="3574248"/>
              </a:tblGrid>
              <a:tr h="5022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 smtClean="0">
                          <a:effectLst/>
                        </a:rPr>
                        <a:t>Target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Timeline </a:t>
                      </a:r>
                      <a:r>
                        <a:rPr lang="en-GB" sz="3200" dirty="0" smtClean="0">
                          <a:effectLst/>
                        </a:rPr>
                        <a:t>(months)</a:t>
                      </a:r>
                      <a:endParaRPr lang="en-ZA" sz="4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362200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Stakeholder Consultation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Needs Assessment – Gap Analysis Identification of Needs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Data Collection &amp; Baseline Analysis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Institutional Strengthening(based on needs assessment) &amp; Capacity Building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months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months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months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TBA</a:t>
                      </a:r>
                    </a:p>
                  </a:txBody>
                  <a:tcPr marL="68580" marR="68580" marT="0" marB="0"/>
                </a:tc>
              </a:tr>
              <a:tr h="248917">
                <a:tc>
                  <a:txBody>
                    <a:bodyPr/>
                    <a:lstStyle/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Establishment of  MRV System</a:t>
                      </a:r>
                      <a:endParaRPr lang="en-GB" sz="2000" baseline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dirty="0" smtClean="0">
                          <a:solidFill>
                            <a:schemeClr val="tx1"/>
                          </a:solidFill>
                          <a:effectLst/>
                        </a:rPr>
                        <a:t>Establishment</a:t>
                      </a: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of Climate Change Trust Fund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Completion of the National Transport Master Plan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Development of Public Transport Policy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Review &amp; Reform of Legislation 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Public Awareness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baseline="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6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months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Ongoing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months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 months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en-ZA" sz="1600" baseline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ZA" sz="16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TBA</a:t>
                      </a:r>
                      <a:endParaRPr lang="en-ZA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97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16859" y="1933201"/>
            <a:ext cx="7886700" cy="4351338"/>
          </a:xfrm>
        </p:spPr>
        <p:txBody>
          <a:bodyPr/>
          <a:lstStyle/>
          <a:p>
            <a:pPr marL="0" lvl="0" indent="0" algn="ctr">
              <a:buNone/>
            </a:pPr>
            <a:r>
              <a:rPr lang="en-GB" b="1" dirty="0"/>
              <a:t>National </a:t>
            </a:r>
            <a:r>
              <a:rPr lang="en-GB" b="1" dirty="0" smtClean="0"/>
              <a:t>Contact:</a:t>
            </a:r>
            <a:endParaRPr lang="en-GB" b="1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59767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346" y="439768"/>
            <a:ext cx="7886700" cy="4393488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Key Stakeholders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-Financial Institutions</a:t>
            </a:r>
            <a:br>
              <a:rPr lang="en-US" dirty="0" smtClean="0"/>
            </a:br>
            <a:r>
              <a:rPr lang="en-US" dirty="0" smtClean="0"/>
              <a:t>-Government Institutions</a:t>
            </a:r>
            <a:br>
              <a:rPr lang="en-US" dirty="0" smtClean="0"/>
            </a:br>
            <a:r>
              <a:rPr lang="en-US" dirty="0" smtClean="0"/>
              <a:t>MFPSPU(customs), MEDPTC (BBS), MFFESD(DOE), MOWT, OPM, NCCC, AGM, SIB, MLLGRD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222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Stakeholders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8929" y="1690689"/>
            <a:ext cx="808614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Citizens of Belize</a:t>
            </a:r>
          </a:p>
          <a:p>
            <a:r>
              <a:rPr lang="en-US" sz="2800" dirty="0" smtClean="0"/>
              <a:t>Tourism Industry</a:t>
            </a:r>
          </a:p>
          <a:p>
            <a:r>
              <a:rPr lang="en-US" sz="2800" dirty="0" smtClean="0"/>
              <a:t>Belize Association of Planners</a:t>
            </a:r>
          </a:p>
          <a:p>
            <a:r>
              <a:rPr lang="en-US" sz="2800" dirty="0" smtClean="0"/>
              <a:t>Mayors Association</a:t>
            </a:r>
          </a:p>
          <a:p>
            <a:r>
              <a:rPr lang="en-US" sz="2800" dirty="0" smtClean="0"/>
              <a:t>NAVCO</a:t>
            </a:r>
          </a:p>
          <a:p>
            <a:r>
              <a:rPr lang="en-US" sz="2800" dirty="0"/>
              <a:t>Bus Owners Association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07827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6698" y="0"/>
            <a:ext cx="8861610" cy="1118608"/>
          </a:xfrm>
        </p:spPr>
        <p:txBody>
          <a:bodyPr>
            <a:noAutofit/>
          </a:bodyPr>
          <a:lstStyle/>
          <a:p>
            <a:pPr algn="ctr"/>
            <a:r>
              <a:rPr lang="en-GB" sz="4000" dirty="0" smtClean="0">
                <a:latin typeface="Gill Sans MT" panose="020B0502020104020203" pitchFamily="34" charset="0"/>
              </a:rPr>
              <a:t>Overall Objectives of NAMA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5458" y="1118608"/>
            <a:ext cx="8229601" cy="5043653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GB" sz="1800" b="1" dirty="0" smtClean="0">
                <a:latin typeface="Gill Sans MT" panose="020B0502020104020203" pitchFamily="34" charset="0"/>
              </a:rPr>
              <a:t>X</a:t>
            </a:r>
            <a:endParaRPr lang="en-GB" sz="1600" dirty="0" smtClean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5110" y="1548882"/>
            <a:ext cx="8136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-Capacity Building &amp; Institutional Strengthening</a:t>
            </a:r>
          </a:p>
          <a:p>
            <a:r>
              <a:rPr lang="en-US" sz="2400" dirty="0" smtClean="0"/>
              <a:t>-Develop Public Transport Policy </a:t>
            </a:r>
          </a:p>
          <a:p>
            <a:r>
              <a:rPr lang="en-US" sz="2400" dirty="0" smtClean="0"/>
              <a:t>-Restructure public transportation system (roads, buses)</a:t>
            </a:r>
          </a:p>
          <a:p>
            <a:r>
              <a:rPr lang="en-US" sz="2400" dirty="0" smtClean="0"/>
              <a:t>-Legislative Reform</a:t>
            </a:r>
          </a:p>
          <a:p>
            <a:r>
              <a:rPr lang="en-US" sz="2400" dirty="0" smtClean="0"/>
              <a:t>-Contribute to achieve the objectives of the NDC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853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1514"/>
            <a:ext cx="9144000" cy="973817"/>
          </a:xfrm>
        </p:spPr>
        <p:txBody>
          <a:bodyPr>
            <a:normAutofit/>
          </a:bodyPr>
          <a:lstStyle/>
          <a:p>
            <a:pPr algn="ctr"/>
            <a:r>
              <a:rPr lang="en-ZA" sz="4000" dirty="0" smtClean="0">
                <a:latin typeface="Gill Sans MT" panose="020B0502020104020203" pitchFamily="34" charset="0"/>
              </a:rPr>
              <a:t>Transformation</a:t>
            </a:r>
            <a:r>
              <a:rPr lang="en-ZA" sz="4000" dirty="0" smtClean="0">
                <a:latin typeface="Gill Sans MT" panose="020B0502020104020203" pitchFamily="34" charset="0"/>
              </a:rPr>
              <a:t>al Change 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84" y="1200831"/>
            <a:ext cx="8521148" cy="565716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GB" sz="2000" dirty="0" smtClean="0"/>
              <a:t>X</a:t>
            </a:r>
          </a:p>
          <a:p>
            <a:pPr marL="0" indent="0">
              <a:lnSpc>
                <a:spcPct val="150000"/>
              </a:lnSpc>
              <a:buNone/>
            </a:pPr>
            <a:endParaRPr lang="en-GB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895739" y="733927"/>
            <a:ext cx="824826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National Transport Master Plan</a:t>
            </a:r>
          </a:p>
          <a:p>
            <a:r>
              <a:rPr lang="en-US" sz="2800" dirty="0" smtClean="0"/>
              <a:t>Growth &amp; Sustainable Development Strategy</a:t>
            </a:r>
          </a:p>
          <a:p>
            <a:r>
              <a:rPr lang="en-US" sz="2800" dirty="0" smtClean="0"/>
              <a:t>National Trade Policy Framework</a:t>
            </a:r>
          </a:p>
          <a:p>
            <a:r>
              <a:rPr lang="en-US" sz="2800" dirty="0" smtClean="0"/>
              <a:t>Institute of International Industry Standards</a:t>
            </a:r>
          </a:p>
          <a:p>
            <a:r>
              <a:rPr lang="en-US" sz="2800" dirty="0" smtClean="0"/>
              <a:t>National Energy Policy</a:t>
            </a:r>
          </a:p>
          <a:p>
            <a:r>
              <a:rPr lang="en-US" sz="2800" dirty="0" smtClean="0"/>
              <a:t>Reform of customs imports policies, duties and fiscal incentives</a:t>
            </a:r>
          </a:p>
          <a:p>
            <a:r>
              <a:rPr lang="en-US" sz="2800" dirty="0" smtClean="0"/>
              <a:t>Capacity Building &amp; Institutional Reform</a:t>
            </a:r>
          </a:p>
          <a:p>
            <a:r>
              <a:rPr lang="en-US" sz="2800" dirty="0" smtClean="0"/>
              <a:t>Public Education &amp;  Awareness </a:t>
            </a:r>
          </a:p>
          <a:p>
            <a:r>
              <a:rPr lang="en-US" sz="2800" dirty="0" smtClean="0"/>
              <a:t>Financial Incentives </a:t>
            </a:r>
          </a:p>
          <a:p>
            <a:r>
              <a:rPr lang="en-US" sz="2800" dirty="0" smtClean="0"/>
              <a:t>Revise &amp; amend the legislation </a:t>
            </a:r>
          </a:p>
          <a:p>
            <a:r>
              <a:rPr lang="en-US" sz="2800" dirty="0" smtClean="0"/>
              <a:t>Clean fuel policy – diversification of fuels</a:t>
            </a:r>
          </a:p>
          <a:p>
            <a:r>
              <a:rPr lang="en-US" sz="2800" dirty="0" smtClean="0"/>
              <a:t>Climate Change Policy, Strategy and Action Plan</a:t>
            </a:r>
          </a:p>
          <a:p>
            <a:r>
              <a:rPr lang="en-US" sz="2800" dirty="0" smtClean="0"/>
              <a:t>Horizon 2030 -SD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9772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18" y="0"/>
            <a:ext cx="7886700" cy="693433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>
                <a:latin typeface="Gill Sans MT" panose="020B0502020104020203" pitchFamily="34" charset="0"/>
              </a:rPr>
              <a:t> </a:t>
            </a:r>
            <a:r>
              <a:rPr lang="en-US" sz="4000" dirty="0" smtClean="0">
                <a:latin typeface="Gill Sans MT" panose="020B0502020104020203" pitchFamily="34" charset="0"/>
              </a:rPr>
              <a:t>Interventions</a:t>
            </a:r>
            <a:endParaRPr lang="en-US" sz="4000" dirty="0">
              <a:latin typeface="Gill Sans MT" panose="020B05020201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436" y="693433"/>
            <a:ext cx="8666169" cy="6043543"/>
          </a:xfrm>
        </p:spPr>
        <p:txBody>
          <a:bodyPr>
            <a:noAutofit/>
          </a:bodyPr>
          <a:lstStyle/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000" b="1" dirty="0" smtClean="0">
              <a:latin typeface="Gill Sans MT" panose="020B0502020104020203" pitchFamily="34" charset="0"/>
            </a:endParaRPr>
          </a:p>
          <a:p>
            <a:pPr marL="841375" indent="0" algn="just">
              <a:lnSpc>
                <a:spcPct val="180000"/>
              </a:lnSpc>
              <a:spcBef>
                <a:spcPts val="0"/>
              </a:spcBef>
              <a:buNone/>
              <a:tabLst>
                <a:tab pos="1074738" algn="l"/>
              </a:tabLst>
            </a:pPr>
            <a:endParaRPr lang="en-GB" sz="2000" dirty="0" smtClean="0">
              <a:latin typeface="Gill Sans MT" panose="020B05020201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708" y="782980"/>
            <a:ext cx="74520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Data collection, understanding of transport sector, BAU, analyzing gaps and identify the needs and barriers</a:t>
            </a: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34192" y="1702027"/>
            <a:ext cx="7921331" cy="127727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Avoid - Shift - Improve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Enforcement of existing laws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Import regulations (efficient standards, type of buses, etc.)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Incentivize procurement of new buses &amp; phase out old buses (tax &amp; duties exemptions for imports of efficient units, licensing and renewals)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modernization of  standards,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energy efficiency &amp; quality standards,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resource mobilization,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improve infrastructure (roads, revise the designated bus stops &amp; terminals, bus schedules)  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public awareness campaign,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design computerized ticketing system (e.g. boarding pass system),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Regulate number of buses running in peak and non-peak hours depending on expected bus occupation rate,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Soft loans -with attractive interest rates- for bus operators to improve the bus fleet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Better management of bus terminals (increase numbers, upgrade/modernizing terminals, inter-district terminals, different types of terminals)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PPP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Rationalize sources of fuel –assess if shifting to electric vehicles is a feasible option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Shift to alternative modes of travelling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Limit the number of players in the transport sector – PPP or get rid of licensing regime/service permits,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Diversified service types – higher tariffs for better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endParaRPr lang="en-US" sz="3600" dirty="0" smtClean="0"/>
          </a:p>
          <a:p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579298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 smtClean="0">
                <a:latin typeface="Gill Sans MT" panose="020B0502020104020203" pitchFamily="34" charset="0"/>
              </a:rPr>
              <a:t>Finance mechanism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2438" y="1189044"/>
            <a:ext cx="7886700" cy="5383205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Development banks -</a:t>
            </a:r>
            <a:r>
              <a:rPr lang="en-US" dirty="0"/>
              <a:t> International and </a:t>
            </a:r>
            <a:r>
              <a:rPr lang="en-US" dirty="0" smtClean="0"/>
              <a:t>local (CDB, WB, IDB - </a:t>
            </a:r>
            <a:r>
              <a:rPr lang="en-US" dirty="0"/>
              <a:t>–soft loans for private sector</a:t>
            </a:r>
            <a:endParaRPr lang="en-US" dirty="0" smtClean="0"/>
          </a:p>
          <a:p>
            <a:r>
              <a:rPr lang="en-US" dirty="0" smtClean="0"/>
              <a:t>Public funds – policy, regulations, staff, incentives, integration CC considerations in the transport sector</a:t>
            </a:r>
          </a:p>
          <a:p>
            <a:r>
              <a:rPr lang="en-US" dirty="0" smtClean="0"/>
              <a:t>Grants </a:t>
            </a:r>
          </a:p>
          <a:p>
            <a:r>
              <a:rPr lang="en-US" dirty="0" smtClean="0"/>
              <a:t>International funds, GCF/GEF/ -technical support for developing energy efficiency standards, pilot projects, testing</a:t>
            </a:r>
          </a:p>
          <a:p>
            <a:r>
              <a:rPr lang="en-US" dirty="0" smtClean="0"/>
              <a:t>Bilateral cooperation (JICA, Belize-</a:t>
            </a:r>
            <a:r>
              <a:rPr lang="en-US" dirty="0" err="1" smtClean="0"/>
              <a:t>Mex</a:t>
            </a:r>
            <a:r>
              <a:rPr lang="en-US" dirty="0" smtClean="0"/>
              <a:t> cooperation framework, S-S cooperation) – infrastructure, equipment, expertise for capacity building, technical assistance to develop standards</a:t>
            </a:r>
          </a:p>
          <a:p>
            <a:r>
              <a:rPr lang="en-US" dirty="0" smtClean="0"/>
              <a:t>Guarantees </a:t>
            </a:r>
          </a:p>
          <a:p>
            <a:r>
              <a:rPr lang="en-US" dirty="0" smtClean="0"/>
              <a:t>Private equity funds –soft loans for private sector</a:t>
            </a:r>
          </a:p>
          <a:p>
            <a:r>
              <a:rPr lang="en-US" dirty="0" smtClean="0"/>
              <a:t>Credit Unions</a:t>
            </a:r>
          </a:p>
          <a:p>
            <a:r>
              <a:rPr lang="en-US" dirty="0" smtClean="0"/>
              <a:t>Revenues – licensing, fees for road service permit, terminal fees, 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79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438" y="109632"/>
            <a:ext cx="7886700" cy="1325563"/>
          </a:xfrm>
        </p:spPr>
        <p:txBody>
          <a:bodyPr>
            <a:normAutofit/>
          </a:bodyPr>
          <a:lstStyle/>
          <a:p>
            <a:pPr lvl="0" algn="ctr"/>
            <a:r>
              <a:rPr lang="en-GB" sz="4000" dirty="0" smtClean="0">
                <a:latin typeface="Gill Sans MT" panose="020B0502020104020203" pitchFamily="34" charset="0"/>
              </a:rPr>
              <a:t>Grant support </a:t>
            </a:r>
            <a:br>
              <a:rPr lang="en-GB" sz="4000" dirty="0" smtClean="0">
                <a:latin typeface="Gill Sans MT" panose="020B0502020104020203" pitchFamily="34" charset="0"/>
              </a:rPr>
            </a:br>
            <a:r>
              <a:rPr lang="en-GB" sz="4000" dirty="0" smtClean="0">
                <a:latin typeface="Gill Sans MT" panose="020B0502020104020203" pitchFamily="34" charset="0"/>
              </a:rPr>
              <a:t>(national and international)</a:t>
            </a:r>
            <a:endParaRPr lang="en-ZA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86875" y="1398595"/>
            <a:ext cx="7886700" cy="4351338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Capacity building</a:t>
            </a:r>
          </a:p>
          <a:p>
            <a:r>
              <a:rPr lang="en-US" dirty="0" smtClean="0"/>
              <a:t>Regulations</a:t>
            </a:r>
          </a:p>
          <a:p>
            <a:r>
              <a:rPr lang="en-US" dirty="0" smtClean="0"/>
              <a:t>Guarantees </a:t>
            </a:r>
          </a:p>
          <a:p>
            <a:r>
              <a:rPr lang="en-US" dirty="0" smtClean="0"/>
              <a:t>Institutional strengthening</a:t>
            </a:r>
          </a:p>
          <a:p>
            <a:r>
              <a:rPr lang="en-US" dirty="0" smtClean="0"/>
              <a:t>Public awareness and co</a:t>
            </a:r>
          </a:p>
          <a:p>
            <a:r>
              <a:rPr lang="en-US" dirty="0" smtClean="0"/>
              <a:t>Research, studies, data collection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258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738" y="94129"/>
            <a:ext cx="8992262" cy="107550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latin typeface="Gill Sans MT" panose="020B0502020104020203" pitchFamily="34" charset="0"/>
              </a:rPr>
              <a:t>Institutional </a:t>
            </a:r>
            <a:r>
              <a:rPr lang="en-US" sz="4000" dirty="0" smtClean="0">
                <a:latin typeface="Gill Sans MT" panose="020B0502020104020203" pitchFamily="34" charset="0"/>
              </a:rPr>
              <a:t>arrangements – </a:t>
            </a:r>
            <a:br>
              <a:rPr lang="en-US" sz="4000" dirty="0" smtClean="0">
                <a:latin typeface="Gill Sans MT" panose="020B0502020104020203" pitchFamily="34" charset="0"/>
              </a:rPr>
            </a:br>
            <a:r>
              <a:rPr lang="en-US" sz="4000" dirty="0" smtClean="0">
                <a:latin typeface="Gill Sans MT" panose="020B0502020104020203" pitchFamily="34" charset="0"/>
              </a:rPr>
              <a:t>Management and Funds</a:t>
            </a:r>
            <a:endParaRPr lang="en-GB" sz="4000" dirty="0">
              <a:latin typeface="Gill Sans MT" panose="020B0502020104020203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5441" y="1319688"/>
            <a:ext cx="78867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831390" y="1319688"/>
            <a:ext cx="3541560" cy="173596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NAMA  Approver </a:t>
            </a:r>
          </a:p>
          <a:p>
            <a:pPr algn="ctr"/>
            <a:r>
              <a:rPr lang="en-US" dirty="0" smtClean="0"/>
              <a:t>Ministry of Agriculture, Forestry, Fisheries, the Environment &amp; Sustainable Development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536106" y="3279037"/>
            <a:ext cx="4407224" cy="27075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National Climate Change Committee –Advisory</a:t>
            </a:r>
          </a:p>
          <a:p>
            <a:pPr algn="ctr"/>
            <a:r>
              <a:rPr lang="en-US" dirty="0" smtClean="0"/>
              <a:t>National Climate Change Office- </a:t>
            </a:r>
            <a:r>
              <a:rPr lang="en-US" dirty="0" smtClean="0"/>
              <a:t>Coordination </a:t>
            </a:r>
          </a:p>
          <a:p>
            <a:pPr algn="ctr"/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5087221" y="3167347"/>
            <a:ext cx="3474255" cy="29309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Establishment of Climate Change Trust Fund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75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11389</TotalTime>
  <Words>770</Words>
  <Application>Microsoft Office PowerPoint</Application>
  <PresentationFormat>On-screen Show (4:3)</PresentationFormat>
  <Paragraphs>131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Gill Sans MT</vt:lpstr>
      <vt:lpstr>Times New Roman</vt:lpstr>
      <vt:lpstr>Office Theme</vt:lpstr>
      <vt:lpstr>Title</vt:lpstr>
      <vt:lpstr>     Key Stakeholders  -Financial Institutions -Government Institutions MFPSPU(customs), MEDPTC (BBS), MFFESD(DOE), MOWT, OPM, NCCC, AGM, SIB, MLLGRD     </vt:lpstr>
      <vt:lpstr>Primary Stakeholders</vt:lpstr>
      <vt:lpstr>Overall Objectives of NAMA</vt:lpstr>
      <vt:lpstr>Transformational Change </vt:lpstr>
      <vt:lpstr> Interventions</vt:lpstr>
      <vt:lpstr>Finance mechanism</vt:lpstr>
      <vt:lpstr>Grant support  (national and international)</vt:lpstr>
      <vt:lpstr>Institutional arrangements –  Management and Funds</vt:lpstr>
      <vt:lpstr>Institutional arrangements - MRV</vt:lpstr>
      <vt:lpstr>Implementation steps and timeframe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guidelines</dc:title>
  <dc:creator>Angelica Afanador</dc:creator>
  <cp:lastModifiedBy>Maria Laura Vinuela</cp:lastModifiedBy>
  <cp:revision>246</cp:revision>
  <cp:lastPrinted>2015-11-17T12:50:55Z</cp:lastPrinted>
  <dcterms:created xsi:type="dcterms:W3CDTF">2015-09-30T16:45:53Z</dcterms:created>
  <dcterms:modified xsi:type="dcterms:W3CDTF">2016-09-13T21:42:24Z</dcterms:modified>
</cp:coreProperties>
</file>