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82" r:id="rId7"/>
    <p:sldId id="278" r:id="rId8"/>
    <p:sldId id="279" r:id="rId9"/>
    <p:sldId id="270" r:id="rId10"/>
    <p:sldId id="274" r:id="rId11"/>
    <p:sldId id="272" r:id="rId12"/>
    <p:sldId id="262" r:id="rId13"/>
    <p:sldId id="280" r:id="rId14"/>
    <p:sldId id="281" r:id="rId15"/>
    <p:sldId id="276" r:id="rId16"/>
    <p:sldId id="277" r:id="rId17"/>
    <p:sldId id="28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CC66"/>
    <a:srgbClr val="FAE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124" autoAdjust="0"/>
  </p:normalViewPr>
  <p:slideViewPr>
    <p:cSldViewPr>
      <p:cViewPr varScale="1">
        <p:scale>
          <a:sx n="39" d="100"/>
          <a:sy n="39" d="100"/>
        </p:scale>
        <p:origin x="1603" y="53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328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0607A1-0186-494C-A3A9-07772C489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34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BACCAB-D60E-5D4C-9575-030BC7C72B1D}" type="datetimeFigureOut">
              <a:rPr lang="en-US"/>
              <a:pPr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3C551B-FB78-B248-85BC-CAC8E1FB7F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57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79CBC81-57BD-9048-9403-292B879F41C6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72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Encourage</a:t>
            </a:r>
            <a:r>
              <a:rPr lang="en-US" baseline="0" dirty="0" smtClean="0"/>
              <a:t> the incorporation of climate risks and opportunities into national and sector planning process.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Emphasize the importance of considering long and medium term planning within the framework of national priorities for low emission and climate resilient development.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Promote comprehensive assessment of the benefits and trade offs of climate change adaptation interventions which is seldom undertaken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err="1" smtClean="0"/>
              <a:t>Recognising</a:t>
            </a:r>
            <a:r>
              <a:rPr lang="en-US" baseline="0" dirty="0" smtClean="0"/>
              <a:t> that many countries struggle to implement national strategies that decouple carbon emissions from economic growth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In view of this JCCCP seeks to strengthen institutional and technical capacities for the development of iterative NAPs and NAMAs in the region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Where the process has already been </a:t>
            </a:r>
            <a:r>
              <a:rPr lang="en-US" baseline="0" dirty="0" err="1" smtClean="0"/>
              <a:t>initiatied</a:t>
            </a:r>
            <a:r>
              <a:rPr lang="en-US" baseline="0" dirty="0" smtClean="0"/>
              <a:t> the project will build on and address gaps in the current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81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Provides the opportunity for the identification of </a:t>
            </a:r>
            <a:r>
              <a:rPr lang="en-US" baseline="0" dirty="0" smtClean="0"/>
              <a:t> areas where increased sensitization to CC impacts is needed as well as opportunities to strengthen national capacities for the development and implementation of NAPs and NAMAs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Identifying previous work, accessing the country situation to determine ways to address gaps. Provide effective and holistic pathways to accurate climate data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Many agencies few synergies, scattered approach. Foster coordination of key players and encourage the inclusion of climate consideration in national planning ( fiscal plans, national development plans, strategic planning)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09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Support the formulation</a:t>
            </a:r>
            <a:r>
              <a:rPr lang="en-US" baseline="0" dirty="0" smtClean="0"/>
              <a:t> of national level / strategies for advancing the NAPs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Train technical officers and</a:t>
            </a:r>
            <a:r>
              <a:rPr lang="en-US" baseline="0" dirty="0" smtClean="0"/>
              <a:t> policy officers from planning ministries on relevant tools and approaches to advance key steps of the NAP process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Establish business as usual GHG emission baselines and identify mitigation options in selected sectors relevant for the region/ country 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Design and implement NAMAs and establish MRV systems for monitoring purposes  </a:t>
            </a:r>
          </a:p>
          <a:p>
            <a:pPr marL="228600" indent="-228600">
              <a:buFont typeface="+mj-lt"/>
              <a:buAutoNum type="arabicPeriod"/>
            </a:pP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70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Will include</a:t>
            </a:r>
            <a:r>
              <a:rPr lang="en-US" baseline="0" dirty="0" smtClean="0"/>
              <a:t> capacity assessments to identifying strengths, gaps, and key institutional and technical capacity/ review of national strategic development plans/ examine outcomes of relevant regional initiatives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Stakeholder consultations to identify expectations for integrating med to long term planning for adaptation into planning and budgeting processes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Will be used to drive the NAP process (</a:t>
            </a:r>
            <a:r>
              <a:rPr lang="en-US" baseline="0" dirty="0" err="1" smtClean="0"/>
              <a:t>e.g</a:t>
            </a:r>
            <a:r>
              <a:rPr lang="en-US" baseline="0" dirty="0" smtClean="0"/>
              <a:t> institutional assessments of ministries in preparation of CCA planning)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Formulation of roadmaps -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84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Inform the NAP process.</a:t>
            </a:r>
            <a:r>
              <a:rPr lang="en-US" baseline="0" dirty="0" smtClean="0"/>
              <a:t> Will include institutional analysis to determine workflows and entry points to determine strategies for mainstreaming and costs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Strengthen leadership in key ministries re importance of med to long tem adaptation planning and integration of adaptation costs into sector and public investment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Development</a:t>
            </a:r>
            <a:r>
              <a:rPr lang="en-US" baseline="0" dirty="0" smtClean="0"/>
              <a:t> of sector specific guidance tools and methodologies, policy materials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Priority ministries identified and trained in costing economic losses re CC and line ministries trained to adopt standardized definitions and methodologies for CC relevant indicators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Aimed development of data collection methods to measure CCA impact and </a:t>
            </a:r>
            <a:r>
              <a:rPr lang="en-US" baseline="0" dirty="0" err="1" smtClean="0"/>
              <a:t>casuality</a:t>
            </a:r>
            <a:r>
              <a:rPr lang="en-US" baseline="0" dirty="0" smtClean="0"/>
              <a:t>. Participatory evidence based M&amp;E methods designed to promote buy in from planners and households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75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To</a:t>
            </a:r>
            <a:r>
              <a:rPr lang="en-US" baseline="0" dirty="0" smtClean="0"/>
              <a:t> include public buildings , community based infrastructure, energy generating and end – use sectors 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Includes but not limited retrofitting of inefficient light fixtures, installation of solar voltaic equipment for disaster risk management purposes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Same actions as above and others such as water pumping or agricultural uses mini and micro hydropower electricity </a:t>
            </a:r>
            <a:r>
              <a:rPr lang="en-US" baseline="0" dirty="0" smtClean="0"/>
              <a:t>generation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 Unilateral- voluntary mitigation actions implemented unilaterally/ Supported-need significant technology – have higher cost or entry barriers that high emission technologies/ Credited – mitigation actions that can be encouraged through market mechanisms- sector crediting or carbon markets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Implementation of NAMAs and MRV system- required strong capacity and readiness from a wide range of stakeholders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1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Actions</a:t>
            </a:r>
            <a:r>
              <a:rPr lang="en-US" baseline="0" dirty="0" smtClean="0"/>
              <a:t> prioritized in sectors and structured into detailed NAMAs- identification of instruments and  policy and financial tools for implementation (fiscal incentives, feed in tariffs, concessional credits)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Broad stakeholder participation in selection of appropriate policy instruments for NAMA  implementation – to support policy dialogue on </a:t>
            </a:r>
            <a:r>
              <a:rPr lang="en-US" baseline="0" dirty="0" err="1" smtClean="0"/>
              <a:t>implemnation</a:t>
            </a:r>
            <a:r>
              <a:rPr lang="en-US" baseline="0" dirty="0" smtClean="0"/>
              <a:t> instruments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National/ regional registry mechanism for mitigation actions for selected interventions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Establishment of key MRV systems. Designed to comply with internationally accepted standards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This initiative promotes learning by doing. In that light it endeavors to produce key bottom up knowledge on the requirements for effective NAMA implementation in the Caribbean and as a result generate important lessons for the international community.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4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8626475" y="517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06324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12648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533400" y="2209800"/>
            <a:ext cx="6553200" cy="76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0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2" name="Text Placeholder 33"/>
          <p:cNvSpPr>
            <a:spLocks noGrp="1"/>
          </p:cNvSpPr>
          <p:nvPr>
            <p:ph type="body" sz="quarter" idx="19"/>
          </p:nvPr>
        </p:nvSpPr>
        <p:spPr>
          <a:xfrm>
            <a:off x="533400" y="2743200"/>
            <a:ext cx="65532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9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533400" y="381000"/>
            <a:ext cx="990600" cy="457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="0" i="0">
                <a:solidFill>
                  <a:schemeClr val="bg1">
                    <a:lumMod val="75000"/>
                  </a:schemeClr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43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632610" y="0"/>
            <a:ext cx="45262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5322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8440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228600" y="1524000"/>
            <a:ext cx="7239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 flipH="1">
            <a:off x="609600" y="1447800"/>
            <a:ext cx="6249988" cy="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533400" y="914400"/>
            <a:ext cx="6553200" cy="5204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6553200" cy="4191000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22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5930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295400" y="3048000"/>
            <a:ext cx="6553200" cy="520456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9408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566160"/>
            <a:ext cx="530352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394960" y="3566160"/>
            <a:ext cx="374904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8752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389120"/>
            <a:ext cx="457200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63440" y="4389120"/>
            <a:ext cx="448056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7792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7374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990600" y="533400"/>
            <a:ext cx="7013448" cy="5779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8443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2971800"/>
            <a:ext cx="91440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9261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200400"/>
            <a:ext cx="470916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800600" y="3200400"/>
            <a:ext cx="43434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2684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een shot 2011-06-24 at 3.13.0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874713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19" r:id="rId4"/>
    <p:sldLayoutId id="2147483720" r:id="rId5"/>
    <p:sldLayoutId id="2147483721" r:id="rId6"/>
    <p:sldLayoutId id="2147483722" r:id="rId7"/>
    <p:sldLayoutId id="2147483728" r:id="rId8"/>
    <p:sldLayoutId id="2147483729" r:id="rId9"/>
    <p:sldLayoutId id="2147483723" r:id="rId10"/>
    <p:sldLayoutId id="21474837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4" b="4134"/>
          <a:stretch>
            <a:fillRect/>
          </a:stretch>
        </p:blipFill>
        <p:spPr>
          <a:xfrm>
            <a:off x="7772400" y="5767500"/>
            <a:ext cx="1022336" cy="862282"/>
          </a:xfrm>
        </p:spPr>
      </p:pic>
      <p:sp>
        <p:nvSpPr>
          <p:cNvPr id="7173" name="Text Placeholder 4"/>
          <p:cNvSpPr>
            <a:spLocks noGrp="1"/>
          </p:cNvSpPr>
          <p:nvPr>
            <p:ph type="body" sz="quarter" idx="17"/>
          </p:nvPr>
        </p:nvSpPr>
        <p:spPr bwMode="auto">
          <a:xfrm>
            <a:off x="1028700" y="1285156"/>
            <a:ext cx="6873097" cy="146756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Inception Workshop</a:t>
            </a:r>
          </a:p>
          <a:p>
            <a:pPr algn="ctr"/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Japan-Caribbean Climate Change Partnership</a:t>
            </a:r>
          </a:p>
          <a:p>
            <a:pPr algn="ctr">
              <a:spcBef>
                <a:spcPts val="450"/>
              </a:spcBef>
            </a:pPr>
            <a:r>
              <a:rPr lang="en-US" sz="2400" dirty="0">
                <a:latin typeface="Myriad Pro" charset="0"/>
                <a:ea typeface="ＭＳ Ｐゴシック" charset="0"/>
                <a:cs typeface="ＭＳ Ｐゴシック" charset="0"/>
              </a:rPr>
              <a:t>(J-CCCP)</a:t>
            </a:r>
          </a:p>
          <a:p>
            <a:pPr algn="ctr">
              <a:spcBef>
                <a:spcPts val="450"/>
              </a:spcBef>
            </a:pPr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algn="ctr"/>
            <a:r>
              <a:rPr lang="en-US" sz="4500" dirty="0">
                <a:latin typeface="Myriad Pro" charset="0"/>
                <a:ea typeface="ＭＳ Ｐゴシック" charset="0"/>
                <a:cs typeface="ＭＳ Ｐゴシック" charset="0"/>
              </a:rPr>
              <a:t>Overview of Outcome </a:t>
            </a:r>
            <a:r>
              <a:rPr lang="en-US" sz="4500" dirty="0" smtClean="0">
                <a:latin typeface="Myriad Pro" charset="0"/>
                <a:ea typeface="ＭＳ Ｐゴシック" charset="0"/>
                <a:cs typeface="ＭＳ Ｐゴシック" charset="0"/>
              </a:rPr>
              <a:t>1</a:t>
            </a:r>
            <a:endParaRPr lang="en-US" sz="45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dirty="0" smtClean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pPr algn="ctr"/>
            <a:endParaRPr lang="en-US" sz="2400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4" name="Text Placeholder 5"/>
          <p:cNvSpPr>
            <a:spLocks noGrp="1"/>
          </p:cNvSpPr>
          <p:nvPr>
            <p:ph type="body" sz="quarter" idx="19"/>
          </p:nvPr>
        </p:nvSpPr>
        <p:spPr bwMode="auto">
          <a:xfrm>
            <a:off x="1763605" y="4361169"/>
            <a:ext cx="5886450" cy="62936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January 2016</a:t>
            </a:r>
          </a:p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Donna Gittens</a:t>
            </a:r>
          </a:p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Technical Specialist</a:t>
            </a:r>
          </a:p>
          <a:p>
            <a:pPr algn="ctr"/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J-CCCP </a:t>
            </a:r>
          </a:p>
        </p:txBody>
      </p:sp>
      <p:pic>
        <p:nvPicPr>
          <p:cNvPr id="9" name="Picture Placeholder 8"/>
          <p:cNvPicPr>
            <a:picLocks noGrp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964"/>
          <a:stretch>
            <a:fillRect/>
          </a:stretch>
        </p:blipFill>
        <p:spPr bwMode="auto">
          <a:xfrm>
            <a:off x="304800" y="5257800"/>
            <a:ext cx="2466098" cy="18816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657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1143000" y="381000"/>
            <a:ext cx="7071360" cy="520456"/>
          </a:xfrm>
        </p:spPr>
        <p:txBody>
          <a:bodyPr/>
          <a:lstStyle/>
          <a:p>
            <a:r>
              <a:rPr lang="en-US" dirty="0" smtClean="0"/>
              <a:t>Output 1.4- </a:t>
            </a:r>
            <a:r>
              <a:rPr lang="en-GB" dirty="0"/>
              <a:t>Design and </a:t>
            </a:r>
            <a:r>
              <a:rPr lang="en-GB" dirty="0" smtClean="0"/>
              <a:t>implementation</a:t>
            </a:r>
          </a:p>
          <a:p>
            <a:r>
              <a:rPr lang="en-GB" dirty="0" smtClean="0"/>
              <a:t> </a:t>
            </a:r>
            <a:r>
              <a:rPr lang="en-GB" dirty="0"/>
              <a:t>of NAMAs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8153400" cy="4191000"/>
          </a:xfrm>
        </p:spPr>
        <p:txBody>
          <a:bodyPr/>
          <a:lstStyle/>
          <a:p>
            <a:r>
              <a:rPr lang="en-GB" dirty="0"/>
              <a:t>Policy and financial tools to support the implementation of a mitigation actions </a:t>
            </a:r>
            <a:r>
              <a:rPr lang="en-GB" dirty="0" smtClean="0"/>
              <a:t>programme</a:t>
            </a:r>
          </a:p>
          <a:p>
            <a:r>
              <a:rPr lang="en-GB" dirty="0"/>
              <a:t>Multi-sectorial policy dialogues on potential instruments for the implementation of NAMAs </a:t>
            </a:r>
            <a:endParaRPr lang="en-GB" dirty="0" smtClean="0"/>
          </a:p>
          <a:p>
            <a:r>
              <a:rPr lang="en-GB" dirty="0"/>
              <a:t>Coordination mechanisms for NAMA </a:t>
            </a:r>
            <a:r>
              <a:rPr lang="en-GB" dirty="0" smtClean="0"/>
              <a:t>implementation</a:t>
            </a:r>
          </a:p>
          <a:p>
            <a:r>
              <a:rPr lang="en-GB" dirty="0" smtClean="0"/>
              <a:t>Establishment of </a:t>
            </a:r>
            <a:r>
              <a:rPr lang="en-GB" dirty="0"/>
              <a:t>k</a:t>
            </a:r>
            <a:r>
              <a:rPr lang="en-GB" dirty="0" smtClean="0"/>
              <a:t>ey </a:t>
            </a:r>
            <a:r>
              <a:rPr lang="en-GB" dirty="0"/>
              <a:t>parameters (quantitative and qualitative) to define and monitor selected </a:t>
            </a:r>
            <a:r>
              <a:rPr lang="en-GB" dirty="0" smtClean="0"/>
              <a:t>NAMAs</a:t>
            </a:r>
          </a:p>
          <a:p>
            <a:r>
              <a:rPr lang="en-GB" dirty="0"/>
              <a:t>Training and certification of MRV and NAMA </a:t>
            </a:r>
            <a:r>
              <a:rPr lang="en-GB" dirty="0" smtClean="0"/>
              <a:t>professionals</a:t>
            </a:r>
            <a:endParaRPr lang="en-US" dirty="0"/>
          </a:p>
        </p:txBody>
      </p:sp>
      <p:pic>
        <p:nvPicPr>
          <p:cNvPr id="5" name="Picture 4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"/>
            <a:ext cx="475488" cy="27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1066800" y="838200"/>
            <a:ext cx="6553200" cy="520456"/>
          </a:xfrm>
        </p:spPr>
        <p:txBody>
          <a:bodyPr/>
          <a:lstStyle/>
          <a:p>
            <a:r>
              <a:rPr lang="en-US" dirty="0" smtClean="0"/>
              <a:t>End of Project Targets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7924800" cy="4191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NAPs which explicitly address disaster and climate resilience and gender impacts completed in six countries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NAMAs </a:t>
            </a:r>
            <a:r>
              <a:rPr lang="en-US" dirty="0"/>
              <a:t>submitted to </a:t>
            </a:r>
            <a:r>
              <a:rPr lang="en-US" dirty="0" smtClean="0"/>
              <a:t>UNFCCC for six countries</a:t>
            </a:r>
            <a:endParaRPr lang="en-US" dirty="0"/>
          </a:p>
        </p:txBody>
      </p:sp>
      <p:pic>
        <p:nvPicPr>
          <p:cNvPr id="5" name="Picture 4" descr="circl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90600"/>
            <a:ext cx="475488" cy="27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0" y="2625804"/>
            <a:ext cx="624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003399"/>
                </a:solidFill>
              </a:rPr>
              <a:t>Thank You </a:t>
            </a:r>
            <a:endParaRPr lang="en-US" sz="66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9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533400" y="838200"/>
            <a:ext cx="6553200" cy="520456"/>
          </a:xfrm>
        </p:spPr>
        <p:txBody>
          <a:bodyPr/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      Outcome 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1- </a:t>
            </a: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The Outcomes 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 descr="Untitled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14600"/>
            <a:ext cx="7873947" cy="3505200"/>
          </a:xfrm>
          <a:prstGeom prst="rect">
            <a:avLst/>
          </a:prstGeom>
        </p:spPr>
      </p:pic>
      <p:pic>
        <p:nvPicPr>
          <p:cNvPr id="9" name="Picture 8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475488" cy="27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2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838200"/>
            <a:ext cx="6553200" cy="520700"/>
          </a:xfrm>
          <a:noFill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      Outcome 1- The Objective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6" name="Picture 5" descr="Untitled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0424" y="2257785"/>
            <a:ext cx="3694176" cy="4201710"/>
          </a:xfrm>
          <a:prstGeom prst="rect">
            <a:avLst/>
          </a:prstGeom>
        </p:spPr>
      </p:pic>
      <p:pic>
        <p:nvPicPr>
          <p:cNvPr id="8" name="Picture 7" descr="circl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990600"/>
            <a:ext cx="475488" cy="27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32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826008" y="838200"/>
            <a:ext cx="6553200" cy="520456"/>
          </a:xfrm>
        </p:spPr>
        <p:txBody>
          <a:bodyPr/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  Outcome 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1- </a:t>
            </a: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The Goals  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7696200" cy="4191000"/>
          </a:xfrm>
        </p:spPr>
        <p:txBody>
          <a:bodyPr/>
          <a:lstStyle/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Strengthen institutional and technical capacities for development of NAPs and NAMAs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Build on and address gaps in current activities 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/>
              <a:t>Support parties to the COP with assistance to long term planning </a:t>
            </a:r>
            <a:r>
              <a:rPr lang="en-GB" dirty="0" smtClean="0"/>
              <a:t>needs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Technical support tailored to country needs and national circumstances 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475488" cy="27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43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844296" y="838200"/>
            <a:ext cx="6553200" cy="520456"/>
          </a:xfrm>
        </p:spPr>
        <p:txBody>
          <a:bodyPr/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  Outcome </a:t>
            </a:r>
            <a:r>
              <a:rPr lang="en-US" dirty="0">
                <a:latin typeface="Myriad Pro" charset="0"/>
                <a:ea typeface="ＭＳ Ｐゴシック" charset="0"/>
                <a:cs typeface="ＭＳ Ｐゴシック" charset="0"/>
              </a:rPr>
              <a:t>1- The </a:t>
            </a: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Outputs  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pic>
        <p:nvPicPr>
          <p:cNvPr id="5" name="Picture 4" descr="Untitled-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" y="2670048"/>
            <a:ext cx="8948697" cy="3276600"/>
          </a:xfrm>
          <a:prstGeom prst="rect">
            <a:avLst/>
          </a:prstGeom>
        </p:spPr>
      </p:pic>
      <p:pic>
        <p:nvPicPr>
          <p:cNvPr id="8" name="Picture 7" descr="circl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990600"/>
            <a:ext cx="475488" cy="2721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86200" y="2667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Outcome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962400"/>
            <a:ext cx="198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Output 1.1 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Technical support towards national and subnational institutional and coordination arrangements to support the formulation of roadmaps on the NAP technical process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881735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Output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1.2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National teams are trained in the use of tools, methods and approaches to advance the NAP process and budgeting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31080" y="3962400"/>
            <a:ext cx="198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Output 1.3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Business and usual greenhouse gas emission baseline established and climate change mitigation options for selected sectors  relevant of the Caribbean region identified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17080" y="3962400"/>
            <a:ext cx="1981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Output 1.4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Design and implementation of NAMAs in the Caribbean with MRV systems and NAMA registries in place to monitor their execution 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08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832" y="2590800"/>
            <a:ext cx="3532768" cy="365760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1143000" y="381000"/>
            <a:ext cx="6553200" cy="520456"/>
          </a:xfrm>
        </p:spPr>
        <p:txBody>
          <a:bodyPr/>
          <a:lstStyle/>
          <a:p>
            <a:r>
              <a:rPr lang="en-US" dirty="0" smtClean="0"/>
              <a:t>Output </a:t>
            </a:r>
            <a:r>
              <a:rPr lang="en-US" dirty="0"/>
              <a:t>1.1- </a:t>
            </a:r>
            <a:r>
              <a:rPr lang="en-GB" dirty="0"/>
              <a:t>Formulation of national</a:t>
            </a:r>
            <a:r>
              <a:rPr lang="en-GB" dirty="0" smtClean="0"/>
              <a:t> roadmaps </a:t>
            </a:r>
            <a:r>
              <a:rPr lang="en-GB" dirty="0"/>
              <a:t>on the NAP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78486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Stocktaking of relevant initiatives to inform NAP </a:t>
            </a:r>
            <a:r>
              <a:rPr lang="en-US" dirty="0" smtClean="0"/>
              <a:t>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Determination </a:t>
            </a:r>
            <a:r>
              <a:rPr lang="en-US" dirty="0"/>
              <a:t>of the scope of the NAP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Identification/ strengthening of existing </a:t>
            </a:r>
            <a:r>
              <a:rPr lang="en-US" dirty="0" smtClean="0"/>
              <a:t>country</a:t>
            </a:r>
            <a:br>
              <a:rPr lang="en-US" dirty="0" smtClean="0"/>
            </a:br>
            <a:r>
              <a:rPr lang="en-US" dirty="0" smtClean="0"/>
              <a:t>specific </a:t>
            </a:r>
            <a:r>
              <a:rPr lang="en-US" dirty="0"/>
              <a:t>coordination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Formulation of NAP roadmaps </a:t>
            </a:r>
            <a:endParaRPr lang="en-US" dirty="0"/>
          </a:p>
        </p:txBody>
      </p:sp>
      <p:pic>
        <p:nvPicPr>
          <p:cNvPr id="5" name="Picture 4" descr="circl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533400"/>
            <a:ext cx="475488" cy="27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0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143000" y="381000"/>
            <a:ext cx="6553200" cy="520456"/>
          </a:xfrm>
        </p:spPr>
        <p:txBody>
          <a:bodyPr/>
          <a:lstStyle/>
          <a:p>
            <a:r>
              <a:rPr lang="en-US" dirty="0" smtClean="0"/>
              <a:t>Output 1.2 – Training to advance NAP process and budgeting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7696200" cy="4191000"/>
          </a:xfrm>
        </p:spPr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ssess </a:t>
            </a:r>
            <a:r>
              <a:rPr lang="en-GB" dirty="0"/>
              <a:t>the </a:t>
            </a:r>
            <a:r>
              <a:rPr lang="en-GB" dirty="0" smtClean="0"/>
              <a:t>needs/ gaps </a:t>
            </a:r>
            <a:r>
              <a:rPr lang="en-GB" dirty="0"/>
              <a:t>for materials, methods and tools that are relevant for informing the NAP process</a:t>
            </a:r>
            <a:r>
              <a:rPr lang="en-GB" dirty="0" smtClean="0"/>
              <a:t> </a:t>
            </a:r>
          </a:p>
          <a:p>
            <a:r>
              <a:rPr lang="en-GB" dirty="0" smtClean="0"/>
              <a:t>Undertake national/ regional training on tools and approaches to medium to long term planning</a:t>
            </a:r>
          </a:p>
          <a:p>
            <a:pPr marL="742950" lvl="2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Costing economic loses due to climate change </a:t>
            </a:r>
          </a:p>
          <a:p>
            <a:pPr marL="742950" lvl="2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Definitions and methodologies for climate indicators </a:t>
            </a:r>
          </a:p>
          <a:p>
            <a:pPr marL="742950" lvl="2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Develop tools method and guidelines to advance NAP</a:t>
            </a:r>
          </a:p>
          <a:p>
            <a:pPr marL="742950" lvl="2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Integration of adaptation costing into sector and public investment plans</a:t>
            </a:r>
            <a:r>
              <a:rPr lang="en-GB" sz="2200" dirty="0" smtClean="0">
                <a:solidFill>
                  <a:srgbClr val="003399"/>
                </a:solidFill>
                <a:cs typeface="ＭＳ Ｐゴシック" charset="-128"/>
              </a:rPr>
              <a:t> </a:t>
            </a:r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24256"/>
            <a:ext cx="475488" cy="27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1143000" y="381000"/>
            <a:ext cx="6553200" cy="520456"/>
          </a:xfrm>
        </p:spPr>
        <p:txBody>
          <a:bodyPr/>
          <a:lstStyle/>
          <a:p>
            <a:r>
              <a:rPr lang="en-US" dirty="0"/>
              <a:t>Output 1.2 – Training to advance NAP process and budgeting 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Design and implement monitoring </a:t>
            </a:r>
            <a:r>
              <a:rPr lang="en-GB" sz="2200" dirty="0" smtClean="0">
                <a:solidFill>
                  <a:srgbClr val="003399"/>
                </a:solidFill>
                <a:cs typeface="ＭＳ Ｐゴシック" charset="-128"/>
              </a:rPr>
              <a:t>methodologies</a:t>
            </a:r>
            <a:br>
              <a:rPr lang="en-GB" sz="2200" dirty="0" smtClean="0">
                <a:solidFill>
                  <a:srgbClr val="003399"/>
                </a:solidFill>
                <a:cs typeface="ＭＳ Ｐゴシック" charset="-128"/>
              </a:rPr>
            </a:br>
            <a:r>
              <a:rPr lang="en-GB" sz="2200" dirty="0" smtClean="0">
                <a:solidFill>
                  <a:srgbClr val="003399"/>
                </a:solidFill>
                <a:cs typeface="ＭＳ Ｐゴシック" charset="-128"/>
              </a:rPr>
              <a:t> </a:t>
            </a:r>
            <a:endParaRPr lang="en-GB" sz="2200" dirty="0">
              <a:solidFill>
                <a:srgbClr val="003399"/>
              </a:solidFill>
              <a:cs typeface="ＭＳ Ｐゴシック" charset="-128"/>
            </a:endParaRPr>
          </a:p>
          <a:p>
            <a:pPr marL="742950" lvl="2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Data collection methods </a:t>
            </a:r>
          </a:p>
          <a:p>
            <a:pPr marL="742950" lvl="2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Measurement of CCA causality and impact </a:t>
            </a:r>
          </a:p>
          <a:p>
            <a:pPr marL="742950" lvl="2" indent="-342900">
              <a:buFont typeface="Arial"/>
              <a:buChar char="•"/>
            </a:pPr>
            <a:r>
              <a:rPr lang="en-GB" sz="2200" dirty="0">
                <a:solidFill>
                  <a:srgbClr val="003399"/>
                </a:solidFill>
                <a:cs typeface="ＭＳ Ｐゴシック" charset="-128"/>
              </a:rPr>
              <a:t>Participatory and evidenced based M&amp;E methods </a:t>
            </a:r>
          </a:p>
          <a:p>
            <a:endParaRPr lang="en-US" dirty="0"/>
          </a:p>
        </p:txBody>
      </p:sp>
      <p:pic>
        <p:nvPicPr>
          <p:cNvPr id="5" name="Picture 4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"/>
            <a:ext cx="475488" cy="2721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6184900" y="4008002"/>
            <a:ext cx="2806700" cy="255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6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1143000" y="381000"/>
            <a:ext cx="6553200" cy="520456"/>
          </a:xfrm>
        </p:spPr>
        <p:txBody>
          <a:bodyPr/>
          <a:lstStyle/>
          <a:p>
            <a:r>
              <a:rPr lang="en-US" dirty="0"/>
              <a:t>Output 1.3 – </a:t>
            </a:r>
            <a:r>
              <a:rPr lang="en-US" dirty="0" smtClean="0"/>
              <a:t>Establishment of GHG baselines and mitigation options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33400" y="1895856"/>
            <a:ext cx="8305800" cy="3590544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GB" dirty="0"/>
              <a:t>Update or completion of GHG inventories for selected interventions </a:t>
            </a:r>
            <a:endParaRPr lang="en-GB" dirty="0" smtClean="0"/>
          </a:p>
          <a:p>
            <a:pPr>
              <a:spcAft>
                <a:spcPts val="300"/>
              </a:spcAft>
            </a:pPr>
            <a:r>
              <a:rPr lang="en-GB" dirty="0"/>
              <a:t>Determination of national and regional reference baseline associated per selected </a:t>
            </a:r>
            <a:r>
              <a:rPr lang="en-GB" dirty="0" smtClean="0"/>
              <a:t>interventions</a:t>
            </a:r>
          </a:p>
          <a:p>
            <a:pPr>
              <a:spcAft>
                <a:spcPts val="300"/>
              </a:spcAft>
            </a:pPr>
            <a:r>
              <a:rPr lang="en-GB" dirty="0"/>
              <a:t>Development of national marginal abatement </a:t>
            </a:r>
            <a:r>
              <a:rPr lang="en-GB" dirty="0" smtClean="0"/>
              <a:t>cost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/>
              <a:t>curves for considered mitigation </a:t>
            </a:r>
            <a:r>
              <a:rPr lang="en-GB" dirty="0" smtClean="0"/>
              <a:t>actions</a:t>
            </a:r>
          </a:p>
          <a:p>
            <a:pPr>
              <a:spcAft>
                <a:spcPts val="300"/>
              </a:spcAft>
            </a:pPr>
            <a:r>
              <a:rPr lang="en-GB" dirty="0"/>
              <a:t>Barrier analysis for mitigation options </a:t>
            </a:r>
            <a:r>
              <a:rPr lang="en-GB" dirty="0" smtClean="0"/>
              <a:t>selected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/>
              <a:t>with NAMAs </a:t>
            </a:r>
            <a:r>
              <a:rPr lang="en-GB" dirty="0" smtClean="0"/>
              <a:t>(</a:t>
            </a:r>
            <a:r>
              <a:rPr lang="en-GB" dirty="0"/>
              <a:t>Unilateral NAMAS, Supported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NAMAs</a:t>
            </a:r>
            <a:r>
              <a:rPr lang="en-GB" dirty="0" smtClean="0"/>
              <a:t> </a:t>
            </a:r>
            <a:r>
              <a:rPr lang="en-GB" dirty="0"/>
              <a:t>and Credited </a:t>
            </a:r>
            <a:r>
              <a:rPr lang="en-GB" dirty="0" smtClean="0"/>
              <a:t>NAMAs)</a:t>
            </a:r>
          </a:p>
          <a:p>
            <a:pPr>
              <a:spcAft>
                <a:spcPts val="300"/>
              </a:spcAft>
            </a:pPr>
            <a:r>
              <a:rPr lang="en-GB" dirty="0"/>
              <a:t>Feasible and consulted NAMAs and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regional </a:t>
            </a:r>
            <a:r>
              <a:rPr lang="en-GB" dirty="0"/>
              <a:t>actions</a:t>
            </a:r>
            <a:endParaRPr lang="en-GB" dirty="0" smtClean="0"/>
          </a:p>
          <a:p>
            <a:pPr marL="457200" lvl="1" indent="0">
              <a:spcAft>
                <a:spcPts val="300"/>
              </a:spcAft>
              <a:buNone/>
            </a:pPr>
            <a:endParaRPr lang="en-US" dirty="0"/>
          </a:p>
        </p:txBody>
      </p:sp>
      <p:pic>
        <p:nvPicPr>
          <p:cNvPr id="6" name="Picture 5" descr="circl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"/>
            <a:ext cx="475488" cy="272154"/>
          </a:xfrm>
          <a:prstGeom prst="rect">
            <a:avLst/>
          </a:prstGeom>
        </p:spPr>
      </p:pic>
      <p:pic>
        <p:nvPicPr>
          <p:cNvPr id="7" name="Picture 6" descr="CO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02" y="4444232"/>
            <a:ext cx="1990598" cy="226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8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DPpptFormat_E">
  <a:themeElements>
    <a:clrScheme name="UNDPpptFormat_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NDPpptFormat_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NDPpptFormat_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PpptFormat_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28e6c43a-9e99-4bdd-9574-a0fa4ea3b61e" ContentTypeId="0x010100F075C04BA242A84ABD3293E3AD35CDA4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NDPDocumentCategoryTaxHTField0 xmlns="1ed4137b-41b2-488b-8250-6d369ec27664">
      <Terms xmlns="http://schemas.microsoft.com/office/infopath/2007/PartnerControls"/>
    </UNDPDocumentCategoryTaxHTField0>
    <UNDPFocusAreasTaxHTField0 xmlns="1ed4137b-41b2-488b-8250-6d369ec27664">
      <Terms xmlns="http://schemas.microsoft.com/office/infopath/2007/PartnerControls"/>
    </UNDPFocusAreasTaxHTField0>
    <TaxCatchAll xmlns="1ed4137b-41b2-488b-8250-6d369ec27664">
      <Value>5</Value>
    </TaxCatchAll>
    <UN_x0020_LanguagesTaxHTField0 xmlns="1ed4137b-41b2-488b-8250-6d369ec2766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7f98b732-4b5b-4b70-ba90-a0eff09b5d2d</TermId>
        </TermInfo>
      </Terms>
    </UN_x0020_LanguagesTaxHTField0>
    <b6db62fdefd74bd188b0c1cc54de5bcf xmlns="1ed4137b-41b2-488b-8250-6d369ec27664">
      <Terms xmlns="http://schemas.microsoft.com/office/infopath/2007/PartnerControls"/>
    </b6db62fdefd74bd188b0c1cc54de5bcf>
    <UndpDocFormat xmlns="1ed4137b-41b2-488b-8250-6d369ec27664" xsi:nil="true"/>
    <UNDPCountryTaxHTField0 xmlns="1ed4137b-41b2-488b-8250-6d369ec27664">
      <Terms xmlns="http://schemas.microsoft.com/office/infopath/2007/PartnerControls"/>
    </UNDPCountryTaxHTField0>
    <UndpOUCode xmlns="1ed4137b-41b2-488b-8250-6d369ec27664" xsi:nil="true"/>
    <UndpDocTypeMMTaxHTField0 xmlns="1ed4137b-41b2-488b-8250-6d369ec27664">
      <Terms xmlns="http://schemas.microsoft.com/office/infopath/2007/PartnerControls"/>
    </UndpDocTypeMMTaxHTField0>
    <_Publisher xmlns="http://schemas.microsoft.com/sharepoint/v3/fields" xsi:nil="true"/>
    <c4e2ab2cc9354bbf9064eeb465a566ea xmlns="1ed4137b-41b2-488b-8250-6d369ec27664">
      <Terms xmlns="http://schemas.microsoft.com/office/infopath/2007/PartnerControls"/>
    </c4e2ab2cc9354bbf9064eeb465a566ea>
    <UndpProjectNo xmlns="1ed4137b-41b2-488b-8250-6d369ec27664" xsi:nil="true"/>
    <UndpDocStatus xmlns="1ed4137b-41b2-488b-8250-6d369ec27664">Draft</UndpDocStatus>
    <UndpClassificationLevel xmlns="1ed4137b-41b2-488b-8250-6d369ec27664">Internal Use Only</UndpClassificationLevel>
    <UndpIsTemplate xmlns="1ed4137b-41b2-488b-8250-6d369ec27664">No</UndpIsTemplate>
    <UndpDocID xmlns="1ed4137b-41b2-488b-8250-6d369ec27664" xsi:nil="true"/>
    <_dlc_DocId xmlns="ab329847-71e0-4991-ae1d-d09f2517fcad">COUNTRYRBLAC-1394-1105</_dlc_DocId>
    <_dlc_DocIdUrl xmlns="ab329847-71e0-4991-ae1d-d09f2517fcad">
      <Url>https://intranet.undp.org/country/rblac/bb/intra/jcccp/_layouts/15/DocIdRedir.aspx?ID=COUNTRYRBLAC-1394-1105</Url>
      <Description>COUNTRYRBLAC-1394-1105</Description>
    </_dlc_DocIdUrl>
    <UNDPPublishedDate xmlns="ab329847-71e0-4991-ae1d-d09f2517fcad">2013-05-01T04:00:00+00:00</UNDPPublishedDate>
    <UNDPSummary xmlns="ab329847-71e0-4991-ae1d-d09f2517fcad" xsi:nil="true"/>
    <UNDPPOPPFunctionalArea xmlns="ab329847-71e0-4991-ae1d-d09f2517fcad" xsi:nil="true"/>
    <CSMeta2010Field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UNDP Document" ma:contentTypeID="0x010100F075C04BA242A84ABD3293E3AD35CDA4004A97B402A24203488B480288EC7DB189" ma:contentTypeVersion="87" ma:contentTypeDescription="" ma:contentTypeScope="" ma:versionID="ece4e6e596a45fc3ad5d4ab34afbf822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xmlns:ns3="ab329847-71e0-4991-ae1d-d09f2517fcad" xmlns:ns4="1ed4137b-41b2-488b-8250-6d369ec27664" targetNamespace="http://schemas.microsoft.com/office/2006/metadata/properties" ma:root="true" ma:fieldsID="1ff8ee2a96caa3d2add629d163b8bf2c" ns1:_="" ns2:_="" ns3:_="" ns4:_="">
    <xsd:import namespace="http://schemas.microsoft.com/sharepoint/v3"/>
    <xsd:import namespace="http://schemas.microsoft.com/sharepoint/v3/fields"/>
    <xsd:import namespace="ab329847-71e0-4991-ae1d-d09f2517fcad"/>
    <xsd:import namespace="1ed4137b-41b2-488b-8250-6d369ec27664"/>
    <xsd:element name="properties">
      <xsd:complexType>
        <xsd:sequence>
          <xsd:element name="documentManagement">
            <xsd:complexType>
              <xsd:all>
                <xsd:element ref="ns3:UNDPSummary" minOccurs="0"/>
                <xsd:element ref="ns2:_Publisher" minOccurs="0"/>
                <xsd:element ref="ns3:UNDPPublishedDate" minOccurs="0"/>
                <xsd:element ref="ns4:UndpClassificationLevel" minOccurs="0"/>
                <xsd:element ref="ns3:UNDPPOPPFunctionalArea" minOccurs="0"/>
                <xsd:element ref="ns4:UndpProjectNo" minOccurs="0"/>
                <xsd:element ref="ns4:UndpDocStatus" minOccurs="0"/>
                <xsd:element ref="ns4:UndpIsTemplate" minOccurs="0"/>
                <xsd:element ref="ns4:UndpOUCode" minOccurs="0"/>
                <xsd:element ref="ns4:UndpDocFormat" minOccurs="0"/>
                <xsd:element ref="ns4:UndpDocID" minOccurs="0"/>
                <xsd:element ref="ns4:TaxCatchAll" minOccurs="0"/>
                <xsd:element ref="ns4:TaxCatchAllLabel" minOccurs="0"/>
                <xsd:element ref="ns4:UndpDocTypeMMTaxHTField0" minOccurs="0"/>
                <xsd:element ref="ns4:UNDPCountryTaxHTField0" minOccurs="0"/>
                <xsd:element ref="ns4:UNDPDocumentCategoryTaxHTField0" minOccurs="0"/>
                <xsd:element ref="ns4:b6db62fdefd74bd188b0c1cc54de5bcf" minOccurs="0"/>
                <xsd:element ref="ns4:UN_x0020_LanguagesTaxHTField0" minOccurs="0"/>
                <xsd:element ref="ns4:c4e2ab2cc9354bbf9064eeb465a566ea" minOccurs="0"/>
                <xsd:element ref="ns4:UNDPFocusAreasTaxHTField0" minOccurs="0"/>
                <xsd:element ref="ns3:_dlc_DocId" minOccurs="0"/>
                <xsd:element ref="ns3:_dlc_DocIdUrl" minOccurs="0"/>
                <xsd:element ref="ns3:_dlc_DocIdPersistId" minOccurs="0"/>
                <xsd:element ref="ns1:CSMeta2010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40" nillable="true" ma:displayName="Classification Status" ma:hidden="true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5" nillable="true" ma:displayName="Publisher" ma:description="The person who published the document" ma:internalName="_Publisher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29847-71e0-4991-ae1d-d09f2517fcad" elementFormDefault="qualified">
    <xsd:import namespace="http://schemas.microsoft.com/office/2006/documentManagement/types"/>
    <xsd:import namespace="http://schemas.microsoft.com/office/infopath/2007/PartnerControls"/>
    <xsd:element name="UNDPSummary" ma:index="3" nillable="true" ma:displayName="Summary" ma:description="A brief description or summary of the document that will displayed in search results." ma:internalName="UNDPSummary" ma:readOnly="false">
      <xsd:simpleType>
        <xsd:restriction base="dms:Note">
          <xsd:maxLength value="255"/>
        </xsd:restriction>
      </xsd:simpleType>
    </xsd:element>
    <xsd:element name="UNDPPublishedDate" ma:index="6" nillable="true" ma:displayName="Published Date" ma:description="The date the document was published" ma:format="DateOnly" ma:internalName="UNDPPublishedDate" ma:readOnly="false">
      <xsd:simpleType>
        <xsd:restriction base="dms:DateTime"/>
      </xsd:simpleType>
    </xsd:element>
    <xsd:element name="UNDPPOPPFunctionalArea" ma:index="9" nillable="true" ma:displayName="Functional Area" ma:description="The Functional Area (as defined in POPP) of this document" ma:format="Dropdown" ma:internalName="UNDPPOPPFunctionalArea" ma:readOnly="false">
      <xsd:simpleType>
        <xsd:restriction base="dms:Choice">
          <xsd:enumeration value="Administrative Services"/>
          <xsd:enumeration value="Contract and Procurement"/>
          <xsd:enumeration value="Ethics"/>
          <xsd:enumeration value="Financial Resources"/>
          <xsd:enumeration value="Human Resources"/>
          <xsd:enumeration value="Information and Communications Technology"/>
          <xsd:enumeration value="Management of Crisis and Special Development Situations"/>
          <xsd:enumeration value="Partnerships"/>
          <xsd:enumeration value="Programme and Project"/>
          <xsd:enumeration value="Results &amp; Accountability"/>
          <xsd:enumeration value="Prescriptive Content"/>
          <xsd:enumeration value="Security"/>
        </xsd:restriction>
      </xsd:simpleType>
    </xsd:element>
    <xsd:element name="_dlc_DocId" ma:index="3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d4137b-41b2-488b-8250-6d369ec27664" elementFormDefault="qualified">
    <xsd:import namespace="http://schemas.microsoft.com/office/2006/documentManagement/types"/>
    <xsd:import namespace="http://schemas.microsoft.com/office/infopath/2007/PartnerControls"/>
    <xsd:element name="UndpClassificationLevel" ma:index="8" nillable="true" ma:displayName="Classification Level" ma:default="Internal Use Only" ma:description="re: UNDP Information Classification &amp; Handling Standard" ma:format="Dropdown" ma:internalName="UndpClassificationLevel">
      <xsd:simpleType>
        <xsd:restriction base="dms:Choice">
          <xsd:enumeration value="Internal Use Only"/>
          <xsd:enumeration value="Confidential"/>
          <xsd:enumeration value="Highly Confidential"/>
          <xsd:enumeration value="Public"/>
        </xsd:restriction>
      </xsd:simpleType>
    </xsd:element>
    <xsd:element name="UndpProjectNo" ma:index="15" nillable="true" ma:displayName="Project No" ma:description="If applicable, the Atlas Project Number that this document relates to." ma:internalName="UndpProjectNo">
      <xsd:simpleType>
        <xsd:restriction base="dms:Text">
          <xsd:maxLength value="12"/>
        </xsd:restriction>
      </xsd:simpleType>
    </xsd:element>
    <xsd:element name="UndpDocStatus" ma:index="16" nillable="true" ma:displayName="Document Status" ma:default="Draft" ma:description="The status of the document" ma:format="Dropdown" ma:internalName="UndpDocStatus">
      <xsd:simpleType>
        <xsd:restriction base="dms:Choice">
          <xsd:enumeration value="Draft"/>
          <xsd:enumeration value="Reviewed"/>
          <xsd:enumeration value="Approved"/>
          <xsd:enumeration value="Not Approved"/>
          <xsd:enumeration value="Final"/>
          <xsd:enumeration value="Expired"/>
        </xsd:restriction>
      </xsd:simpleType>
    </xsd:element>
    <xsd:element name="UndpIsTemplate" ma:index="17" nillable="true" ma:displayName="Template" ma:default="No" ma:description="Is this document a template or model upon which other documents should be based?" ma:format="RadioButtons" ma:internalName="UndpIsTemplate">
      <xsd:simpleType>
        <xsd:restriction base="dms:Choice">
          <xsd:enumeration value="Yes"/>
          <xsd:enumeration value="No"/>
        </xsd:restriction>
      </xsd:simpleType>
    </xsd:element>
    <xsd:element name="UndpOUCode" ma:index="18" nillable="true" ma:displayName="Unit Code" ma:description="The Atlas Unit Code of the authoring Unit" ma:format="Dropdown" ma:internalName="UndpOUCode">
      <xsd:simpleType>
        <xsd:restriction base="dms:Choice">
          <xsd:enumeration value="ABW"/>
          <xsd:enumeration value="AFG"/>
          <xsd:enumeration value="AGO"/>
          <xsd:enumeration value="AIA"/>
          <xsd:enumeration value="ALB"/>
          <xsd:enumeration value="ANT"/>
          <xsd:enumeration value="ARE"/>
          <xsd:enumeration value="ARG"/>
          <xsd:enumeration value="ARM"/>
          <xsd:enumeration value="ATG"/>
          <xsd:enumeration value="AZE"/>
          <xsd:enumeration value="BDI"/>
          <xsd:enumeration value="BEN"/>
          <xsd:enumeration value="BFA"/>
          <xsd:enumeration value="BGD"/>
          <xsd:enumeration value="BGR"/>
          <xsd:enumeration value="BHR"/>
          <xsd:enumeration value="BHS"/>
          <xsd:enumeration value="BIH"/>
          <xsd:enumeration value="BLR"/>
          <xsd:enumeration value="BLZ"/>
          <xsd:enumeration value="BMU"/>
          <xsd:enumeration value="BOL"/>
          <xsd:enumeration value="BRA"/>
          <xsd:enumeration value="BRB"/>
          <xsd:enumeration value="BRC"/>
          <xsd:enumeration value="BTN"/>
          <xsd:enumeration value="BWA"/>
          <xsd:enumeration value="CAF"/>
          <xsd:enumeration value="CHL"/>
          <xsd:enumeration value="CHN"/>
          <xsd:enumeration value="CIV"/>
          <xsd:enumeration value="CMR"/>
          <xsd:enumeration value="COD"/>
          <xsd:enumeration value="COG"/>
          <xsd:enumeration value="COK"/>
          <xsd:enumeration value="COL"/>
          <xsd:enumeration value="COM"/>
          <xsd:enumeration value="CPV"/>
          <xsd:enumeration value="CRC"/>
          <xsd:enumeration value="CRI"/>
          <xsd:enumeration value="CUB"/>
          <xsd:enumeration value="CYM"/>
          <xsd:enumeration value="CYP"/>
          <xsd:enumeration value="DJI"/>
          <xsd:enumeration value="DMA"/>
          <xsd:enumeration value="DOM"/>
          <xsd:enumeration value="DZA"/>
          <xsd:enumeration value="ECU"/>
          <xsd:enumeration value="EGY"/>
          <xsd:enumeration value="ERI"/>
          <xsd:enumeration value="ETH"/>
          <xsd:enumeration value="FJI"/>
          <xsd:enumeration value="FSM"/>
          <xsd:enumeration value="GAB"/>
          <xsd:enumeration value="GEO"/>
          <xsd:enumeration value="GHA"/>
          <xsd:enumeration value="GIN"/>
          <xsd:enumeration value="GMB"/>
          <xsd:enumeration value="GNB"/>
          <xsd:enumeration value="GNQ"/>
          <xsd:enumeration value="GRD"/>
          <xsd:enumeration value="GTM"/>
          <xsd:enumeration value="GUY"/>
          <xsd:enumeration value="HND"/>
          <xsd:enumeration value="HRV"/>
          <xsd:enumeration value="HTI"/>
          <xsd:enumeration value="IDN"/>
          <xsd:enumeration value="IND"/>
          <xsd:enumeration value="IRN"/>
          <xsd:enumeration value="IRQ"/>
          <xsd:enumeration value="JAM"/>
          <xsd:enumeration value="JOR"/>
          <xsd:enumeration value="KAZ"/>
          <xsd:enumeration value="KEN"/>
          <xsd:enumeration value="KGZ"/>
          <xsd:enumeration value="KHM"/>
          <xsd:enumeration value="KIR"/>
          <xsd:enumeration value="KNA"/>
          <xsd:enumeration value="KOR"/>
          <xsd:enumeration value="KOS"/>
          <xsd:enumeration value="KWT"/>
          <xsd:enumeration value="LAO"/>
          <xsd:enumeration value="LBN"/>
          <xsd:enumeration value="LBR"/>
          <xsd:enumeration value="LBY"/>
          <xsd:enumeration value="LCA"/>
          <xsd:enumeration value="LKA"/>
          <xsd:enumeration value="LSO"/>
          <xsd:enumeration value="LTU"/>
          <xsd:enumeration value="LVA"/>
          <xsd:enumeration value="MAR"/>
          <xsd:enumeration value="MDA"/>
          <xsd:enumeration value="MDG"/>
          <xsd:enumeration value="MDV"/>
          <xsd:enumeration value="MEX"/>
          <xsd:enumeration value="MHL"/>
          <xsd:enumeration value="MKD"/>
          <xsd:enumeration value="MLI"/>
          <xsd:enumeration value="MMR"/>
          <xsd:enumeration value="MNE"/>
          <xsd:enumeration value="MNG"/>
          <xsd:enumeration value="MOZ"/>
          <xsd:enumeration value="MRT"/>
          <xsd:enumeration value="MSR"/>
          <xsd:enumeration value="MUS"/>
          <xsd:enumeration value="MWI"/>
          <xsd:enumeration value="MYS"/>
          <xsd:enumeration value="NAM"/>
          <xsd:enumeration value="NER"/>
          <xsd:enumeration value="NGA"/>
          <xsd:enumeration value="NIC"/>
          <xsd:enumeration value="NIU"/>
          <xsd:enumeration value="NPL"/>
          <xsd:enumeration value="NRU"/>
          <xsd:enumeration value="PAK"/>
          <xsd:enumeration value="PAL"/>
          <xsd:enumeration value="PAN"/>
          <xsd:enumeration value="PER"/>
          <xsd:enumeration value="PHL"/>
          <xsd:enumeration value="PLW"/>
          <xsd:enumeration value="PNG"/>
          <xsd:enumeration value="POL"/>
          <xsd:enumeration value="PRK"/>
          <xsd:enumeration value="PRY"/>
          <xsd:enumeration value="PSC"/>
          <xsd:enumeration value="QAT"/>
          <xsd:enumeration value="R11"/>
          <xsd:enumeration value="R12"/>
          <xsd:enumeration value="R44"/>
          <xsd:enumeration value="R45"/>
          <xsd:enumeration value="R46"/>
          <xsd:enumeration value="R47"/>
          <xsd:enumeration value="RJB"/>
          <xsd:enumeration value="ROU"/>
          <xsd:enumeration value="RUS"/>
          <xsd:enumeration value="RWA"/>
          <xsd:enumeration value="SAU"/>
          <xsd:enumeration value="SDN"/>
          <xsd:enumeration value="SEN"/>
          <xsd:enumeration value="SLB"/>
          <xsd:enumeration value="SLE"/>
          <xsd:enumeration value="SLV"/>
          <xsd:enumeration value="SOM"/>
          <xsd:enumeration value="SRB"/>
          <xsd:enumeration value="SSD"/>
          <xsd:enumeration value="STP"/>
          <xsd:enumeration value="SUR"/>
          <xsd:enumeration value="SVK"/>
          <xsd:enumeration value="SWZ"/>
          <xsd:enumeration value="SYC"/>
          <xsd:enumeration value="SYR"/>
          <xsd:enumeration value="TCA"/>
          <xsd:enumeration value="TCD"/>
          <xsd:enumeration value="TGO"/>
          <xsd:enumeration value="THA"/>
          <xsd:enumeration value="TJK"/>
          <xsd:enumeration value="TKL"/>
          <xsd:enumeration value="TKM"/>
          <xsd:enumeration value="TLS"/>
          <xsd:enumeration value="TON"/>
          <xsd:enumeration value="TTO"/>
          <xsd:enumeration value="TUN"/>
          <xsd:enumeration value="TUR"/>
          <xsd:enumeration value="TUV"/>
          <xsd:enumeration value="TZA"/>
          <xsd:enumeration value="UGA"/>
          <xsd:enumeration value="UKR"/>
          <xsd:enumeration value="UNV"/>
          <xsd:enumeration value="URY"/>
          <xsd:enumeration value="UZB"/>
          <xsd:enumeration value="VCT"/>
          <xsd:enumeration value="VEN"/>
          <xsd:enumeration value="VGB"/>
          <xsd:enumeration value="VNM"/>
          <xsd:enumeration value="VUT"/>
          <xsd:enumeration value="WSM"/>
          <xsd:enumeration value="YEM"/>
          <xsd:enumeration value="ZAF"/>
          <xsd:enumeration value="ZMB"/>
          <xsd:enumeration value="ZWE"/>
          <xsd:enumeration value="H01"/>
          <xsd:enumeration value="H02"/>
          <xsd:enumeration value="H03"/>
          <xsd:enumeration value="H04"/>
          <xsd:enumeration value="H05"/>
          <xsd:enumeration value="H10"/>
          <xsd:enumeration value="H11"/>
          <xsd:enumeration value="H13"/>
          <xsd:enumeration value="H13"/>
          <xsd:enumeration value="H14"/>
          <xsd:enumeration value="H15"/>
          <xsd:enumeration value="H17"/>
          <xsd:enumeration value="H18"/>
          <xsd:enumeration value="H19"/>
          <xsd:enumeration value="H20"/>
          <xsd:enumeration value="H21"/>
          <xsd:enumeration value="H22"/>
          <xsd:enumeration value="H23"/>
          <xsd:enumeration value="H24"/>
          <xsd:enumeration value="H25"/>
          <xsd:enumeration value="H26"/>
          <xsd:enumeration value="H27"/>
          <xsd:enumeration value="H28"/>
          <xsd:enumeration value="H30"/>
          <xsd:enumeration value="H31"/>
          <xsd:enumeration value="H35"/>
          <xsd:enumeration value="H42"/>
          <xsd:enumeration value="H43"/>
          <xsd:enumeration value="H45"/>
          <xsd:enumeration value="H46"/>
          <xsd:enumeration value="H48"/>
          <xsd:enumeration value="H49"/>
          <xsd:enumeration value="H51"/>
          <xsd:enumeration value="H54"/>
          <xsd:enumeration value="H56"/>
          <xsd:enumeration value="H57"/>
          <xsd:enumeration value="H58"/>
          <xsd:enumeration value="H59"/>
          <xsd:enumeration value="H61"/>
          <xsd:enumeration value="H62"/>
          <xsd:enumeration value="H70"/>
          <xsd:enumeration value="H71"/>
        </xsd:restriction>
      </xsd:simpleType>
    </xsd:element>
    <xsd:element name="UndpDocFormat" ma:index="19" nillable="true" ma:displayName="Document Medium" ma:description="The medium/format from which this document originated (i.e. Fax, Paper, eDocument etc.)" ma:format="Dropdown" ma:internalName="UndpDocFormat">
      <xsd:simpleType>
        <xsd:restriction base="dms:Choice">
          <xsd:enumeration value="E-Document"/>
          <xsd:enumeration value="Letter/Paper"/>
          <xsd:enumeration value="E-Mail"/>
          <xsd:enumeration value="Fax/Telecopy"/>
          <xsd:enumeration value="Audio"/>
          <xsd:enumeration value="Database"/>
          <xsd:enumeration value="Image/Picture"/>
          <xsd:enumeration value="Instant Message"/>
          <xsd:enumeration value="Social Media"/>
        </xsd:restriction>
      </xsd:simpleType>
    </xsd:element>
    <xsd:element name="UndpDocID" ma:index="21" nillable="true" ma:displayName="Doc ID" ma:description="The Unique ID number for this document. Reserve for System Use." ma:internalName="UndpDocID">
      <xsd:simpleType>
        <xsd:restriction base="dms:Text">
          <xsd:maxLength value="35"/>
        </xsd:restriction>
      </xsd:simpleType>
    </xsd:element>
    <xsd:element name="TaxCatchAll" ma:index="23" nillable="true" ma:displayName="Taxonomy Catch All Column" ma:description="" ma:hidden="true" ma:list="{291f09b2-8a1c-4d93-b20b-496fcff66850}" ma:internalName="TaxCatchAll" ma:showField="CatchAllData" ma:web="ab329847-71e0-4991-ae1d-d09f2517fc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4" nillable="true" ma:displayName="Taxonomy Catch All Column1" ma:description="" ma:hidden="true" ma:list="{291f09b2-8a1c-4d93-b20b-496fcff66850}" ma:internalName="TaxCatchAllLabel" ma:readOnly="true" ma:showField="CatchAllDataLabel" ma:web="ab329847-71e0-4991-ae1d-d09f2517fc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UndpDocTypeMMTaxHTField0" ma:index="25" nillable="true" ma:taxonomy="true" ma:internalName="UndpDocTypeMMTaxHTField0" ma:taxonomyFieldName="UndpDocTypeMM" ma:displayName="Document Type" ma:default="" ma:fieldId="{ef94467a-fb76-4b42-91a0-5b5bdb6c8d34}" ma:sspId="28e6c43a-9e99-4bdd-9574-a0fa4ea3b61e" ma:termSetId="78839492-c939-4403-a05a-dae1049eff0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UNDPCountryTaxHTField0" ma:index="27" nillable="true" ma:taxonomy="true" ma:internalName="UNDPCountryTaxHTField0" ma:taxonomyFieldName="UNDPCountry" ma:displayName="Applies To Unit/Office/Country" ma:default="" ma:fieldId="{81e4cc14-7d66-47aa-92fc-e5e3ceab8cf9}" ma:taxonomyMulti="true" ma:sspId="28e6c43a-9e99-4bdd-9574-a0fa4ea3b61e" ma:termSetId="4c1519d5-5462-432c-ac69-cbad312f38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UNDPDocumentCategoryTaxHTField0" ma:index="30" nillable="true" ma:taxonomy="true" ma:internalName="UNDPDocumentCategoryTaxHTField0" ma:taxonomyFieldName="UNDPDocumentCategory" ma:displayName="Document Category" ma:readOnly="false" ma:default="" ma:fieldId="{30683383-b7b1-438d-8f61-9bf6b516a9e8}" ma:sspId="28e6c43a-9e99-4bdd-9574-a0fa4ea3b61e" ma:termSetId="353ae5a2-1c9c-42f6-bb56-cf3ba72fb6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6db62fdefd74bd188b0c1cc54de5bcf" ma:index="32" nillable="true" ma:taxonomy="true" ma:internalName="b6db62fdefd74bd188b0c1cc54de5bcf" ma:taxonomyFieldName="UndpUnitMM" ma:displayName="Responsible Unit/Office" ma:default="" ma:fieldId="{b6db62fd-efd7-4bd1-88b0-c1cc54de5bcf}" ma:taxonomyMulti="true" ma:sspId="28e6c43a-9e99-4bdd-9574-a0fa4ea3b61e" ma:termSetId="41041907-3ad1-4549-b766-200fd229bd1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UN_x0020_LanguagesTaxHTField0" ma:index="33" nillable="true" ma:taxonomy="true" ma:internalName="UN_x0020_LanguagesTaxHTField0" ma:taxonomyFieldName="UN_x0020_Languages" ma:displayName="UN Languages" ma:readOnly="false" ma:default="5;#English|7f98b732-4b5b-4b70-ba90-a0eff09b5d2d" ma:fieldId="{41a2b052-e54a-4bfe-83da-6da45935c81e}" ma:sspId="28e6c43a-9e99-4bdd-9574-a0fa4ea3b61e" ma:termSetId="b4046108-c9b1-4d97-ad16-d3846fb24317" ma:anchorId="45d05d46-9bc9-40df-8618-9658690cf41e" ma:open="false" ma:isKeyword="false">
      <xsd:complexType>
        <xsd:sequence>
          <xsd:element ref="pc:Terms" minOccurs="0" maxOccurs="1"/>
        </xsd:sequence>
      </xsd:complexType>
    </xsd:element>
    <xsd:element name="c4e2ab2cc9354bbf9064eeb465a566ea" ma:index="34" nillable="true" ma:taxonomy="true" ma:internalName="c4e2ab2cc9354bbf9064eeb465a566ea" ma:taxonomyFieldName="eRegFilingCodeMM" ma:displayName="eFiling Code" ma:readOnly="false" ma:default="" ma:fieldId="{c4e2ab2c-c935-4bbf-9064-eeb465a566ea}" ma:sspId="28e6c43a-9e99-4bdd-9574-a0fa4ea3b61e" ma:termSetId="1b29302a-a790-4a29-9296-98192bc3cc74" ma:anchorId="ccbed235-bdac-448a-ab80-b4bb62a8ac5c" ma:open="false" ma:isKeyword="false">
      <xsd:complexType>
        <xsd:sequence>
          <xsd:element ref="pc:Terms" minOccurs="0" maxOccurs="1"/>
        </xsd:sequence>
      </xsd:complexType>
    </xsd:element>
    <xsd:element name="UNDPFocusAreasTaxHTField0" ma:index="35" nillable="true" ma:taxonomy="true" ma:internalName="UNDPFocusAreasTaxHTField0" ma:taxonomyFieldName="UNDPFocusAreas" ma:displayName="Focus Area" ma:readOnly="false" ma:default="" ma:fieldId="{c0f5d6bc-94c2-4efb-8cb3-448ca9792810}" ma:taxonomyMulti="true" ma:sspId="28e6c43a-9e99-4bdd-9574-a0fa4ea3b61e" ma:termSetId="5595b894-23d9-4524-8855-5c6c69b8bcc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4" ma:displayName="Author"/>
        <xsd:element ref="dcterms:created" minOccurs="0" maxOccurs="1"/>
        <xsd:element ref="dc:identifier" minOccurs="0" maxOccurs="1"/>
        <xsd:element name="contentType" minOccurs="0" maxOccurs="1" type="xsd:string" ma:index="29" ma:displayName="Content Type"/>
        <xsd:element ref="dc:title" minOccurs="0" maxOccurs="1" ma:index="1" ma:displayName="Title"/>
        <xsd:element ref="dc:subject" minOccurs="0" maxOccurs="1" ma:index="2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590097-76E7-424F-A076-8E5C66AFDBDC}"/>
</file>

<file path=customXml/itemProps2.xml><?xml version="1.0" encoding="utf-8"?>
<ds:datastoreItem xmlns:ds="http://schemas.openxmlformats.org/officeDocument/2006/customXml" ds:itemID="{B702265B-C7ED-4E75-9E0D-16EC61973BE4}"/>
</file>

<file path=customXml/itemProps3.xml><?xml version="1.0" encoding="utf-8"?>
<ds:datastoreItem xmlns:ds="http://schemas.openxmlformats.org/officeDocument/2006/customXml" ds:itemID="{7A9F8D4A-5003-48B2-A25D-256FD3D73991}"/>
</file>

<file path=customXml/itemProps4.xml><?xml version="1.0" encoding="utf-8"?>
<ds:datastoreItem xmlns:ds="http://schemas.openxmlformats.org/officeDocument/2006/customXml" ds:itemID="{3C402EA2-218C-4DF7-A8D1-AF53492D3DEA}"/>
</file>

<file path=customXml/itemProps5.xml><?xml version="1.0" encoding="utf-8"?>
<ds:datastoreItem xmlns:ds="http://schemas.openxmlformats.org/officeDocument/2006/customXml" ds:itemID="{E995BF71-5740-48A1-A40F-2C066643CC8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2195</TotalTime>
  <Words>1108</Words>
  <Application>Microsoft Office PowerPoint</Application>
  <PresentationFormat>On-screen Show (4:3)</PresentationFormat>
  <Paragraphs>104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Myriad Pro</vt:lpstr>
      <vt:lpstr>Times New Roman</vt:lpstr>
      <vt:lpstr>UNDPpptFormat_E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UNDP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Template, English</dc:title>
  <dc:subject/>
  <dc:creator>DC191NP</dc:creator>
  <cp:lastModifiedBy>Donna Gittens</cp:lastModifiedBy>
  <cp:revision>125</cp:revision>
  <dcterms:created xsi:type="dcterms:W3CDTF">2016-01-21T23:50:26Z</dcterms:created>
  <dcterms:modified xsi:type="dcterms:W3CDTF">2016-01-26T03:34:35Z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0x010100F075C04BA242A84ABD3293E3AD35CDA4004A97B402A24203488B480288EC7DB189</vt:lpwstr>
  </property>
  <property fmtid="{D5CDD505-2E9C-101B-9397-08002B2CF9AE}" pid="3" name="_dlc_DocIdItemGuid">
    <vt:lpwstr>ed8f8d8f-b585-4d78-9f7b-201c0f0263de</vt:lpwstr>
  </property>
  <property fmtid="{D5CDD505-2E9C-101B-9397-08002B2CF9AE}" pid="4" name="TaxKeyword">
    <vt:lpwstr/>
  </property>
  <property fmtid="{D5CDD505-2E9C-101B-9397-08002B2CF9AE}" pid="5" name="Unit">
    <vt:lpwstr/>
  </property>
  <property fmtid="{D5CDD505-2E9C-101B-9397-08002B2CF9AE}" pid="6" name="UNDPFocusAreas">
    <vt:lpwstr/>
  </property>
  <property fmtid="{D5CDD505-2E9C-101B-9397-08002B2CF9AE}" pid="7" name="UN Languages">
    <vt:lpwstr>5;#English|7f98b732-4b5b-4b70-ba90-a0eff09b5d2d</vt:lpwstr>
  </property>
  <property fmtid="{D5CDD505-2E9C-101B-9397-08002B2CF9AE}" pid="8" name="TaxKeywordTaxHTField">
    <vt:lpwstr/>
  </property>
  <property fmtid="{D5CDD505-2E9C-101B-9397-08002B2CF9AE}" pid="9" name="UNDPCountry">
    <vt:lpwstr/>
  </property>
  <property fmtid="{D5CDD505-2E9C-101B-9397-08002B2CF9AE}" pid="10" name="UndpDocTypeMM">
    <vt:lpwstr/>
  </property>
  <property fmtid="{D5CDD505-2E9C-101B-9397-08002B2CF9AE}" pid="11" name="UNDPDocumentCategory">
    <vt:lpwstr/>
  </property>
  <property fmtid="{D5CDD505-2E9C-101B-9397-08002B2CF9AE}" pid="12" name="UndpUnitMM">
    <vt:lpwstr/>
  </property>
  <property fmtid="{D5CDD505-2E9C-101B-9397-08002B2CF9AE}" pid="13" name="eRegFilingCodeMM">
    <vt:lpwstr/>
  </property>
</Properties>
</file>