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2"/>
  </p:notesMasterIdLst>
  <p:handoutMasterIdLst>
    <p:handoutMasterId r:id="rId33"/>
  </p:handoutMasterIdLst>
  <p:sldIdLst>
    <p:sldId id="299" r:id="rId4"/>
    <p:sldId id="260" r:id="rId5"/>
    <p:sldId id="301" r:id="rId6"/>
    <p:sldId id="309" r:id="rId7"/>
    <p:sldId id="310" r:id="rId8"/>
    <p:sldId id="311" r:id="rId9"/>
    <p:sldId id="312" r:id="rId10"/>
    <p:sldId id="315" r:id="rId11"/>
    <p:sldId id="316" r:id="rId12"/>
    <p:sldId id="321" r:id="rId13"/>
    <p:sldId id="325" r:id="rId14"/>
    <p:sldId id="320" r:id="rId15"/>
    <p:sldId id="358" r:id="rId16"/>
    <p:sldId id="359" r:id="rId17"/>
    <p:sldId id="361" r:id="rId18"/>
    <p:sldId id="330" r:id="rId19"/>
    <p:sldId id="334" r:id="rId20"/>
    <p:sldId id="336" r:id="rId21"/>
    <p:sldId id="335" r:id="rId22"/>
    <p:sldId id="363" r:id="rId23"/>
    <p:sldId id="337" r:id="rId24"/>
    <p:sldId id="340" r:id="rId25"/>
    <p:sldId id="341" r:id="rId26"/>
    <p:sldId id="342" r:id="rId27"/>
    <p:sldId id="343" r:id="rId28"/>
    <p:sldId id="354" r:id="rId29"/>
    <p:sldId id="357" r:id="rId30"/>
    <p:sldId id="36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8332"/>
    <a:srgbClr val="3F6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66" autoAdjust="0"/>
    <p:restoredTop sz="53741" autoAdjust="0"/>
  </p:normalViewPr>
  <p:slideViewPr>
    <p:cSldViewPr>
      <p:cViewPr varScale="1">
        <p:scale>
          <a:sx n="86" d="100"/>
          <a:sy n="86" d="100"/>
        </p:scale>
        <p:origin x="184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34"/>
    </p:cViewPr>
  </p:sorterViewPr>
  <p:notesViewPr>
    <p:cSldViewPr showGuides="1">
      <p:cViewPr varScale="1">
        <p:scale>
          <a:sx n="33" d="100"/>
          <a:sy n="33" d="100"/>
        </p:scale>
        <p:origin x="3090" y="6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accent6">
                  <a:lumMod val="75000"/>
                </a:schemeClr>
              </a:solidFill>
            </c:spPr>
          </c:dPt>
          <c:dPt>
            <c:idx val="1"/>
            <c:bubble3D val="0"/>
            <c:spPr>
              <a:solidFill>
                <a:srgbClr val="2C58DD"/>
              </a:solidFill>
            </c:spPr>
          </c:dPt>
          <c:dPt>
            <c:idx val="2"/>
            <c:bubble3D val="0"/>
            <c:spPr>
              <a:solidFill>
                <a:sysClr val="window" lastClr="FFFFFF">
                  <a:lumMod val="65000"/>
                </a:sysClr>
              </a:solidFill>
            </c:spPr>
          </c:dPt>
          <c:dPt>
            <c:idx val="3"/>
            <c:bubble3D val="0"/>
            <c:spPr>
              <a:solidFill>
                <a:srgbClr val="008000"/>
              </a:solidFill>
            </c:spPr>
          </c:dPt>
          <c:dPt>
            <c:idx val="4"/>
            <c:bubble3D val="0"/>
            <c:spPr>
              <a:solidFill>
                <a:srgbClr val="800000"/>
              </a:solidFill>
            </c:spPr>
          </c:dPt>
          <c:dPt>
            <c:idx val="5"/>
            <c:bubble3D val="0"/>
            <c:spPr>
              <a:solidFill>
                <a:srgbClr val="D6B50F"/>
              </a:solidFill>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Sheet1!$A$2:$A$7</c:f>
              <c:strCache>
                <c:ptCount val="6"/>
                <c:pt idx="0">
                  <c:v>AP</c:v>
                </c:pt>
                <c:pt idx="1">
                  <c:v>LAC</c:v>
                </c:pt>
                <c:pt idx="2">
                  <c:v>Global</c:v>
                </c:pt>
                <c:pt idx="3">
                  <c:v>Europe and CIS</c:v>
                </c:pt>
                <c:pt idx="4">
                  <c:v>Africa</c:v>
                </c:pt>
                <c:pt idx="5">
                  <c:v>Arab</c:v>
                </c:pt>
              </c:strCache>
            </c:strRef>
          </c:cat>
          <c:val>
            <c:numRef>
              <c:f>Sheet1!$B$2:$B$7</c:f>
              <c:numCache>
                <c:formatCode>General</c:formatCode>
                <c:ptCount val="6"/>
                <c:pt idx="0">
                  <c:v>666.0</c:v>
                </c:pt>
                <c:pt idx="1">
                  <c:v>386.0</c:v>
                </c:pt>
                <c:pt idx="2">
                  <c:v>155.0</c:v>
                </c:pt>
                <c:pt idx="3">
                  <c:v>278.0</c:v>
                </c:pt>
                <c:pt idx="4">
                  <c:v>611.0</c:v>
                </c:pt>
                <c:pt idx="5">
                  <c:v>131.0</c:v>
                </c:pt>
              </c:numCache>
            </c:numRef>
          </c:val>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457D3D-8F08-4C0E-BEE8-02FD8A85C1B5}" type="datetimeFigureOut">
              <a:rPr lang="en-US" smtClean="0"/>
              <a:t>9/9/16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37C76C-806A-4F87-8891-677F9A76B948}" type="slidenum">
              <a:rPr lang="en-US" smtClean="0"/>
              <a:t>‹#›</a:t>
            </a:fld>
            <a:endParaRPr lang="en-US"/>
          </a:p>
        </p:txBody>
      </p:sp>
    </p:spTree>
    <p:extLst>
      <p:ext uri="{BB962C8B-B14F-4D97-AF65-F5344CB8AC3E}">
        <p14:creationId xmlns:p14="http://schemas.microsoft.com/office/powerpoint/2010/main" val="30815375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C7C9C5-61CA-AF4E-AC90-002590B9C392}" type="datetimeFigureOut">
              <a:rPr lang="en-US" smtClean="0"/>
              <a:t>9/9/16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5D77D-1D6B-5D4A-A46B-226828A288C6}" type="slidenum">
              <a:rPr lang="en-US" smtClean="0"/>
              <a:t>‹#›</a:t>
            </a:fld>
            <a:endParaRPr lang="en-US"/>
          </a:p>
        </p:txBody>
      </p:sp>
    </p:spTree>
    <p:extLst>
      <p:ext uri="{BB962C8B-B14F-4D97-AF65-F5344CB8AC3E}">
        <p14:creationId xmlns:p14="http://schemas.microsoft.com/office/powerpoint/2010/main" val="190688479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901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00050">
              <a:lnSpc>
                <a:spcPct val="90000"/>
              </a:lnSpc>
              <a:spcBef>
                <a:spcPct val="0"/>
              </a:spcBef>
              <a:spcAft>
                <a:spcPct val="35000"/>
              </a:spcAft>
            </a:pPr>
            <a:endParaRPr lang="en-US" dirty="0"/>
          </a:p>
        </p:txBody>
      </p:sp>
    </p:spTree>
    <p:extLst>
      <p:ext uri="{BB962C8B-B14F-4D97-AF65-F5344CB8AC3E}">
        <p14:creationId xmlns:p14="http://schemas.microsoft.com/office/powerpoint/2010/main" val="47420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of $2.3B = $643</a:t>
            </a:r>
            <a:r>
              <a:rPr lang="en-US" baseline="0" dirty="0" smtClean="0"/>
              <a:t> million for adaptation</a:t>
            </a:r>
            <a:endParaRPr lang="en-US" dirty="0"/>
          </a:p>
        </p:txBody>
      </p:sp>
      <p:sp>
        <p:nvSpPr>
          <p:cNvPr id="4" name="Slide Number Placeholder 3"/>
          <p:cNvSpPr>
            <a:spLocks noGrp="1"/>
          </p:cNvSpPr>
          <p:nvPr>
            <p:ph type="sldNum" sz="quarter" idx="10"/>
          </p:nvPr>
        </p:nvSpPr>
        <p:spPr/>
        <p:txBody>
          <a:bodyPr/>
          <a:lstStyle/>
          <a:p>
            <a:fld id="{A6F8D422-E9E5-4A4C-AE40-50A22583C8C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3977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of $2.3B = $643</a:t>
            </a:r>
            <a:r>
              <a:rPr lang="en-US" baseline="0" dirty="0" smtClean="0"/>
              <a:t> million for adaptation</a:t>
            </a:r>
            <a:endParaRPr lang="en-US" dirty="0"/>
          </a:p>
        </p:txBody>
      </p:sp>
      <p:sp>
        <p:nvSpPr>
          <p:cNvPr id="4" name="Slide Number Placeholder 3"/>
          <p:cNvSpPr>
            <a:spLocks noGrp="1"/>
          </p:cNvSpPr>
          <p:nvPr>
            <p:ph type="sldNum" sz="quarter" idx="10"/>
          </p:nvPr>
        </p:nvSpPr>
        <p:spPr/>
        <p:txBody>
          <a:bodyPr/>
          <a:lstStyle/>
          <a:p>
            <a:fld id="{A6F8D422-E9E5-4A4C-AE40-50A22583C8C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0057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atin typeface="Calibri" charset="0"/>
                <a:ea typeface="Calibri" charset="0"/>
                <a:cs typeface="Calibri"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9/9/16</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9/9/16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5903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158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65538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573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4679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2549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11716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6880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charset="0"/>
                <a:ea typeface="Calibri" charset="0"/>
                <a:cs typeface="Calibri"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7559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55827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042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2606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72311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5401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3415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55023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79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523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61696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15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7107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7097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9/9/16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9/9/16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9/9/16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9/9/16</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hdr="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71735224"/>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9/9/16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4282479"/>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lobalsupportprogramme.org/nap-gsp)" TargetMode="Externa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chart" Target="../charts/chart1.xml"/><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 y="0"/>
            <a:ext cx="9146397" cy="6247072"/>
          </a:xfrm>
          <a:prstGeom prst="rect">
            <a:avLst/>
          </a:prstGeom>
        </p:spPr>
      </p:pic>
      <p:sp>
        <p:nvSpPr>
          <p:cNvPr id="5" name="TextBox 4"/>
          <p:cNvSpPr txBox="1"/>
          <p:nvPr/>
        </p:nvSpPr>
        <p:spPr>
          <a:xfrm>
            <a:off x="-2397" y="5475617"/>
            <a:ext cx="9146397" cy="1600438"/>
          </a:xfrm>
          <a:prstGeom prst="rect">
            <a:avLst/>
          </a:prstGeom>
          <a:solidFill>
            <a:schemeClr val="bg2">
              <a:lumMod val="75000"/>
            </a:schemeClr>
          </a:solidFill>
        </p:spPr>
        <p:txBody>
          <a:bodyPr wrap="square">
            <a:spAutoFit/>
          </a:bodyPr>
          <a:lstStyle/>
          <a:p>
            <a:pPr algn="just" fontAlgn="auto">
              <a:spcBef>
                <a:spcPts val="0"/>
              </a:spcBef>
              <a:spcAft>
                <a:spcPts val="0"/>
              </a:spcAft>
              <a:defRPr/>
            </a:pPr>
            <a:endParaRPr lang="en-US" sz="1400" dirty="0">
              <a:solidFill>
                <a:schemeClr val="bg1"/>
              </a:solidFill>
              <a:latin typeface="+mn-lt"/>
              <a:cs typeface="+mn-cs"/>
            </a:endParaRPr>
          </a:p>
          <a:p>
            <a:pPr algn="just" fontAlgn="auto">
              <a:spcBef>
                <a:spcPts val="0"/>
              </a:spcBef>
              <a:spcAft>
                <a:spcPts val="0"/>
              </a:spcAft>
              <a:defRPr/>
            </a:pPr>
            <a:endParaRPr lang="en-US" sz="1400" dirty="0">
              <a:solidFill>
                <a:schemeClr val="bg1"/>
              </a:solidFill>
              <a:latin typeface="+mn-lt"/>
              <a:cs typeface="+mn-cs"/>
            </a:endParaRPr>
          </a:p>
          <a:p>
            <a:pPr algn="just" fontAlgn="auto">
              <a:spcBef>
                <a:spcPts val="0"/>
              </a:spcBef>
              <a:spcAft>
                <a:spcPts val="0"/>
              </a:spcAft>
              <a:defRPr/>
            </a:pPr>
            <a:endParaRPr lang="en-US" sz="1400" dirty="0">
              <a:solidFill>
                <a:schemeClr val="bg1"/>
              </a:solidFill>
              <a:latin typeface="+mn-lt"/>
              <a:cs typeface="+mn-cs"/>
            </a:endParaRPr>
          </a:p>
          <a:p>
            <a:pPr algn="just" fontAlgn="auto">
              <a:spcBef>
                <a:spcPts val="0"/>
              </a:spcBef>
              <a:spcAft>
                <a:spcPts val="0"/>
              </a:spcAft>
              <a:defRPr/>
            </a:pPr>
            <a:endParaRPr lang="en-US" sz="1400" dirty="0">
              <a:solidFill>
                <a:schemeClr val="bg1"/>
              </a:solidFill>
              <a:latin typeface="+mn-lt"/>
              <a:cs typeface="+mn-cs"/>
            </a:endParaRPr>
          </a:p>
          <a:p>
            <a:pPr algn="just" fontAlgn="auto">
              <a:spcBef>
                <a:spcPts val="0"/>
              </a:spcBef>
              <a:spcAft>
                <a:spcPts val="0"/>
              </a:spcAft>
              <a:defRPr/>
            </a:pPr>
            <a:endParaRPr lang="en-US" sz="1400" dirty="0">
              <a:solidFill>
                <a:schemeClr val="bg1"/>
              </a:solidFill>
              <a:latin typeface="+mn-lt"/>
              <a:cs typeface="+mn-cs"/>
            </a:endParaRPr>
          </a:p>
          <a:p>
            <a:pPr algn="just" fontAlgn="auto">
              <a:spcBef>
                <a:spcPts val="0"/>
              </a:spcBef>
              <a:spcAft>
                <a:spcPts val="0"/>
              </a:spcAft>
              <a:defRPr/>
            </a:pPr>
            <a:endParaRPr lang="en-US" sz="1400" dirty="0">
              <a:solidFill>
                <a:schemeClr val="bg1"/>
              </a:solidFill>
              <a:latin typeface="+mn-lt"/>
              <a:cs typeface="+mn-cs"/>
            </a:endParaRPr>
          </a:p>
          <a:p>
            <a:pPr algn="just" fontAlgn="auto">
              <a:spcBef>
                <a:spcPts val="0"/>
              </a:spcBef>
              <a:spcAft>
                <a:spcPts val="0"/>
              </a:spcAft>
              <a:defRPr/>
            </a:pPr>
            <a:endParaRPr lang="en-US" sz="1400" dirty="0">
              <a:solidFill>
                <a:schemeClr val="bg1"/>
              </a:solidFill>
              <a:latin typeface="+mn-lt"/>
              <a:cs typeface="+mn-cs"/>
            </a:endParaRPr>
          </a:p>
        </p:txBody>
      </p:sp>
      <p:sp>
        <p:nvSpPr>
          <p:cNvPr id="8" name="TextBox 6"/>
          <p:cNvSpPr txBox="1">
            <a:spLocks noChangeArrowheads="1"/>
          </p:cNvSpPr>
          <p:nvPr/>
        </p:nvSpPr>
        <p:spPr bwMode="auto">
          <a:xfrm>
            <a:off x="593848" y="5585352"/>
            <a:ext cx="8589909" cy="400110"/>
          </a:xfrm>
          <a:prstGeom prst="rect">
            <a:avLst/>
          </a:prstGeom>
          <a:noFill/>
          <a:ln w="9525">
            <a:noFill/>
            <a:miter lim="800000"/>
            <a:headEnd/>
            <a:tailEnd/>
          </a:ln>
        </p:spPr>
        <p:txBody>
          <a:bodyPr wrap="square">
            <a:spAutoFit/>
          </a:bodyPr>
          <a:lstStyle/>
          <a:p>
            <a:pPr algn="r"/>
            <a:r>
              <a:rPr lang="en-US" sz="2000" b="1" dirty="0" smtClean="0">
                <a:solidFill>
                  <a:schemeClr val="bg1"/>
                </a:solidFill>
                <a:latin typeface="+mj-lt"/>
              </a:rPr>
              <a:t>UNDP Support to LDCs</a:t>
            </a:r>
            <a:endParaRPr lang="en-US" sz="1600" dirty="0" smtClean="0">
              <a:solidFill>
                <a:schemeClr val="bg1"/>
              </a:solidFill>
              <a:latin typeface="+mj-lt"/>
            </a:endParaRPr>
          </a:p>
        </p:txBody>
      </p:sp>
      <p:sp>
        <p:nvSpPr>
          <p:cNvPr id="11" name="TextBox 6"/>
          <p:cNvSpPr txBox="1">
            <a:spLocks noChangeArrowheads="1"/>
          </p:cNvSpPr>
          <p:nvPr/>
        </p:nvSpPr>
        <p:spPr bwMode="auto">
          <a:xfrm>
            <a:off x="0" y="5785407"/>
            <a:ext cx="9183757" cy="830997"/>
          </a:xfrm>
          <a:prstGeom prst="rect">
            <a:avLst/>
          </a:prstGeom>
          <a:noFill/>
          <a:ln w="9525">
            <a:noFill/>
            <a:miter lim="800000"/>
            <a:headEnd/>
            <a:tailEnd/>
          </a:ln>
        </p:spPr>
        <p:txBody>
          <a:bodyPr wrap="square">
            <a:spAutoFit/>
          </a:bodyPr>
          <a:lstStyle/>
          <a:p>
            <a:pPr algn="r"/>
            <a:endParaRPr lang="en-GB" sz="1600" b="1" dirty="0" smtClean="0">
              <a:solidFill>
                <a:schemeClr val="bg1"/>
              </a:solidFill>
            </a:endParaRPr>
          </a:p>
          <a:p>
            <a:pPr algn="r"/>
            <a:r>
              <a:rPr lang="en-GB" sz="1600" b="1" dirty="0" smtClean="0">
                <a:solidFill>
                  <a:schemeClr val="bg1"/>
                </a:solidFill>
              </a:rPr>
              <a:t>Thirtieth </a:t>
            </a:r>
            <a:r>
              <a:rPr lang="en-GB" sz="1600" b="1" dirty="0">
                <a:solidFill>
                  <a:schemeClr val="bg1"/>
                </a:solidFill>
              </a:rPr>
              <a:t>meeting of the Least Developed Countries Expert Group (LEG 30</a:t>
            </a:r>
            <a:r>
              <a:rPr lang="en-GB" sz="1600" b="1" dirty="0" smtClean="0">
                <a:solidFill>
                  <a:schemeClr val="bg1"/>
                </a:solidFill>
              </a:rPr>
              <a:t>) </a:t>
            </a:r>
          </a:p>
          <a:p>
            <a:pPr algn="r"/>
            <a:r>
              <a:rPr lang="en-GB" sz="1600" b="1" dirty="0" smtClean="0">
                <a:solidFill>
                  <a:schemeClr val="bg1"/>
                </a:solidFill>
              </a:rPr>
              <a:t>7–10 </a:t>
            </a:r>
            <a:r>
              <a:rPr lang="en-GB" sz="1600" b="1" dirty="0">
                <a:solidFill>
                  <a:schemeClr val="bg1"/>
                </a:solidFill>
              </a:rPr>
              <a:t>September 2016, </a:t>
            </a:r>
            <a:r>
              <a:rPr lang="en-GB" sz="1600" b="1" dirty="0" smtClean="0">
                <a:solidFill>
                  <a:schemeClr val="bg1"/>
                </a:solidFill>
              </a:rPr>
              <a:t>Monrovia</a:t>
            </a:r>
            <a:endParaRPr lang="en-US" sz="1600" dirty="0">
              <a:solidFill>
                <a:schemeClr val="bg1"/>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96199" y="113589"/>
            <a:ext cx="1340223" cy="2615514"/>
          </a:xfrm>
          <a:prstGeom prst="rect">
            <a:avLst/>
          </a:prstGeom>
        </p:spPr>
      </p:pic>
    </p:spTree>
    <p:extLst>
      <p:ext uri="{BB962C8B-B14F-4D97-AF65-F5344CB8AC3E}">
        <p14:creationId xmlns:p14="http://schemas.microsoft.com/office/powerpoint/2010/main" val="2975617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685800" y="1752600"/>
            <a:ext cx="7315200" cy="4987327"/>
          </a:xfrm>
        </p:spPr>
        <p:txBody>
          <a:bodyPr>
            <a:noAutofit/>
          </a:bodyPr>
          <a:lstStyle/>
          <a:p>
            <a:pPr lvl="0"/>
            <a:r>
              <a:rPr lang="en-US" sz="1600" dirty="0"/>
              <a:t>The e-newsletter of the NAP-GSP has over 2000 subscribers. </a:t>
            </a:r>
          </a:p>
          <a:p>
            <a:pPr lvl="0"/>
            <a:r>
              <a:rPr lang="en-US" sz="1600" dirty="0"/>
              <a:t>The </a:t>
            </a:r>
            <a:r>
              <a:rPr lang="en-US" sz="1600" dirty="0" err="1"/>
              <a:t>programme</a:t>
            </a:r>
            <a:r>
              <a:rPr lang="en-US" sz="1600" dirty="0"/>
              <a:t> has an updated website (</a:t>
            </a:r>
            <a:r>
              <a:rPr lang="en-US" sz="1600" u="sng" dirty="0">
                <a:hlinkClick r:id="rId2"/>
              </a:rPr>
              <a:t>http://globalsupportprogramme.org/nap-gsp)</a:t>
            </a:r>
            <a:r>
              <a:rPr lang="en-US" sz="1600" dirty="0"/>
              <a:t> and is linked the NAP Central. The portal provides technical and audiovisual material for countries to learn from each other. </a:t>
            </a:r>
          </a:p>
          <a:p>
            <a:pPr lvl="0"/>
            <a:r>
              <a:rPr lang="en-US" sz="1600" dirty="0"/>
              <a:t>The material featured is based on the face-to-face regional training workshops held in Asia, Francophone and Anglophone Africa and the Pacific in collaboration with the LDC expert group. </a:t>
            </a:r>
            <a:endParaRPr lang="en-US" sz="1600" dirty="0" smtClean="0"/>
          </a:p>
          <a:p>
            <a:pPr lvl="0"/>
            <a:endParaRPr lang="en-US" sz="1600" dirty="0"/>
          </a:p>
          <a:p>
            <a:r>
              <a:rPr lang="en-US" sz="1600" b="1" dirty="0">
                <a:solidFill>
                  <a:schemeClr val="accent5">
                    <a:lumMod val="75000"/>
                  </a:schemeClr>
                </a:solidFill>
              </a:rPr>
              <a:t>Partnerships</a:t>
            </a:r>
          </a:p>
          <a:p>
            <a:pPr marL="342900" indent="-342900">
              <a:buFont typeface="Wingdings" charset="2"/>
              <a:buChar char="ü"/>
            </a:pPr>
            <a:r>
              <a:rPr lang="en-US" sz="1600" dirty="0"/>
              <a:t>LDC Expert Group  - Training on NAP Guidelines and co-</a:t>
            </a:r>
            <a:r>
              <a:rPr lang="en-US" sz="1600" dirty="0" err="1"/>
              <a:t>organised</a:t>
            </a:r>
            <a:r>
              <a:rPr lang="en-US" sz="1600" dirty="0"/>
              <a:t> Pacific work-shop</a:t>
            </a:r>
          </a:p>
          <a:p>
            <a:pPr marL="342900" indent="-342900">
              <a:buFont typeface="Wingdings" charset="2"/>
              <a:buChar char="ü"/>
            </a:pPr>
            <a:r>
              <a:rPr lang="en-US" sz="1600" dirty="0"/>
              <a:t>WHO – contributed health NAPs perspectives In Africa and the Pacific</a:t>
            </a:r>
          </a:p>
          <a:p>
            <a:pPr marL="342900" indent="-342900">
              <a:buFont typeface="Wingdings" charset="2"/>
              <a:buChar char="ü"/>
            </a:pPr>
            <a:r>
              <a:rPr lang="en-US" sz="1600" dirty="0"/>
              <a:t>FAO – contributed Agriculture and Food Security case studies</a:t>
            </a:r>
          </a:p>
          <a:p>
            <a:pPr marL="342900" indent="-342900">
              <a:buFont typeface="Wingdings" charset="2"/>
              <a:buChar char="ü"/>
            </a:pPr>
            <a:r>
              <a:rPr lang="en-US" sz="1600" dirty="0"/>
              <a:t>GWP – Economics of Adaptation and co-</a:t>
            </a:r>
            <a:r>
              <a:rPr lang="en-US" sz="1600" dirty="0" err="1"/>
              <a:t>organised</a:t>
            </a:r>
            <a:r>
              <a:rPr lang="en-US" sz="1600" dirty="0"/>
              <a:t> the Africa work-shops</a:t>
            </a:r>
          </a:p>
          <a:p>
            <a:pPr marL="342900" indent="-342900">
              <a:buFont typeface="Wingdings" charset="2"/>
              <a:buChar char="ü"/>
            </a:pPr>
            <a:r>
              <a:rPr lang="en-US" sz="1600" dirty="0"/>
              <a:t>GIZ – Application of SNAP tool in clinics</a:t>
            </a:r>
          </a:p>
          <a:p>
            <a:pPr marL="342900" indent="-342900">
              <a:buFont typeface="Wingdings" charset="2"/>
              <a:buChar char="ü"/>
            </a:pPr>
            <a:r>
              <a:rPr lang="en-US" sz="1600" dirty="0"/>
              <a:t>CEEPA South Africa – Training on environmental economics with a focus on climate </a:t>
            </a:r>
            <a:r>
              <a:rPr lang="en-US" sz="1600" dirty="0" smtClean="0"/>
              <a:t>change</a:t>
            </a:r>
            <a:endParaRPr lang="en-US" sz="1600" dirty="0"/>
          </a:p>
        </p:txBody>
      </p:sp>
      <p:sp>
        <p:nvSpPr>
          <p:cNvPr id="7" name="Content Placeholder 2"/>
          <p:cNvSpPr txBox="1">
            <a:spLocks/>
          </p:cNvSpPr>
          <p:nvPr/>
        </p:nvSpPr>
        <p:spPr>
          <a:xfrm>
            <a:off x="838200" y="3200400"/>
            <a:ext cx="7315200" cy="353952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Font typeface="Wingdings" charset="2"/>
              <a:buChar char="ü"/>
            </a:pPr>
            <a:endParaRPr lang="en-US" sz="2500" dirty="0" smtClean="0"/>
          </a:p>
        </p:txBody>
      </p:sp>
      <p:sp>
        <p:nvSpPr>
          <p:cNvPr id="8" name="Rectangle 7"/>
          <p:cNvSpPr/>
          <p:nvPr/>
        </p:nvSpPr>
        <p:spPr>
          <a:xfrm>
            <a:off x="914400" y="351449"/>
            <a:ext cx="7239000" cy="584775"/>
          </a:xfrm>
          <a:prstGeom prst="rect">
            <a:avLst/>
          </a:prstGeom>
        </p:spPr>
        <p:txBody>
          <a:bodyPr wrap="square">
            <a:spAutoFit/>
          </a:bodyPr>
          <a:lstStyle/>
          <a:p>
            <a:pPr algn="r"/>
            <a:r>
              <a:rPr lang="en-US" sz="3200" b="1" smtClean="0">
                <a:solidFill>
                  <a:srgbClr val="E78332"/>
                </a:solidFill>
                <a:latin typeface="Tw Cen MT"/>
                <a:cs typeface="Tw Cen MT"/>
              </a:rPr>
              <a:t>Knowledge Sharing</a:t>
            </a:r>
            <a:endParaRPr lang="en-US" sz="3200" b="1" dirty="0">
              <a:solidFill>
                <a:srgbClr val="E78332"/>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888102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838200" y="3200400"/>
            <a:ext cx="7315200" cy="353952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Font typeface="Wingdings" charset="2"/>
              <a:buChar char="ü"/>
            </a:pPr>
            <a:endParaRPr lang="en-US" sz="2500" dirty="0" smtClean="0"/>
          </a:p>
        </p:txBody>
      </p:sp>
      <p:sp>
        <p:nvSpPr>
          <p:cNvPr id="8" name="TextBox 7"/>
          <p:cNvSpPr txBox="1"/>
          <p:nvPr/>
        </p:nvSpPr>
        <p:spPr>
          <a:xfrm>
            <a:off x="152400" y="2931143"/>
            <a:ext cx="3114040" cy="3801041"/>
          </a:xfrm>
          <a:prstGeom prst="rect">
            <a:avLst/>
          </a:prstGeom>
          <a:noFill/>
        </p:spPr>
        <p:txBody>
          <a:bodyPr wrap="square" rtlCol="0">
            <a:spAutoFit/>
          </a:bodyPr>
          <a:lstStyle/>
          <a:p>
            <a:r>
              <a:rPr lang="en-US" b="1" dirty="0">
                <a:solidFill>
                  <a:schemeClr val="accent5">
                    <a:lumMod val="75000"/>
                  </a:schemeClr>
                </a:solidFill>
              </a:rPr>
              <a:t>Working with Global Water Partnership </a:t>
            </a:r>
          </a:p>
          <a:p>
            <a:endParaRPr lang="en-US" dirty="0" smtClean="0"/>
          </a:p>
          <a:p>
            <a:r>
              <a:rPr lang="en-US" dirty="0" smtClean="0"/>
              <a:t>NAP Trainings in Malawi, Madagascar and Tanzania</a:t>
            </a:r>
          </a:p>
          <a:p>
            <a:endParaRPr lang="en-US" dirty="0"/>
          </a:p>
          <a:p>
            <a:r>
              <a:rPr lang="en-US" dirty="0" smtClean="0"/>
              <a:t>Stock-taking in Niger, and Madagascar</a:t>
            </a:r>
          </a:p>
          <a:p>
            <a:endParaRPr lang="en-US" dirty="0"/>
          </a:p>
          <a:p>
            <a:r>
              <a:rPr lang="en-US" dirty="0" smtClean="0"/>
              <a:t>Collaboration on regional workshops Africa and Asia</a:t>
            </a:r>
            <a:endParaRPr lang="en-US" dirty="0"/>
          </a:p>
          <a:p>
            <a:endParaRPr lang="en-US" dirty="0" smtClean="0"/>
          </a:p>
          <a:p>
            <a:endParaRPr lang="en-US" sz="2500" dirty="0"/>
          </a:p>
        </p:txBody>
      </p:sp>
      <p:pic>
        <p:nvPicPr>
          <p:cNvPr id="9" name="Picture 8" descr="1385716084IMG_141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030" y="2695054"/>
            <a:ext cx="5276170" cy="3939540"/>
          </a:xfrm>
          <a:prstGeom prst="rect">
            <a:avLst/>
          </a:prstGeom>
        </p:spPr>
      </p:pic>
      <p:sp>
        <p:nvSpPr>
          <p:cNvPr id="10" name="Rectangle 9"/>
          <p:cNvSpPr/>
          <p:nvPr/>
        </p:nvSpPr>
        <p:spPr>
          <a:xfrm>
            <a:off x="914400" y="351449"/>
            <a:ext cx="7239000" cy="584775"/>
          </a:xfrm>
          <a:prstGeom prst="rect">
            <a:avLst/>
          </a:prstGeom>
        </p:spPr>
        <p:txBody>
          <a:bodyPr wrap="square">
            <a:spAutoFit/>
          </a:bodyPr>
          <a:lstStyle/>
          <a:p>
            <a:pPr algn="r"/>
            <a:r>
              <a:rPr lang="en-US" sz="3200" b="1" smtClean="0">
                <a:solidFill>
                  <a:srgbClr val="E78332"/>
                </a:solidFill>
                <a:latin typeface="Tw Cen MT"/>
                <a:cs typeface="Tw Cen MT"/>
              </a:rPr>
              <a:t>Knowledge Sharing</a:t>
            </a:r>
            <a:endParaRPr lang="en-US" sz="3200" b="1" dirty="0">
              <a:solidFill>
                <a:srgbClr val="E78332"/>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2729624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838200" y="3200400"/>
            <a:ext cx="7315200" cy="353952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Font typeface="Wingdings" charset="2"/>
              <a:buChar char="ü"/>
            </a:pPr>
            <a:endParaRPr lang="en-US" sz="2500" dirty="0" smtClean="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18651"/>
            <a:ext cx="6738796" cy="5821276"/>
          </a:xfrm>
          <a:prstGeom prst="rect">
            <a:avLst/>
          </a:prstGeom>
        </p:spPr>
      </p:pic>
      <p:sp>
        <p:nvSpPr>
          <p:cNvPr id="9" name="Rectangle 8"/>
          <p:cNvSpPr/>
          <p:nvPr/>
        </p:nvSpPr>
        <p:spPr>
          <a:xfrm>
            <a:off x="5796281" y="1470947"/>
            <a:ext cx="3141531" cy="378565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342900" indent="-342900">
              <a:buFont typeface="Arial" charset="0"/>
              <a:buChar char="•"/>
            </a:pPr>
            <a:r>
              <a:rPr lang="en-US" sz="2000" b="1" dirty="0">
                <a:solidFill>
                  <a:schemeClr val="bg1"/>
                </a:solidFill>
                <a:latin typeface="+mj-lt"/>
              </a:rPr>
              <a:t>MOOC on climate adaptation in SIDS </a:t>
            </a:r>
            <a:endParaRPr lang="en-US" sz="2000" b="1" dirty="0" smtClean="0">
              <a:solidFill>
                <a:schemeClr val="bg1"/>
              </a:solidFill>
              <a:latin typeface="+mj-lt"/>
            </a:endParaRPr>
          </a:p>
          <a:p>
            <a:pPr marL="342900" indent="-342900">
              <a:buFont typeface="Arial" charset="0"/>
              <a:buChar char="•"/>
            </a:pPr>
            <a:endParaRPr lang="en-US" sz="2000" b="1" dirty="0">
              <a:solidFill>
                <a:schemeClr val="bg1"/>
              </a:solidFill>
              <a:latin typeface="+mj-lt"/>
            </a:endParaRPr>
          </a:p>
          <a:p>
            <a:pPr marL="342900" indent="-342900">
              <a:buFont typeface="Arial" charset="0"/>
              <a:buChar char="•"/>
            </a:pPr>
            <a:r>
              <a:rPr lang="en-US" sz="2000" b="1" dirty="0" smtClean="0">
                <a:solidFill>
                  <a:schemeClr val="bg1"/>
                </a:solidFill>
                <a:latin typeface="+mj-lt"/>
              </a:rPr>
              <a:t>University </a:t>
            </a:r>
            <a:r>
              <a:rPr lang="en-US" sz="2000" b="1" dirty="0">
                <a:solidFill>
                  <a:schemeClr val="bg1"/>
                </a:solidFill>
                <a:latin typeface="+mj-lt"/>
              </a:rPr>
              <a:t>of Geneva, UNDP, UNEP, UNITAR. </a:t>
            </a:r>
            <a:endParaRPr lang="en-US" sz="2000" b="1" dirty="0" smtClean="0">
              <a:solidFill>
                <a:schemeClr val="bg1"/>
              </a:solidFill>
              <a:latin typeface="+mj-lt"/>
            </a:endParaRPr>
          </a:p>
          <a:p>
            <a:pPr marL="342900" indent="-342900">
              <a:buFont typeface="Arial" charset="0"/>
              <a:buChar char="•"/>
            </a:pPr>
            <a:endParaRPr lang="en-US" sz="2000" b="1" dirty="0">
              <a:solidFill>
                <a:schemeClr val="bg1"/>
              </a:solidFill>
              <a:latin typeface="+mj-lt"/>
            </a:endParaRPr>
          </a:p>
          <a:p>
            <a:pPr marL="342900" indent="-342900">
              <a:buFont typeface="Arial" charset="0"/>
              <a:buChar char="•"/>
            </a:pPr>
            <a:r>
              <a:rPr lang="en-US" sz="2000" b="1" dirty="0" smtClean="0">
                <a:solidFill>
                  <a:schemeClr val="bg1"/>
                </a:solidFill>
                <a:latin typeface="+mj-lt"/>
              </a:rPr>
              <a:t>Reached </a:t>
            </a:r>
            <a:r>
              <a:rPr lang="en-US" sz="2000" b="1" dirty="0">
                <a:solidFill>
                  <a:schemeClr val="bg1"/>
                </a:solidFill>
                <a:latin typeface="+mj-lt"/>
              </a:rPr>
              <a:t>8318 </a:t>
            </a:r>
            <a:r>
              <a:rPr lang="en-US" sz="2000" b="1" dirty="0" smtClean="0">
                <a:solidFill>
                  <a:schemeClr val="bg1"/>
                </a:solidFill>
                <a:latin typeface="+mj-lt"/>
              </a:rPr>
              <a:t>learners</a:t>
            </a:r>
          </a:p>
          <a:p>
            <a:pPr marL="342900" indent="-342900">
              <a:buFont typeface="Arial" charset="0"/>
              <a:buChar char="•"/>
            </a:pPr>
            <a:endParaRPr lang="en-US" sz="2000" b="1" dirty="0" smtClean="0">
              <a:solidFill>
                <a:schemeClr val="bg1"/>
              </a:solidFill>
              <a:latin typeface="+mj-lt"/>
            </a:endParaRPr>
          </a:p>
          <a:p>
            <a:pPr marL="342900" indent="-342900">
              <a:buFont typeface="Arial" charset="0"/>
              <a:buChar char="•"/>
            </a:pPr>
            <a:r>
              <a:rPr lang="en-US" sz="2000" b="1" dirty="0" smtClean="0">
                <a:solidFill>
                  <a:schemeClr val="bg1"/>
                </a:solidFill>
                <a:latin typeface="+mj-lt"/>
              </a:rPr>
              <a:t>Nearly </a:t>
            </a:r>
            <a:r>
              <a:rPr lang="en-US" sz="2000" b="1" dirty="0">
                <a:solidFill>
                  <a:schemeClr val="bg1"/>
                </a:solidFill>
                <a:latin typeface="+mj-lt"/>
              </a:rPr>
              <a:t>80000 views on our lectures</a:t>
            </a:r>
          </a:p>
        </p:txBody>
      </p:sp>
      <p:sp>
        <p:nvSpPr>
          <p:cNvPr id="10" name="Rectangle 9"/>
          <p:cNvSpPr/>
          <p:nvPr/>
        </p:nvSpPr>
        <p:spPr>
          <a:xfrm>
            <a:off x="914400" y="351449"/>
            <a:ext cx="7239000" cy="584775"/>
          </a:xfrm>
          <a:prstGeom prst="rect">
            <a:avLst/>
          </a:prstGeom>
        </p:spPr>
        <p:txBody>
          <a:bodyPr wrap="square">
            <a:spAutoFit/>
          </a:bodyPr>
          <a:lstStyle/>
          <a:p>
            <a:pPr algn="r"/>
            <a:r>
              <a:rPr lang="en-US" sz="3200" b="1" smtClean="0">
                <a:solidFill>
                  <a:srgbClr val="E78332"/>
                </a:solidFill>
                <a:latin typeface="Tw Cen MT"/>
                <a:cs typeface="Tw Cen MT"/>
              </a:rPr>
              <a:t>Knowledge Sharing</a:t>
            </a:r>
            <a:endParaRPr lang="en-US" sz="3200" b="1" dirty="0">
              <a:solidFill>
                <a:srgbClr val="E78332"/>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823080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838200" y="3200400"/>
            <a:ext cx="7315200" cy="353952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Font typeface="Wingdings" charset="2"/>
              <a:buChar char="ü"/>
            </a:pPr>
            <a:endParaRPr lang="en-US" sz="2500" dirty="0" smtClean="0"/>
          </a:p>
        </p:txBody>
      </p:sp>
      <p:sp>
        <p:nvSpPr>
          <p:cNvPr id="8" name="Rectangle 7"/>
          <p:cNvSpPr/>
          <p:nvPr/>
        </p:nvSpPr>
        <p:spPr>
          <a:xfrm>
            <a:off x="364126" y="2223422"/>
            <a:ext cx="3777343" cy="2971801"/>
          </a:xfrm>
          <a:prstGeom prst="rect">
            <a:avLst/>
          </a:prstGeom>
        </p:spPr>
        <p:txBody>
          <a:bodyPr wrap="square">
            <a:spAutoFit/>
          </a:bodyPr>
          <a:lstStyle/>
          <a:p>
            <a:pPr marR="0" lvl="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dirty="0">
                <a:latin typeface="Calibri" charset="0"/>
                <a:ea typeface="Calibri" charset="0"/>
                <a:cs typeface="Calibri" charset="0"/>
              </a:rPr>
              <a:t>In-country </a:t>
            </a:r>
            <a:r>
              <a:rPr lang="en-US" sz="2000" dirty="0" smtClean="0">
                <a:latin typeface="Calibri" charset="0"/>
                <a:ea typeface="Calibri" charset="0"/>
                <a:cs typeface="Calibri" charset="0"/>
              </a:rPr>
              <a:t>NAP process training modules package developed </a:t>
            </a:r>
            <a:endParaRPr lang="en-US" sz="2000" dirty="0">
              <a:latin typeface="Calibri" charset="0"/>
              <a:ea typeface="Calibri" charset="0"/>
              <a:cs typeface="Calibri" charset="0"/>
            </a:endParaRPr>
          </a:p>
          <a:p>
            <a:r>
              <a:rPr lang="en-US" sz="2000" dirty="0" smtClean="0">
                <a:latin typeface="Calibri" charset="0"/>
                <a:ea typeface="Calibri" charset="0"/>
                <a:cs typeface="Calibri" charset="0"/>
              </a:rPr>
              <a:t>by </a:t>
            </a:r>
            <a:r>
              <a:rPr lang="en-US" sz="2000" dirty="0">
                <a:latin typeface="Calibri" charset="0"/>
                <a:ea typeface="Calibri" charset="0"/>
                <a:cs typeface="Calibri" charset="0"/>
              </a:rPr>
              <a:t>Deutsche </a:t>
            </a:r>
            <a:r>
              <a:rPr lang="en-US" sz="2000" dirty="0" err="1">
                <a:latin typeface="Calibri" charset="0"/>
                <a:ea typeface="Calibri" charset="0"/>
                <a:cs typeface="Calibri" charset="0"/>
              </a:rPr>
              <a:t>Gesellschaft</a:t>
            </a:r>
            <a:r>
              <a:rPr lang="en-US" sz="2000" dirty="0">
                <a:latin typeface="Calibri" charset="0"/>
                <a:ea typeface="Calibri" charset="0"/>
                <a:cs typeface="Calibri" charset="0"/>
              </a:rPr>
              <a:t> </a:t>
            </a:r>
            <a:r>
              <a:rPr lang="en-US" sz="2000" dirty="0" err="1">
                <a:latin typeface="Calibri" charset="0"/>
                <a:ea typeface="Calibri" charset="0"/>
                <a:cs typeface="Calibri" charset="0"/>
              </a:rPr>
              <a:t>für</a:t>
            </a:r>
            <a:r>
              <a:rPr lang="en-US" sz="2000" dirty="0">
                <a:latin typeface="Calibri" charset="0"/>
                <a:ea typeface="Calibri" charset="0"/>
                <a:cs typeface="Calibri" charset="0"/>
              </a:rPr>
              <a:t> </a:t>
            </a:r>
            <a:r>
              <a:rPr lang="en-US" sz="2000" dirty="0" err="1">
                <a:latin typeface="Calibri" charset="0"/>
                <a:ea typeface="Calibri" charset="0"/>
                <a:cs typeface="Calibri" charset="0"/>
              </a:rPr>
              <a:t>Internationale</a:t>
            </a:r>
            <a:r>
              <a:rPr lang="en-US" sz="2000" dirty="0">
                <a:latin typeface="Calibri" charset="0"/>
                <a:ea typeface="Calibri" charset="0"/>
                <a:cs typeface="Calibri" charset="0"/>
              </a:rPr>
              <a:t> </a:t>
            </a:r>
            <a:r>
              <a:rPr lang="en-US" sz="2000" dirty="0" err="1">
                <a:latin typeface="Calibri" charset="0"/>
                <a:ea typeface="Calibri" charset="0"/>
                <a:cs typeface="Calibri" charset="0"/>
              </a:rPr>
              <a:t>Zusammenarbeit</a:t>
            </a:r>
            <a:r>
              <a:rPr lang="en-US" sz="2000" dirty="0">
                <a:latin typeface="Calibri" charset="0"/>
                <a:ea typeface="Calibri" charset="0"/>
                <a:cs typeface="Calibri" charset="0"/>
              </a:rPr>
              <a:t> (GIZ)/UNDP and /</a:t>
            </a:r>
            <a:r>
              <a:rPr lang="en-US" sz="2000" dirty="0" smtClean="0">
                <a:latin typeface="Calibri" charset="0"/>
                <a:ea typeface="Calibri" charset="0"/>
                <a:cs typeface="Calibri" charset="0"/>
              </a:rPr>
              <a:t>UNITAR</a:t>
            </a:r>
          </a:p>
          <a:p>
            <a:endParaRPr lang="en-US" sz="2000" dirty="0" smtClean="0">
              <a:latin typeface="Calibri" charset="0"/>
              <a:ea typeface="Calibri" charset="0"/>
              <a:cs typeface="Calibri" charset="0"/>
            </a:endParaRPr>
          </a:p>
          <a:p>
            <a:r>
              <a:rPr lang="en-US" sz="2000" dirty="0" smtClean="0">
                <a:latin typeface="Calibri" charset="0"/>
                <a:ea typeface="Calibri" charset="0"/>
                <a:cs typeface="Calibri" charset="0"/>
              </a:rPr>
              <a:t>Applied in </a:t>
            </a:r>
            <a:r>
              <a:rPr lang="en-US" sz="2000" dirty="0">
                <a:latin typeface="Calibri" charset="0"/>
                <a:ea typeface="Calibri" charset="0"/>
                <a:cs typeface="Calibri" charset="0"/>
              </a:rPr>
              <a:t>Angola, Madagascar, </a:t>
            </a:r>
            <a:r>
              <a:rPr lang="en-US" sz="2000" dirty="0" smtClean="0">
                <a:latin typeface="Calibri" charset="0"/>
                <a:ea typeface="Calibri" charset="0"/>
                <a:cs typeface="Calibri" charset="0"/>
              </a:rPr>
              <a:t>Mauritania, Djibouti, Senegal </a:t>
            </a:r>
          </a:p>
          <a:p>
            <a:endParaRPr lang="en-US" sz="2400" dirty="0">
              <a:latin typeface="Calibri" charset="0"/>
              <a:ea typeface="Calibri" charset="0"/>
              <a:cs typeface="Calibri" charset="0"/>
            </a:endParaRPr>
          </a:p>
        </p:txBody>
      </p:sp>
      <p:pic>
        <p:nvPicPr>
          <p:cNvPr id="9" name="Picture 8" descr="QQ20151016-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567737"/>
            <a:ext cx="3643994" cy="5172190"/>
          </a:xfrm>
          <a:prstGeom prst="rect">
            <a:avLst/>
          </a:prstGeom>
        </p:spPr>
      </p:pic>
      <p:sp>
        <p:nvSpPr>
          <p:cNvPr id="10" name="Rectangle 9"/>
          <p:cNvSpPr/>
          <p:nvPr/>
        </p:nvSpPr>
        <p:spPr>
          <a:xfrm>
            <a:off x="914400" y="351449"/>
            <a:ext cx="7239000" cy="584775"/>
          </a:xfrm>
          <a:prstGeom prst="rect">
            <a:avLst/>
          </a:prstGeom>
        </p:spPr>
        <p:txBody>
          <a:bodyPr wrap="square">
            <a:spAutoFit/>
          </a:bodyPr>
          <a:lstStyle/>
          <a:p>
            <a:pPr algn="r"/>
            <a:r>
              <a:rPr lang="en-US" sz="3200" b="1" smtClean="0">
                <a:solidFill>
                  <a:srgbClr val="E78332"/>
                </a:solidFill>
                <a:latin typeface="Tw Cen MT"/>
                <a:cs typeface="Tw Cen MT"/>
              </a:rPr>
              <a:t>Knowledge Sharing</a:t>
            </a:r>
            <a:endParaRPr lang="en-US" sz="3200" b="1" dirty="0">
              <a:solidFill>
                <a:srgbClr val="E78332"/>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1827683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876800" y="1349777"/>
            <a:ext cx="3984171" cy="5205701"/>
          </a:xfrm>
          <a:prstGeom prst="rect">
            <a:avLst/>
          </a:prstGeom>
        </p:spPr>
      </p:pic>
      <p:sp>
        <p:nvSpPr>
          <p:cNvPr id="9" name="Rectangle 8"/>
          <p:cNvSpPr/>
          <p:nvPr/>
        </p:nvSpPr>
        <p:spPr>
          <a:xfrm>
            <a:off x="914400" y="351449"/>
            <a:ext cx="7239000" cy="584775"/>
          </a:xfrm>
          <a:prstGeom prst="rect">
            <a:avLst/>
          </a:prstGeom>
        </p:spPr>
        <p:txBody>
          <a:bodyPr wrap="square">
            <a:spAutoFit/>
          </a:bodyPr>
          <a:lstStyle/>
          <a:p>
            <a:pPr algn="r"/>
            <a:r>
              <a:rPr lang="en-US" sz="3200" b="1" dirty="0" smtClean="0">
                <a:solidFill>
                  <a:srgbClr val="E78332"/>
                </a:solidFill>
                <a:latin typeface="Tw Cen MT"/>
                <a:cs typeface="Tw Cen MT"/>
              </a:rPr>
              <a:t>Knowledge Sharing</a:t>
            </a:r>
            <a:endParaRPr lang="en-US" sz="3200" b="1" dirty="0">
              <a:solidFill>
                <a:srgbClr val="E78332"/>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
        <p:nvSpPr>
          <p:cNvPr id="5" name="Rectangle 4"/>
          <p:cNvSpPr/>
          <p:nvPr/>
        </p:nvSpPr>
        <p:spPr>
          <a:xfrm>
            <a:off x="304800" y="2340139"/>
            <a:ext cx="4572000" cy="2554545"/>
          </a:xfrm>
          <a:prstGeom prst="rect">
            <a:avLst/>
          </a:prstGeom>
        </p:spPr>
        <p:txBody>
          <a:bodyPr>
            <a:spAutoFit/>
          </a:bodyPr>
          <a:lstStyle/>
          <a:p>
            <a:pPr marL="285750" indent="-285750">
              <a:buFont typeface="Arial" charset="0"/>
              <a:buChar char="•"/>
            </a:pPr>
            <a:r>
              <a:rPr lang="en-US" sz="1600" dirty="0">
                <a:latin typeface="Calibri" charset="0"/>
                <a:ea typeface="Calibri" charset="0"/>
                <a:cs typeface="Calibri" charset="0"/>
              </a:rPr>
              <a:t>Companion document to PROVIA Guidance linking NAP Technical Guidance </a:t>
            </a:r>
            <a:endParaRPr lang="en-US" sz="1600" dirty="0" smtClean="0">
              <a:latin typeface="Calibri" charset="0"/>
              <a:ea typeface="Calibri" charset="0"/>
              <a:cs typeface="Calibri" charset="0"/>
            </a:endParaRPr>
          </a:p>
          <a:p>
            <a:pPr marL="285750" indent="-285750">
              <a:buFont typeface="Arial" charset="0"/>
              <a:buChar char="•"/>
            </a:pPr>
            <a:endParaRPr lang="en-US" sz="1600" dirty="0">
              <a:latin typeface="Calibri" charset="0"/>
              <a:ea typeface="Calibri" charset="0"/>
              <a:cs typeface="Calibri" charset="0"/>
            </a:endParaRPr>
          </a:p>
          <a:p>
            <a:pPr marL="285750" indent="-285750">
              <a:buFont typeface="Arial" charset="0"/>
              <a:buChar char="•"/>
            </a:pPr>
            <a:r>
              <a:rPr lang="en-US" sz="1600" dirty="0" smtClean="0">
                <a:latin typeface="Calibri" charset="0"/>
                <a:ea typeface="Calibri" charset="0"/>
                <a:cs typeface="Calibri" charset="0"/>
              </a:rPr>
              <a:t>Good </a:t>
            </a:r>
            <a:r>
              <a:rPr lang="en-US" sz="1600" dirty="0">
                <a:latin typeface="Calibri" charset="0"/>
                <a:ea typeface="Calibri" charset="0"/>
                <a:cs typeface="Calibri" charset="0"/>
              </a:rPr>
              <a:t>Practices Workshop held by NAP-GSP in collaboration with PROVIA team has identified good practices from Cambodia, Burkina Faso and Comoros for wider dissemination</a:t>
            </a:r>
          </a:p>
          <a:p>
            <a:pPr marL="285750" indent="-285750">
              <a:buFont typeface="Arial" charset="0"/>
              <a:buChar char="•"/>
            </a:pPr>
            <a:endParaRPr lang="en-US" sz="1600" dirty="0" smtClean="0">
              <a:latin typeface="Calibri" charset="0"/>
              <a:ea typeface="Calibri" charset="0"/>
              <a:cs typeface="Calibri" charset="0"/>
            </a:endParaRPr>
          </a:p>
          <a:p>
            <a:pPr marL="285750" indent="-285750">
              <a:buFont typeface="Arial" charset="0"/>
              <a:buChar char="•"/>
            </a:pPr>
            <a:r>
              <a:rPr lang="en-US" sz="1600" dirty="0" smtClean="0">
                <a:latin typeface="Calibri" charset="0"/>
                <a:ea typeface="Calibri" charset="0"/>
                <a:cs typeface="Calibri" charset="0"/>
              </a:rPr>
              <a:t>Case </a:t>
            </a:r>
            <a:r>
              <a:rPr lang="en-US" sz="1600" dirty="0">
                <a:latin typeface="Calibri" charset="0"/>
                <a:ea typeface="Calibri" charset="0"/>
                <a:cs typeface="Calibri" charset="0"/>
              </a:rPr>
              <a:t>studies on application of NAP technical guidelines </a:t>
            </a:r>
          </a:p>
        </p:txBody>
      </p:sp>
    </p:spTree>
    <p:extLst>
      <p:ext uri="{BB962C8B-B14F-4D97-AF65-F5344CB8AC3E}">
        <p14:creationId xmlns:p14="http://schemas.microsoft.com/office/powerpoint/2010/main" val="270968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838200" y="3200400"/>
            <a:ext cx="7315200" cy="353952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Font typeface="Wingdings" charset="2"/>
              <a:buChar char="ü"/>
            </a:pPr>
            <a:endParaRPr lang="en-US" sz="2500" dirty="0" smtClean="0"/>
          </a:p>
        </p:txBody>
      </p:sp>
      <p:sp>
        <p:nvSpPr>
          <p:cNvPr id="8" name="Rectangle 7"/>
          <p:cNvSpPr/>
          <p:nvPr/>
        </p:nvSpPr>
        <p:spPr>
          <a:xfrm>
            <a:off x="494348" y="1532442"/>
            <a:ext cx="3657600" cy="2062103"/>
          </a:xfrm>
          <a:prstGeom prst="rect">
            <a:avLst/>
          </a:prstGeom>
        </p:spPr>
        <p:txBody>
          <a:bodyPr wrap="square">
            <a:spAutoFit/>
          </a:bodyPr>
          <a:lstStyle/>
          <a:p>
            <a:r>
              <a:rPr lang="en-US" sz="1600" b="1" dirty="0">
                <a:solidFill>
                  <a:schemeClr val="accent5">
                    <a:lumMod val="75000"/>
                  </a:schemeClr>
                </a:solidFill>
                <a:latin typeface="Calibri" charset="0"/>
                <a:ea typeface="Calibri" charset="0"/>
                <a:cs typeface="Calibri" charset="0"/>
              </a:rPr>
              <a:t>Partnership with UNITAR</a:t>
            </a:r>
          </a:p>
          <a:p>
            <a:endParaRPr lang="en-US" sz="1600" dirty="0" smtClean="0">
              <a:latin typeface="Calibri" charset="0"/>
              <a:ea typeface="Calibri" charset="0"/>
              <a:cs typeface="Calibri" charset="0"/>
            </a:endParaRPr>
          </a:p>
          <a:p>
            <a:r>
              <a:rPr lang="en-US" sz="1600" dirty="0" smtClean="0">
                <a:latin typeface="Calibri" charset="0"/>
                <a:ea typeface="Calibri" charset="0"/>
                <a:cs typeface="Calibri" charset="0"/>
              </a:rPr>
              <a:t>Skills </a:t>
            </a:r>
            <a:r>
              <a:rPr lang="en-US" sz="1600" dirty="0">
                <a:latin typeface="Calibri" charset="0"/>
                <a:ea typeface="Calibri" charset="0"/>
                <a:cs typeface="Calibri" charset="0"/>
              </a:rPr>
              <a:t>assessment </a:t>
            </a:r>
            <a:r>
              <a:rPr lang="en-US" sz="1600" dirty="0" smtClean="0">
                <a:latin typeface="Calibri" charset="0"/>
                <a:ea typeface="Calibri" charset="0"/>
                <a:cs typeface="Calibri" charset="0"/>
              </a:rPr>
              <a:t>approach for NAPs </a:t>
            </a:r>
          </a:p>
          <a:p>
            <a:endParaRPr lang="en-US" sz="1600" dirty="0">
              <a:latin typeface="Calibri" charset="0"/>
              <a:ea typeface="Calibri" charset="0"/>
              <a:cs typeface="Calibri" charset="0"/>
            </a:endParaRPr>
          </a:p>
          <a:p>
            <a:r>
              <a:rPr lang="en-US" sz="1600" dirty="0" smtClean="0">
                <a:latin typeface="Calibri" charset="0"/>
                <a:ea typeface="Calibri" charset="0"/>
                <a:cs typeface="Calibri" charset="0"/>
              </a:rPr>
              <a:t>Discussed with LDCs </a:t>
            </a:r>
            <a:r>
              <a:rPr lang="en-US" sz="1600" dirty="0">
                <a:latin typeface="Calibri" charset="0"/>
                <a:ea typeface="Calibri" charset="0"/>
                <a:cs typeface="Calibri" charset="0"/>
              </a:rPr>
              <a:t>at the NAP Expo in 2015, in a dedicated session involving Haiti, Madagascar, Djibouti and </a:t>
            </a:r>
            <a:r>
              <a:rPr lang="en-US" sz="1600" dirty="0" smtClean="0">
                <a:latin typeface="Calibri" charset="0"/>
                <a:ea typeface="Calibri" charset="0"/>
                <a:cs typeface="Calibri" charset="0"/>
              </a:rPr>
              <a:t>Timor-Leste</a:t>
            </a:r>
            <a:endParaRPr lang="en-US" sz="1600" dirty="0">
              <a:latin typeface="Calibri" charset="0"/>
              <a:ea typeface="Calibri" charset="0"/>
              <a:cs typeface="Calibri" charset="0"/>
            </a:endParaRPr>
          </a:p>
        </p:txBody>
      </p:sp>
      <p:pic>
        <p:nvPicPr>
          <p:cNvPr id="9" name="Picture 8" descr="nap-expo-2015-session-ii-iii-skills-assessmentfor-national-adaptation-planning-1-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508" y="1327153"/>
            <a:ext cx="4191000" cy="3146535"/>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
        <p:nvSpPr>
          <p:cNvPr id="11" name="Rectangle 10"/>
          <p:cNvSpPr/>
          <p:nvPr/>
        </p:nvSpPr>
        <p:spPr>
          <a:xfrm>
            <a:off x="914400" y="351449"/>
            <a:ext cx="7239000" cy="584775"/>
          </a:xfrm>
          <a:prstGeom prst="rect">
            <a:avLst/>
          </a:prstGeom>
        </p:spPr>
        <p:txBody>
          <a:bodyPr wrap="square">
            <a:spAutoFit/>
          </a:bodyPr>
          <a:lstStyle/>
          <a:p>
            <a:pPr algn="r"/>
            <a:r>
              <a:rPr lang="en-US" sz="3200" b="1" dirty="0" smtClean="0">
                <a:solidFill>
                  <a:srgbClr val="E78332"/>
                </a:solidFill>
                <a:latin typeface="Tw Cen MT"/>
                <a:cs typeface="Tw Cen MT"/>
              </a:rPr>
              <a:t>Knowledge Sharing</a:t>
            </a:r>
            <a:endParaRPr lang="en-US" sz="3200" b="1" dirty="0">
              <a:solidFill>
                <a:srgbClr val="E78332"/>
              </a:solidFill>
            </a:endParaRPr>
          </a:p>
        </p:txBody>
      </p:sp>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177612" y="3799833"/>
            <a:ext cx="3352799" cy="1676401"/>
          </a:xfrm>
          <a:prstGeom prst="rect">
            <a:avLst/>
          </a:prstGeom>
        </p:spPr>
      </p:pic>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3276600" y="4656507"/>
            <a:ext cx="4432300" cy="2209800"/>
          </a:xfrm>
          <a:prstGeom prst="rect">
            <a:avLst/>
          </a:prstGeom>
        </p:spPr>
      </p:pic>
      <p:sp>
        <p:nvSpPr>
          <p:cNvPr id="5" name="Rectangle 4"/>
          <p:cNvSpPr/>
          <p:nvPr/>
        </p:nvSpPr>
        <p:spPr>
          <a:xfrm>
            <a:off x="84269" y="5921319"/>
            <a:ext cx="2747832" cy="646331"/>
          </a:xfrm>
          <a:prstGeom prst="rect">
            <a:avLst/>
          </a:prstGeom>
        </p:spPr>
        <p:txBody>
          <a:bodyPr wrap="square">
            <a:spAutoFit/>
          </a:bodyPr>
          <a:lstStyle/>
          <a:p>
            <a:r>
              <a:rPr lang="en-US" b="1">
                <a:solidFill>
                  <a:schemeClr val="accent5">
                    <a:lumMod val="75000"/>
                  </a:schemeClr>
                </a:solidFill>
              </a:rPr>
              <a:t>Interactive E-Country case studies</a:t>
            </a:r>
            <a:endParaRPr lang="en-US"/>
          </a:p>
        </p:txBody>
      </p:sp>
    </p:spTree>
    <p:extLst>
      <p:ext uri="{BB962C8B-B14F-4D97-AF65-F5344CB8AC3E}">
        <p14:creationId xmlns:p14="http://schemas.microsoft.com/office/powerpoint/2010/main" val="96626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43000" y="1265349"/>
            <a:ext cx="8991600" cy="713798"/>
          </a:xfrm>
          <a:prstGeom prst="rect">
            <a:avLst/>
          </a:prstGeom>
        </p:spPr>
        <p:txBody>
          <a:bodyPr>
            <a:noAutofit/>
          </a:bodyPr>
          <a:lstStyle/>
          <a:p>
            <a:pPr marL="45720" indent="0">
              <a:buNone/>
            </a:pPr>
            <a:r>
              <a:rPr lang="en-US" b="1" dirty="0">
                <a:solidFill>
                  <a:srgbClr val="FF0000"/>
                </a:solidFill>
              </a:rPr>
              <a:t>Expanded </a:t>
            </a:r>
            <a:r>
              <a:rPr lang="en-US" b="1" dirty="0" smtClean="0">
                <a:solidFill>
                  <a:srgbClr val="FF0000"/>
                </a:solidFill>
              </a:rPr>
              <a:t>Assistance to LDCs  2016 – 2019 (Phase 2)</a:t>
            </a:r>
            <a:endParaRPr lang="en-US" dirty="0">
              <a:solidFill>
                <a:srgbClr val="FF0000"/>
              </a:solidFill>
            </a:endParaRPr>
          </a:p>
          <a:p>
            <a:pPr marL="45720" indent="0">
              <a:buNone/>
            </a:pPr>
            <a:endParaRPr lang="en-US" dirty="0" smtClean="0"/>
          </a:p>
        </p:txBody>
      </p:sp>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3538220" y="3124200"/>
            <a:ext cx="7315200" cy="353952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Font typeface="Wingdings" charset="2"/>
              <a:buChar char="ü"/>
            </a:pPr>
            <a:endParaRPr lang="en-US" sz="2500" dirty="0" smtClean="0"/>
          </a:p>
        </p:txBody>
      </p:sp>
      <p:sp>
        <p:nvSpPr>
          <p:cNvPr id="4" name="Rectangle 3"/>
          <p:cNvSpPr/>
          <p:nvPr/>
        </p:nvSpPr>
        <p:spPr>
          <a:xfrm>
            <a:off x="228600" y="1926586"/>
            <a:ext cx="8610600" cy="4635115"/>
          </a:xfrm>
          <a:prstGeom prst="rect">
            <a:avLst/>
          </a:prstGeom>
        </p:spPr>
        <p:txBody>
          <a:bodyPr wrap="square">
            <a:spAutoFit/>
          </a:bodyPr>
          <a:lstStyle/>
          <a:p>
            <a:pPr marL="285750" lvl="0" indent="-285750">
              <a:buFont typeface="Arial" panose="020B0604020202020204" pitchFamily="34" charset="0"/>
              <a:buChar char="•"/>
            </a:pPr>
            <a:r>
              <a:rPr lang="en-US" sz="1600" dirty="0" smtClean="0">
                <a:latin typeface="Calibri" charset="0"/>
                <a:ea typeface="Calibri" charset="0"/>
                <a:cs typeface="Calibri" charset="0"/>
              </a:rPr>
              <a:t>Phase 1 Evaluation found </a:t>
            </a:r>
            <a:r>
              <a:rPr lang="en-US" sz="1600" dirty="0">
                <a:latin typeface="Calibri" charset="0"/>
                <a:ea typeface="Calibri" charset="0"/>
                <a:cs typeface="Calibri" charset="0"/>
              </a:rPr>
              <a:t>that: </a:t>
            </a:r>
            <a:endParaRPr lang="en-US" sz="1600" dirty="0" smtClean="0">
              <a:latin typeface="Calibri" charset="0"/>
              <a:ea typeface="Calibri" charset="0"/>
              <a:cs typeface="Calibri" charset="0"/>
            </a:endParaRPr>
          </a:p>
          <a:p>
            <a:pPr marL="800100" lvl="1" indent="-342900">
              <a:buFont typeface="Wingdings" panose="05000000000000000000" pitchFamily="2" charset="2"/>
              <a:buChar char="Ø"/>
            </a:pPr>
            <a:r>
              <a:rPr lang="en-US" sz="1600" dirty="0" smtClean="0">
                <a:latin typeface="Calibri" charset="0"/>
                <a:ea typeface="Calibri" charset="0"/>
                <a:cs typeface="Calibri" charset="0"/>
              </a:rPr>
              <a:t>with limited budget, project was </a:t>
            </a:r>
            <a:r>
              <a:rPr lang="en-US" sz="1600" dirty="0">
                <a:latin typeface="Calibri" charset="0"/>
                <a:ea typeface="Calibri" charset="0"/>
                <a:cs typeface="Calibri" charset="0"/>
              </a:rPr>
              <a:t>designed with a </a:t>
            </a:r>
            <a:r>
              <a:rPr lang="en-US" sz="1600" dirty="0" smtClean="0">
                <a:latin typeface="Calibri" charset="0"/>
                <a:ea typeface="Calibri" charset="0"/>
                <a:cs typeface="Calibri" charset="0"/>
              </a:rPr>
              <a:t>sound regard </a:t>
            </a:r>
            <a:r>
              <a:rPr lang="en-US" sz="1600" dirty="0">
                <a:latin typeface="Calibri" charset="0"/>
                <a:ea typeface="Calibri" charset="0"/>
                <a:cs typeface="Calibri" charset="0"/>
              </a:rPr>
              <a:t>for the international policy context and for individual countries’ national policy processes. </a:t>
            </a:r>
          </a:p>
          <a:p>
            <a:pPr marL="800100" lvl="1" indent="-342900">
              <a:buFont typeface="Wingdings" panose="05000000000000000000" pitchFamily="2" charset="2"/>
              <a:buChar char="Ø"/>
            </a:pPr>
            <a:r>
              <a:rPr lang="en-US" sz="1600" dirty="0">
                <a:latin typeface="Calibri" charset="0"/>
                <a:ea typeface="Calibri" charset="0"/>
                <a:cs typeface="Calibri" charset="0"/>
              </a:rPr>
              <a:t>participation of the LEG and the UNFCCC secretariat allowed for a continued maintenance of linkages between the GSP and the overall NAP process driven by countries. </a:t>
            </a:r>
          </a:p>
          <a:p>
            <a:pPr marL="285750" lvl="0" indent="-285750">
              <a:buFont typeface="Arial" panose="020B0604020202020204" pitchFamily="34" charset="0"/>
              <a:buChar char="•"/>
            </a:pPr>
            <a:endParaRPr lang="en-US" sz="1600" dirty="0" smtClean="0">
              <a:latin typeface="Calibri" charset="0"/>
              <a:ea typeface="Calibri" charset="0"/>
              <a:cs typeface="Calibri" charset="0"/>
            </a:endParaRPr>
          </a:p>
          <a:p>
            <a:pPr marL="285750" marR="0" lvl="0" indent="-285750">
              <a:buFont typeface="Arial" charset="0"/>
              <a:buChar char="•"/>
            </a:pPr>
            <a:r>
              <a:rPr lang="en-US" sz="1600" dirty="0" smtClean="0">
                <a:latin typeface="Calibri" charset="0"/>
                <a:ea typeface="Calibri" charset="0"/>
                <a:cs typeface="Calibri" charset="0"/>
              </a:rPr>
              <a:t>Extend </a:t>
            </a:r>
            <a:r>
              <a:rPr lang="en-US" sz="1600" dirty="0">
                <a:latin typeface="Calibri" charset="0"/>
                <a:ea typeface="Calibri" charset="0"/>
                <a:cs typeface="Calibri" charset="0"/>
              </a:rPr>
              <a:t>support towards building capacity of LDCs:</a:t>
            </a:r>
          </a:p>
          <a:p>
            <a:pPr marL="742950" marR="0" lvl="1" indent="-285750">
              <a:buFont typeface="Courier New" panose="02070309020205020404" pitchFamily="49" charset="0"/>
              <a:buChar char="o"/>
            </a:pPr>
            <a:r>
              <a:rPr lang="en-US" sz="1600" dirty="0">
                <a:latin typeface="Calibri" charset="0"/>
                <a:ea typeface="Calibri" charset="0"/>
                <a:cs typeface="Calibri" charset="0"/>
              </a:rPr>
              <a:t>to implement and/or advance the NAP process. </a:t>
            </a:r>
          </a:p>
          <a:p>
            <a:pPr marL="742950" marR="0" lvl="1" indent="-285750">
              <a:buFont typeface="Courier New" panose="02070309020205020404" pitchFamily="49" charset="0"/>
              <a:buChar char="o"/>
            </a:pPr>
            <a:r>
              <a:rPr lang="en-US" sz="1600" dirty="0">
                <a:latin typeface="Calibri" charset="0"/>
                <a:ea typeface="Calibri" charset="0"/>
                <a:cs typeface="Calibri" charset="0"/>
              </a:rPr>
              <a:t>to plan, finance, and implement adaptation interventions through integration of climate change into medium- to long-term development frameworks. </a:t>
            </a:r>
            <a:endParaRPr lang="en-US" sz="1600" dirty="0" smtClean="0">
              <a:latin typeface="Calibri" charset="0"/>
              <a:ea typeface="Calibri" charset="0"/>
              <a:cs typeface="Calibri" charset="0"/>
            </a:endParaRPr>
          </a:p>
          <a:p>
            <a:pPr marL="742950" marR="0" lvl="1" indent="-285750">
              <a:buFont typeface="Courier New" panose="02070309020205020404" pitchFamily="49" charset="0"/>
              <a:buChar char="o"/>
            </a:pPr>
            <a:endParaRPr lang="en-US" sz="1600" dirty="0">
              <a:latin typeface="Calibri" charset="0"/>
              <a:ea typeface="Calibri" charset="0"/>
              <a:cs typeface="Calibri" charset="0"/>
            </a:endParaRPr>
          </a:p>
          <a:p>
            <a:pPr marL="800100" lvl="1" indent="-342900" algn="just">
              <a:buFont typeface="+mj-lt"/>
              <a:buAutoNum type="romanLcParenR"/>
            </a:pPr>
            <a:r>
              <a:rPr lang="en-US" sz="1600" dirty="0" smtClean="0">
                <a:latin typeface="Calibri" charset="0"/>
                <a:ea typeface="Calibri" charset="0"/>
                <a:cs typeface="Calibri" charset="0"/>
              </a:rPr>
              <a:t>at </a:t>
            </a:r>
            <a:r>
              <a:rPr lang="en-US" sz="1600" dirty="0">
                <a:latin typeface="Calibri" charset="0"/>
                <a:ea typeface="Calibri" charset="0"/>
                <a:cs typeface="Calibri" charset="0"/>
              </a:rPr>
              <a:t>least </a:t>
            </a:r>
            <a:r>
              <a:rPr lang="en-US" sz="1600" dirty="0" smtClean="0">
                <a:latin typeface="Calibri" charset="0"/>
                <a:ea typeface="Calibri" charset="0"/>
                <a:cs typeface="Calibri" charset="0"/>
              </a:rPr>
              <a:t>20 </a:t>
            </a:r>
            <a:r>
              <a:rPr lang="en-US" sz="1600" dirty="0">
                <a:latin typeface="Calibri" charset="0"/>
                <a:ea typeface="Calibri" charset="0"/>
                <a:cs typeface="Calibri" charset="0"/>
              </a:rPr>
              <a:t>additional LDCs benefit from tailored one-on-one support </a:t>
            </a:r>
          </a:p>
          <a:p>
            <a:pPr marL="800100" lvl="1" indent="-342900" algn="just">
              <a:buFont typeface="+mj-lt"/>
              <a:buAutoNum type="romanLcParenR"/>
            </a:pPr>
            <a:r>
              <a:rPr lang="en-US" sz="1600" dirty="0" smtClean="0">
                <a:latin typeface="Calibri" charset="0"/>
                <a:ea typeface="Calibri" charset="0"/>
                <a:cs typeface="Calibri" charset="0"/>
              </a:rPr>
              <a:t>further </a:t>
            </a:r>
            <a:r>
              <a:rPr lang="en-US" sz="1600" dirty="0">
                <a:latin typeface="Calibri" charset="0"/>
                <a:ea typeface="Calibri" charset="0"/>
                <a:cs typeface="Calibri" charset="0"/>
              </a:rPr>
              <a:t>develop and disseminate tools and methodologies </a:t>
            </a:r>
            <a:endParaRPr lang="en-US" sz="1600" dirty="0" smtClean="0">
              <a:latin typeface="Calibri" charset="0"/>
              <a:ea typeface="Calibri" charset="0"/>
              <a:cs typeface="Calibri" charset="0"/>
            </a:endParaRPr>
          </a:p>
          <a:p>
            <a:pPr marL="800100" lvl="1" indent="-342900" algn="just">
              <a:buFont typeface="+mj-lt"/>
              <a:buAutoNum type="romanLcParenR"/>
            </a:pPr>
            <a:r>
              <a:rPr lang="en-US" sz="1600" dirty="0" err="1" smtClean="0">
                <a:latin typeface="Calibri" charset="0"/>
                <a:ea typeface="Calibri" charset="0"/>
                <a:cs typeface="Calibri" charset="0"/>
              </a:rPr>
              <a:t>Organising</a:t>
            </a:r>
            <a:r>
              <a:rPr lang="en-US" sz="1600" dirty="0">
                <a:latin typeface="Calibri" charset="0"/>
                <a:ea typeface="Calibri" charset="0"/>
                <a:cs typeface="Calibri" charset="0"/>
              </a:rPr>
              <a:t> </a:t>
            </a:r>
            <a:r>
              <a:rPr lang="en-US" sz="1600" dirty="0" smtClean="0">
                <a:latin typeface="Calibri" charset="0"/>
                <a:ea typeface="Calibri" charset="0"/>
                <a:cs typeface="Calibri" charset="0"/>
              </a:rPr>
              <a:t>6 </a:t>
            </a:r>
            <a:r>
              <a:rPr lang="en-US" sz="1600" dirty="0">
                <a:latin typeface="Calibri" charset="0"/>
                <a:ea typeface="Calibri" charset="0"/>
                <a:cs typeface="Calibri" charset="0"/>
              </a:rPr>
              <a:t>targeted training workshops </a:t>
            </a:r>
            <a:r>
              <a:rPr lang="en-US" sz="1600" dirty="0" smtClean="0">
                <a:latin typeface="Calibri" charset="0"/>
                <a:ea typeface="Calibri" charset="0"/>
                <a:cs typeface="Calibri" charset="0"/>
              </a:rPr>
              <a:t>on </a:t>
            </a:r>
            <a:r>
              <a:rPr lang="en-US" sz="1600" dirty="0">
                <a:latin typeface="Calibri" charset="0"/>
                <a:ea typeface="Calibri" charset="0"/>
                <a:cs typeface="Calibri" charset="0"/>
              </a:rPr>
              <a:t>key elements of the NAP process; and</a:t>
            </a:r>
          </a:p>
          <a:p>
            <a:pPr marL="800100" lvl="1" indent="-342900" algn="just">
              <a:buFont typeface="+mj-lt"/>
              <a:buAutoNum type="romanLcParenR"/>
            </a:pPr>
            <a:r>
              <a:rPr lang="en-US" sz="1600" dirty="0" smtClean="0">
                <a:latin typeface="Calibri" charset="0"/>
                <a:ea typeface="Calibri" charset="0"/>
                <a:cs typeface="Calibri" charset="0"/>
              </a:rPr>
              <a:t>South-South </a:t>
            </a:r>
            <a:r>
              <a:rPr lang="en-US" sz="1600" dirty="0">
                <a:latin typeface="Calibri" charset="0"/>
                <a:ea typeface="Calibri" charset="0"/>
                <a:cs typeface="Calibri" charset="0"/>
              </a:rPr>
              <a:t>and North-South cooperation. </a:t>
            </a:r>
          </a:p>
          <a:p>
            <a:pPr marL="285750" marR="0" lvl="0" indent="-285750" algn="just">
              <a:lnSpc>
                <a:spcPct val="115000"/>
              </a:lnSpc>
              <a:spcBef>
                <a:spcPts val="0"/>
              </a:spcBef>
              <a:spcAft>
                <a:spcPts val="0"/>
              </a:spcAft>
              <a:buFont typeface="Arial" panose="020B0604020202020204" pitchFamily="34" charset="0"/>
              <a:buChar char="•"/>
            </a:pPr>
            <a:r>
              <a:rPr lang="en-US" sz="1600" dirty="0">
                <a:latin typeface="Calibri" charset="0"/>
                <a:ea typeface="Calibri" charset="0"/>
                <a:cs typeface="Calibri" charset="0"/>
              </a:rPr>
              <a:t>6 million USD</a:t>
            </a:r>
            <a:r>
              <a:rPr lang="en-US" sz="1600" dirty="0" smtClean="0">
                <a:latin typeface="Calibri" charset="0"/>
                <a:ea typeface="Calibri" charset="0"/>
                <a:cs typeface="Calibri" charset="0"/>
              </a:rPr>
              <a:t>.</a:t>
            </a:r>
          </a:p>
          <a:p>
            <a:pPr marL="285750" marR="0" lvl="0" indent="-285750" algn="just">
              <a:lnSpc>
                <a:spcPct val="115000"/>
              </a:lnSpc>
              <a:spcBef>
                <a:spcPts val="0"/>
              </a:spcBef>
              <a:spcAft>
                <a:spcPts val="0"/>
              </a:spcAft>
              <a:buFont typeface="Arial" panose="020B0604020202020204" pitchFamily="34" charset="0"/>
              <a:buChar char="•"/>
            </a:pPr>
            <a:endParaRPr lang="en-US" sz="1600" dirty="0">
              <a:latin typeface="Calibri" charset="0"/>
              <a:ea typeface="Calibri" charset="0"/>
              <a:cs typeface="Calibri" charset="0"/>
            </a:endParaRPr>
          </a:p>
          <a:p>
            <a:pPr marL="285750" indent="-285750" algn="just">
              <a:lnSpc>
                <a:spcPct val="115000"/>
              </a:lnSpc>
              <a:buFont typeface="Arial" panose="020B0604020202020204" pitchFamily="34" charset="0"/>
              <a:buChar char="•"/>
            </a:pPr>
            <a:r>
              <a:rPr lang="en-US" sz="1600" dirty="0">
                <a:latin typeface="Calibri" charset="0"/>
                <a:ea typeface="Calibri" charset="0"/>
                <a:cs typeface="Calibri" charset="0"/>
              </a:rPr>
              <a:t>Launch expected in 4</a:t>
            </a:r>
            <a:r>
              <a:rPr lang="en-US" sz="1600" baseline="30000" dirty="0">
                <a:latin typeface="Calibri" charset="0"/>
                <a:ea typeface="Calibri" charset="0"/>
                <a:cs typeface="Calibri" charset="0"/>
              </a:rPr>
              <a:t>th</a:t>
            </a:r>
            <a:r>
              <a:rPr lang="en-US" sz="1600" dirty="0">
                <a:latin typeface="Calibri" charset="0"/>
                <a:ea typeface="Calibri" charset="0"/>
                <a:cs typeface="Calibri" charset="0"/>
              </a:rPr>
              <a:t> quarter of </a:t>
            </a:r>
            <a:r>
              <a:rPr lang="en-US" sz="1600" dirty="0" smtClean="0">
                <a:latin typeface="Calibri" charset="0"/>
                <a:ea typeface="Calibri" charset="0"/>
                <a:cs typeface="Calibri" charset="0"/>
              </a:rPr>
              <a:t>2016 (Marrakesh)</a:t>
            </a:r>
          </a:p>
        </p:txBody>
      </p:sp>
      <p:sp>
        <p:nvSpPr>
          <p:cNvPr id="8" name="Rectangle 7"/>
          <p:cNvSpPr/>
          <p:nvPr/>
        </p:nvSpPr>
        <p:spPr>
          <a:xfrm>
            <a:off x="914400" y="351449"/>
            <a:ext cx="7239000" cy="584775"/>
          </a:xfrm>
          <a:prstGeom prst="rect">
            <a:avLst/>
          </a:prstGeom>
        </p:spPr>
        <p:txBody>
          <a:bodyPr wrap="square">
            <a:spAutoFit/>
          </a:bodyPr>
          <a:lstStyle/>
          <a:p>
            <a:pPr algn="r"/>
            <a:r>
              <a:rPr lang="en-US" sz="3200" b="1" dirty="0" smtClean="0">
                <a:solidFill>
                  <a:srgbClr val="E78332"/>
                </a:solidFill>
                <a:latin typeface="Tw Cen MT"/>
                <a:cs typeface="Tw Cen MT"/>
              </a:rPr>
              <a:t>NEW! Expanded Support to LDCs</a:t>
            </a:r>
            <a:endParaRPr lang="en-US" sz="3200" b="1" dirty="0">
              <a:solidFill>
                <a:srgbClr val="E78332"/>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2178626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2073729"/>
            <a:ext cx="8991600" cy="898071"/>
          </a:xfrm>
          <a:prstGeom prst="rect">
            <a:avLst/>
          </a:prstGeom>
        </p:spPr>
        <p:txBody>
          <a:bodyPr>
            <a:noAutofit/>
          </a:bodyPr>
          <a:lstStyle/>
          <a:p>
            <a:r>
              <a:rPr lang="en-US" altLang="en-US" sz="1600" b="1" dirty="0" smtClean="0">
                <a:solidFill>
                  <a:srgbClr val="002060"/>
                </a:solidFill>
                <a:latin typeface="Calibri" charset="0"/>
                <a:ea typeface="Calibri" charset="0"/>
                <a:cs typeface="Calibri" charset="0"/>
              </a:rPr>
              <a:t>9 </a:t>
            </a:r>
            <a:r>
              <a:rPr lang="en-US" altLang="en-US" sz="1600" b="1" dirty="0">
                <a:solidFill>
                  <a:srgbClr val="002060"/>
                </a:solidFill>
                <a:latin typeface="Calibri" charset="0"/>
                <a:ea typeface="Calibri" charset="0"/>
                <a:cs typeface="Calibri" charset="0"/>
              </a:rPr>
              <a:t>LDC</a:t>
            </a:r>
            <a:r>
              <a:rPr lang="en-US" altLang="en-US" sz="1600" dirty="0">
                <a:solidFill>
                  <a:srgbClr val="002060"/>
                </a:solidFill>
                <a:latin typeface="Calibri" charset="0"/>
                <a:ea typeface="Calibri" charset="0"/>
                <a:cs typeface="Calibri" charset="0"/>
              </a:rPr>
              <a:t> countries requested to support development of project proposals to access GCF funding for the formulation and implementation of the NAP </a:t>
            </a:r>
            <a:r>
              <a:rPr lang="en-US" altLang="en-US" sz="1600" dirty="0" smtClean="0">
                <a:solidFill>
                  <a:srgbClr val="002060"/>
                </a:solidFill>
                <a:latin typeface="Calibri" charset="0"/>
                <a:ea typeface="Calibri" charset="0"/>
                <a:cs typeface="Calibri" charset="0"/>
              </a:rPr>
              <a:t>process</a:t>
            </a:r>
            <a:endParaRPr lang="en-US" sz="1600" dirty="0">
              <a:solidFill>
                <a:srgbClr val="002060"/>
              </a:solidFill>
              <a:latin typeface="Calibri" charset="0"/>
              <a:ea typeface="Calibri" charset="0"/>
              <a:cs typeface="Calibri" charset="0"/>
            </a:endParaRPr>
          </a:p>
          <a:p>
            <a:pPr marL="45720" indent="0">
              <a:buNone/>
            </a:pPr>
            <a:endParaRPr lang="en-US" sz="1600" b="1" dirty="0" smtClean="0">
              <a:solidFill>
                <a:srgbClr val="002060"/>
              </a:solidFill>
              <a:latin typeface="Calibri" charset="0"/>
              <a:ea typeface="Calibri" charset="0"/>
              <a:cs typeface="Calibri" charset="0"/>
            </a:endParaRPr>
          </a:p>
        </p:txBody>
      </p:sp>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683736659"/>
              </p:ext>
            </p:extLst>
          </p:nvPr>
        </p:nvGraphicFramePr>
        <p:xfrm>
          <a:off x="342899" y="2971800"/>
          <a:ext cx="8305801" cy="3424712"/>
        </p:xfrm>
        <a:graphic>
          <a:graphicData uri="http://schemas.openxmlformats.org/drawingml/2006/table">
            <a:tbl>
              <a:tblPr firstRow="1" firstCol="1" bandRow="1">
                <a:tableStyleId>{5C22544A-7EE6-4342-B048-85BDC9FD1C3A}</a:tableStyleId>
              </a:tblPr>
              <a:tblGrid>
                <a:gridCol w="3138261"/>
                <a:gridCol w="3138261"/>
                <a:gridCol w="2029279"/>
              </a:tblGrid>
              <a:tr h="340136">
                <a:tc rowSpan="2">
                  <a:txBody>
                    <a:bodyPr/>
                    <a:lstStyle/>
                    <a:p>
                      <a:pPr marL="0" marR="0" algn="just">
                        <a:lnSpc>
                          <a:spcPct val="115000"/>
                        </a:lnSpc>
                        <a:spcBef>
                          <a:spcPts val="0"/>
                        </a:spcBef>
                        <a:spcAft>
                          <a:spcPts val="1000"/>
                        </a:spcAft>
                      </a:pPr>
                      <a:r>
                        <a:rPr lang="en-US" sz="1600" dirty="0" smtClean="0">
                          <a:effectLst/>
                          <a:latin typeface="Calibri" charset="0"/>
                          <a:ea typeface="Calibri" charset="0"/>
                          <a:cs typeface="Calibri" charset="0"/>
                        </a:rPr>
                        <a:t>Country</a:t>
                      </a:r>
                      <a:endParaRPr lang="en-US" sz="1600" dirty="0">
                        <a:effectLst/>
                        <a:latin typeface="Calibri" charset="0"/>
                        <a:ea typeface="Calibri" charset="0"/>
                        <a:cs typeface="Calibri" charset="0"/>
                      </a:endParaRPr>
                    </a:p>
                  </a:txBody>
                  <a:tcPr marL="68580" marR="68580" marT="0" marB="0"/>
                </a:tc>
                <a:tc gridSpan="2">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NAP proposal requests made to  UNDP </a:t>
                      </a:r>
                    </a:p>
                  </a:txBody>
                  <a:tcPr marL="68580" marR="68580" marT="0" marB="0" anchor="b"/>
                </a:tc>
                <a:tc hMerge="1">
                  <a:txBody>
                    <a:bodyPr/>
                    <a:lstStyle/>
                    <a:p>
                      <a:endParaRPr lang="en-US"/>
                    </a:p>
                  </a:txBody>
                  <a:tcPr/>
                </a:tc>
              </a:tr>
              <a:tr h="533261">
                <a:tc vMerge="1">
                  <a:txBody>
                    <a:bodyPr/>
                    <a:lstStyle/>
                    <a:p>
                      <a:endParaRPr lang="en-US"/>
                    </a:p>
                  </a:txBody>
                  <a:tcPr/>
                </a:tc>
                <a:tc>
                  <a:txBody>
                    <a:bodyPr/>
                    <a:lstStyle/>
                    <a:p>
                      <a:pPr marL="0" marR="0" algn="l">
                        <a:lnSpc>
                          <a:spcPct val="115000"/>
                        </a:lnSpc>
                        <a:spcBef>
                          <a:spcPts val="0"/>
                        </a:spcBef>
                        <a:spcAft>
                          <a:spcPts val="1000"/>
                        </a:spcAft>
                      </a:pPr>
                      <a:r>
                        <a:rPr lang="en-US" sz="1600" dirty="0">
                          <a:effectLst/>
                          <a:latin typeface="Calibri" charset="0"/>
                          <a:ea typeface="Calibri" charset="0"/>
                          <a:cs typeface="Calibri" charset="0"/>
                        </a:rPr>
                        <a:t>Request for assistance sent (from </a:t>
                      </a:r>
                      <a:r>
                        <a:rPr lang="en-US" sz="1600" dirty="0" err="1">
                          <a:effectLst/>
                          <a:latin typeface="Calibri" charset="0"/>
                          <a:ea typeface="Calibri" charset="0"/>
                          <a:cs typeface="Calibri" charset="0"/>
                        </a:rPr>
                        <a:t>Gov</a:t>
                      </a:r>
                      <a:r>
                        <a:rPr lang="en-US" sz="1600" dirty="0">
                          <a:effectLst/>
                          <a:latin typeface="Calibri" charset="0"/>
                          <a:ea typeface="Calibri" charset="0"/>
                          <a:cs typeface="Calibri" charset="0"/>
                        </a:rPr>
                        <a:t> to UNDP)</a:t>
                      </a:r>
                    </a:p>
                  </a:txBody>
                  <a:tcPr marL="68580" marR="68580" marT="0" marB="0" anchor="ctr"/>
                </a:tc>
                <a:tc>
                  <a:txBody>
                    <a:bodyPr/>
                    <a:lstStyle/>
                    <a:p>
                      <a:pPr marL="0" marR="0" algn="l">
                        <a:lnSpc>
                          <a:spcPct val="115000"/>
                        </a:lnSpc>
                        <a:spcBef>
                          <a:spcPts val="0"/>
                        </a:spcBef>
                        <a:spcAft>
                          <a:spcPts val="1000"/>
                        </a:spcAft>
                      </a:pPr>
                      <a:r>
                        <a:rPr lang="en-US" sz="1600" dirty="0">
                          <a:effectLst/>
                          <a:latin typeface="Calibri" charset="0"/>
                          <a:ea typeface="Calibri" charset="0"/>
                          <a:cs typeface="Calibri" charset="0"/>
                        </a:rPr>
                        <a:t>NDA Letter to GCF</a:t>
                      </a:r>
                    </a:p>
                  </a:txBody>
                  <a:tcPr marL="68580" marR="68580" marT="0" marB="0" anchor="ctr"/>
                </a:tc>
              </a:tr>
              <a:tr h="275489">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Burundi</a:t>
                      </a:r>
                    </a:p>
                  </a:txBody>
                  <a:tcPr marL="68580" marR="68580" marT="0" marB="0" anchor="b"/>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1-Aug-16</a:t>
                      </a:r>
                    </a:p>
                  </a:txBody>
                  <a:tcPr marL="68580" marR="68580" marT="0" marB="0" anchor="ctr"/>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 </a:t>
                      </a:r>
                    </a:p>
                  </a:txBody>
                  <a:tcPr marL="68580" marR="68580" marT="0" marB="0" anchor="ctr"/>
                </a:tc>
              </a:tr>
              <a:tr h="275489">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Chad</a:t>
                      </a:r>
                    </a:p>
                  </a:txBody>
                  <a:tcPr marL="68580" marR="68580" marT="0" marB="0" anchor="b"/>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30-Jun-16</a:t>
                      </a:r>
                    </a:p>
                  </a:txBody>
                  <a:tcPr marL="68580" marR="68580" marT="0" marB="0" anchor="ctr"/>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30-Jun-16</a:t>
                      </a:r>
                    </a:p>
                  </a:txBody>
                  <a:tcPr marL="68580" marR="68580" marT="0" marB="0" anchor="ctr"/>
                </a:tc>
              </a:tr>
              <a:tr h="275489">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Congo DRC</a:t>
                      </a:r>
                    </a:p>
                  </a:txBody>
                  <a:tcPr marL="68580" marR="68580" marT="0" marB="0" anchor="b"/>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29-Jul-16</a:t>
                      </a:r>
                    </a:p>
                  </a:txBody>
                  <a:tcPr marL="68580" marR="68580" marT="0" marB="0" anchor="ctr"/>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29-Jul-16</a:t>
                      </a:r>
                    </a:p>
                  </a:txBody>
                  <a:tcPr marL="68580" marR="68580" marT="0" marB="0" anchor="ctr"/>
                </a:tc>
              </a:tr>
              <a:tr h="275489">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Guinea Bissau</a:t>
                      </a:r>
                    </a:p>
                  </a:txBody>
                  <a:tcPr marL="68580" marR="68580" marT="0" marB="0" anchor="ctr"/>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27-Jun-16</a:t>
                      </a:r>
                    </a:p>
                  </a:txBody>
                  <a:tcPr marL="68580" marR="68580" marT="0" marB="0" anchor="ctr"/>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27-Jun-16</a:t>
                      </a:r>
                    </a:p>
                  </a:txBody>
                  <a:tcPr marL="68580" marR="68580" marT="0" marB="0" anchor="ctr"/>
                </a:tc>
              </a:tr>
              <a:tr h="275489">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Liberia</a:t>
                      </a:r>
                    </a:p>
                  </a:txBody>
                  <a:tcPr marL="68580" marR="68580" marT="0" marB="0" anchor="b"/>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14-Jun-16</a:t>
                      </a:r>
                    </a:p>
                  </a:txBody>
                  <a:tcPr marL="68580" marR="68580" marT="0" marB="0" anchor="ctr"/>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14-Jun-16</a:t>
                      </a:r>
                    </a:p>
                  </a:txBody>
                  <a:tcPr marL="68580" marR="68580" marT="0" marB="0" anchor="ctr"/>
                </a:tc>
              </a:tr>
              <a:tr h="275489">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Madagascar</a:t>
                      </a:r>
                    </a:p>
                  </a:txBody>
                  <a:tcPr marL="68580" marR="68580" marT="0" marB="0" anchor="b"/>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27-Jun-16</a:t>
                      </a:r>
                    </a:p>
                  </a:txBody>
                  <a:tcPr marL="68580" marR="68580" marT="0" marB="0" anchor="ctr"/>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27-Jun-16</a:t>
                      </a:r>
                    </a:p>
                  </a:txBody>
                  <a:tcPr marL="68580" marR="68580" marT="0" marB="0" anchor="ctr"/>
                </a:tc>
              </a:tr>
              <a:tr h="275489">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Niger</a:t>
                      </a:r>
                    </a:p>
                  </a:txBody>
                  <a:tcPr marL="68580" marR="68580" marT="0" marB="0" anchor="b"/>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21-Jun-16</a:t>
                      </a:r>
                    </a:p>
                  </a:txBody>
                  <a:tcPr marL="68580" marR="68580" marT="0" marB="0" anchor="ctr"/>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21-Jun-16</a:t>
                      </a:r>
                    </a:p>
                  </a:txBody>
                  <a:tcPr marL="68580" marR="68580" marT="0" marB="0" anchor="ctr"/>
                </a:tc>
              </a:tr>
              <a:tr h="275489">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Senegal</a:t>
                      </a:r>
                    </a:p>
                  </a:txBody>
                  <a:tcPr marL="68580" marR="68580" marT="0" marB="0" anchor="b"/>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5-Jul-16</a:t>
                      </a:r>
                    </a:p>
                  </a:txBody>
                  <a:tcPr marL="68580" marR="68580" marT="0" marB="0" anchor="ctr"/>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 </a:t>
                      </a:r>
                    </a:p>
                  </a:txBody>
                  <a:tcPr marL="68580" marR="68580" marT="0" marB="0" anchor="ctr"/>
                </a:tc>
              </a:tr>
              <a:tr h="275489">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Tanzania</a:t>
                      </a:r>
                    </a:p>
                  </a:txBody>
                  <a:tcPr marL="68580" marR="68580" marT="0" marB="0" anchor="b"/>
                </a:tc>
                <a:tc>
                  <a:txBody>
                    <a:bodyPr/>
                    <a:lstStyle/>
                    <a:p>
                      <a:pPr marL="0" marR="0" algn="just">
                        <a:lnSpc>
                          <a:spcPct val="115000"/>
                        </a:lnSpc>
                        <a:spcBef>
                          <a:spcPts val="0"/>
                        </a:spcBef>
                        <a:spcAft>
                          <a:spcPts val="1000"/>
                        </a:spcAft>
                      </a:pPr>
                      <a:r>
                        <a:rPr lang="en-US" sz="1600">
                          <a:effectLst/>
                          <a:latin typeface="Calibri" charset="0"/>
                          <a:ea typeface="Calibri" charset="0"/>
                          <a:cs typeface="Calibri" charset="0"/>
                        </a:rPr>
                        <a:t>19-Aug-16</a:t>
                      </a:r>
                    </a:p>
                  </a:txBody>
                  <a:tcPr marL="68580" marR="68580" marT="0" marB="0" anchor="ctr"/>
                </a:tc>
                <a:tc>
                  <a:txBody>
                    <a:bodyPr/>
                    <a:lstStyle/>
                    <a:p>
                      <a:pPr marL="0" marR="0" algn="just">
                        <a:lnSpc>
                          <a:spcPct val="115000"/>
                        </a:lnSpc>
                        <a:spcBef>
                          <a:spcPts val="0"/>
                        </a:spcBef>
                        <a:spcAft>
                          <a:spcPts val="1000"/>
                        </a:spcAft>
                      </a:pPr>
                      <a:r>
                        <a:rPr lang="en-US" sz="1600" dirty="0">
                          <a:effectLst/>
                          <a:latin typeface="Calibri" charset="0"/>
                          <a:ea typeface="Calibri" charset="0"/>
                          <a:cs typeface="Calibri" charset="0"/>
                        </a:rPr>
                        <a:t> </a:t>
                      </a:r>
                    </a:p>
                  </a:txBody>
                  <a:tcPr marL="68580" marR="68580" marT="0" marB="0" anchor="ctr"/>
                </a:tc>
              </a:tr>
            </a:tbl>
          </a:graphicData>
        </a:graphic>
      </p:graphicFrame>
      <p:sp>
        <p:nvSpPr>
          <p:cNvPr id="7" name="Rectangle 6"/>
          <p:cNvSpPr/>
          <p:nvPr/>
        </p:nvSpPr>
        <p:spPr>
          <a:xfrm>
            <a:off x="1219200" y="332206"/>
            <a:ext cx="7239000" cy="584775"/>
          </a:xfrm>
          <a:prstGeom prst="rect">
            <a:avLst/>
          </a:prstGeom>
        </p:spPr>
        <p:txBody>
          <a:bodyPr wrap="square">
            <a:spAutoFit/>
          </a:bodyPr>
          <a:lstStyle/>
          <a:p>
            <a:pPr algn="r"/>
            <a:r>
              <a:rPr lang="en-US" sz="3200" b="1" dirty="0" smtClean="0">
                <a:solidFill>
                  <a:srgbClr val="E78332"/>
                </a:solidFill>
                <a:latin typeface="Tw Cen MT"/>
                <a:cs typeface="Tw Cen MT"/>
              </a:rPr>
              <a:t>NEW! Access to Finance for NAPs</a:t>
            </a:r>
            <a:endParaRPr lang="en-US" sz="3200" b="1" dirty="0">
              <a:solidFill>
                <a:srgbClr val="E78332"/>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pic>
        <p:nvPicPr>
          <p:cNvPr id="10" name="Picture 9" descr="GCF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3024" y="177909"/>
            <a:ext cx="895159" cy="895159"/>
          </a:xfrm>
          <a:prstGeom prst="rect">
            <a:avLst/>
          </a:prstGeom>
        </p:spPr>
      </p:pic>
      <p:sp>
        <p:nvSpPr>
          <p:cNvPr id="11" name="TextBox 10"/>
          <p:cNvSpPr txBox="1"/>
          <p:nvPr/>
        </p:nvSpPr>
        <p:spPr>
          <a:xfrm>
            <a:off x="1888183" y="159171"/>
            <a:ext cx="978003" cy="930847"/>
          </a:xfrm>
          <a:prstGeom prst="rect">
            <a:avLst/>
          </a:prstGeom>
          <a:noFill/>
        </p:spPr>
        <p:txBody>
          <a:bodyPr wrap="none" rtlCol="0" anchor="ctr" anchorCtr="0">
            <a:noAutofit/>
          </a:bodyPr>
          <a:lstStyle/>
          <a:p>
            <a:r>
              <a:rPr lang="en-US" sz="1600" b="1" dirty="0" smtClean="0">
                <a:solidFill>
                  <a:schemeClr val="accent6"/>
                </a:solidFill>
                <a:latin typeface="Arial"/>
                <a:cs typeface="Arial"/>
              </a:rPr>
              <a:t>Green</a:t>
            </a:r>
          </a:p>
          <a:p>
            <a:r>
              <a:rPr lang="en-US" sz="1600" b="1" dirty="0" smtClean="0">
                <a:solidFill>
                  <a:schemeClr val="accent6"/>
                </a:solidFill>
                <a:latin typeface="Arial"/>
                <a:cs typeface="Arial"/>
              </a:rPr>
              <a:t>Climate</a:t>
            </a:r>
          </a:p>
          <a:p>
            <a:r>
              <a:rPr lang="en-US" sz="1600" b="1" dirty="0" smtClean="0">
                <a:solidFill>
                  <a:schemeClr val="accent6"/>
                </a:solidFill>
                <a:latin typeface="Arial"/>
                <a:cs typeface="Arial"/>
              </a:rPr>
              <a:t>Fund</a:t>
            </a:r>
            <a:endParaRPr lang="en-US" sz="1600" b="1" dirty="0">
              <a:solidFill>
                <a:schemeClr val="accent6"/>
              </a:solidFill>
              <a:latin typeface="Arial"/>
              <a:cs typeface="Arial"/>
            </a:endParaRPr>
          </a:p>
        </p:txBody>
      </p:sp>
    </p:spTree>
    <p:extLst>
      <p:ext uri="{BB962C8B-B14F-4D97-AF65-F5344CB8AC3E}">
        <p14:creationId xmlns:p14="http://schemas.microsoft.com/office/powerpoint/2010/main" val="256135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242691086"/>
              </p:ext>
            </p:extLst>
          </p:nvPr>
        </p:nvGraphicFramePr>
        <p:xfrm>
          <a:off x="381000" y="1926586"/>
          <a:ext cx="8229600" cy="4356140"/>
        </p:xfrm>
        <a:graphic>
          <a:graphicData uri="http://schemas.openxmlformats.org/drawingml/2006/table">
            <a:tbl>
              <a:tblPr firstRow="1" firstCol="1" bandRow="1">
                <a:tableStyleId>{5C22544A-7EE6-4342-B048-85BDC9FD1C3A}</a:tableStyleId>
              </a:tblPr>
              <a:tblGrid>
                <a:gridCol w="1938137"/>
                <a:gridCol w="6291463"/>
              </a:tblGrid>
              <a:tr h="335778">
                <a:tc gridSpan="2">
                  <a:txBody>
                    <a:bodyPr/>
                    <a:lstStyle/>
                    <a:p>
                      <a:pPr marL="0" marR="0" algn="just">
                        <a:lnSpc>
                          <a:spcPct val="115000"/>
                        </a:lnSpc>
                        <a:spcBef>
                          <a:spcPts val="0"/>
                        </a:spcBef>
                        <a:spcAft>
                          <a:spcPts val="0"/>
                        </a:spcAft>
                      </a:pPr>
                      <a:r>
                        <a:rPr lang="en-US" sz="1600" dirty="0" smtClean="0">
                          <a:effectLst/>
                          <a:latin typeface="Calibri" charset="0"/>
                          <a:ea typeface="Calibri" charset="0"/>
                          <a:cs typeface="Calibri" charset="0"/>
                        </a:rPr>
                        <a:t>LDCF </a:t>
                      </a:r>
                      <a:r>
                        <a:rPr lang="en-US" sz="1600" dirty="0">
                          <a:effectLst/>
                          <a:latin typeface="Calibri" charset="0"/>
                          <a:ea typeface="Calibri" charset="0"/>
                          <a:cs typeface="Calibri" charset="0"/>
                        </a:rPr>
                        <a:t>- Funding Approved</a:t>
                      </a:r>
                    </a:p>
                  </a:txBody>
                  <a:tcPr marL="68580" marR="68580" marT="0" marB="0"/>
                </a:tc>
                <a:tc hMerge="1">
                  <a:txBody>
                    <a:bodyPr/>
                    <a:lstStyle/>
                    <a:p>
                      <a:endParaRPr lang="en-US"/>
                    </a:p>
                  </a:txBody>
                  <a:tcPr/>
                </a:tc>
              </a:tr>
              <a:tr h="276818">
                <a:tc>
                  <a:txBody>
                    <a:bodyPr/>
                    <a:lstStyle/>
                    <a:p>
                      <a:pPr marL="0" marR="0" algn="just"/>
                      <a:r>
                        <a:rPr lang="en-US" sz="1600">
                          <a:effectLst/>
                          <a:latin typeface="Calibri" charset="0"/>
                          <a:ea typeface="Calibri" charset="0"/>
                          <a:cs typeface="Calibri" charset="0"/>
                        </a:rPr>
                        <a:t>Chad </a:t>
                      </a:r>
                    </a:p>
                  </a:txBody>
                  <a:tcPr marL="68580" marR="68580" marT="0" marB="0"/>
                </a:tc>
                <a:tc>
                  <a:txBody>
                    <a:bodyPr/>
                    <a:lstStyle/>
                    <a:p>
                      <a:pPr marL="0" marR="0" algn="just"/>
                      <a:r>
                        <a:rPr lang="en-US" sz="1600">
                          <a:effectLst/>
                          <a:latin typeface="Calibri" charset="0"/>
                          <a:ea typeface="Calibri" charset="0"/>
                          <a:cs typeface="Calibri" charset="0"/>
                        </a:rPr>
                        <a:t>5431: Chad National Adaptation Plan</a:t>
                      </a:r>
                    </a:p>
                  </a:txBody>
                  <a:tcPr marL="68580" marR="68580" marT="0" marB="0"/>
                </a:tc>
              </a:tr>
              <a:tr h="830456">
                <a:tc>
                  <a:txBody>
                    <a:bodyPr/>
                    <a:lstStyle/>
                    <a:p>
                      <a:pPr marL="0" marR="0" algn="just"/>
                      <a:r>
                        <a:rPr lang="en-US" sz="1600">
                          <a:effectLst/>
                          <a:latin typeface="Calibri" charset="0"/>
                          <a:ea typeface="Calibri" charset="0"/>
                          <a:cs typeface="Calibri" charset="0"/>
                        </a:rPr>
                        <a:t>Global </a:t>
                      </a:r>
                    </a:p>
                  </a:txBody>
                  <a:tcPr marL="68580" marR="68580" marT="0" marB="0"/>
                </a:tc>
                <a:tc>
                  <a:txBody>
                    <a:bodyPr/>
                    <a:lstStyle/>
                    <a:p>
                      <a:pPr marL="0" marR="0" algn="just"/>
                      <a:r>
                        <a:rPr lang="en-US" sz="1600">
                          <a:effectLst/>
                          <a:latin typeface="Calibri" charset="0"/>
                          <a:ea typeface="Calibri" charset="0"/>
                          <a:cs typeface="Calibri" charset="0"/>
                        </a:rPr>
                        <a:t>5399: Expanding the Ongoing Support to Least Developed Countries (LDCs) with country-driven processes to advance National Adaptation Plans (NAPs)</a:t>
                      </a:r>
                    </a:p>
                  </a:txBody>
                  <a:tcPr marL="68580" marR="68580" marT="0" marB="0"/>
                </a:tc>
              </a:tr>
              <a:tr h="287962">
                <a:tc gridSpan="2">
                  <a:txBody>
                    <a:bodyPr/>
                    <a:lstStyle/>
                    <a:p>
                      <a:pPr marL="0" marR="0" algn="just"/>
                      <a:endParaRPr lang="en-US" sz="1600" dirty="0" smtClean="0">
                        <a:effectLst/>
                        <a:latin typeface="Calibri" charset="0"/>
                        <a:ea typeface="Calibri" charset="0"/>
                        <a:cs typeface="Calibri" charset="0"/>
                      </a:endParaRPr>
                    </a:p>
                    <a:p>
                      <a:pPr marL="0" marR="0" algn="just"/>
                      <a:r>
                        <a:rPr lang="en-US" sz="1600" dirty="0" smtClean="0">
                          <a:effectLst/>
                          <a:latin typeface="Calibri" charset="0"/>
                          <a:ea typeface="Calibri" charset="0"/>
                          <a:cs typeface="Calibri" charset="0"/>
                        </a:rPr>
                        <a:t>LDCF </a:t>
                      </a:r>
                      <a:r>
                        <a:rPr lang="en-US" sz="1600" dirty="0">
                          <a:effectLst/>
                          <a:latin typeface="Calibri" charset="0"/>
                          <a:ea typeface="Calibri" charset="0"/>
                          <a:cs typeface="Calibri" charset="0"/>
                        </a:rPr>
                        <a:t>- </a:t>
                      </a:r>
                      <a:r>
                        <a:rPr lang="en-US" sz="1600" b="1" dirty="0">
                          <a:solidFill>
                            <a:schemeClr val="bg1"/>
                          </a:solidFill>
                          <a:effectLst/>
                          <a:latin typeface="Calibri" charset="0"/>
                          <a:ea typeface="Calibri" charset="0"/>
                          <a:cs typeface="Calibri" charset="0"/>
                        </a:rPr>
                        <a:t>Technically cleared and awaiting funding</a:t>
                      </a:r>
                    </a:p>
                  </a:txBody>
                  <a:tcPr marL="68580" marR="68580" marT="0" marB="0"/>
                </a:tc>
                <a:tc hMerge="1">
                  <a:txBody>
                    <a:bodyPr/>
                    <a:lstStyle/>
                    <a:p>
                      <a:endParaRPr lang="en-US"/>
                    </a:p>
                  </a:txBody>
                  <a:tcPr/>
                </a:tc>
              </a:tr>
              <a:tr h="553636">
                <a:tc>
                  <a:txBody>
                    <a:bodyPr/>
                    <a:lstStyle/>
                    <a:p>
                      <a:pPr marL="0" marR="0" algn="just"/>
                      <a:r>
                        <a:rPr lang="en-US" sz="1600">
                          <a:effectLst/>
                          <a:latin typeface="Calibri" charset="0"/>
                          <a:ea typeface="Calibri" charset="0"/>
                          <a:cs typeface="Calibri" charset="0"/>
                        </a:rPr>
                        <a:t>Bangladesh</a:t>
                      </a:r>
                    </a:p>
                  </a:txBody>
                  <a:tcPr marL="68580" marR="68580" marT="0" marB="0"/>
                </a:tc>
                <a:tc>
                  <a:txBody>
                    <a:bodyPr/>
                    <a:lstStyle/>
                    <a:p>
                      <a:pPr marL="0" marR="0" algn="just"/>
                      <a:r>
                        <a:rPr lang="en-US" sz="1600">
                          <a:effectLst/>
                          <a:latin typeface="Calibri" charset="0"/>
                          <a:ea typeface="Calibri" charset="0"/>
                          <a:cs typeface="Calibri" charset="0"/>
                        </a:rPr>
                        <a:t>5603: Integrating climate change adaptation into sustainable development pathways of Bangladesh</a:t>
                      </a:r>
                    </a:p>
                  </a:txBody>
                  <a:tcPr marL="68580" marR="68580" marT="0" marB="0"/>
                </a:tc>
              </a:tr>
              <a:tr h="276818">
                <a:tc>
                  <a:txBody>
                    <a:bodyPr/>
                    <a:lstStyle/>
                    <a:p>
                      <a:pPr marL="0" marR="0" algn="just"/>
                      <a:r>
                        <a:rPr lang="en-US" sz="1600">
                          <a:effectLst/>
                          <a:latin typeface="Calibri" charset="0"/>
                          <a:ea typeface="Calibri" charset="0"/>
                          <a:cs typeface="Calibri" charset="0"/>
                        </a:rPr>
                        <a:t>Senegal</a:t>
                      </a:r>
                    </a:p>
                  </a:txBody>
                  <a:tcPr marL="68580" marR="68580" marT="0" marB="0"/>
                </a:tc>
                <a:tc>
                  <a:txBody>
                    <a:bodyPr/>
                    <a:lstStyle/>
                    <a:p>
                      <a:pPr marL="0" marR="0" algn="just"/>
                      <a:r>
                        <a:rPr lang="en-US" sz="1600">
                          <a:effectLst/>
                          <a:latin typeface="Calibri" charset="0"/>
                          <a:ea typeface="Calibri" charset="0"/>
                          <a:cs typeface="Calibri" charset="0"/>
                        </a:rPr>
                        <a:t>5428: Senegal National Adaptation Plan</a:t>
                      </a:r>
                    </a:p>
                  </a:txBody>
                  <a:tcPr marL="68580" marR="68580" marT="0" marB="0"/>
                </a:tc>
              </a:tr>
              <a:tr h="830456">
                <a:tc>
                  <a:txBody>
                    <a:bodyPr/>
                    <a:lstStyle/>
                    <a:p>
                      <a:pPr marL="0" marR="0" algn="just"/>
                      <a:r>
                        <a:rPr lang="en-US" sz="1600" dirty="0">
                          <a:effectLst/>
                          <a:latin typeface="Calibri" charset="0"/>
                          <a:ea typeface="Calibri" charset="0"/>
                          <a:cs typeface="Calibri" charset="0"/>
                        </a:rPr>
                        <a:t>Lao PDR</a:t>
                      </a:r>
                    </a:p>
                  </a:txBody>
                  <a:tcPr marL="68580" marR="68580" marT="0" marB="0"/>
                </a:tc>
                <a:tc>
                  <a:txBody>
                    <a:bodyPr/>
                    <a:lstStyle/>
                    <a:p>
                      <a:pPr marL="0" marR="0" algn="just"/>
                      <a:r>
                        <a:rPr lang="en-US" sz="1600" dirty="0">
                          <a:effectLst/>
                          <a:latin typeface="Calibri" charset="0"/>
                          <a:ea typeface="Calibri" charset="0"/>
                          <a:cs typeface="Calibri" charset="0"/>
                        </a:rPr>
                        <a:t>5397: Strengthening Capacities for the Iterative National Adaptation Planning Process in Lao PDR for Climate Resilient Rural Development (SCNAP)</a:t>
                      </a:r>
                    </a:p>
                  </a:txBody>
                  <a:tcPr marL="68580" marR="68580" marT="0" marB="0"/>
                </a:tc>
              </a:tr>
              <a:tr h="276818">
                <a:tc>
                  <a:txBody>
                    <a:bodyPr/>
                    <a:lstStyle/>
                    <a:p>
                      <a:pPr marL="0" marR="0" algn="just"/>
                      <a:r>
                        <a:rPr lang="en-US" sz="1600" dirty="0">
                          <a:effectLst/>
                          <a:latin typeface="Calibri" charset="0"/>
                          <a:ea typeface="Calibri" charset="0"/>
                          <a:cs typeface="Calibri" charset="0"/>
                        </a:rPr>
                        <a:t>Niger</a:t>
                      </a:r>
                    </a:p>
                  </a:txBody>
                  <a:tcPr marL="68580" marR="68580" marT="0" marB="0"/>
                </a:tc>
                <a:tc>
                  <a:txBody>
                    <a:bodyPr/>
                    <a:lstStyle/>
                    <a:p>
                      <a:pPr marL="0" marR="0" algn="just"/>
                      <a:r>
                        <a:rPr lang="en-US" sz="1600" dirty="0">
                          <a:effectLst/>
                          <a:latin typeface="Calibri" charset="0"/>
                          <a:ea typeface="Calibri" charset="0"/>
                          <a:cs typeface="Calibri" charset="0"/>
                        </a:rPr>
                        <a:t>5336: Planning and financing adaptation (NAPs) in Niger</a:t>
                      </a:r>
                    </a:p>
                  </a:txBody>
                  <a:tcPr marL="68580" marR="68580" marT="0" marB="0"/>
                </a:tc>
              </a:tr>
              <a:tr h="276818">
                <a:tc>
                  <a:txBody>
                    <a:bodyPr/>
                    <a:lstStyle/>
                    <a:p>
                      <a:pPr marL="0" marR="0" algn="just" defTabSz="914400" rtl="0" eaLnBrk="1" latinLnBrk="0" hangingPunct="1"/>
                      <a:r>
                        <a:rPr lang="en-US" sz="1600" b="1" kern="1200" dirty="0" smtClean="0">
                          <a:solidFill>
                            <a:schemeClr val="lt1"/>
                          </a:solidFill>
                          <a:effectLst/>
                          <a:latin typeface="Calibri" charset="0"/>
                          <a:ea typeface="Calibri" charset="0"/>
                          <a:cs typeface="Calibri" charset="0"/>
                        </a:rPr>
                        <a:t>Malawi</a:t>
                      </a:r>
                      <a:endParaRPr lang="en-US" sz="1600" b="1" kern="1200" dirty="0">
                        <a:solidFill>
                          <a:schemeClr val="lt1"/>
                        </a:solidFill>
                        <a:effectLst/>
                        <a:latin typeface="Calibri" charset="0"/>
                        <a:ea typeface="Calibri" charset="0"/>
                        <a:cs typeface="Calibri" charset="0"/>
                      </a:endParaRPr>
                    </a:p>
                  </a:txBody>
                  <a:tcPr marL="68580" marR="68580" marT="0" marB="0">
                    <a:solidFill>
                      <a:schemeClr val="accent1">
                        <a:lumMod val="60000"/>
                        <a:lumOff val="40000"/>
                      </a:schemeClr>
                    </a:solidFill>
                  </a:tcPr>
                </a:tc>
                <a:tc>
                  <a:txBody>
                    <a:bodyPr/>
                    <a:lstStyle/>
                    <a:p>
                      <a:pPr marL="0" marR="0" indent="0" algn="just">
                        <a:buFont typeface="Arial" panose="020B0604020202020204" pitchFamily="34" charset="0"/>
                        <a:buNone/>
                      </a:pPr>
                      <a:r>
                        <a:rPr lang="en-US" sz="1600" dirty="0" smtClean="0">
                          <a:solidFill>
                            <a:schemeClr val="tx1"/>
                          </a:solidFill>
                          <a:effectLst/>
                          <a:latin typeface="Calibri" charset="0"/>
                          <a:ea typeface="Calibri" charset="0"/>
                          <a:cs typeface="Calibri" charset="0"/>
                        </a:rPr>
                        <a:t>5596: Building Capacity of Malawi’s government to advance the NAP process</a:t>
                      </a:r>
                      <a:endParaRPr lang="en-US" sz="1600" dirty="0">
                        <a:solidFill>
                          <a:schemeClr val="tx1"/>
                        </a:solidFill>
                        <a:effectLst/>
                        <a:latin typeface="Calibri" charset="0"/>
                        <a:ea typeface="Calibri" charset="0"/>
                        <a:cs typeface="Calibri" charset="0"/>
                      </a:endParaRPr>
                    </a:p>
                  </a:txBody>
                  <a:tcPr marL="68580" marR="68580" marT="0" marB="0">
                    <a:solidFill>
                      <a:schemeClr val="bg2"/>
                    </a:solidFill>
                  </a:tcPr>
                </a:tc>
              </a:tr>
            </a:tbl>
          </a:graphicData>
        </a:graphic>
      </p:graphicFrame>
      <p:sp>
        <p:nvSpPr>
          <p:cNvPr id="7" name="Rectangle 6"/>
          <p:cNvSpPr/>
          <p:nvPr/>
        </p:nvSpPr>
        <p:spPr>
          <a:xfrm>
            <a:off x="1219200" y="332206"/>
            <a:ext cx="7239000" cy="584775"/>
          </a:xfrm>
          <a:prstGeom prst="rect">
            <a:avLst/>
          </a:prstGeom>
        </p:spPr>
        <p:txBody>
          <a:bodyPr wrap="square">
            <a:spAutoFit/>
          </a:bodyPr>
          <a:lstStyle/>
          <a:p>
            <a:pPr algn="r"/>
            <a:r>
              <a:rPr lang="en-US" sz="3200" b="1" dirty="0" smtClean="0">
                <a:solidFill>
                  <a:srgbClr val="E78332"/>
                </a:solidFill>
                <a:latin typeface="Tw Cen MT"/>
                <a:cs typeface="Tw Cen MT"/>
              </a:rPr>
              <a:t>NEW! Access to Finance for NAPs</a:t>
            </a:r>
            <a:endParaRPr lang="en-US" sz="3200" b="1" dirty="0">
              <a:solidFill>
                <a:srgbClr val="E78332"/>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pic>
        <p:nvPicPr>
          <p:cNvPr id="11" name="Picture 10" descr="GEF_logo.png"/>
          <p:cNvPicPr>
            <a:picLocks noChangeAspect="1"/>
          </p:cNvPicPr>
          <p:nvPr/>
        </p:nvPicPr>
        <p:blipFill rotWithShape="1">
          <a:blip r:embed="rId3" cstate="email">
            <a:extLst>
              <a:ext uri="{28A0092B-C50C-407E-A947-70E740481C1C}">
                <a14:useLocalDpi xmlns:a14="http://schemas.microsoft.com/office/drawing/2010/main" val="0"/>
              </a:ext>
            </a:extLst>
          </a:blip>
          <a:srcRect b="-1686"/>
          <a:stretch/>
        </p:blipFill>
        <p:spPr>
          <a:xfrm>
            <a:off x="1013011" y="189166"/>
            <a:ext cx="1047871" cy="1245490"/>
          </a:xfrm>
          <a:prstGeom prst="rect">
            <a:avLst/>
          </a:prstGeom>
        </p:spPr>
      </p:pic>
    </p:spTree>
    <p:extLst>
      <p:ext uri="{BB962C8B-B14F-4D97-AF65-F5344CB8AC3E}">
        <p14:creationId xmlns:p14="http://schemas.microsoft.com/office/powerpoint/2010/main" val="741337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688876271"/>
              </p:ext>
            </p:extLst>
          </p:nvPr>
        </p:nvGraphicFramePr>
        <p:xfrm>
          <a:off x="533400" y="1920607"/>
          <a:ext cx="7696200" cy="3962400"/>
        </p:xfrm>
        <a:graphic>
          <a:graphicData uri="http://schemas.openxmlformats.org/drawingml/2006/table">
            <a:tbl>
              <a:tblPr firstRow="1" firstCol="1" bandRow="1">
                <a:tableStyleId>{5C22544A-7EE6-4342-B048-85BDC9FD1C3A}</a:tableStyleId>
              </a:tblPr>
              <a:tblGrid>
                <a:gridCol w="1812517"/>
                <a:gridCol w="5883683"/>
              </a:tblGrid>
              <a:tr h="990600">
                <a:tc gridSpan="2">
                  <a:txBody>
                    <a:bodyPr/>
                    <a:lstStyle/>
                    <a:p>
                      <a:pPr marL="0" marR="0" algn="just"/>
                      <a:r>
                        <a:rPr lang="en-US" sz="1600" dirty="0">
                          <a:effectLst/>
                          <a:latin typeface="Calibri" charset="0"/>
                          <a:ea typeface="Calibri" charset="0"/>
                          <a:cs typeface="Calibri" charset="0"/>
                        </a:rPr>
                        <a:t/>
                      </a:r>
                      <a:br>
                        <a:rPr lang="en-US" sz="1600" dirty="0">
                          <a:effectLst/>
                          <a:latin typeface="Calibri" charset="0"/>
                          <a:ea typeface="Calibri" charset="0"/>
                          <a:cs typeface="Calibri" charset="0"/>
                        </a:rPr>
                      </a:br>
                      <a:r>
                        <a:rPr lang="en-US" sz="1600" dirty="0" smtClean="0">
                          <a:effectLst/>
                          <a:latin typeface="Calibri" charset="0"/>
                          <a:ea typeface="Calibri" charset="0"/>
                          <a:cs typeface="Calibri" charset="0"/>
                        </a:rPr>
                        <a:t>Government </a:t>
                      </a:r>
                      <a:r>
                        <a:rPr lang="en-US" sz="1600" dirty="0">
                          <a:effectLst/>
                          <a:latin typeface="Calibri" charset="0"/>
                          <a:ea typeface="Calibri" charset="0"/>
                          <a:cs typeface="Calibri" charset="0"/>
                        </a:rPr>
                        <a:t>of </a:t>
                      </a:r>
                      <a:r>
                        <a:rPr lang="en-US" sz="1600" dirty="0" smtClean="0">
                          <a:effectLst/>
                          <a:latin typeface="Calibri" charset="0"/>
                          <a:ea typeface="Calibri" charset="0"/>
                          <a:cs typeface="Calibri" charset="0"/>
                        </a:rPr>
                        <a:t>Germany</a:t>
                      </a:r>
                      <a:r>
                        <a:rPr lang="en-US" sz="1600" baseline="0" dirty="0" smtClean="0">
                          <a:effectLst/>
                          <a:latin typeface="Calibri" charset="0"/>
                          <a:ea typeface="Calibri" charset="0"/>
                          <a:cs typeface="Calibri" charset="0"/>
                        </a:rPr>
                        <a:t> funded </a:t>
                      </a:r>
                      <a:r>
                        <a:rPr lang="en-US" sz="1600" dirty="0" smtClean="0">
                          <a:effectLst/>
                          <a:latin typeface="Calibri" charset="0"/>
                          <a:ea typeface="Calibri" charset="0"/>
                          <a:cs typeface="Calibri" charset="0"/>
                        </a:rPr>
                        <a:t>UNDP-FAO </a:t>
                      </a:r>
                      <a:r>
                        <a:rPr lang="en-US" sz="1600" dirty="0">
                          <a:effectLst/>
                          <a:latin typeface="Calibri" charset="0"/>
                          <a:ea typeface="Calibri" charset="0"/>
                          <a:cs typeface="Calibri" charset="0"/>
                        </a:rPr>
                        <a:t>Joint Programme for Integrating Agriculture into National Adaptation Plans in 11 countries globally</a:t>
                      </a:r>
                    </a:p>
                  </a:txBody>
                  <a:tcPr marL="68580" marR="68580" marT="0" marB="0"/>
                </a:tc>
                <a:tc hMerge="1">
                  <a:txBody>
                    <a:bodyPr/>
                    <a:lstStyle/>
                    <a:p>
                      <a:endParaRPr lang="en-US"/>
                    </a:p>
                  </a:txBody>
                  <a:tcPr/>
                </a:tc>
              </a:tr>
              <a:tr h="2971800">
                <a:tc>
                  <a:txBody>
                    <a:bodyPr/>
                    <a:lstStyle/>
                    <a:p>
                      <a:pPr marL="0" marR="0" algn="just"/>
                      <a:r>
                        <a:rPr lang="en-US" sz="1600" dirty="0">
                          <a:effectLst/>
                          <a:latin typeface="Calibri" charset="0"/>
                          <a:ea typeface="Calibri" charset="0"/>
                          <a:cs typeface="Calibri" charset="0"/>
                        </a:rPr>
                        <a:t>LDCs covered </a:t>
                      </a:r>
                    </a:p>
                    <a:p>
                      <a:pPr marL="0" marR="0" algn="just"/>
                      <a:r>
                        <a:rPr lang="en-US" sz="1600" dirty="0">
                          <a:effectLst/>
                          <a:latin typeface="Calibri" charset="0"/>
                          <a:ea typeface="Calibri" charset="0"/>
                          <a:cs typeface="Calibri" charset="0"/>
                        </a:rPr>
                        <a:t>Nepal</a:t>
                      </a:r>
                    </a:p>
                    <a:p>
                      <a:pPr marL="0" marR="0" algn="just"/>
                      <a:r>
                        <a:rPr lang="en-US" sz="1600" dirty="0">
                          <a:effectLst/>
                          <a:latin typeface="Calibri" charset="0"/>
                          <a:ea typeface="Calibri" charset="0"/>
                          <a:cs typeface="Calibri" charset="0"/>
                        </a:rPr>
                        <a:t>Gambia </a:t>
                      </a:r>
                    </a:p>
                    <a:p>
                      <a:pPr marL="0" marR="0" algn="just"/>
                      <a:r>
                        <a:rPr lang="en-US" sz="1600" dirty="0">
                          <a:effectLst/>
                          <a:latin typeface="Calibri" charset="0"/>
                          <a:ea typeface="Calibri" charset="0"/>
                          <a:cs typeface="Calibri" charset="0"/>
                        </a:rPr>
                        <a:t>Uganda </a:t>
                      </a:r>
                    </a:p>
                    <a:p>
                      <a:pPr marL="0" marR="0" algn="just"/>
                      <a:r>
                        <a:rPr lang="en-US" sz="1600" dirty="0">
                          <a:effectLst/>
                          <a:latin typeface="Calibri" charset="0"/>
                          <a:ea typeface="Calibri" charset="0"/>
                          <a:cs typeface="Calibri" charset="0"/>
                        </a:rPr>
                        <a:t>Zambia </a:t>
                      </a:r>
                    </a:p>
                  </a:txBody>
                  <a:tcPr marL="68580" marR="68580" marT="0" marB="0"/>
                </a:tc>
                <a:tc>
                  <a:txBody>
                    <a:bodyPr/>
                    <a:lstStyle/>
                    <a:p>
                      <a:pPr marL="0" marR="0" algn="just"/>
                      <a:r>
                        <a:rPr lang="en-US" sz="1600" dirty="0">
                          <a:effectLst/>
                          <a:latin typeface="Calibri" charset="0"/>
                          <a:ea typeface="Calibri" charset="0"/>
                          <a:cs typeface="Calibri" charset="0"/>
                        </a:rPr>
                        <a:t>This is a four-year initiative that commenced in 2015. The Main outputs are:</a:t>
                      </a:r>
                    </a:p>
                    <a:p>
                      <a:pPr marL="342900" marR="0" lvl="0" indent="-342900" algn="just">
                        <a:buFont typeface="+mj-lt"/>
                        <a:buAutoNum type="arabicParenBoth"/>
                      </a:pPr>
                      <a:r>
                        <a:rPr lang="en-US" sz="1600" dirty="0">
                          <a:effectLst/>
                          <a:latin typeface="Calibri" charset="0"/>
                          <a:ea typeface="Calibri" charset="0"/>
                          <a:cs typeface="Calibri" charset="0"/>
                        </a:rPr>
                        <a:t>Capacity building for addressing adaptation in agriculture sectors and for integrating agriculture into NAPs;</a:t>
                      </a:r>
                    </a:p>
                    <a:p>
                      <a:pPr marL="342900" marR="0" lvl="0" indent="-342900" algn="just">
                        <a:buFont typeface="+mj-lt"/>
                        <a:buAutoNum type="arabicParenBoth"/>
                      </a:pPr>
                      <a:r>
                        <a:rPr lang="en-US" sz="1600" dirty="0">
                          <a:effectLst/>
                          <a:latin typeface="Calibri" charset="0"/>
                          <a:ea typeface="Calibri" charset="0"/>
                          <a:cs typeface="Calibri" charset="0"/>
                        </a:rPr>
                        <a:t>Development of agricultural sector road-maps for integration into NAPs;</a:t>
                      </a:r>
                    </a:p>
                    <a:p>
                      <a:pPr marL="342900" marR="0" lvl="0" indent="-342900" algn="just">
                        <a:buFont typeface="+mj-lt"/>
                        <a:buAutoNum type="arabicParenBoth"/>
                      </a:pPr>
                      <a:r>
                        <a:rPr lang="en-US" sz="1600" dirty="0">
                          <a:effectLst/>
                          <a:latin typeface="Calibri" charset="0"/>
                          <a:ea typeface="Calibri" charset="0"/>
                          <a:cs typeface="Calibri" charset="0"/>
                        </a:rPr>
                        <a:t>Strengthening the evidence base for adaptation planning in the agricultural sectors; and </a:t>
                      </a:r>
                    </a:p>
                    <a:p>
                      <a:pPr marL="342900" marR="0" lvl="0" indent="-342900" algn="just">
                        <a:buFont typeface="+mj-lt"/>
                        <a:buAutoNum type="arabicParenBoth"/>
                      </a:pPr>
                      <a:r>
                        <a:rPr lang="en-US" sz="1600" dirty="0">
                          <a:effectLst/>
                          <a:latin typeface="Calibri" charset="0"/>
                          <a:ea typeface="Calibri" charset="0"/>
                          <a:cs typeface="Calibri" charset="0"/>
                        </a:rPr>
                        <a:t>Knowledge exchange on adaptation planning in the agricultural sectors and on sector and cross-sectoral integration. </a:t>
                      </a:r>
                    </a:p>
                  </a:txBody>
                  <a:tcPr marL="68580" marR="68580" marT="0" marB="0"/>
                </a:tc>
              </a:tr>
            </a:tbl>
          </a:graphicData>
        </a:graphic>
      </p:graphicFrame>
      <p:sp>
        <p:nvSpPr>
          <p:cNvPr id="7" name="Rectangle 6"/>
          <p:cNvSpPr/>
          <p:nvPr/>
        </p:nvSpPr>
        <p:spPr>
          <a:xfrm>
            <a:off x="1219200" y="332206"/>
            <a:ext cx="7239000" cy="584775"/>
          </a:xfrm>
          <a:prstGeom prst="rect">
            <a:avLst/>
          </a:prstGeom>
        </p:spPr>
        <p:txBody>
          <a:bodyPr wrap="square">
            <a:spAutoFit/>
          </a:bodyPr>
          <a:lstStyle/>
          <a:p>
            <a:pPr algn="r"/>
            <a:r>
              <a:rPr lang="en-US" sz="3200" b="1" dirty="0" smtClean="0">
                <a:solidFill>
                  <a:srgbClr val="E78332"/>
                </a:solidFill>
                <a:latin typeface="Tw Cen MT"/>
                <a:cs typeface="Tw Cen MT"/>
              </a:rPr>
              <a:t>NEW! Access to Finance for NAPs</a:t>
            </a:r>
            <a:endParaRPr lang="en-US" sz="3200" b="1" dirty="0">
              <a:solidFill>
                <a:srgbClr val="E78332"/>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11" y="54613"/>
            <a:ext cx="1577789" cy="1393187"/>
          </a:xfrm>
          <a:prstGeom prst="rect">
            <a:avLst/>
          </a:prstGeom>
        </p:spPr>
      </p:pic>
    </p:spTree>
    <p:extLst>
      <p:ext uri="{BB962C8B-B14F-4D97-AF65-F5344CB8AC3E}">
        <p14:creationId xmlns:p14="http://schemas.microsoft.com/office/powerpoint/2010/main" val="2277207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905000" y="457200"/>
            <a:ext cx="629031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fontAlgn="auto" hangingPunct="1">
              <a:spcBef>
                <a:spcPts val="0"/>
              </a:spcBef>
              <a:spcAft>
                <a:spcPts val="0"/>
              </a:spcAft>
              <a:defRPr/>
            </a:pPr>
            <a:r>
              <a:rPr lang="en-US" sz="3200" b="1" dirty="0" smtClean="0">
                <a:solidFill>
                  <a:srgbClr val="E78332"/>
                </a:solidFill>
                <a:latin typeface="Tw Cen MT"/>
                <a:ea typeface="+mn-ea"/>
                <a:cs typeface="Tw Cen MT"/>
              </a:rPr>
              <a:t>Outline </a:t>
            </a:r>
          </a:p>
          <a:p>
            <a:pPr algn="r" eaLnBrk="1" fontAlgn="auto" hangingPunct="1">
              <a:spcBef>
                <a:spcPts val="0"/>
              </a:spcBef>
              <a:spcAft>
                <a:spcPts val="0"/>
              </a:spcAft>
              <a:defRPr/>
            </a:pPr>
            <a:r>
              <a:rPr lang="en-US" sz="3200" b="1" dirty="0" smtClean="0">
                <a:solidFill>
                  <a:srgbClr val="E78332"/>
                </a:solidFill>
                <a:latin typeface="Tw Cen MT"/>
                <a:ea typeface="+mn-ea"/>
                <a:cs typeface="Tw Cen MT"/>
              </a:rPr>
              <a:t>UNDP’s support to LDCs</a:t>
            </a:r>
            <a:endParaRPr lang="en-US" sz="3200" b="1" dirty="0">
              <a:solidFill>
                <a:srgbClr val="E78332"/>
              </a:solidFill>
              <a:latin typeface="Tw Cen MT"/>
              <a:ea typeface="+mn-ea"/>
              <a:cs typeface="Tw Cen MT"/>
            </a:endParaRPr>
          </a:p>
        </p:txBody>
      </p:sp>
      <p:cxnSp>
        <p:nvCxnSpPr>
          <p:cNvPr id="8" name="Straight Connector 7"/>
          <p:cNvCxnSpPr/>
          <p:nvPr/>
        </p:nvCxnSpPr>
        <p:spPr>
          <a:xfrm>
            <a:off x="2971800" y="1219200"/>
            <a:ext cx="53759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3400" y="1752600"/>
            <a:ext cx="8305274" cy="4150367"/>
          </a:xfrm>
          <a:prstGeom prst="rect">
            <a:avLst/>
          </a:prstGeom>
          <a:noFill/>
        </p:spPr>
        <p:txBody>
          <a:bodyPr wrap="square" numCol="1" rtlCol="0">
            <a:spAutoFit/>
          </a:bodyPr>
          <a:lstStyle/>
          <a:p>
            <a:pPr marL="342900" indent="-342900" defTabSz="400050">
              <a:lnSpc>
                <a:spcPct val="90000"/>
              </a:lnSpc>
              <a:spcBef>
                <a:spcPct val="0"/>
              </a:spcBef>
              <a:spcAft>
                <a:spcPct val="35000"/>
              </a:spcAft>
              <a:buAutoNum type="arabicPeriod"/>
            </a:pPr>
            <a:r>
              <a:rPr lang="en-US" b="1" dirty="0" smtClean="0">
                <a:solidFill>
                  <a:srgbClr val="002060"/>
                </a:solidFill>
              </a:rPr>
              <a:t>National </a:t>
            </a:r>
            <a:r>
              <a:rPr lang="en-US" b="1" dirty="0">
                <a:solidFill>
                  <a:srgbClr val="002060"/>
                </a:solidFill>
              </a:rPr>
              <a:t>A</a:t>
            </a:r>
            <a:r>
              <a:rPr lang="en-US" b="1" dirty="0" smtClean="0">
                <a:solidFill>
                  <a:srgbClr val="002060"/>
                </a:solidFill>
              </a:rPr>
              <a:t>daptation </a:t>
            </a:r>
            <a:r>
              <a:rPr lang="en-US" b="1" dirty="0">
                <a:solidFill>
                  <a:srgbClr val="002060"/>
                </a:solidFill>
              </a:rPr>
              <a:t>P</a:t>
            </a:r>
            <a:r>
              <a:rPr lang="en-US" b="1" dirty="0" smtClean="0">
                <a:solidFill>
                  <a:srgbClr val="002060"/>
                </a:solidFill>
              </a:rPr>
              <a:t>lans </a:t>
            </a:r>
            <a:r>
              <a:rPr lang="en-US" b="1" dirty="0">
                <a:solidFill>
                  <a:srgbClr val="002060"/>
                </a:solidFill>
              </a:rPr>
              <a:t>(NAPs</a:t>
            </a:r>
            <a:r>
              <a:rPr lang="en-US" b="1" dirty="0" smtClean="0">
                <a:solidFill>
                  <a:srgbClr val="002060"/>
                </a:solidFill>
              </a:rPr>
              <a:t>) </a:t>
            </a:r>
          </a:p>
          <a:p>
            <a:pPr defTabSz="400050">
              <a:lnSpc>
                <a:spcPct val="90000"/>
              </a:lnSpc>
              <a:spcBef>
                <a:spcPct val="0"/>
              </a:spcBef>
              <a:spcAft>
                <a:spcPct val="35000"/>
              </a:spcAft>
            </a:pPr>
            <a:endParaRPr lang="en-US" b="1" dirty="0" smtClean="0">
              <a:solidFill>
                <a:srgbClr val="002060"/>
              </a:solidFill>
            </a:endParaRPr>
          </a:p>
          <a:p>
            <a:pPr lvl="1" defTabSz="400050">
              <a:lnSpc>
                <a:spcPct val="90000"/>
              </a:lnSpc>
              <a:spcBef>
                <a:spcPct val="0"/>
              </a:spcBef>
              <a:spcAft>
                <a:spcPct val="35000"/>
              </a:spcAft>
            </a:pPr>
            <a:r>
              <a:rPr lang="en-US" b="1" dirty="0" smtClean="0">
                <a:solidFill>
                  <a:srgbClr val="002060"/>
                </a:solidFill>
              </a:rPr>
              <a:t>1.1  Technical </a:t>
            </a:r>
            <a:r>
              <a:rPr lang="en-US" b="1" dirty="0">
                <a:solidFill>
                  <a:srgbClr val="002060"/>
                </a:solidFill>
              </a:rPr>
              <a:t>A</a:t>
            </a:r>
            <a:r>
              <a:rPr lang="en-US" b="1" dirty="0" smtClean="0">
                <a:solidFill>
                  <a:srgbClr val="002060"/>
                </a:solidFill>
              </a:rPr>
              <a:t>ssistance</a:t>
            </a:r>
          </a:p>
          <a:p>
            <a:pPr lvl="1" defTabSz="400050">
              <a:lnSpc>
                <a:spcPct val="90000"/>
              </a:lnSpc>
              <a:spcBef>
                <a:spcPct val="0"/>
              </a:spcBef>
              <a:spcAft>
                <a:spcPct val="35000"/>
              </a:spcAft>
            </a:pPr>
            <a:r>
              <a:rPr lang="en-US" b="1" dirty="0" smtClean="0">
                <a:solidFill>
                  <a:srgbClr val="002060"/>
                </a:solidFill>
              </a:rPr>
              <a:t>1.2 Assistance to access finance</a:t>
            </a:r>
          </a:p>
          <a:p>
            <a:pPr defTabSz="400050">
              <a:lnSpc>
                <a:spcPct val="90000"/>
              </a:lnSpc>
              <a:spcBef>
                <a:spcPct val="0"/>
              </a:spcBef>
              <a:spcAft>
                <a:spcPct val="35000"/>
              </a:spcAft>
            </a:pPr>
            <a:endParaRPr lang="en-US" b="1" dirty="0">
              <a:solidFill>
                <a:srgbClr val="002060"/>
              </a:solidFill>
            </a:endParaRPr>
          </a:p>
          <a:p>
            <a:pPr defTabSz="400050">
              <a:lnSpc>
                <a:spcPct val="90000"/>
              </a:lnSpc>
              <a:spcBef>
                <a:spcPct val="0"/>
              </a:spcBef>
              <a:spcAft>
                <a:spcPct val="35000"/>
              </a:spcAft>
            </a:pPr>
            <a:r>
              <a:rPr lang="en-US" b="1" dirty="0" smtClean="0">
                <a:solidFill>
                  <a:srgbClr val="002060"/>
                </a:solidFill>
              </a:rPr>
              <a:t>2. Support </a:t>
            </a:r>
            <a:r>
              <a:rPr lang="en-US" b="1" dirty="0">
                <a:solidFill>
                  <a:srgbClr val="002060"/>
                </a:solidFill>
              </a:rPr>
              <a:t>to implement NAPAs</a:t>
            </a:r>
          </a:p>
          <a:p>
            <a:pPr defTabSz="400050">
              <a:lnSpc>
                <a:spcPct val="90000"/>
              </a:lnSpc>
              <a:spcBef>
                <a:spcPct val="0"/>
              </a:spcBef>
              <a:spcAft>
                <a:spcPct val="35000"/>
              </a:spcAft>
            </a:pPr>
            <a:endParaRPr lang="en-US" b="1" dirty="0" smtClean="0">
              <a:solidFill>
                <a:srgbClr val="002060"/>
              </a:solidFill>
            </a:endParaRPr>
          </a:p>
          <a:p>
            <a:pPr defTabSz="400050">
              <a:lnSpc>
                <a:spcPct val="90000"/>
              </a:lnSpc>
              <a:spcBef>
                <a:spcPct val="0"/>
              </a:spcBef>
              <a:spcAft>
                <a:spcPct val="35000"/>
              </a:spcAft>
            </a:pPr>
            <a:r>
              <a:rPr lang="en-US" b="1" dirty="0" smtClean="0">
                <a:solidFill>
                  <a:srgbClr val="002060"/>
                </a:solidFill>
              </a:rPr>
              <a:t>3. Capacity </a:t>
            </a:r>
            <a:r>
              <a:rPr lang="en-US" b="1" dirty="0">
                <a:solidFill>
                  <a:srgbClr val="002060"/>
                </a:solidFill>
              </a:rPr>
              <a:t>d</a:t>
            </a:r>
            <a:r>
              <a:rPr lang="en-US" b="1" dirty="0" smtClean="0">
                <a:solidFill>
                  <a:srgbClr val="002060"/>
                </a:solidFill>
              </a:rPr>
              <a:t>evelopment for risk </a:t>
            </a:r>
            <a:r>
              <a:rPr lang="en-US" b="1" dirty="0">
                <a:solidFill>
                  <a:srgbClr val="002060"/>
                </a:solidFill>
              </a:rPr>
              <a:t>informed planning and </a:t>
            </a:r>
            <a:r>
              <a:rPr lang="en-US" b="1" dirty="0" smtClean="0">
                <a:solidFill>
                  <a:srgbClr val="002060"/>
                </a:solidFill>
              </a:rPr>
              <a:t>budgeting</a:t>
            </a:r>
          </a:p>
          <a:p>
            <a:pPr defTabSz="400050">
              <a:lnSpc>
                <a:spcPct val="90000"/>
              </a:lnSpc>
              <a:spcBef>
                <a:spcPct val="0"/>
              </a:spcBef>
              <a:spcAft>
                <a:spcPct val="35000"/>
              </a:spcAft>
            </a:pPr>
            <a:endParaRPr lang="en-US" b="1" dirty="0">
              <a:solidFill>
                <a:srgbClr val="002060"/>
              </a:solidFill>
            </a:endParaRPr>
          </a:p>
          <a:p>
            <a:pPr defTabSz="400050">
              <a:lnSpc>
                <a:spcPct val="90000"/>
              </a:lnSpc>
              <a:spcBef>
                <a:spcPct val="0"/>
              </a:spcBef>
              <a:spcAft>
                <a:spcPct val="35000"/>
              </a:spcAft>
            </a:pPr>
            <a:r>
              <a:rPr lang="en-US" b="1" dirty="0" smtClean="0">
                <a:solidFill>
                  <a:srgbClr val="002060"/>
                </a:solidFill>
              </a:rPr>
              <a:t>4. </a:t>
            </a:r>
            <a:r>
              <a:rPr lang="en-US" b="1" dirty="0">
                <a:solidFill>
                  <a:srgbClr val="002060"/>
                </a:solidFill>
              </a:rPr>
              <a:t>LDCs Accessing Adaptation Finance with UNDP support</a:t>
            </a:r>
            <a:endParaRPr lang="en-US" b="1" dirty="0" smtClean="0">
              <a:solidFill>
                <a:srgbClr val="002060"/>
              </a:solidFill>
            </a:endParaRPr>
          </a:p>
          <a:p>
            <a:pPr marL="400050" indent="-400050" defTabSz="400050">
              <a:lnSpc>
                <a:spcPct val="90000"/>
              </a:lnSpc>
              <a:spcBef>
                <a:spcPct val="0"/>
              </a:spcBef>
              <a:spcAft>
                <a:spcPct val="35000"/>
              </a:spcAft>
              <a:buAutoNum type="romanUcPeriod"/>
            </a:pPr>
            <a:endParaRPr lang="en-US" dirty="0" smtClean="0"/>
          </a:p>
          <a:p>
            <a:pPr marL="400050" indent="-400050" defTabSz="400050">
              <a:lnSpc>
                <a:spcPct val="90000"/>
              </a:lnSpc>
              <a:spcBef>
                <a:spcPct val="0"/>
              </a:spcBef>
              <a:spcAft>
                <a:spcPct val="35000"/>
              </a:spcAft>
              <a:buAutoNum type="romanUcPeriod"/>
            </a:pPr>
            <a:endParaRPr lang="en-US" dirty="0" smtClean="0">
              <a:latin typeface="Tw Cen MT" panose="020B0602020104020603"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514905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Rgeions_borders.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324099" y="2285050"/>
            <a:ext cx="6819901" cy="3576628"/>
          </a:xfrm>
          <a:prstGeom prst="rect">
            <a:avLst/>
          </a:prstGeom>
        </p:spPr>
      </p:pic>
      <p:graphicFrame>
        <p:nvGraphicFramePr>
          <p:cNvPr id="4" name="Chart 3"/>
          <p:cNvGraphicFramePr/>
          <p:nvPr>
            <p:extLst/>
          </p:nvPr>
        </p:nvGraphicFramePr>
        <p:xfrm>
          <a:off x="-858862" y="2160944"/>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3456408" y="2916343"/>
            <a:ext cx="813832" cy="523220"/>
          </a:xfrm>
          <a:prstGeom prst="rect">
            <a:avLst/>
          </a:prstGeom>
          <a:noFill/>
        </p:spPr>
        <p:txBody>
          <a:bodyPr wrap="none" rtlCol="0">
            <a:spAutoFit/>
          </a:bodyPr>
          <a:lstStyle/>
          <a:p>
            <a:r>
              <a:rPr lang="en-US" sz="1400" dirty="0">
                <a:solidFill>
                  <a:srgbClr val="FF6600"/>
                </a:solidFill>
              </a:rPr>
              <a:t>Asia </a:t>
            </a:r>
          </a:p>
          <a:p>
            <a:r>
              <a:rPr lang="en-US" sz="1400" dirty="0">
                <a:solidFill>
                  <a:srgbClr val="FF6600"/>
                </a:solidFill>
              </a:rPr>
              <a:t>    Pacific</a:t>
            </a:r>
          </a:p>
        </p:txBody>
      </p:sp>
      <p:sp>
        <p:nvSpPr>
          <p:cNvPr id="30" name="TextBox 29"/>
          <p:cNvSpPr txBox="1"/>
          <p:nvPr/>
        </p:nvSpPr>
        <p:spPr>
          <a:xfrm>
            <a:off x="67232" y="3285675"/>
            <a:ext cx="816588" cy="307777"/>
          </a:xfrm>
          <a:prstGeom prst="rect">
            <a:avLst/>
          </a:prstGeom>
          <a:noFill/>
        </p:spPr>
        <p:txBody>
          <a:bodyPr wrap="square" lIns="91440" rtlCol="0">
            <a:spAutoFit/>
          </a:bodyPr>
          <a:lstStyle/>
          <a:p>
            <a:r>
              <a:rPr lang="en-US" sz="1400" dirty="0">
                <a:solidFill>
                  <a:srgbClr val="FF0000"/>
                </a:solidFill>
              </a:rPr>
              <a:t>Africa</a:t>
            </a:r>
          </a:p>
        </p:txBody>
      </p:sp>
      <p:sp>
        <p:nvSpPr>
          <p:cNvPr id="31" name="TextBox 30"/>
          <p:cNvSpPr txBox="1"/>
          <p:nvPr/>
        </p:nvSpPr>
        <p:spPr>
          <a:xfrm>
            <a:off x="2926028" y="5330727"/>
            <a:ext cx="1356912" cy="523220"/>
          </a:xfrm>
          <a:prstGeom prst="rect">
            <a:avLst/>
          </a:prstGeom>
          <a:noFill/>
        </p:spPr>
        <p:txBody>
          <a:bodyPr wrap="none" rtlCol="0">
            <a:spAutoFit/>
          </a:bodyPr>
          <a:lstStyle/>
          <a:p>
            <a:r>
              <a:rPr lang="en-US" sz="1400" dirty="0">
                <a:solidFill>
                  <a:srgbClr val="3366FF"/>
                </a:solidFill>
              </a:rPr>
              <a:t>           Latin &amp; </a:t>
            </a:r>
          </a:p>
          <a:p>
            <a:pPr algn="r"/>
            <a:r>
              <a:rPr lang="en-US" sz="1400" dirty="0">
                <a:solidFill>
                  <a:srgbClr val="3366FF"/>
                </a:solidFill>
              </a:rPr>
              <a:t>Central America</a:t>
            </a:r>
          </a:p>
        </p:txBody>
      </p:sp>
      <p:sp>
        <p:nvSpPr>
          <p:cNvPr id="32" name="TextBox 31"/>
          <p:cNvSpPr txBox="1"/>
          <p:nvPr/>
        </p:nvSpPr>
        <p:spPr>
          <a:xfrm>
            <a:off x="109816" y="5477126"/>
            <a:ext cx="1151076" cy="307777"/>
          </a:xfrm>
          <a:prstGeom prst="rect">
            <a:avLst/>
          </a:prstGeom>
          <a:noFill/>
        </p:spPr>
        <p:txBody>
          <a:bodyPr wrap="none" rtlCol="0">
            <a:spAutoFit/>
          </a:bodyPr>
          <a:lstStyle/>
          <a:p>
            <a:r>
              <a:rPr lang="en-US" sz="1400" dirty="0">
                <a:solidFill>
                  <a:srgbClr val="008000"/>
                </a:solidFill>
              </a:rPr>
              <a:t>Europe &amp; CIS</a:t>
            </a:r>
          </a:p>
        </p:txBody>
      </p:sp>
      <p:sp>
        <p:nvSpPr>
          <p:cNvPr id="33" name="TextBox 32"/>
          <p:cNvSpPr txBox="1"/>
          <p:nvPr/>
        </p:nvSpPr>
        <p:spPr>
          <a:xfrm>
            <a:off x="1387893" y="2203084"/>
            <a:ext cx="1020369" cy="307777"/>
          </a:xfrm>
          <a:prstGeom prst="rect">
            <a:avLst/>
          </a:prstGeom>
          <a:noFill/>
        </p:spPr>
        <p:txBody>
          <a:bodyPr wrap="none" rtlCol="0">
            <a:spAutoFit/>
          </a:bodyPr>
          <a:lstStyle/>
          <a:p>
            <a:r>
              <a:rPr lang="en-US" sz="1400" dirty="0">
                <a:solidFill>
                  <a:srgbClr val="FFFF00"/>
                </a:solidFill>
              </a:rPr>
              <a:t>Arab States</a:t>
            </a:r>
          </a:p>
        </p:txBody>
      </p:sp>
      <p:sp>
        <p:nvSpPr>
          <p:cNvPr id="34" name="TextBox 33"/>
          <p:cNvSpPr txBox="1"/>
          <p:nvPr/>
        </p:nvSpPr>
        <p:spPr>
          <a:xfrm>
            <a:off x="1815221" y="5830213"/>
            <a:ext cx="787905" cy="307777"/>
          </a:xfrm>
          <a:prstGeom prst="rect">
            <a:avLst/>
          </a:prstGeom>
          <a:noFill/>
        </p:spPr>
        <p:txBody>
          <a:bodyPr wrap="square" rtlCol="0">
            <a:spAutoFit/>
          </a:bodyPr>
          <a:lstStyle/>
          <a:p>
            <a:r>
              <a:rPr lang="en-US" sz="1400" dirty="0">
                <a:solidFill>
                  <a:prstClr val="white"/>
                </a:solidFill>
              </a:rPr>
              <a:t>Global</a:t>
            </a:r>
          </a:p>
        </p:txBody>
      </p:sp>
      <p:sp>
        <p:nvSpPr>
          <p:cNvPr id="35" name="Rectangle 34"/>
          <p:cNvSpPr/>
          <p:nvPr/>
        </p:nvSpPr>
        <p:spPr>
          <a:xfrm>
            <a:off x="0" y="569255"/>
            <a:ext cx="9144000" cy="1379216"/>
          </a:xfrm>
          <a:prstGeom prst="rect">
            <a:avLst/>
          </a:prstGeom>
          <a:solidFill>
            <a:srgbClr val="3366FF">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Title 1"/>
          <p:cNvSpPr>
            <a:spLocks noGrp="1"/>
          </p:cNvSpPr>
          <p:nvPr>
            <p:ph type="ctrTitle"/>
          </p:nvPr>
        </p:nvSpPr>
        <p:spPr>
          <a:xfrm>
            <a:off x="358289" y="658374"/>
            <a:ext cx="4089400" cy="952500"/>
          </a:xfrm>
        </p:spPr>
        <p:txBody>
          <a:bodyPr>
            <a:noAutofit/>
          </a:bodyPr>
          <a:lstStyle/>
          <a:p>
            <a:r>
              <a:rPr lang="en-US" sz="12000" dirty="0">
                <a:solidFill>
                  <a:schemeClr val="bg2">
                    <a:lumMod val="60000"/>
                    <a:lumOff val="40000"/>
                  </a:schemeClr>
                </a:solidFill>
              </a:rPr>
              <a:t>UNDP</a:t>
            </a:r>
            <a:endParaRPr lang="en-US" sz="12000" dirty="0">
              <a:solidFill>
                <a:schemeClr val="bg2">
                  <a:lumMod val="60000"/>
                  <a:lumOff val="40000"/>
                </a:schemeClr>
              </a:solidFill>
            </a:endParaRPr>
          </a:p>
        </p:txBody>
      </p:sp>
      <p:sp>
        <p:nvSpPr>
          <p:cNvPr id="38" name="TextBox 37"/>
          <p:cNvSpPr txBox="1"/>
          <p:nvPr/>
        </p:nvSpPr>
        <p:spPr>
          <a:xfrm>
            <a:off x="4282940" y="656879"/>
            <a:ext cx="383338" cy="1200328"/>
          </a:xfrm>
          <a:prstGeom prst="rect">
            <a:avLst/>
          </a:prstGeom>
          <a:noFill/>
        </p:spPr>
        <p:txBody>
          <a:bodyPr wrap="none" rtlCol="0">
            <a:spAutoFit/>
          </a:bodyPr>
          <a:lstStyle/>
          <a:p>
            <a:r>
              <a:rPr lang="en-US" sz="2400" dirty="0">
                <a:solidFill>
                  <a:srgbClr val="558ED5"/>
                </a:solidFill>
              </a:rPr>
              <a:t>A</a:t>
            </a:r>
          </a:p>
          <a:p>
            <a:r>
              <a:rPr lang="en-US" sz="2400" dirty="0">
                <a:solidFill>
                  <a:srgbClr val="558ED5"/>
                </a:solidFill>
              </a:rPr>
              <a:t>N</a:t>
            </a:r>
          </a:p>
          <a:p>
            <a:r>
              <a:rPr lang="en-US" sz="2400" dirty="0">
                <a:solidFill>
                  <a:srgbClr val="558ED5"/>
                </a:solidFill>
              </a:rPr>
              <a:t>D</a:t>
            </a:r>
          </a:p>
        </p:txBody>
      </p:sp>
      <p:sp>
        <p:nvSpPr>
          <p:cNvPr id="39" name="TextBox 38"/>
          <p:cNvSpPr txBox="1"/>
          <p:nvPr/>
        </p:nvSpPr>
        <p:spPr>
          <a:xfrm>
            <a:off x="4666278" y="618779"/>
            <a:ext cx="4403770" cy="1267014"/>
          </a:xfrm>
          <a:prstGeom prst="rect">
            <a:avLst/>
          </a:prstGeom>
          <a:noFill/>
        </p:spPr>
        <p:txBody>
          <a:bodyPr wrap="none" rtlCol="0">
            <a:spAutoFit/>
          </a:bodyPr>
          <a:lstStyle/>
          <a:p>
            <a:pPr>
              <a:lnSpc>
                <a:spcPct val="90000"/>
              </a:lnSpc>
            </a:pPr>
            <a:r>
              <a:rPr lang="en-US" sz="4000" dirty="0">
                <a:solidFill>
                  <a:srgbClr val="558ED5"/>
                </a:solidFill>
              </a:rPr>
              <a:t>CLIMATE CHANGE</a:t>
            </a:r>
          </a:p>
          <a:p>
            <a:pPr>
              <a:lnSpc>
                <a:spcPct val="90000"/>
              </a:lnSpc>
            </a:pPr>
            <a:r>
              <a:rPr lang="en-US" sz="4400" dirty="0">
                <a:solidFill>
                  <a:srgbClr val="FFFFFF"/>
                </a:solidFill>
              </a:rPr>
              <a:t>WHERE WE WORK</a:t>
            </a:r>
          </a:p>
        </p:txBody>
      </p:sp>
      <p:sp>
        <p:nvSpPr>
          <p:cNvPr id="41" name="TextBox 40"/>
          <p:cNvSpPr txBox="1"/>
          <p:nvPr/>
        </p:nvSpPr>
        <p:spPr>
          <a:xfrm>
            <a:off x="1764420" y="3706297"/>
            <a:ext cx="849436" cy="837152"/>
          </a:xfrm>
          <a:prstGeom prst="rect">
            <a:avLst/>
          </a:prstGeom>
          <a:noFill/>
        </p:spPr>
        <p:txBody>
          <a:bodyPr wrap="none" rtlCol="0">
            <a:spAutoFit/>
          </a:bodyPr>
          <a:lstStyle/>
          <a:p>
            <a:pPr algn="ctr">
              <a:lnSpc>
                <a:spcPct val="80000"/>
              </a:lnSpc>
            </a:pPr>
            <a:r>
              <a:rPr lang="en-US" sz="2800" dirty="0">
                <a:solidFill>
                  <a:prstClr val="white"/>
                </a:solidFill>
              </a:rPr>
              <a:t>$2.3</a:t>
            </a:r>
          </a:p>
          <a:p>
            <a:pPr algn="ctr">
              <a:lnSpc>
                <a:spcPct val="80000"/>
              </a:lnSpc>
            </a:pPr>
            <a:r>
              <a:rPr lang="en-US" sz="2000" dirty="0">
                <a:solidFill>
                  <a:prstClr val="white"/>
                </a:solidFill>
              </a:rPr>
              <a:t>billion</a:t>
            </a:r>
          </a:p>
          <a:p>
            <a:pPr algn="ctr">
              <a:lnSpc>
                <a:spcPct val="80000"/>
              </a:lnSpc>
            </a:pPr>
            <a:r>
              <a:rPr lang="en-US" sz="1200" dirty="0">
                <a:solidFill>
                  <a:prstClr val="black">
                    <a:lumMod val="50000"/>
                    <a:lumOff val="50000"/>
                  </a:prstClr>
                </a:solidFill>
              </a:rPr>
              <a:t>since 2008</a:t>
            </a:r>
          </a:p>
        </p:txBody>
      </p:sp>
    </p:spTree>
    <p:extLst>
      <p:ext uri="{BB962C8B-B14F-4D97-AF65-F5344CB8AC3E}">
        <p14:creationId xmlns:p14="http://schemas.microsoft.com/office/powerpoint/2010/main" val="837870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443" y="1600200"/>
            <a:ext cx="8991600" cy="898071"/>
          </a:xfrm>
          <a:prstGeom prst="rect">
            <a:avLst/>
          </a:prstGeom>
        </p:spPr>
        <p:txBody>
          <a:bodyPr>
            <a:noAutofit/>
          </a:bodyPr>
          <a:lstStyle/>
          <a:p>
            <a:pPr marL="45720" indent="0">
              <a:buNone/>
            </a:pPr>
            <a:endParaRPr lang="en-US" sz="1600" b="1" dirty="0" smtClean="0">
              <a:solidFill>
                <a:srgbClr val="002060"/>
              </a:solidFill>
              <a:latin typeface="Calibri" charset="0"/>
              <a:ea typeface="Calibri" charset="0"/>
              <a:cs typeface="Calibri" charset="0"/>
            </a:endParaRPr>
          </a:p>
          <a:p>
            <a:pPr lvl="0"/>
            <a:r>
              <a:rPr lang="en-US" sz="1600" dirty="0" smtClean="0">
                <a:latin typeface="Calibri" charset="0"/>
                <a:ea typeface="Calibri" charset="0"/>
                <a:cs typeface="Calibri" charset="0"/>
              </a:rPr>
              <a:t>33 current </a:t>
            </a:r>
            <a:r>
              <a:rPr lang="en-US" sz="1600" dirty="0">
                <a:latin typeface="Calibri" charset="0"/>
                <a:ea typeface="Calibri" charset="0"/>
                <a:cs typeface="Calibri" charset="0"/>
              </a:rPr>
              <a:t>and former LDCs with the development of </a:t>
            </a:r>
            <a:r>
              <a:rPr lang="en-US" sz="1600" b="1" dirty="0">
                <a:latin typeface="Calibri" charset="0"/>
                <a:ea typeface="Calibri" charset="0"/>
                <a:cs typeface="Calibri" charset="0"/>
              </a:rPr>
              <a:t>National Adaptation Programmes of Action (NAPAs)</a:t>
            </a:r>
          </a:p>
          <a:p>
            <a:pPr lvl="0"/>
            <a:endParaRPr lang="en-US" sz="1600" b="1" dirty="0" smtClean="0">
              <a:latin typeface="Calibri" charset="0"/>
              <a:ea typeface="Calibri" charset="0"/>
              <a:cs typeface="Calibri" charset="0"/>
            </a:endParaRPr>
          </a:p>
          <a:p>
            <a:pPr lvl="0"/>
            <a:r>
              <a:rPr lang="en-US" sz="1600" dirty="0" smtClean="0">
                <a:latin typeface="Calibri" charset="0"/>
                <a:ea typeface="Calibri" charset="0"/>
                <a:cs typeface="Calibri" charset="0"/>
              </a:rPr>
              <a:t>Thematic </a:t>
            </a:r>
            <a:r>
              <a:rPr lang="en-US" sz="1600" dirty="0">
                <a:latin typeface="Calibri" charset="0"/>
                <a:ea typeface="Calibri" charset="0"/>
                <a:cs typeface="Calibri" charset="0"/>
              </a:rPr>
              <a:t>areas and sectors supported under NAPA include:</a:t>
            </a:r>
          </a:p>
          <a:p>
            <a:pPr lvl="1"/>
            <a:r>
              <a:rPr lang="en-US" sz="1600" dirty="0">
                <a:latin typeface="Calibri" charset="0"/>
                <a:ea typeface="Calibri" charset="0"/>
                <a:cs typeface="Calibri" charset="0"/>
              </a:rPr>
              <a:t>adaptation in coastal areas, </a:t>
            </a:r>
          </a:p>
          <a:p>
            <a:pPr lvl="1"/>
            <a:r>
              <a:rPr lang="en-US" sz="1600" dirty="0">
                <a:latin typeface="Calibri" charset="0"/>
                <a:ea typeface="Calibri" charset="0"/>
                <a:cs typeface="Calibri" charset="0"/>
              </a:rPr>
              <a:t>livelihood and agricultural interventions, </a:t>
            </a:r>
          </a:p>
          <a:p>
            <a:pPr lvl="1"/>
            <a:r>
              <a:rPr lang="en-US" sz="1600" dirty="0">
                <a:latin typeface="Calibri" charset="0"/>
                <a:ea typeface="Calibri" charset="0"/>
                <a:cs typeface="Calibri" charset="0"/>
              </a:rPr>
              <a:t>water resource management, </a:t>
            </a:r>
          </a:p>
          <a:p>
            <a:pPr lvl="1"/>
            <a:r>
              <a:rPr lang="en-US" sz="1600" dirty="0">
                <a:latin typeface="Calibri" charset="0"/>
                <a:ea typeface="Calibri" charset="0"/>
                <a:cs typeface="Calibri" charset="0"/>
              </a:rPr>
              <a:t>ecosystem based adaptation,  </a:t>
            </a:r>
          </a:p>
          <a:p>
            <a:pPr lvl="1"/>
            <a:r>
              <a:rPr lang="en-US" sz="1600" dirty="0">
                <a:latin typeface="Calibri" charset="0"/>
                <a:ea typeface="Calibri" charset="0"/>
                <a:cs typeface="Calibri" charset="0"/>
              </a:rPr>
              <a:t>community based adaptation, </a:t>
            </a:r>
          </a:p>
          <a:p>
            <a:pPr lvl="1"/>
            <a:r>
              <a:rPr lang="en-US" sz="1600" dirty="0">
                <a:latin typeface="Calibri" charset="0"/>
                <a:ea typeface="Calibri" charset="0"/>
                <a:cs typeface="Calibri" charset="0"/>
              </a:rPr>
              <a:t>early warning and climate information, as well as </a:t>
            </a:r>
          </a:p>
          <a:p>
            <a:pPr lvl="1"/>
            <a:r>
              <a:rPr lang="en-US" sz="1600" dirty="0">
                <a:latin typeface="Calibri" charset="0"/>
                <a:ea typeface="Calibri" charset="0"/>
                <a:cs typeface="Calibri" charset="0"/>
              </a:rPr>
              <a:t>disaster preparedness</a:t>
            </a:r>
            <a:r>
              <a:rPr lang="en-US" sz="1600" dirty="0" smtClean="0">
                <a:latin typeface="Calibri" charset="0"/>
                <a:ea typeface="Calibri" charset="0"/>
                <a:cs typeface="Calibri" charset="0"/>
              </a:rPr>
              <a:t>.</a:t>
            </a:r>
          </a:p>
          <a:p>
            <a:pPr lvl="1"/>
            <a:endParaRPr lang="en-US" sz="1600" dirty="0" smtClean="0">
              <a:latin typeface="Calibri" charset="0"/>
              <a:ea typeface="Calibri" charset="0"/>
              <a:cs typeface="Calibri" charset="0"/>
            </a:endParaRPr>
          </a:p>
          <a:p>
            <a:r>
              <a:rPr lang="en-US" sz="1600" i="1" dirty="0">
                <a:latin typeface="Calibri" charset="0"/>
                <a:ea typeface="Calibri" charset="0"/>
                <a:cs typeface="Calibri" charset="0"/>
              </a:rPr>
              <a:t>institutional strengthening and capacity development in policy, planning and budgeting for national and sub-national levels</a:t>
            </a:r>
          </a:p>
          <a:p>
            <a:endParaRPr lang="en-US" sz="1600" i="1" dirty="0" smtClean="0">
              <a:latin typeface="Calibri" charset="0"/>
              <a:ea typeface="Calibri" charset="0"/>
              <a:cs typeface="Calibri" charset="0"/>
            </a:endParaRPr>
          </a:p>
          <a:p>
            <a:r>
              <a:rPr lang="en-US" sz="1600" i="1" dirty="0" smtClean="0">
                <a:latin typeface="Calibri" charset="0"/>
                <a:ea typeface="Calibri" charset="0"/>
                <a:cs typeface="Calibri" charset="0"/>
              </a:rPr>
              <a:t>Engagement </a:t>
            </a:r>
            <a:r>
              <a:rPr lang="en-US" sz="1600" i="1" dirty="0">
                <a:latin typeface="Calibri" charset="0"/>
                <a:ea typeface="Calibri" charset="0"/>
                <a:cs typeface="Calibri" charset="0"/>
              </a:rPr>
              <a:t>of private sector for adaptation investment and micro, small and medium </a:t>
            </a:r>
            <a:r>
              <a:rPr lang="en-US" sz="1600" i="1" dirty="0" smtClean="0">
                <a:latin typeface="Calibri" charset="0"/>
                <a:ea typeface="Calibri" charset="0"/>
                <a:cs typeface="Calibri" charset="0"/>
              </a:rPr>
              <a:t>enterprise</a:t>
            </a:r>
            <a:r>
              <a:rPr lang="en-US" sz="1600" dirty="0" smtClean="0">
                <a:latin typeface="Calibri" charset="0"/>
                <a:ea typeface="Calibri" charset="0"/>
                <a:cs typeface="Calibri" charset="0"/>
              </a:rPr>
              <a:t> </a:t>
            </a:r>
            <a:endParaRPr lang="en-US" sz="1600" dirty="0">
              <a:latin typeface="Calibri" charset="0"/>
              <a:ea typeface="Calibri" charset="0"/>
              <a:cs typeface="Calibri" charset="0"/>
            </a:endParaRPr>
          </a:p>
        </p:txBody>
      </p:sp>
      <p:sp>
        <p:nvSpPr>
          <p:cNvPr id="5" name="Rectangle 4"/>
          <p:cNvSpPr/>
          <p:nvPr/>
        </p:nvSpPr>
        <p:spPr>
          <a:xfrm>
            <a:off x="1219200" y="329625"/>
            <a:ext cx="7258910" cy="584775"/>
          </a:xfrm>
          <a:prstGeom prst="rect">
            <a:avLst/>
          </a:prstGeom>
        </p:spPr>
        <p:txBody>
          <a:bodyPr wrap="none">
            <a:spAutoFit/>
          </a:bodyPr>
          <a:lstStyle/>
          <a:p>
            <a:r>
              <a:rPr lang="en-US" sz="3200" b="1" dirty="0" smtClean="0">
                <a:solidFill>
                  <a:srgbClr val="E78332"/>
                </a:solidFill>
                <a:latin typeface="Tw Cen MT"/>
                <a:cs typeface="Tw Cen MT"/>
              </a:rPr>
              <a:t>Implementation of </a:t>
            </a:r>
            <a:r>
              <a:rPr lang="en-US" sz="3200" b="1" smtClean="0">
                <a:solidFill>
                  <a:srgbClr val="E78332"/>
                </a:solidFill>
                <a:latin typeface="Tw Cen MT"/>
                <a:cs typeface="Tw Cen MT"/>
              </a:rPr>
              <a:t>NAPA Priority Projects</a:t>
            </a:r>
            <a:endParaRPr lang="en-US" sz="3200" b="1" dirty="0">
              <a:solidFill>
                <a:srgbClr val="E78332"/>
              </a:solidFill>
            </a:endParaRPr>
          </a:p>
        </p:txBody>
      </p:sp>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1325333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8148" y="65782"/>
            <a:ext cx="6772688" cy="1077218"/>
          </a:xfrm>
          <a:prstGeom prst="rect">
            <a:avLst/>
          </a:prstGeom>
        </p:spPr>
        <p:txBody>
          <a:bodyPr wrap="none">
            <a:spAutoFit/>
          </a:bodyPr>
          <a:lstStyle/>
          <a:p>
            <a:r>
              <a:rPr lang="en-US" sz="3200" b="1" dirty="0" smtClean="0">
                <a:latin typeface="Tw Cen MT"/>
                <a:cs typeface="Tw Cen MT"/>
              </a:rPr>
              <a:t>Capacity Development</a:t>
            </a:r>
          </a:p>
          <a:p>
            <a:r>
              <a:rPr lang="en-US" sz="3200" b="1" dirty="0" smtClean="0">
                <a:latin typeface="Tw Cen MT"/>
                <a:cs typeface="Tw Cen MT"/>
              </a:rPr>
              <a:t>Risk informed Planning and Budgeting</a:t>
            </a:r>
            <a:endParaRPr lang="en-US" sz="3200" b="1" dirty="0"/>
          </a:p>
        </p:txBody>
      </p:sp>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4800" y="1905001"/>
            <a:ext cx="8534400" cy="4302716"/>
          </a:xfrm>
          <a:prstGeom prst="rect">
            <a:avLst/>
          </a:prstGeom>
        </p:spPr>
        <p:txBody>
          <a:bodyPr wrap="square">
            <a:spAutoFit/>
          </a:bodyPr>
          <a:lstStyle/>
          <a:p>
            <a:pPr algn="just"/>
            <a:r>
              <a:rPr lang="en-US" sz="1600" b="1" dirty="0" smtClean="0">
                <a:latin typeface="Calibri" charset="0"/>
                <a:ea typeface="Calibri" charset="0"/>
                <a:cs typeface="Calibri" charset="0"/>
              </a:rPr>
              <a:t>Climate </a:t>
            </a:r>
            <a:r>
              <a:rPr lang="en-US" sz="1600" b="1" dirty="0">
                <a:latin typeface="Calibri" charset="0"/>
                <a:ea typeface="Calibri" charset="0"/>
                <a:cs typeface="Calibri" charset="0"/>
              </a:rPr>
              <a:t>Change Budgeting &amp; Financing Frameworks:</a:t>
            </a:r>
            <a:endParaRPr lang="en-US" sz="1600" dirty="0">
              <a:latin typeface="Calibri" charset="0"/>
              <a:ea typeface="Calibri" charset="0"/>
              <a:cs typeface="Calibri" charset="0"/>
            </a:endParaRPr>
          </a:p>
          <a:p>
            <a:pPr marL="742950" lvl="1" indent="-285750" algn="just">
              <a:lnSpc>
                <a:spcPct val="115000"/>
              </a:lnSpc>
              <a:buFont typeface="Arial" charset="0"/>
              <a:buChar char="•"/>
            </a:pPr>
            <a:r>
              <a:rPr lang="en-AU" sz="1600" dirty="0" smtClean="0">
                <a:latin typeface="Calibri" charset="0"/>
                <a:ea typeface="Calibri" charset="0"/>
                <a:cs typeface="Calibri" charset="0"/>
              </a:rPr>
              <a:t>supports </a:t>
            </a:r>
            <a:r>
              <a:rPr lang="en-AU" sz="1600" dirty="0">
                <a:latin typeface="Calibri" charset="0"/>
                <a:ea typeface="Calibri" charset="0"/>
                <a:cs typeface="Calibri" charset="0"/>
              </a:rPr>
              <a:t>development of integrated financing frameworks and public expenditure and institutional reviews targeting climate finance through:</a:t>
            </a:r>
            <a:endParaRPr lang="en-US" sz="1600" dirty="0">
              <a:latin typeface="Calibri" charset="0"/>
              <a:ea typeface="Calibri" charset="0"/>
              <a:cs typeface="Calibri" charset="0"/>
            </a:endParaRPr>
          </a:p>
          <a:p>
            <a:pPr marL="1200150" lvl="2" indent="-285750" algn="just">
              <a:lnSpc>
                <a:spcPct val="115000"/>
              </a:lnSpc>
              <a:buFont typeface="Arial" charset="0"/>
              <a:buChar char="•"/>
            </a:pPr>
            <a:r>
              <a:rPr lang="en-AU" sz="1600" i="1" dirty="0">
                <a:latin typeface="Calibri" charset="0"/>
                <a:ea typeface="Calibri" charset="0"/>
                <a:cs typeface="Calibri" charset="0"/>
              </a:rPr>
              <a:t>Climate Change Financing Frameworks (CCFF) and </a:t>
            </a:r>
            <a:endParaRPr lang="en-US" sz="1600" dirty="0">
              <a:latin typeface="Calibri" charset="0"/>
              <a:ea typeface="Calibri" charset="0"/>
              <a:cs typeface="Calibri" charset="0"/>
            </a:endParaRPr>
          </a:p>
          <a:p>
            <a:pPr marL="1200150" lvl="2" indent="-285750" algn="just">
              <a:lnSpc>
                <a:spcPct val="115000"/>
              </a:lnSpc>
              <a:buFont typeface="Arial" charset="0"/>
              <a:buChar char="•"/>
            </a:pPr>
            <a:r>
              <a:rPr lang="en-AU" sz="1600" i="1" dirty="0" smtClean="0">
                <a:latin typeface="Calibri" charset="0"/>
                <a:ea typeface="Calibri" charset="0"/>
                <a:cs typeface="Calibri" charset="0"/>
              </a:rPr>
              <a:t>Climate </a:t>
            </a:r>
            <a:r>
              <a:rPr lang="en-AU" sz="1600" i="1" dirty="0">
                <a:latin typeface="Calibri" charset="0"/>
                <a:ea typeface="Calibri" charset="0"/>
                <a:cs typeface="Calibri" charset="0"/>
              </a:rPr>
              <a:t>Public Expenditure and Institutional Reviews (CPEIRs</a:t>
            </a:r>
            <a:r>
              <a:rPr lang="en-AU" sz="1600" i="1" dirty="0" smtClean="0">
                <a:latin typeface="Calibri" charset="0"/>
                <a:ea typeface="Calibri" charset="0"/>
                <a:cs typeface="Calibri" charset="0"/>
              </a:rPr>
              <a:t>).</a:t>
            </a:r>
          </a:p>
          <a:p>
            <a:pPr marL="1200150" lvl="2" indent="-285750" algn="just">
              <a:lnSpc>
                <a:spcPct val="115000"/>
              </a:lnSpc>
              <a:buFont typeface="Arial" charset="0"/>
              <a:buChar char="•"/>
            </a:pPr>
            <a:endParaRPr lang="en-AU" sz="1600" dirty="0">
              <a:latin typeface="Calibri" charset="0"/>
              <a:ea typeface="Calibri" charset="0"/>
              <a:cs typeface="Calibri" charset="0"/>
            </a:endParaRPr>
          </a:p>
          <a:p>
            <a:pPr marR="0" lvl="0" algn="just">
              <a:lnSpc>
                <a:spcPct val="115000"/>
              </a:lnSpc>
              <a:spcBef>
                <a:spcPts val="0"/>
              </a:spcBef>
              <a:spcAft>
                <a:spcPts val="0"/>
              </a:spcAft>
            </a:pPr>
            <a:r>
              <a:rPr lang="en-AU" sz="1600" dirty="0" smtClean="0">
                <a:latin typeface="Calibri" charset="0"/>
                <a:ea typeface="Calibri" charset="0"/>
                <a:cs typeface="Calibri" charset="0"/>
              </a:rPr>
              <a:t>LDCs Supported: </a:t>
            </a:r>
            <a:r>
              <a:rPr lang="en-AU" sz="1600" i="1" dirty="0" smtClean="0">
                <a:latin typeface="Calibri" charset="0"/>
                <a:ea typeface="Calibri" charset="0"/>
                <a:cs typeface="Calibri" charset="0"/>
              </a:rPr>
              <a:t>Bangladesh</a:t>
            </a:r>
            <a:r>
              <a:rPr lang="en-AU" sz="1600" i="1" dirty="0">
                <a:latin typeface="Calibri" charset="0"/>
                <a:ea typeface="Calibri" charset="0"/>
                <a:cs typeface="Calibri" charset="0"/>
              </a:rPr>
              <a:t>, Cambodia, </a:t>
            </a:r>
            <a:r>
              <a:rPr lang="en-AU" sz="1600" i="1" dirty="0" smtClean="0">
                <a:latin typeface="Calibri" charset="0"/>
                <a:ea typeface="Calibri" charset="0"/>
                <a:cs typeface="Calibri" charset="0"/>
              </a:rPr>
              <a:t>Nepal; </a:t>
            </a:r>
          </a:p>
          <a:p>
            <a:pPr marR="0" lvl="0" algn="just">
              <a:lnSpc>
                <a:spcPct val="115000"/>
              </a:lnSpc>
              <a:spcBef>
                <a:spcPts val="0"/>
              </a:spcBef>
              <a:spcAft>
                <a:spcPts val="0"/>
              </a:spcAft>
            </a:pPr>
            <a:r>
              <a:rPr lang="en-AU" sz="1600" dirty="0" smtClean="0">
                <a:latin typeface="Calibri" charset="0"/>
                <a:ea typeface="Calibri" charset="0"/>
                <a:cs typeface="Calibri" charset="0"/>
              </a:rPr>
              <a:t>Non-LDCs: </a:t>
            </a:r>
            <a:r>
              <a:rPr lang="en-AU" sz="1600" dirty="0">
                <a:latin typeface="Calibri" charset="0"/>
                <a:ea typeface="Calibri" charset="0"/>
                <a:cs typeface="Calibri" charset="0"/>
              </a:rPr>
              <a:t>Indonesia, Pakistan and Thailand</a:t>
            </a:r>
            <a:endParaRPr lang="en-US" sz="1600" dirty="0">
              <a:latin typeface="Calibri" charset="0"/>
              <a:ea typeface="Calibri" charset="0"/>
              <a:cs typeface="Calibri" charset="0"/>
            </a:endParaRPr>
          </a:p>
          <a:p>
            <a:pPr marL="285750" marR="0" lvl="0" indent="-285750" algn="just">
              <a:lnSpc>
                <a:spcPct val="115000"/>
              </a:lnSpc>
              <a:spcBef>
                <a:spcPts val="0"/>
              </a:spcBef>
              <a:spcAft>
                <a:spcPts val="0"/>
              </a:spcAft>
              <a:buFont typeface="Arial" charset="0"/>
              <a:buChar char="•"/>
            </a:pPr>
            <a:endParaRPr lang="en-AU" sz="1600" dirty="0" smtClean="0">
              <a:latin typeface="Calibri" charset="0"/>
              <a:ea typeface="Calibri" charset="0"/>
              <a:cs typeface="Calibri" charset="0"/>
            </a:endParaRPr>
          </a:p>
          <a:p>
            <a:pPr marL="285750" marR="0" lvl="0" indent="-285750" algn="just">
              <a:lnSpc>
                <a:spcPct val="115000"/>
              </a:lnSpc>
              <a:spcBef>
                <a:spcPts val="0"/>
              </a:spcBef>
              <a:spcAft>
                <a:spcPts val="0"/>
              </a:spcAft>
              <a:buFont typeface="Arial" charset="0"/>
              <a:buChar char="•"/>
            </a:pPr>
            <a:r>
              <a:rPr lang="en-AU" sz="1600" dirty="0" smtClean="0">
                <a:latin typeface="Calibri" charset="0"/>
                <a:ea typeface="Calibri" charset="0"/>
                <a:cs typeface="Calibri" charset="0"/>
              </a:rPr>
              <a:t>Expenditure </a:t>
            </a:r>
            <a:r>
              <a:rPr lang="en-AU" sz="1600" dirty="0">
                <a:latin typeface="Calibri" charset="0"/>
                <a:ea typeface="Calibri" charset="0"/>
                <a:cs typeface="Calibri" charset="0"/>
              </a:rPr>
              <a:t>Review using the CPEIRs methodology in Bangladesh, Cambodia, Nepal, and Samoa as well as in China, Indonesia, Pakistan, Thailand Vietnam</a:t>
            </a:r>
            <a:r>
              <a:rPr lang="en-AU" sz="1600" b="1" dirty="0">
                <a:latin typeface="Calibri" charset="0"/>
                <a:ea typeface="Calibri" charset="0"/>
                <a:cs typeface="Calibri" charset="0"/>
              </a:rPr>
              <a:t>, </a:t>
            </a:r>
            <a:r>
              <a:rPr lang="en-AU" sz="1600" dirty="0">
                <a:latin typeface="Calibri" charset="0"/>
                <a:ea typeface="Calibri" charset="0"/>
                <a:cs typeface="Calibri" charset="0"/>
              </a:rPr>
              <a:t>Fiji, Kiribati, Tonga, Vanuatu, Uzbekistan, </a:t>
            </a:r>
            <a:r>
              <a:rPr lang="en-US" sz="1600" dirty="0">
                <a:latin typeface="Calibri" charset="0"/>
                <a:ea typeface="Calibri" charset="0"/>
                <a:cs typeface="Calibri" charset="0"/>
              </a:rPr>
              <a:t>Uganda, Tanzania, Rwanda, Ethiopia, Morocco and Ghana</a:t>
            </a:r>
          </a:p>
          <a:p>
            <a:pPr marL="285750" marR="0" lvl="0" indent="-285750" algn="just">
              <a:lnSpc>
                <a:spcPct val="115000"/>
              </a:lnSpc>
              <a:spcBef>
                <a:spcPts val="0"/>
              </a:spcBef>
              <a:spcAft>
                <a:spcPts val="0"/>
              </a:spcAft>
              <a:buFont typeface="Arial" charset="0"/>
              <a:buChar char="•"/>
            </a:pPr>
            <a:r>
              <a:rPr lang="en-US" sz="1600" dirty="0" smtClean="0">
                <a:latin typeface="Calibri" charset="0"/>
                <a:ea typeface="Calibri" charset="0"/>
                <a:cs typeface="Calibri" charset="0"/>
              </a:rPr>
              <a:t>In </a:t>
            </a:r>
            <a:r>
              <a:rPr lang="en-US" sz="1600" dirty="0">
                <a:latin typeface="Calibri" charset="0"/>
                <a:ea typeface="Calibri" charset="0"/>
                <a:cs typeface="Calibri" charset="0"/>
              </a:rPr>
              <a:t>process in Benin, Mozambique, Kenya,</a:t>
            </a:r>
            <a:r>
              <a:rPr lang="en-AU" sz="1600" dirty="0">
                <a:latin typeface="Calibri" charset="0"/>
                <a:ea typeface="Calibri" charset="0"/>
                <a:cs typeface="Calibri" charset="0"/>
              </a:rPr>
              <a:t> Zambia and </a:t>
            </a:r>
            <a:r>
              <a:rPr lang="en-AU" sz="1600" dirty="0" smtClean="0">
                <a:latin typeface="Calibri" charset="0"/>
                <a:ea typeface="Calibri" charset="0"/>
                <a:cs typeface="Calibri" charset="0"/>
              </a:rPr>
              <a:t>Namibia</a:t>
            </a:r>
          </a:p>
          <a:p>
            <a:pPr marL="285750" indent="-285750" algn="just">
              <a:lnSpc>
                <a:spcPct val="115000"/>
              </a:lnSpc>
              <a:buFont typeface="Arial" charset="0"/>
              <a:buChar char="•"/>
            </a:pPr>
            <a:endParaRPr lang="en-AU" sz="1600" dirty="0" smtClean="0">
              <a:latin typeface="Calibri" charset="0"/>
              <a:ea typeface="Calibri" charset="0"/>
              <a:cs typeface="Calibri" charset="0"/>
            </a:endParaRPr>
          </a:p>
          <a:p>
            <a:pPr marL="285750" indent="-285750" algn="just">
              <a:lnSpc>
                <a:spcPct val="115000"/>
              </a:lnSpc>
              <a:buFont typeface="Arial" charset="0"/>
              <a:buChar char="•"/>
            </a:pPr>
            <a:r>
              <a:rPr lang="en-AU" sz="1600" dirty="0" smtClean="0">
                <a:latin typeface="Calibri" charset="0"/>
                <a:ea typeface="Calibri" charset="0"/>
                <a:cs typeface="Calibri" charset="0"/>
              </a:rPr>
              <a:t>Review </a:t>
            </a:r>
            <a:r>
              <a:rPr lang="en-AU" sz="1600" dirty="0">
                <a:latin typeface="Calibri" charset="0"/>
                <a:ea typeface="Calibri" charset="0"/>
                <a:cs typeface="Calibri" charset="0"/>
              </a:rPr>
              <a:t>also conducted in five district governments in Bhutan and published in 2014 </a:t>
            </a:r>
            <a:endParaRPr lang="en-US" sz="1600" dirty="0">
              <a:latin typeface="Calibri" charset="0"/>
              <a:ea typeface="Calibri" charset="0"/>
              <a:cs typeface="Calibri"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412060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788" y="1676400"/>
            <a:ext cx="8926551" cy="4091376"/>
          </a:xfrm>
          <a:prstGeom prst="rect">
            <a:avLst/>
          </a:prstGeom>
        </p:spPr>
        <p:txBody>
          <a:bodyPr wrap="square">
            <a:spAutoFit/>
          </a:bodyPr>
          <a:lstStyle/>
          <a:p>
            <a:pPr algn="just">
              <a:lnSpc>
                <a:spcPct val="115000"/>
              </a:lnSpc>
              <a:spcAft>
                <a:spcPts val="1000"/>
              </a:spcAft>
            </a:pPr>
            <a:r>
              <a:rPr lang="en-US" sz="1600" b="1" dirty="0" smtClean="0">
                <a:latin typeface="Calibri" charset="0"/>
                <a:ea typeface="Calibri" charset="0"/>
                <a:cs typeface="Calibri" charset="0"/>
              </a:rPr>
              <a:t>Capacity </a:t>
            </a:r>
            <a:r>
              <a:rPr lang="en-US" sz="1600" b="1" dirty="0">
                <a:latin typeface="Calibri" charset="0"/>
                <a:ea typeface="Calibri" charset="0"/>
                <a:cs typeface="Calibri" charset="0"/>
              </a:rPr>
              <a:t>Building Programme on the Economics of Climate Change Adaptation (ECCA)</a:t>
            </a:r>
            <a:endParaRPr lang="en-US" sz="1600" dirty="0">
              <a:latin typeface="Calibri" charset="0"/>
              <a:ea typeface="Calibri" charset="0"/>
              <a:cs typeface="Calibri" charset="0"/>
            </a:endParaRPr>
          </a:p>
          <a:p>
            <a:pPr marL="285750" indent="-285750" algn="just">
              <a:buFont typeface="Arial" panose="020B0604020202020204" pitchFamily="34" charset="0"/>
              <a:buChar char="•"/>
              <a:tabLst>
                <a:tab pos="2971800" algn="ctr"/>
                <a:tab pos="5943600" algn="r"/>
              </a:tabLst>
            </a:pPr>
            <a:r>
              <a:rPr lang="en-US" sz="1600" dirty="0" smtClean="0">
                <a:solidFill>
                  <a:srgbClr val="000000"/>
                </a:solidFill>
                <a:latin typeface="Calibri" charset="0"/>
                <a:ea typeface="Calibri" charset="0"/>
                <a:cs typeface="Calibri" charset="0"/>
              </a:rPr>
              <a:t>Skill development </a:t>
            </a:r>
            <a:r>
              <a:rPr lang="en-US" sz="1600" dirty="0">
                <a:solidFill>
                  <a:srgbClr val="000000"/>
                </a:solidFill>
                <a:latin typeface="Calibri" charset="0"/>
                <a:ea typeface="Calibri" charset="0"/>
                <a:cs typeface="Calibri" charset="0"/>
              </a:rPr>
              <a:t>in economic appraisal methods for climate change impacts on key sectors, including cost benefit analysis of investment </a:t>
            </a:r>
            <a:r>
              <a:rPr lang="en-US" sz="1600" dirty="0" smtClean="0">
                <a:solidFill>
                  <a:srgbClr val="000000"/>
                </a:solidFill>
                <a:latin typeface="Calibri" charset="0"/>
                <a:ea typeface="Calibri" charset="0"/>
                <a:cs typeface="Calibri" charset="0"/>
              </a:rPr>
              <a:t>options</a:t>
            </a:r>
            <a:endParaRPr lang="en-US" sz="1600" dirty="0">
              <a:latin typeface="Calibri" charset="0"/>
              <a:ea typeface="Calibri" charset="0"/>
              <a:cs typeface="Calibri" charset="0"/>
            </a:endParaRPr>
          </a:p>
          <a:p>
            <a:pPr marL="285750" indent="-285750" algn="just">
              <a:buFont typeface="Arial" panose="020B0604020202020204" pitchFamily="34" charset="0"/>
              <a:buChar char="•"/>
              <a:tabLst>
                <a:tab pos="2971800" algn="ctr"/>
                <a:tab pos="5943600" algn="r"/>
              </a:tabLst>
            </a:pPr>
            <a:r>
              <a:rPr lang="en-US" sz="1600" dirty="0" smtClean="0">
                <a:latin typeface="Calibri" charset="0"/>
                <a:ea typeface="Calibri" charset="0"/>
                <a:cs typeface="Calibri" charset="0"/>
              </a:rPr>
              <a:t>10 countries </a:t>
            </a:r>
            <a:r>
              <a:rPr lang="en-US" sz="1600" dirty="0">
                <a:latin typeface="Calibri" charset="0"/>
                <a:ea typeface="Calibri" charset="0"/>
                <a:cs typeface="Calibri" charset="0"/>
              </a:rPr>
              <a:t>in Asia, Maldives.  Bangladesh, Cambodia, Indonesia, Lao PDR, Mongolia, Nepal, Sri Lanka, Thailand, and Viet Nam.</a:t>
            </a:r>
          </a:p>
          <a:p>
            <a:pPr marL="285750" indent="-285750" algn="just">
              <a:lnSpc>
                <a:spcPct val="115000"/>
              </a:lnSpc>
              <a:buFont typeface="Arial" panose="020B0604020202020204" pitchFamily="34" charset="0"/>
              <a:buChar char="•"/>
            </a:pPr>
            <a:r>
              <a:rPr lang="en-US" sz="1600" dirty="0" smtClean="0">
                <a:latin typeface="Calibri" charset="0"/>
                <a:ea typeface="Calibri" charset="0"/>
                <a:cs typeface="Calibri" charset="0"/>
              </a:rPr>
              <a:t>Together with USAID’s </a:t>
            </a:r>
            <a:r>
              <a:rPr lang="en-US" sz="1600" dirty="0">
                <a:latin typeface="Calibri" charset="0"/>
                <a:ea typeface="Calibri" charset="0"/>
                <a:cs typeface="Calibri" charset="0"/>
              </a:rPr>
              <a:t>Adapt Asia-Pacific Project, the Global Water Partnership (GWP), the Asian Development Bank (ADB), GIZ and Yale University.   </a:t>
            </a:r>
          </a:p>
          <a:p>
            <a:pPr algn="just"/>
            <a:r>
              <a:rPr lang="en-US" sz="1600" dirty="0">
                <a:solidFill>
                  <a:srgbClr val="000000"/>
                </a:solidFill>
                <a:latin typeface="Calibri" charset="0"/>
                <a:ea typeface="Calibri" charset="0"/>
                <a:cs typeface="Calibri" charset="0"/>
              </a:rPr>
              <a:t> </a:t>
            </a:r>
          </a:p>
          <a:p>
            <a:pPr algn="just">
              <a:lnSpc>
                <a:spcPct val="115000"/>
              </a:lnSpc>
              <a:spcAft>
                <a:spcPts val="1000"/>
              </a:spcAft>
            </a:pPr>
            <a:r>
              <a:rPr lang="en-US" sz="1600" b="1" dirty="0" smtClean="0">
                <a:latin typeface="Calibri" charset="0"/>
                <a:ea typeface="Calibri" charset="0"/>
                <a:cs typeface="Calibri" charset="0"/>
              </a:rPr>
              <a:t>Boots </a:t>
            </a:r>
            <a:r>
              <a:rPr lang="en-US" sz="1600" b="1" dirty="0">
                <a:latin typeface="Calibri" charset="0"/>
                <a:ea typeface="Calibri" charset="0"/>
                <a:cs typeface="Calibri" charset="0"/>
              </a:rPr>
              <a:t>on the Ground Programme</a:t>
            </a:r>
            <a:endParaRPr lang="en-US" sz="1600" dirty="0">
              <a:latin typeface="Calibri" charset="0"/>
              <a:ea typeface="Calibri" charset="0"/>
              <a:cs typeface="Calibri" charset="0"/>
            </a:endParaRPr>
          </a:p>
          <a:p>
            <a:pPr marL="285750" marR="0" lvl="0" indent="-285750" algn="just">
              <a:lnSpc>
                <a:spcPct val="115000"/>
              </a:lnSpc>
              <a:spcBef>
                <a:spcPts val="0"/>
              </a:spcBef>
              <a:spcAft>
                <a:spcPts val="0"/>
              </a:spcAft>
              <a:buFont typeface="Arial" charset="0"/>
              <a:buChar char="•"/>
            </a:pPr>
            <a:r>
              <a:rPr lang="en-US" sz="1600" dirty="0" smtClean="0">
                <a:latin typeface="Calibri" charset="0"/>
                <a:ea typeface="Calibri" charset="0"/>
                <a:cs typeface="Calibri" charset="0"/>
              </a:rPr>
              <a:t>Network </a:t>
            </a:r>
            <a:r>
              <a:rPr lang="en-US" sz="1600" dirty="0">
                <a:latin typeface="Calibri" charset="0"/>
                <a:ea typeface="Calibri" charset="0"/>
                <a:cs typeface="Calibri" charset="0"/>
              </a:rPr>
              <a:t>of 26 national climate change specialists and 4 regional advisors:</a:t>
            </a:r>
          </a:p>
          <a:p>
            <a:pPr marL="742950" marR="0" lvl="1" indent="-285750" algn="just">
              <a:lnSpc>
                <a:spcPct val="115000"/>
              </a:lnSpc>
              <a:spcBef>
                <a:spcPts val="0"/>
              </a:spcBef>
              <a:spcAft>
                <a:spcPts val="0"/>
              </a:spcAft>
              <a:buFont typeface="Courier New" panose="02070309020205020404" pitchFamily="49" charset="0"/>
              <a:buChar char="o"/>
            </a:pPr>
            <a:r>
              <a:rPr lang="en-US" sz="1600" dirty="0">
                <a:latin typeface="Calibri" charset="0"/>
                <a:ea typeface="Calibri" charset="0"/>
                <a:cs typeface="Calibri" charset="0"/>
              </a:rPr>
              <a:t>aims to provide sustained institutional support and capacity development services to LDC governments in the area of climate change </a:t>
            </a:r>
          </a:p>
          <a:p>
            <a:pPr marL="742950" marR="0" lvl="1" indent="-285750" algn="just">
              <a:lnSpc>
                <a:spcPct val="115000"/>
              </a:lnSpc>
              <a:spcBef>
                <a:spcPts val="0"/>
              </a:spcBef>
              <a:spcAft>
                <a:spcPts val="0"/>
              </a:spcAft>
              <a:buFont typeface="Courier New" panose="02070309020205020404" pitchFamily="49" charset="0"/>
              <a:buChar char="o"/>
            </a:pPr>
            <a:r>
              <a:rPr lang="en-US" sz="1600" dirty="0">
                <a:latin typeface="Calibri" charset="0"/>
                <a:ea typeface="Calibri" charset="0"/>
                <a:cs typeface="Calibri" charset="0"/>
              </a:rPr>
              <a:t>is supporting 26 low-income countries, including 23 LDCs, in the climate change arena </a:t>
            </a:r>
          </a:p>
          <a:p>
            <a:pPr algn="just"/>
            <a:r>
              <a:rPr lang="en-US" sz="1600" dirty="0">
                <a:latin typeface="Calibri" charset="0"/>
                <a:ea typeface="Calibri" charset="0"/>
                <a:cs typeface="Calibri" charset="0"/>
              </a:rPr>
              <a:t> </a:t>
            </a:r>
            <a:endParaRPr lang="en-US" sz="1600" dirty="0">
              <a:effectLst/>
              <a:latin typeface="Calibri" charset="0"/>
              <a:ea typeface="Calibri" charset="0"/>
              <a:cs typeface="Calibri" charset="0"/>
            </a:endParaRPr>
          </a:p>
        </p:txBody>
      </p:sp>
      <p:sp>
        <p:nvSpPr>
          <p:cNvPr id="7" name="Rectangle 6"/>
          <p:cNvSpPr/>
          <p:nvPr/>
        </p:nvSpPr>
        <p:spPr>
          <a:xfrm>
            <a:off x="1478148" y="65782"/>
            <a:ext cx="6772688" cy="1077218"/>
          </a:xfrm>
          <a:prstGeom prst="rect">
            <a:avLst/>
          </a:prstGeom>
        </p:spPr>
        <p:txBody>
          <a:bodyPr wrap="none">
            <a:spAutoFit/>
          </a:bodyPr>
          <a:lstStyle/>
          <a:p>
            <a:r>
              <a:rPr lang="en-US" sz="3200" b="1" dirty="0" smtClean="0">
                <a:solidFill>
                  <a:srgbClr val="E78332"/>
                </a:solidFill>
                <a:latin typeface="Tw Cen MT"/>
                <a:cs typeface="Tw Cen MT"/>
              </a:rPr>
              <a:t>Capacity Development</a:t>
            </a:r>
          </a:p>
          <a:p>
            <a:r>
              <a:rPr lang="en-US" sz="3200" b="1" dirty="0" smtClean="0">
                <a:solidFill>
                  <a:srgbClr val="E78332"/>
                </a:solidFill>
                <a:latin typeface="Tw Cen MT"/>
                <a:cs typeface="Tw Cen MT"/>
              </a:rPr>
              <a:t>Risk informed Planning and Budgeting</a:t>
            </a:r>
            <a:endParaRPr lang="en-US" sz="3200" b="1" dirty="0">
              <a:solidFill>
                <a:srgbClr val="E78332"/>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3659923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1752600"/>
            <a:ext cx="8926551" cy="5755422"/>
          </a:xfrm>
          <a:prstGeom prst="rect">
            <a:avLst/>
          </a:prstGeom>
        </p:spPr>
        <p:txBody>
          <a:bodyPr wrap="square">
            <a:spAutoFit/>
          </a:bodyPr>
          <a:lstStyle/>
          <a:p>
            <a:r>
              <a:rPr lang="en-US" sz="1600" b="1" dirty="0" smtClean="0">
                <a:latin typeface="Calibri" charset="0"/>
                <a:ea typeface="Calibri" charset="0"/>
                <a:cs typeface="Calibri" charset="0"/>
              </a:rPr>
              <a:t>Guidelines </a:t>
            </a:r>
            <a:r>
              <a:rPr lang="en-US" sz="1600" b="1" dirty="0">
                <a:latin typeface="Calibri" charset="0"/>
                <a:ea typeface="Calibri" charset="0"/>
                <a:cs typeface="Calibri" charset="0"/>
              </a:rPr>
              <a:t>for Integrating Disaster Risk Reduction into National Adaptation </a:t>
            </a:r>
            <a:r>
              <a:rPr lang="en-US" sz="1600" b="1" dirty="0" smtClean="0">
                <a:latin typeface="Calibri" charset="0"/>
                <a:ea typeface="Calibri" charset="0"/>
                <a:cs typeface="Calibri" charset="0"/>
              </a:rPr>
              <a:t>Planning</a:t>
            </a:r>
          </a:p>
          <a:p>
            <a:pPr lvl="1"/>
            <a:endParaRPr lang="en-US" sz="1600" dirty="0">
              <a:latin typeface="Calibri" charset="0"/>
              <a:ea typeface="Calibri" charset="0"/>
              <a:cs typeface="Calibri" charset="0"/>
            </a:endParaRPr>
          </a:p>
          <a:p>
            <a:pPr marL="285750" lvl="0" indent="-285750">
              <a:buFont typeface="Arial" panose="020B0604020202020204" pitchFamily="34" charset="0"/>
              <a:buChar char="•"/>
            </a:pPr>
            <a:r>
              <a:rPr lang="en-US" sz="1600" dirty="0">
                <a:latin typeface="Calibri" charset="0"/>
                <a:ea typeface="Calibri" charset="0"/>
                <a:cs typeface="Calibri" charset="0"/>
              </a:rPr>
              <a:t>UNISDR and UNDP are collaborating in the production of guidelines for Integrating Disaster Risk Reduction into national adaptation </a:t>
            </a:r>
            <a:r>
              <a:rPr lang="en-US" sz="1600" dirty="0" smtClean="0">
                <a:latin typeface="Calibri" charset="0"/>
                <a:ea typeface="Calibri" charset="0"/>
                <a:cs typeface="Calibri" charset="0"/>
              </a:rPr>
              <a:t>planning; updated </a:t>
            </a:r>
            <a:r>
              <a:rPr lang="en-US" sz="1600" dirty="0">
                <a:latin typeface="Calibri" charset="0"/>
                <a:ea typeface="Calibri" charset="0"/>
                <a:cs typeface="Calibri" charset="0"/>
              </a:rPr>
              <a:t>draft is available as of  mid-2016. </a:t>
            </a:r>
            <a:endParaRPr lang="en-US" sz="1600" dirty="0" smtClean="0">
              <a:latin typeface="Calibri" charset="0"/>
              <a:ea typeface="Calibri" charset="0"/>
              <a:cs typeface="Calibri" charset="0"/>
            </a:endParaRPr>
          </a:p>
          <a:p>
            <a:pPr marL="285750" lvl="0" indent="-285750">
              <a:buFont typeface="Arial" panose="020B0604020202020204" pitchFamily="34" charset="0"/>
              <a:buChar char="•"/>
            </a:pPr>
            <a:endParaRPr lang="en-US" sz="1600" dirty="0">
              <a:latin typeface="Calibri" charset="0"/>
              <a:ea typeface="Calibri" charset="0"/>
              <a:cs typeface="Calibri" charset="0"/>
            </a:endParaRPr>
          </a:p>
          <a:p>
            <a:r>
              <a:rPr lang="en-US" sz="1600" b="1" dirty="0" smtClean="0">
                <a:latin typeface="Calibri" charset="0"/>
                <a:ea typeface="Calibri" charset="0"/>
                <a:cs typeface="Calibri" charset="0"/>
              </a:rPr>
              <a:t>Climate </a:t>
            </a:r>
            <a:r>
              <a:rPr lang="en-US" sz="1600" b="1" dirty="0">
                <a:latin typeface="Calibri" charset="0"/>
                <a:ea typeface="Calibri" charset="0"/>
                <a:cs typeface="Calibri" charset="0"/>
              </a:rPr>
              <a:t>Finance Readiness </a:t>
            </a:r>
            <a:r>
              <a:rPr lang="en-US" sz="1600" b="1" dirty="0" smtClean="0">
                <a:latin typeface="Calibri" charset="0"/>
                <a:ea typeface="Calibri" charset="0"/>
                <a:cs typeface="Calibri" charset="0"/>
              </a:rPr>
              <a:t>Programme</a:t>
            </a:r>
          </a:p>
          <a:p>
            <a:pPr lvl="1"/>
            <a:endParaRPr lang="en-US" sz="1600" dirty="0">
              <a:latin typeface="Calibri" charset="0"/>
              <a:ea typeface="Calibri" charset="0"/>
              <a:cs typeface="Calibri" charset="0"/>
            </a:endParaRPr>
          </a:p>
          <a:p>
            <a:pPr marL="285750" lvl="0" indent="-285750">
              <a:buFont typeface="Arial" panose="020B0604020202020204" pitchFamily="34" charset="0"/>
              <a:buChar char="•"/>
            </a:pPr>
            <a:r>
              <a:rPr lang="en-US" sz="1600" dirty="0" smtClean="0">
                <a:latin typeface="Calibri" charset="0"/>
                <a:ea typeface="Calibri" charset="0"/>
                <a:cs typeface="Calibri" charset="0"/>
              </a:rPr>
              <a:t>To </a:t>
            </a:r>
            <a:r>
              <a:rPr lang="en-US" sz="1600" dirty="0">
                <a:latin typeface="Calibri" charset="0"/>
                <a:ea typeface="Calibri" charset="0"/>
                <a:cs typeface="Calibri" charset="0"/>
              </a:rPr>
              <a:t>prepare developing countries to effectively and efficiently plan for, access, manage, deploy and monitor financing for climate change actions through the Green Climate Fund</a:t>
            </a:r>
            <a:r>
              <a:rPr lang="en-US" sz="1600" dirty="0" smtClean="0">
                <a:latin typeface="Calibri" charset="0"/>
                <a:ea typeface="Calibri" charset="0"/>
                <a:cs typeface="Calibri" charset="0"/>
              </a:rPr>
              <a:t>.</a:t>
            </a:r>
          </a:p>
          <a:p>
            <a:pPr lvl="0"/>
            <a:endParaRPr lang="en-US" sz="1600" dirty="0">
              <a:latin typeface="Calibri" charset="0"/>
              <a:ea typeface="Calibri" charset="0"/>
              <a:cs typeface="Calibri" charset="0"/>
            </a:endParaRPr>
          </a:p>
          <a:p>
            <a:pPr marL="285750" indent="-285750">
              <a:buFont typeface="Arial" panose="020B0604020202020204" pitchFamily="34" charset="0"/>
              <a:buChar char="•"/>
            </a:pPr>
            <a:r>
              <a:rPr lang="en-US" sz="1600" dirty="0">
                <a:latin typeface="Calibri" charset="0"/>
                <a:ea typeface="Calibri" charset="0"/>
                <a:cs typeface="Calibri" charset="0"/>
              </a:rPr>
              <a:t> </a:t>
            </a:r>
            <a:r>
              <a:rPr lang="en-US" sz="1600" dirty="0" smtClean="0">
                <a:latin typeface="Calibri" charset="0"/>
                <a:ea typeface="Calibri" charset="0"/>
                <a:cs typeface="Calibri" charset="0"/>
              </a:rPr>
              <a:t>The </a:t>
            </a:r>
            <a:r>
              <a:rPr lang="en-US" sz="1600" dirty="0">
                <a:latin typeface="Calibri" charset="0"/>
                <a:ea typeface="Calibri" charset="0"/>
                <a:cs typeface="Calibri" charset="0"/>
              </a:rPr>
              <a:t>target countries include two LDCs – Benin and Nepal – and seven non-LDCs - El Salvador, Colombia, Ghana, Fiji, Kenya, Philippines, and Uzbekistan</a:t>
            </a:r>
            <a:r>
              <a:rPr lang="en-US" sz="1600" dirty="0" smtClean="0">
                <a:latin typeface="Calibri" charset="0"/>
                <a:ea typeface="Calibri" charset="0"/>
                <a:cs typeface="Calibri" charset="0"/>
              </a:rPr>
              <a:t>.</a:t>
            </a:r>
          </a:p>
          <a:p>
            <a:pPr marL="285750" indent="-285750">
              <a:buFont typeface="Arial" panose="020B0604020202020204" pitchFamily="34" charset="0"/>
              <a:buChar char="•"/>
            </a:pPr>
            <a:endParaRPr lang="en-US" sz="1600" dirty="0">
              <a:latin typeface="Calibri" charset="0"/>
              <a:ea typeface="Calibri" charset="0"/>
              <a:cs typeface="Calibri" charset="0"/>
            </a:endParaRPr>
          </a:p>
          <a:p>
            <a:pPr marL="285750" indent="-285750">
              <a:buFont typeface="Arial" panose="020B0604020202020204" pitchFamily="34" charset="0"/>
              <a:buChar char="•"/>
            </a:pPr>
            <a:r>
              <a:rPr lang="en-US" sz="1600" dirty="0" smtClean="0">
                <a:latin typeface="Calibri" charset="0"/>
                <a:ea typeface="Calibri" charset="0"/>
                <a:cs typeface="Calibri" charset="0"/>
              </a:rPr>
              <a:t>GCF’s own Readiness Programme (Delivery Partner for </a:t>
            </a:r>
            <a:r>
              <a:rPr lang="en-US" sz="1600" dirty="0" err="1" smtClean="0">
                <a:latin typeface="Calibri" charset="0"/>
                <a:ea typeface="Calibri" charset="0"/>
                <a:cs typeface="Calibri" charset="0"/>
              </a:rPr>
              <a:t>approx</a:t>
            </a:r>
            <a:r>
              <a:rPr lang="en-US" sz="1600" dirty="0" smtClean="0">
                <a:latin typeface="Calibri" charset="0"/>
                <a:ea typeface="Calibri" charset="0"/>
                <a:cs typeface="Calibri" charset="0"/>
              </a:rPr>
              <a:t> 10 countries)</a:t>
            </a:r>
          </a:p>
          <a:p>
            <a:pPr marL="285750" indent="-285750">
              <a:buFont typeface="Arial" panose="020B0604020202020204" pitchFamily="34" charset="0"/>
              <a:buChar char="•"/>
            </a:pPr>
            <a:endParaRPr lang="en-US" sz="1600" dirty="0">
              <a:latin typeface="Calibri" charset="0"/>
              <a:ea typeface="Calibri" charset="0"/>
              <a:cs typeface="Calibri" charset="0"/>
            </a:endParaRPr>
          </a:p>
          <a:p>
            <a:pPr marL="285750" indent="-285750">
              <a:buFont typeface="Arial" panose="020B0604020202020204" pitchFamily="34" charset="0"/>
              <a:buChar char="•"/>
            </a:pPr>
            <a:endParaRPr lang="en-US" sz="1600" dirty="0" smtClean="0">
              <a:latin typeface="Calibri" charset="0"/>
              <a:ea typeface="Calibri" charset="0"/>
              <a:cs typeface="Calibri" charset="0"/>
            </a:endParaRPr>
          </a:p>
          <a:p>
            <a:pPr marL="285750" indent="-285750">
              <a:buFont typeface="Arial" panose="020B0604020202020204" pitchFamily="34" charset="0"/>
              <a:buChar char="•"/>
            </a:pPr>
            <a:endParaRPr lang="en-US" sz="1600" dirty="0">
              <a:latin typeface="Calibri" charset="0"/>
              <a:ea typeface="Calibri" charset="0"/>
              <a:cs typeface="Calibri" charset="0"/>
            </a:endParaRPr>
          </a:p>
          <a:p>
            <a:pPr marL="285750" indent="-285750">
              <a:buFont typeface="Arial" panose="020B0604020202020204" pitchFamily="34" charset="0"/>
              <a:buChar char="•"/>
            </a:pPr>
            <a:endParaRPr lang="en-US" sz="1600" dirty="0" smtClean="0">
              <a:latin typeface="Calibri" charset="0"/>
              <a:ea typeface="Calibri" charset="0"/>
              <a:cs typeface="Calibri" charset="0"/>
            </a:endParaRPr>
          </a:p>
          <a:p>
            <a:pPr marL="285750" indent="-285750">
              <a:buFont typeface="Arial" panose="020B0604020202020204" pitchFamily="34" charset="0"/>
              <a:buChar char="•"/>
            </a:pPr>
            <a:endParaRPr lang="en-US" sz="1600" dirty="0">
              <a:latin typeface="Calibri" charset="0"/>
              <a:ea typeface="Calibri" charset="0"/>
              <a:cs typeface="Calibri" charset="0"/>
            </a:endParaRPr>
          </a:p>
          <a:p>
            <a:pPr marL="285750" indent="-285750">
              <a:buFont typeface="Arial" panose="020B0604020202020204" pitchFamily="34" charset="0"/>
              <a:buChar char="•"/>
            </a:pPr>
            <a:endParaRPr lang="en-US" sz="1600" dirty="0" smtClean="0">
              <a:latin typeface="Calibri" charset="0"/>
              <a:ea typeface="Calibri" charset="0"/>
              <a:cs typeface="Calibri" charset="0"/>
            </a:endParaRPr>
          </a:p>
          <a:p>
            <a:pPr marL="285750" indent="-285750">
              <a:buFont typeface="Arial" panose="020B0604020202020204" pitchFamily="34" charset="0"/>
              <a:buChar char="•"/>
            </a:pPr>
            <a:endParaRPr lang="en-US" sz="1600" dirty="0">
              <a:latin typeface="Calibri" charset="0"/>
              <a:ea typeface="Calibri" charset="0"/>
              <a:cs typeface="Calibri" charset="0"/>
            </a:endParaRPr>
          </a:p>
          <a:p>
            <a:pPr marL="285750" indent="-285750">
              <a:buFont typeface="Arial" panose="020B0604020202020204" pitchFamily="34" charset="0"/>
              <a:buChar char="•"/>
            </a:pPr>
            <a:endParaRPr lang="en-US" sz="1600" dirty="0">
              <a:latin typeface="Calibri" charset="0"/>
              <a:ea typeface="Calibri" charset="0"/>
              <a:cs typeface="Calibri" charset="0"/>
            </a:endParaRPr>
          </a:p>
          <a:p>
            <a:pPr algn="just"/>
            <a:r>
              <a:rPr lang="en-US" sz="1600" dirty="0">
                <a:latin typeface="Calibri" charset="0"/>
                <a:ea typeface="Calibri" charset="0"/>
                <a:cs typeface="Calibri" charset="0"/>
              </a:rPr>
              <a:t> </a:t>
            </a:r>
            <a:endParaRPr lang="en-US" sz="1600" dirty="0">
              <a:effectLst/>
              <a:latin typeface="Calibri" charset="0"/>
              <a:ea typeface="Calibri" charset="0"/>
              <a:cs typeface="Calibri" charset="0"/>
            </a:endParaRPr>
          </a:p>
        </p:txBody>
      </p:sp>
      <p:sp>
        <p:nvSpPr>
          <p:cNvPr id="7" name="Rectangle 6"/>
          <p:cNvSpPr/>
          <p:nvPr/>
        </p:nvSpPr>
        <p:spPr>
          <a:xfrm>
            <a:off x="1478148" y="65782"/>
            <a:ext cx="6772688" cy="1077218"/>
          </a:xfrm>
          <a:prstGeom prst="rect">
            <a:avLst/>
          </a:prstGeom>
        </p:spPr>
        <p:txBody>
          <a:bodyPr wrap="none">
            <a:spAutoFit/>
          </a:bodyPr>
          <a:lstStyle/>
          <a:p>
            <a:r>
              <a:rPr lang="en-US" sz="3200" b="1" dirty="0" smtClean="0">
                <a:solidFill>
                  <a:srgbClr val="E78332"/>
                </a:solidFill>
                <a:latin typeface="Tw Cen MT"/>
                <a:cs typeface="Tw Cen MT"/>
              </a:rPr>
              <a:t>Capacity Development</a:t>
            </a:r>
          </a:p>
          <a:p>
            <a:r>
              <a:rPr lang="en-US" sz="3200" b="1" dirty="0" smtClean="0">
                <a:solidFill>
                  <a:srgbClr val="E78332"/>
                </a:solidFill>
                <a:latin typeface="Tw Cen MT"/>
                <a:cs typeface="Tw Cen MT"/>
              </a:rPr>
              <a:t>Risk informed Planning and Budgeting</a:t>
            </a:r>
            <a:endParaRPr lang="en-US" sz="3200" b="1" dirty="0">
              <a:solidFill>
                <a:srgbClr val="E78332"/>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807409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404821"/>
            <a:ext cx="6878486" cy="584775"/>
          </a:xfrm>
          <a:prstGeom prst="rect">
            <a:avLst/>
          </a:prstGeom>
        </p:spPr>
        <p:txBody>
          <a:bodyPr wrap="none">
            <a:spAutoFit/>
          </a:bodyPr>
          <a:lstStyle/>
          <a:p>
            <a:r>
              <a:rPr lang="en-US" sz="3200" b="1" dirty="0" smtClean="0">
                <a:solidFill>
                  <a:srgbClr val="E78332"/>
                </a:solidFill>
                <a:latin typeface="Tw Cen MT"/>
                <a:cs typeface="Tw Cen MT"/>
              </a:rPr>
              <a:t>LDCs Accessing Finance for Adaptation</a:t>
            </a:r>
            <a:endParaRPr lang="en-US" sz="3200" b="1" dirty="0">
              <a:solidFill>
                <a:srgbClr val="E78332"/>
              </a:solidFill>
            </a:endParaRPr>
          </a:p>
        </p:txBody>
      </p:sp>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879600" y="2819400"/>
            <a:ext cx="7264400" cy="3835400"/>
          </a:xfrm>
          <a:prstGeom prst="rect">
            <a:avLst/>
          </a:prstGeom>
        </p:spPr>
      </p:pic>
      <p:pic>
        <p:nvPicPr>
          <p:cNvPr id="10" name="Picture 9"/>
          <p:cNvPicPr>
            <a:picLocks noChangeAspect="1"/>
          </p:cNvPicPr>
          <p:nvPr/>
        </p:nvPicPr>
        <p:blipFill>
          <a:blip r:embed="rId3"/>
          <a:stretch>
            <a:fillRect/>
          </a:stretch>
        </p:blipFill>
        <p:spPr>
          <a:xfrm>
            <a:off x="152400" y="1927817"/>
            <a:ext cx="4572000" cy="275590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498806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455448" y="3306601"/>
            <a:ext cx="10258590" cy="95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621895704"/>
              </p:ext>
            </p:extLst>
          </p:nvPr>
        </p:nvGraphicFramePr>
        <p:xfrm>
          <a:off x="542767" y="2017522"/>
          <a:ext cx="8383751" cy="4486656"/>
        </p:xfrm>
        <a:graphic>
          <a:graphicData uri="http://schemas.openxmlformats.org/drawingml/2006/table">
            <a:tbl>
              <a:tblPr firstRow="1" firstCol="1" bandRow="1">
                <a:tableStyleId>{5C22544A-7EE6-4342-B048-85BDC9FD1C3A}</a:tableStyleId>
              </a:tblPr>
              <a:tblGrid>
                <a:gridCol w="1601076"/>
                <a:gridCol w="4648200"/>
                <a:gridCol w="1219200"/>
                <a:gridCol w="915275"/>
              </a:tblGrid>
              <a:tr h="350157">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Country</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Project Focus</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Grant </a:t>
                      </a:r>
                    </a:p>
                    <a:p>
                      <a:pPr marL="0" marR="0" algn="just">
                        <a:lnSpc>
                          <a:spcPct val="115000"/>
                        </a:lnSpc>
                        <a:spcBef>
                          <a:spcPts val="0"/>
                        </a:spcBef>
                        <a:spcAft>
                          <a:spcPts val="0"/>
                        </a:spcAft>
                      </a:pPr>
                      <a:r>
                        <a:rPr lang="en-US" sz="1600">
                          <a:effectLst/>
                          <a:latin typeface="Calibri" charset="0"/>
                          <a:ea typeface="Calibri" charset="0"/>
                          <a:cs typeface="Calibri" charset="0"/>
                        </a:rPr>
                        <a:t>(USD)</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Source of Grant Funds</a:t>
                      </a:r>
                    </a:p>
                  </a:txBody>
                  <a:tcPr marL="33937" marR="33937" marT="0" marB="0"/>
                </a:tc>
              </a:tr>
              <a:tr h="350157">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Afghanistan</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Adapting Afghan Communities to Climate-Induced Disaster Risks</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5,800,000</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LDCF</a:t>
                      </a:r>
                    </a:p>
                  </a:txBody>
                  <a:tcPr marL="33937" marR="33937" marT="0" marB="0" anchor="ctr"/>
                </a:tc>
              </a:tr>
              <a:tr h="350157">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Bangladesh</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Enhancing Women and Girls Adaptive Capacity to Climate Change in Bangladesh</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35,464,933</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GCF</a:t>
                      </a:r>
                    </a:p>
                  </a:txBody>
                  <a:tcPr marL="33937" marR="33937" marT="0" marB="0" anchor="ctr"/>
                </a:tc>
              </a:tr>
              <a:tr h="350157">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Bangladesh</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Integrating climate change adaptation into sustainable development pathways of Bangladesh</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7,100,000</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LDCF</a:t>
                      </a:r>
                    </a:p>
                  </a:txBody>
                  <a:tcPr marL="33937" marR="33937" marT="0" marB="0" anchor="ctr"/>
                </a:tc>
              </a:tr>
              <a:tr h="175078">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Bhutan</a:t>
                      </a:r>
                    </a:p>
                  </a:txBody>
                  <a:tcPr marL="33937" marR="33937" marT="0" marB="0" anchor="ctr"/>
                </a:tc>
                <a:tc>
                  <a:txBody>
                    <a:bodyPr/>
                    <a:lstStyle/>
                    <a:p>
                      <a:pPr marL="0" marR="0" algn="just">
                        <a:lnSpc>
                          <a:spcPct val="115000"/>
                        </a:lnSpc>
                        <a:spcBef>
                          <a:spcPts val="0"/>
                        </a:spcBef>
                        <a:spcAft>
                          <a:spcPts val="0"/>
                        </a:spcAft>
                      </a:pPr>
                      <a:r>
                        <a:rPr lang="fr-FR" sz="1600">
                          <a:effectLst/>
                          <a:latin typeface="Calibri" charset="0"/>
                          <a:ea typeface="Calibri" charset="0"/>
                          <a:cs typeface="Calibri" charset="0"/>
                        </a:rPr>
                        <a:t>Climate Resilient Villages (CRV) in Bhutan</a:t>
                      </a:r>
                      <a:endParaRPr lang="en-US" sz="1600">
                        <a:effectLst/>
                        <a:latin typeface="Calibri" charset="0"/>
                        <a:ea typeface="Calibri" charset="0"/>
                        <a:cs typeface="Calibri" charset="0"/>
                      </a:endParaRP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9,125,000</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LDCF</a:t>
                      </a:r>
                    </a:p>
                  </a:txBody>
                  <a:tcPr marL="33937" marR="33937" marT="0" marB="0" anchor="ctr"/>
                </a:tc>
              </a:tr>
              <a:tr h="350157">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Bhutan</a:t>
                      </a:r>
                    </a:p>
                  </a:txBody>
                  <a:tcPr marL="33937" marR="33937" marT="0" marB="0" anchor="ctr"/>
                </a:tc>
                <a:tc>
                  <a:txBody>
                    <a:bodyPr/>
                    <a:lstStyle/>
                    <a:p>
                      <a:pPr marL="0" marR="0" algn="just">
                        <a:lnSpc>
                          <a:spcPct val="115000"/>
                        </a:lnSpc>
                        <a:spcBef>
                          <a:spcPts val="0"/>
                        </a:spcBef>
                        <a:spcAft>
                          <a:spcPts val="0"/>
                        </a:spcAft>
                      </a:pPr>
                      <a:r>
                        <a:rPr lang="fr-FR" sz="1600">
                          <a:effectLst/>
                          <a:latin typeface="Calibri" charset="0"/>
                          <a:ea typeface="Calibri" charset="0"/>
                          <a:cs typeface="Calibri" charset="0"/>
                        </a:rPr>
                        <a:t>Increasing food self-sufficiency in Bhutan through climate resilient agriculture and improved market access</a:t>
                      </a:r>
                      <a:endParaRPr lang="en-US" sz="1600">
                        <a:effectLst/>
                        <a:latin typeface="Calibri" charset="0"/>
                        <a:ea typeface="Calibri" charset="0"/>
                        <a:cs typeface="Calibri" charset="0"/>
                      </a:endParaRPr>
                    </a:p>
                  </a:txBody>
                  <a:tcPr marL="33937" marR="33937" marT="0" marB="0" anchor="ctr"/>
                </a:tc>
                <a:tc>
                  <a:txBody>
                    <a:bodyPr/>
                    <a:lstStyle/>
                    <a:p>
                      <a:pPr marL="0" marR="0" algn="just">
                        <a:lnSpc>
                          <a:spcPct val="115000"/>
                        </a:lnSpc>
                        <a:spcBef>
                          <a:spcPts val="0"/>
                        </a:spcBef>
                        <a:spcAft>
                          <a:spcPts val="0"/>
                        </a:spcAft>
                      </a:pPr>
                      <a:r>
                        <a:rPr lang="fr-FR" sz="1600">
                          <a:effectLst/>
                          <a:latin typeface="Calibri" charset="0"/>
                          <a:ea typeface="Calibri" charset="0"/>
                          <a:cs typeface="Calibri" charset="0"/>
                        </a:rPr>
                        <a:t>62,370,000</a:t>
                      </a:r>
                      <a:endParaRPr lang="en-US" sz="1600">
                        <a:effectLst/>
                        <a:latin typeface="Calibri" charset="0"/>
                        <a:ea typeface="Calibri" charset="0"/>
                        <a:cs typeface="Calibri" charset="0"/>
                      </a:endParaRP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GCF</a:t>
                      </a:r>
                    </a:p>
                  </a:txBody>
                  <a:tcPr marL="33937" marR="33937" marT="0" marB="0" anchor="ctr"/>
                </a:tc>
              </a:tr>
              <a:tr h="350157">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Burkina Faso</a:t>
                      </a:r>
                    </a:p>
                  </a:txBody>
                  <a:tcPr marL="33937" marR="33937" marT="0" marB="0" anchor="ctr"/>
                </a:tc>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Promoting index-based weather insurance for small holder farmers in Burkina Faso</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7,150,000</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LDCF</a:t>
                      </a:r>
                    </a:p>
                  </a:txBody>
                  <a:tcPr marL="33937" marR="33937" marT="0" marB="0" anchor="ctr"/>
                </a:tc>
              </a:tr>
              <a:tr h="175078">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Burkina Faso</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Climate resilience in the Nakambe Basin    </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4,566,210</a:t>
                      </a:r>
                    </a:p>
                  </a:txBody>
                  <a:tcPr marL="33937" marR="33937" marT="0" marB="0" anchor="ctr"/>
                </a:tc>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LDCF</a:t>
                      </a:r>
                    </a:p>
                  </a:txBody>
                  <a:tcPr marL="33937" marR="33937" marT="0" marB="0" anchor="ctr"/>
                </a:tc>
              </a:tr>
            </a:tbl>
          </a:graphicData>
        </a:graphic>
      </p:graphicFrame>
      <p:sp>
        <p:nvSpPr>
          <p:cNvPr id="9" name="Rectangle 8"/>
          <p:cNvSpPr/>
          <p:nvPr/>
        </p:nvSpPr>
        <p:spPr>
          <a:xfrm>
            <a:off x="4267200" y="85985"/>
            <a:ext cx="4110100" cy="1077218"/>
          </a:xfrm>
          <a:prstGeom prst="rect">
            <a:avLst/>
          </a:prstGeom>
        </p:spPr>
        <p:txBody>
          <a:bodyPr wrap="none">
            <a:spAutoFit/>
          </a:bodyPr>
          <a:lstStyle/>
          <a:p>
            <a:r>
              <a:rPr lang="en-US" sz="3200" b="1" dirty="0" smtClean="0">
                <a:solidFill>
                  <a:srgbClr val="E78332"/>
                </a:solidFill>
                <a:latin typeface="Tw Cen MT"/>
                <a:cs typeface="Tw Cen MT"/>
              </a:rPr>
              <a:t>LDCs Awaiting </a:t>
            </a:r>
          </a:p>
          <a:p>
            <a:r>
              <a:rPr lang="en-US" sz="3200" b="1" dirty="0" smtClean="0">
                <a:solidFill>
                  <a:srgbClr val="E78332"/>
                </a:solidFill>
                <a:latin typeface="Tw Cen MT"/>
                <a:cs typeface="Tw Cen MT"/>
              </a:rPr>
              <a:t>Finance for Adaptation</a:t>
            </a:r>
            <a:endParaRPr lang="en-US" sz="3200" b="1" dirty="0">
              <a:solidFill>
                <a:srgbClr val="E78332"/>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pic>
        <p:nvPicPr>
          <p:cNvPr id="11" name="Picture 10" descr="GCF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3024" y="177909"/>
            <a:ext cx="895159" cy="895159"/>
          </a:xfrm>
          <a:prstGeom prst="rect">
            <a:avLst/>
          </a:prstGeom>
        </p:spPr>
      </p:pic>
      <p:sp>
        <p:nvSpPr>
          <p:cNvPr id="12" name="TextBox 11"/>
          <p:cNvSpPr txBox="1"/>
          <p:nvPr/>
        </p:nvSpPr>
        <p:spPr>
          <a:xfrm>
            <a:off x="1888183" y="159171"/>
            <a:ext cx="978003" cy="930847"/>
          </a:xfrm>
          <a:prstGeom prst="rect">
            <a:avLst/>
          </a:prstGeom>
          <a:noFill/>
        </p:spPr>
        <p:txBody>
          <a:bodyPr wrap="none" rtlCol="0" anchor="ctr" anchorCtr="0">
            <a:noAutofit/>
          </a:bodyPr>
          <a:lstStyle/>
          <a:p>
            <a:r>
              <a:rPr lang="en-US" sz="1600" b="1" dirty="0" smtClean="0">
                <a:solidFill>
                  <a:schemeClr val="accent6"/>
                </a:solidFill>
                <a:latin typeface="Arial"/>
                <a:cs typeface="Arial"/>
              </a:rPr>
              <a:t>Green</a:t>
            </a:r>
          </a:p>
          <a:p>
            <a:r>
              <a:rPr lang="en-US" sz="1600" b="1" dirty="0" smtClean="0">
                <a:solidFill>
                  <a:schemeClr val="accent6"/>
                </a:solidFill>
                <a:latin typeface="Arial"/>
                <a:cs typeface="Arial"/>
              </a:rPr>
              <a:t>Climate</a:t>
            </a:r>
          </a:p>
          <a:p>
            <a:r>
              <a:rPr lang="en-US" sz="1600" b="1" dirty="0" smtClean="0">
                <a:solidFill>
                  <a:schemeClr val="accent6"/>
                </a:solidFill>
                <a:latin typeface="Arial"/>
                <a:cs typeface="Arial"/>
              </a:rPr>
              <a:t>Fund</a:t>
            </a:r>
            <a:endParaRPr lang="en-US" sz="1600" b="1" dirty="0">
              <a:solidFill>
                <a:schemeClr val="accent6"/>
              </a:solidFill>
              <a:latin typeface="Arial"/>
              <a:cs typeface="Arial"/>
            </a:endParaRPr>
          </a:p>
        </p:txBody>
      </p:sp>
    </p:spTree>
    <p:extLst>
      <p:ext uri="{BB962C8B-B14F-4D97-AF65-F5344CB8AC3E}">
        <p14:creationId xmlns:p14="http://schemas.microsoft.com/office/powerpoint/2010/main" val="2792974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36388946"/>
              </p:ext>
            </p:extLst>
          </p:nvPr>
        </p:nvGraphicFramePr>
        <p:xfrm>
          <a:off x="380124" y="2286000"/>
          <a:ext cx="8383751" cy="3645408"/>
        </p:xfrm>
        <a:graphic>
          <a:graphicData uri="http://schemas.openxmlformats.org/drawingml/2006/table">
            <a:tbl>
              <a:tblPr firstRow="1" firstCol="1" bandRow="1">
                <a:tableStyleId>{5C22544A-7EE6-4342-B048-85BDC9FD1C3A}</a:tableStyleId>
              </a:tblPr>
              <a:tblGrid>
                <a:gridCol w="1601076"/>
                <a:gridCol w="4648200"/>
                <a:gridCol w="1219200"/>
                <a:gridCol w="915275"/>
              </a:tblGrid>
              <a:tr h="350157">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Country</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Project Focus</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Grant </a:t>
                      </a:r>
                    </a:p>
                    <a:p>
                      <a:pPr marL="0" marR="0" algn="just">
                        <a:lnSpc>
                          <a:spcPct val="115000"/>
                        </a:lnSpc>
                        <a:spcBef>
                          <a:spcPts val="0"/>
                        </a:spcBef>
                        <a:spcAft>
                          <a:spcPts val="0"/>
                        </a:spcAft>
                      </a:pPr>
                      <a:r>
                        <a:rPr lang="en-US" sz="1600">
                          <a:effectLst/>
                          <a:latin typeface="Calibri" charset="0"/>
                          <a:ea typeface="Calibri" charset="0"/>
                          <a:cs typeface="Calibri" charset="0"/>
                        </a:rPr>
                        <a:t>(USD)</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Source of Grant Funds</a:t>
                      </a:r>
                    </a:p>
                  </a:txBody>
                  <a:tcPr marL="33937" marR="33937" marT="0" marB="0"/>
                </a:tc>
              </a:tr>
              <a:tr h="175078">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Burundi </a:t>
                      </a:r>
                    </a:p>
                  </a:txBody>
                  <a:tcPr marL="33937" marR="33937" marT="0" marB="0" anchor="ctr"/>
                </a:tc>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Adaptation governance and community resilience in Burundi</a:t>
                      </a:r>
                    </a:p>
                  </a:txBody>
                  <a:tcPr marL="33937" marR="33937" marT="0" marB="0" anchor="ctr"/>
                </a:tc>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13,950,000</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LDCF</a:t>
                      </a:r>
                    </a:p>
                  </a:txBody>
                  <a:tcPr marL="33937" marR="33937" marT="0" marB="0" anchor="ctr"/>
                </a:tc>
              </a:tr>
              <a:tr h="175078">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Chad</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Community-based climate risks management in Chad </a:t>
                      </a:r>
                    </a:p>
                  </a:txBody>
                  <a:tcPr marL="33937" marR="33937" marT="0" marB="0" anchor="ctr"/>
                </a:tc>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4,150,000</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LDCF</a:t>
                      </a:r>
                    </a:p>
                  </a:txBody>
                  <a:tcPr marL="33937" marR="33937" marT="0" marB="0" anchor="ctr"/>
                </a:tc>
              </a:tr>
              <a:tr h="350157">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Democratic Republic of Congo </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Climate resilient growth and adaptation in Democratic Republic of Congo</a:t>
                      </a:r>
                    </a:p>
                  </a:txBody>
                  <a:tcPr marL="33937" marR="33937" marT="0" marB="0" anchor="ctr"/>
                </a:tc>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8,442,500</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LDCF</a:t>
                      </a:r>
                    </a:p>
                  </a:txBody>
                  <a:tcPr marL="33937" marR="33937" marT="0" marB="0" anchor="ctr"/>
                </a:tc>
              </a:tr>
              <a:tr h="350157">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Ethiopia</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CCA Growth: Implementing Climate Resilient and Green Economy plans in highland areas in Ethiopia</a:t>
                      </a:r>
                    </a:p>
                  </a:txBody>
                  <a:tcPr marL="33937" marR="33937" marT="0" marB="0" anchor="ctr"/>
                </a:tc>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9,075,000</a:t>
                      </a:r>
                    </a:p>
                  </a:txBody>
                  <a:tcPr marL="33937" marR="33937" marT="0" marB="0" anchor="ctr"/>
                </a:tc>
                <a:tc>
                  <a:txBody>
                    <a:bodyPr/>
                    <a:lstStyle/>
                    <a:p>
                      <a:pPr marL="0" marR="0" algn="just">
                        <a:lnSpc>
                          <a:spcPct val="115000"/>
                        </a:lnSpc>
                        <a:spcBef>
                          <a:spcPts val="0"/>
                        </a:spcBef>
                        <a:spcAft>
                          <a:spcPts val="0"/>
                        </a:spcAft>
                      </a:pPr>
                      <a:r>
                        <a:rPr lang="en-US" sz="1600">
                          <a:effectLst/>
                          <a:latin typeface="Calibri" charset="0"/>
                          <a:ea typeface="Calibri" charset="0"/>
                          <a:cs typeface="Calibri" charset="0"/>
                        </a:rPr>
                        <a:t>LDCF</a:t>
                      </a:r>
                    </a:p>
                  </a:txBody>
                  <a:tcPr marL="33937" marR="33937" marT="0" marB="0" anchor="ctr"/>
                </a:tc>
              </a:tr>
              <a:tr h="447662">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Ethiopia</a:t>
                      </a:r>
                    </a:p>
                  </a:txBody>
                  <a:tcPr marL="33937" marR="33937" marT="0" marB="0" anchor="ctr"/>
                </a:tc>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Responding to the increasing risk of drought: building gender-responsive resilience of the most vulnerable communities</a:t>
                      </a:r>
                    </a:p>
                  </a:txBody>
                  <a:tcPr marL="33937" marR="33937" marT="0" marB="0" anchor="ctr"/>
                </a:tc>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94,070,000</a:t>
                      </a:r>
                    </a:p>
                  </a:txBody>
                  <a:tcPr marL="33937" marR="33937" marT="0" marB="0" anchor="ctr"/>
                </a:tc>
                <a:tc>
                  <a:txBody>
                    <a:bodyPr/>
                    <a:lstStyle/>
                    <a:p>
                      <a:pPr marL="0" marR="0" algn="just">
                        <a:lnSpc>
                          <a:spcPct val="115000"/>
                        </a:lnSpc>
                        <a:spcBef>
                          <a:spcPts val="0"/>
                        </a:spcBef>
                        <a:spcAft>
                          <a:spcPts val="0"/>
                        </a:spcAft>
                      </a:pPr>
                      <a:r>
                        <a:rPr lang="en-US" sz="1600" dirty="0">
                          <a:effectLst/>
                          <a:latin typeface="Calibri" charset="0"/>
                          <a:ea typeface="Calibri" charset="0"/>
                          <a:cs typeface="Calibri" charset="0"/>
                        </a:rPr>
                        <a:t>GCF</a:t>
                      </a:r>
                    </a:p>
                  </a:txBody>
                  <a:tcPr marL="33937" marR="33937" marT="0" marB="0" anchor="ctr"/>
                </a:tc>
              </a:tr>
            </a:tbl>
          </a:graphicData>
        </a:graphic>
      </p:graphicFrame>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pic>
        <p:nvPicPr>
          <p:cNvPr id="11" name="Picture 10" descr="GEF_logo.png"/>
          <p:cNvPicPr>
            <a:picLocks noChangeAspect="1"/>
          </p:cNvPicPr>
          <p:nvPr/>
        </p:nvPicPr>
        <p:blipFill rotWithShape="1">
          <a:blip r:embed="rId3" cstate="email">
            <a:extLst>
              <a:ext uri="{28A0092B-C50C-407E-A947-70E740481C1C}">
                <a14:useLocalDpi xmlns:a14="http://schemas.microsoft.com/office/drawing/2010/main" val="0"/>
              </a:ext>
            </a:extLst>
          </a:blip>
          <a:srcRect b="-1686"/>
          <a:stretch/>
        </p:blipFill>
        <p:spPr>
          <a:xfrm>
            <a:off x="1013011" y="189166"/>
            <a:ext cx="1047871" cy="1245490"/>
          </a:xfrm>
          <a:prstGeom prst="rect">
            <a:avLst/>
          </a:prstGeom>
        </p:spPr>
      </p:pic>
      <p:sp>
        <p:nvSpPr>
          <p:cNvPr id="12" name="Rectangle 11"/>
          <p:cNvSpPr/>
          <p:nvPr/>
        </p:nvSpPr>
        <p:spPr>
          <a:xfrm>
            <a:off x="4267200" y="85985"/>
            <a:ext cx="4110100" cy="1077218"/>
          </a:xfrm>
          <a:prstGeom prst="rect">
            <a:avLst/>
          </a:prstGeom>
        </p:spPr>
        <p:txBody>
          <a:bodyPr wrap="none">
            <a:spAutoFit/>
          </a:bodyPr>
          <a:lstStyle/>
          <a:p>
            <a:r>
              <a:rPr lang="en-US" sz="3200" b="1" dirty="0" smtClean="0">
                <a:solidFill>
                  <a:srgbClr val="E78332"/>
                </a:solidFill>
                <a:latin typeface="Tw Cen MT"/>
                <a:cs typeface="Tw Cen MT"/>
              </a:rPr>
              <a:t>LDCs Awaiting </a:t>
            </a:r>
          </a:p>
          <a:p>
            <a:r>
              <a:rPr lang="en-US" sz="3200" b="1" dirty="0" smtClean="0">
                <a:solidFill>
                  <a:srgbClr val="E78332"/>
                </a:solidFill>
                <a:latin typeface="Tw Cen MT"/>
                <a:cs typeface="Tw Cen MT"/>
              </a:rPr>
              <a:t>Finance for Adaptation</a:t>
            </a:r>
            <a:endParaRPr lang="en-US" sz="3200" b="1" dirty="0">
              <a:solidFill>
                <a:srgbClr val="E78332"/>
              </a:solidFill>
            </a:endParaRPr>
          </a:p>
        </p:txBody>
      </p:sp>
    </p:spTree>
    <p:extLst>
      <p:ext uri="{BB962C8B-B14F-4D97-AF65-F5344CB8AC3E}">
        <p14:creationId xmlns:p14="http://schemas.microsoft.com/office/powerpoint/2010/main" val="1714287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Rgeions_borders.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316675" y="2287392"/>
            <a:ext cx="6819901" cy="3576628"/>
          </a:xfrm>
          <a:prstGeom prst="rect">
            <a:avLst/>
          </a:prstGeom>
        </p:spPr>
      </p:pic>
      <p:sp>
        <p:nvSpPr>
          <p:cNvPr id="30" name="TextBox 29"/>
          <p:cNvSpPr txBox="1"/>
          <p:nvPr/>
        </p:nvSpPr>
        <p:spPr>
          <a:xfrm>
            <a:off x="52689" y="4171616"/>
            <a:ext cx="3895168" cy="2031325"/>
          </a:xfrm>
          <a:prstGeom prst="rect">
            <a:avLst/>
          </a:prstGeom>
          <a:noFill/>
        </p:spPr>
        <p:txBody>
          <a:bodyPr wrap="square" lIns="91440" rtlCol="0">
            <a:spAutoFit/>
          </a:bodyPr>
          <a:lstStyle/>
          <a:p>
            <a:r>
              <a:rPr lang="en-US" b="1" dirty="0" smtClean="0"/>
              <a:t>Contact:</a:t>
            </a:r>
          </a:p>
          <a:p>
            <a:r>
              <a:rPr lang="en-US" dirty="0" smtClean="0"/>
              <a:t>Pradeep Kurukulasuriya</a:t>
            </a:r>
          </a:p>
          <a:p>
            <a:r>
              <a:rPr lang="en-US" dirty="0" smtClean="0"/>
              <a:t>Head- Climate Change Adaptation</a:t>
            </a:r>
          </a:p>
          <a:p>
            <a:r>
              <a:rPr lang="en-US" dirty="0" smtClean="0"/>
              <a:t>UNDP</a:t>
            </a:r>
          </a:p>
          <a:p>
            <a:r>
              <a:rPr lang="en-US" dirty="0"/>
              <a:t>p</a:t>
            </a:r>
            <a:r>
              <a:rPr lang="en-US" dirty="0" smtClean="0"/>
              <a:t>radeep.kurukulasuriya@undp.org</a:t>
            </a:r>
            <a:endParaRPr lang="en-US" dirty="0"/>
          </a:p>
          <a:p>
            <a:endParaRPr lang="en-US" dirty="0" smtClean="0"/>
          </a:p>
          <a:p>
            <a:r>
              <a:rPr lang="en-US" dirty="0" smtClean="0"/>
              <a:t>Visit: adaptation-</a:t>
            </a:r>
            <a:r>
              <a:rPr lang="en-US" dirty="0" err="1" smtClean="0"/>
              <a:t>undp.org</a:t>
            </a:r>
            <a:endParaRPr lang="en-US" dirty="0"/>
          </a:p>
        </p:txBody>
      </p:sp>
      <p:sp>
        <p:nvSpPr>
          <p:cNvPr id="35" name="Rectangle 34"/>
          <p:cNvSpPr/>
          <p:nvPr/>
        </p:nvSpPr>
        <p:spPr>
          <a:xfrm>
            <a:off x="0" y="569255"/>
            <a:ext cx="9144000" cy="1379216"/>
          </a:xfrm>
          <a:prstGeom prst="rect">
            <a:avLst/>
          </a:prstGeom>
          <a:solidFill>
            <a:srgbClr val="3366FF">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descr="SDG_nobackgrnd.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90153" y="524672"/>
            <a:ext cx="6531183" cy="1393319"/>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 y="197751"/>
            <a:ext cx="1531471" cy="2988744"/>
          </a:xfrm>
          <a:prstGeom prst="rect">
            <a:avLst/>
          </a:prstGeom>
        </p:spPr>
      </p:pic>
    </p:spTree>
    <p:extLst>
      <p:ext uri="{BB962C8B-B14F-4D97-AF65-F5344CB8AC3E}">
        <p14:creationId xmlns:p14="http://schemas.microsoft.com/office/powerpoint/2010/main" val="2098154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498" y="2362200"/>
            <a:ext cx="8991600" cy="3921177"/>
          </a:xfrm>
          <a:prstGeom prst="rect">
            <a:avLst/>
          </a:prstGeom>
        </p:spPr>
        <p:txBody>
          <a:bodyPr>
            <a:noAutofit/>
          </a:bodyPr>
          <a:lstStyle/>
          <a:p>
            <a:pPr lvl="0"/>
            <a:r>
              <a:rPr lang="en-US" dirty="0" smtClean="0">
                <a:latin typeface="Calibri" charset="0"/>
                <a:ea typeface="Calibri" charset="0"/>
                <a:cs typeface="Calibri" charset="0"/>
              </a:rPr>
              <a:t>16 </a:t>
            </a:r>
            <a:r>
              <a:rPr lang="en-US" dirty="0">
                <a:latin typeface="Calibri" charset="0"/>
                <a:ea typeface="Calibri" charset="0"/>
                <a:cs typeface="Calibri" charset="0"/>
              </a:rPr>
              <a:t>countries between 2013-2016 </a:t>
            </a:r>
            <a:r>
              <a:rPr lang="en-US" dirty="0" smtClean="0">
                <a:latin typeface="Calibri" charset="0"/>
                <a:ea typeface="Calibri" charset="0"/>
                <a:cs typeface="Calibri" charset="0"/>
              </a:rPr>
              <a:t> (Angola</a:t>
            </a:r>
            <a:r>
              <a:rPr lang="en-US" dirty="0">
                <a:latin typeface="Calibri" charset="0"/>
                <a:ea typeface="Calibri" charset="0"/>
                <a:cs typeface="Calibri" charset="0"/>
              </a:rPr>
              <a:t>, Bangladesh, Burkina Faso, Cambodia, Comoros, DRC, Djibouti, Gambia, </a:t>
            </a:r>
            <a:r>
              <a:rPr lang="en-US" dirty="0">
                <a:solidFill>
                  <a:srgbClr val="FF0000"/>
                </a:solidFill>
                <a:latin typeface="Calibri" charset="0"/>
                <a:ea typeface="Calibri" charset="0"/>
                <a:cs typeface="Calibri" charset="0"/>
              </a:rPr>
              <a:t>Guinea</a:t>
            </a:r>
            <a:r>
              <a:rPr lang="en-US" dirty="0">
                <a:latin typeface="Calibri" charset="0"/>
                <a:ea typeface="Calibri" charset="0"/>
                <a:cs typeface="Calibri" charset="0"/>
              </a:rPr>
              <a:t>, Liberia, Madagascar, Malawi, Mauritania, Niger, </a:t>
            </a:r>
            <a:r>
              <a:rPr lang="en-US" dirty="0">
                <a:solidFill>
                  <a:srgbClr val="FF0000"/>
                </a:solidFill>
                <a:latin typeface="Calibri" charset="0"/>
                <a:ea typeface="Calibri" charset="0"/>
                <a:cs typeface="Calibri" charset="0"/>
              </a:rPr>
              <a:t>Senega</a:t>
            </a:r>
            <a:r>
              <a:rPr lang="en-US" dirty="0">
                <a:latin typeface="Calibri" charset="0"/>
                <a:ea typeface="Calibri" charset="0"/>
                <a:cs typeface="Calibri" charset="0"/>
              </a:rPr>
              <a:t>l, and </a:t>
            </a:r>
            <a:r>
              <a:rPr lang="en-US" dirty="0" smtClean="0">
                <a:latin typeface="Calibri" charset="0"/>
                <a:ea typeface="Calibri" charset="0"/>
                <a:cs typeface="Calibri" charset="0"/>
              </a:rPr>
              <a:t>Tanzania)</a:t>
            </a:r>
            <a:endParaRPr lang="en-US" dirty="0">
              <a:latin typeface="Calibri" charset="0"/>
              <a:ea typeface="Calibri" charset="0"/>
              <a:cs typeface="Calibri" charset="0"/>
            </a:endParaRPr>
          </a:p>
          <a:p>
            <a:endParaRPr lang="en-US" dirty="0" smtClean="0">
              <a:latin typeface="Calibri" charset="0"/>
              <a:ea typeface="Calibri" charset="0"/>
              <a:cs typeface="Calibri" charset="0"/>
            </a:endParaRPr>
          </a:p>
          <a:p>
            <a:r>
              <a:rPr lang="en-US" dirty="0" smtClean="0">
                <a:latin typeface="Calibri" charset="0"/>
                <a:ea typeface="Calibri" charset="0"/>
                <a:cs typeface="Calibri" charset="0"/>
              </a:rPr>
              <a:t>Assistance </a:t>
            </a:r>
            <a:r>
              <a:rPr lang="en-US" dirty="0">
                <a:latin typeface="Calibri" charset="0"/>
                <a:ea typeface="Calibri" charset="0"/>
                <a:cs typeface="Calibri" charset="0"/>
              </a:rPr>
              <a:t>with: </a:t>
            </a:r>
          </a:p>
          <a:p>
            <a:pPr lvl="1">
              <a:buFont typeface="Wingdings" panose="05000000000000000000" pitchFamily="2" charset="2"/>
              <a:buChar char="ü"/>
            </a:pPr>
            <a:r>
              <a:rPr lang="en-US" sz="2000" dirty="0" smtClean="0">
                <a:latin typeface="Calibri" charset="0"/>
                <a:ea typeface="Calibri" charset="0"/>
                <a:cs typeface="Calibri" charset="0"/>
              </a:rPr>
              <a:t>stock-taking</a:t>
            </a:r>
            <a:r>
              <a:rPr lang="en-US" sz="2000" dirty="0">
                <a:latin typeface="Calibri" charset="0"/>
                <a:ea typeface="Calibri" charset="0"/>
                <a:cs typeface="Calibri" charset="0"/>
              </a:rPr>
              <a:t> </a:t>
            </a:r>
            <a:r>
              <a:rPr lang="en-US" sz="2000" dirty="0" smtClean="0">
                <a:latin typeface="Calibri" charset="0"/>
                <a:ea typeface="Calibri" charset="0"/>
                <a:cs typeface="Calibri" charset="0"/>
              </a:rPr>
              <a:t>exercises</a:t>
            </a:r>
            <a:endParaRPr lang="en-US" sz="2000" dirty="0">
              <a:latin typeface="Calibri" charset="0"/>
              <a:ea typeface="Calibri" charset="0"/>
              <a:cs typeface="Calibri" charset="0"/>
            </a:endParaRPr>
          </a:p>
          <a:p>
            <a:pPr lvl="1">
              <a:buFont typeface="Wingdings" panose="05000000000000000000" pitchFamily="2" charset="2"/>
              <a:buChar char="ü"/>
            </a:pPr>
            <a:r>
              <a:rPr lang="en-US" sz="2000" dirty="0" smtClean="0">
                <a:latin typeface="Calibri" charset="0"/>
                <a:ea typeface="Calibri" charset="0"/>
                <a:cs typeface="Calibri" charset="0"/>
              </a:rPr>
              <a:t>NAP consultation and development </a:t>
            </a:r>
            <a:r>
              <a:rPr lang="en-US" sz="2000" dirty="0">
                <a:latin typeface="Calibri" charset="0"/>
                <a:ea typeface="Calibri" charset="0"/>
                <a:cs typeface="Calibri" charset="0"/>
              </a:rPr>
              <a:t>of </a:t>
            </a:r>
            <a:r>
              <a:rPr lang="en-US" sz="2000" dirty="0" smtClean="0">
                <a:latin typeface="Calibri" charset="0"/>
                <a:ea typeface="Calibri" charset="0"/>
                <a:cs typeface="Calibri" charset="0"/>
              </a:rPr>
              <a:t> </a:t>
            </a:r>
            <a:r>
              <a:rPr lang="en-US" sz="2000" dirty="0">
                <a:latin typeface="Calibri" charset="0"/>
                <a:ea typeface="Calibri" charset="0"/>
                <a:cs typeface="Calibri" charset="0"/>
              </a:rPr>
              <a:t>road-maps </a:t>
            </a:r>
          </a:p>
          <a:p>
            <a:pPr lvl="1">
              <a:buFont typeface="Wingdings" panose="05000000000000000000" pitchFamily="2" charset="2"/>
              <a:buChar char="ü"/>
            </a:pPr>
            <a:r>
              <a:rPr lang="en-US" sz="2000" dirty="0">
                <a:latin typeface="Calibri" charset="0"/>
                <a:ea typeface="Calibri" charset="0"/>
                <a:cs typeface="Calibri" charset="0"/>
              </a:rPr>
              <a:t>training at the country level </a:t>
            </a:r>
            <a:r>
              <a:rPr lang="en-US" sz="2000" dirty="0" smtClean="0">
                <a:latin typeface="Calibri" charset="0"/>
                <a:ea typeface="Calibri" charset="0"/>
                <a:cs typeface="Calibri" charset="0"/>
              </a:rPr>
              <a:t>(interactive </a:t>
            </a:r>
            <a:r>
              <a:rPr lang="en-US" sz="2000" dirty="0">
                <a:latin typeface="Calibri" charset="0"/>
                <a:ea typeface="Calibri" charset="0"/>
                <a:cs typeface="Calibri" charset="0"/>
              </a:rPr>
              <a:t>modules developed by UNDP, UNEP, UNITAR and </a:t>
            </a:r>
            <a:r>
              <a:rPr lang="en-US" sz="2000" dirty="0" smtClean="0">
                <a:latin typeface="Calibri" charset="0"/>
                <a:ea typeface="Calibri" charset="0"/>
                <a:cs typeface="Calibri" charset="0"/>
              </a:rPr>
              <a:t>GIZ). </a:t>
            </a:r>
            <a:endParaRPr lang="en-US" sz="2000" dirty="0">
              <a:latin typeface="Calibri" charset="0"/>
              <a:ea typeface="Calibri" charset="0"/>
              <a:cs typeface="Calibri" charset="0"/>
            </a:endParaRPr>
          </a:p>
        </p:txBody>
      </p:sp>
      <p:sp>
        <p:nvSpPr>
          <p:cNvPr id="5" name="Rectangle 4"/>
          <p:cNvSpPr/>
          <p:nvPr/>
        </p:nvSpPr>
        <p:spPr>
          <a:xfrm>
            <a:off x="914400" y="351449"/>
            <a:ext cx="7467622" cy="584775"/>
          </a:xfrm>
          <a:prstGeom prst="rect">
            <a:avLst/>
          </a:prstGeom>
        </p:spPr>
        <p:txBody>
          <a:bodyPr wrap="none">
            <a:spAutoFit/>
          </a:bodyPr>
          <a:lstStyle/>
          <a:p>
            <a:r>
              <a:rPr lang="en-US" sz="3200" b="1" smtClean="0">
                <a:solidFill>
                  <a:srgbClr val="E78332"/>
                </a:solidFill>
                <a:latin typeface="Tw Cen MT"/>
                <a:cs typeface="Tw Cen MT"/>
              </a:rPr>
              <a:t>Technical Assistance: One-on-One Support</a:t>
            </a:r>
            <a:endParaRPr lang="en-US" sz="3200" b="1" dirty="0">
              <a:solidFill>
                <a:srgbClr val="E78332"/>
              </a:solidFill>
            </a:endParaRPr>
          </a:p>
        </p:txBody>
      </p:sp>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3381215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3"/>
          <p:cNvGraphicFramePr>
            <a:graphicFrameLocks noGrp="1"/>
          </p:cNvGraphicFramePr>
          <p:nvPr>
            <p:ph idx="1"/>
            <p:extLst>
              <p:ext uri="{D42A27DB-BD31-4B8C-83A1-F6EECF244321}">
                <p14:modId xmlns:p14="http://schemas.microsoft.com/office/powerpoint/2010/main" val="340493480"/>
              </p:ext>
            </p:extLst>
          </p:nvPr>
        </p:nvGraphicFramePr>
        <p:xfrm>
          <a:off x="0" y="2242160"/>
          <a:ext cx="9144000" cy="4094972"/>
        </p:xfrm>
        <a:graphic>
          <a:graphicData uri="http://schemas.openxmlformats.org/drawingml/2006/table">
            <a:tbl>
              <a:tblPr firstRow="1" bandRow="1">
                <a:tableStyleId>{5C22544A-7EE6-4342-B048-85BDC9FD1C3A}</a:tableStyleId>
              </a:tblPr>
              <a:tblGrid>
                <a:gridCol w="1219200"/>
                <a:gridCol w="7924800"/>
              </a:tblGrid>
              <a:tr h="137160">
                <a:tc>
                  <a:txBody>
                    <a:bodyPr/>
                    <a:lstStyle/>
                    <a:p>
                      <a:r>
                        <a:rPr lang="en-US" sz="1600" dirty="0" smtClean="0">
                          <a:latin typeface="Calibri" charset="0"/>
                          <a:ea typeface="Calibri" charset="0"/>
                          <a:cs typeface="Calibri" charset="0"/>
                        </a:rPr>
                        <a:t>Country</a:t>
                      </a:r>
                      <a:endParaRPr lang="en-US" sz="1600" dirty="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NAP GSP support</a:t>
                      </a:r>
                      <a:r>
                        <a:rPr lang="en-US" sz="1600" baseline="0" dirty="0" smtClean="0">
                          <a:latin typeface="Calibri" charset="0"/>
                          <a:ea typeface="Calibri" charset="0"/>
                          <a:cs typeface="Calibri" charset="0"/>
                        </a:rPr>
                        <a:t> activities</a:t>
                      </a:r>
                      <a:endParaRPr lang="en-US" sz="1600" dirty="0">
                        <a:latin typeface="Calibri" charset="0"/>
                        <a:ea typeface="Calibri" charset="0"/>
                        <a:cs typeface="Calibri" charset="0"/>
                      </a:endParaRPr>
                    </a:p>
                  </a:txBody>
                  <a:tcPr/>
                </a:tc>
              </a:tr>
              <a:tr h="654203">
                <a:tc>
                  <a:txBody>
                    <a:bodyPr/>
                    <a:lstStyle/>
                    <a:p>
                      <a:pPr marL="0" marR="0" algn="just"/>
                      <a:r>
                        <a:rPr lang="en-US" sz="1600" i="0" dirty="0" smtClean="0">
                          <a:solidFill>
                            <a:schemeClr val="tx1"/>
                          </a:solidFill>
                          <a:effectLst/>
                          <a:latin typeface="Calibri" charset="0"/>
                          <a:ea typeface="Calibri" charset="0"/>
                          <a:cs typeface="Calibri" charset="0"/>
                        </a:rPr>
                        <a:t>Angola</a:t>
                      </a:r>
                    </a:p>
                    <a:p>
                      <a:pPr marL="0" marR="0" algn="just"/>
                      <a:endParaRPr lang="en-US" sz="1600" i="0" dirty="0">
                        <a:solidFill>
                          <a:schemeClr val="tx1"/>
                        </a:solidFill>
                        <a:effectLst/>
                        <a:latin typeface="Calibri" charset="0"/>
                        <a:ea typeface="Calibri" charset="0"/>
                        <a:cs typeface="Calibri" charset="0"/>
                      </a:endParaRPr>
                    </a:p>
                  </a:txBody>
                  <a:tcPr/>
                </a:tc>
                <a:tc>
                  <a:txBody>
                    <a:bodyPr/>
                    <a:lstStyle/>
                    <a:p>
                      <a:pPr marL="342900" marR="0" lvl="0" indent="-342900" algn="just">
                        <a:buFont typeface="Wingdings" charset="2"/>
                        <a:buChar char="§"/>
                      </a:pPr>
                      <a:r>
                        <a:rPr lang="en-US" sz="1600" i="0" dirty="0" smtClean="0">
                          <a:solidFill>
                            <a:schemeClr val="tx1"/>
                          </a:solidFill>
                          <a:effectLst/>
                          <a:latin typeface="Calibri" charset="0"/>
                          <a:ea typeface="Calibri" charset="0"/>
                          <a:cs typeface="Calibri" charset="0"/>
                        </a:rPr>
                        <a:t>Ministry of Environment (MINAMB), training to an inter-ministerial team in July 2015. </a:t>
                      </a:r>
                    </a:p>
                    <a:p>
                      <a:pPr marL="342900" marR="0" lvl="0" indent="-342900" algn="just">
                        <a:buFont typeface="Wingdings" charset="2"/>
                        <a:buChar char="§"/>
                      </a:pPr>
                      <a:r>
                        <a:rPr lang="en-US" sz="1600" i="0" dirty="0" smtClean="0">
                          <a:solidFill>
                            <a:schemeClr val="tx1"/>
                          </a:solidFill>
                          <a:effectLst/>
                          <a:latin typeface="Calibri" charset="0"/>
                          <a:ea typeface="Calibri" charset="0"/>
                          <a:cs typeface="Calibri" charset="0"/>
                        </a:rPr>
                        <a:t>stakeholder mapping </a:t>
                      </a:r>
                    </a:p>
                    <a:p>
                      <a:pPr marL="342900" marR="0" lvl="0" indent="-342900" algn="just">
                        <a:buFont typeface="Wingdings" charset="2"/>
                        <a:buChar char="§"/>
                      </a:pPr>
                      <a:r>
                        <a:rPr lang="en-US" sz="1600" i="0" dirty="0" smtClean="0">
                          <a:solidFill>
                            <a:schemeClr val="tx1"/>
                          </a:solidFill>
                          <a:effectLst/>
                          <a:latin typeface="Calibri" charset="0"/>
                          <a:ea typeface="Calibri" charset="0"/>
                          <a:cs typeface="Calibri" charset="0"/>
                        </a:rPr>
                        <a:t>Pan to convene high-level briefing for senior decision-makers to launch</a:t>
                      </a:r>
                      <a:r>
                        <a:rPr lang="en-US" sz="1600" i="0" baseline="0" dirty="0" smtClean="0">
                          <a:solidFill>
                            <a:schemeClr val="tx1"/>
                          </a:solidFill>
                          <a:effectLst/>
                          <a:latin typeface="Calibri" charset="0"/>
                          <a:ea typeface="Calibri" charset="0"/>
                          <a:cs typeface="Calibri" charset="0"/>
                        </a:rPr>
                        <a:t> </a:t>
                      </a:r>
                      <a:r>
                        <a:rPr lang="en-US" sz="1600" i="0" dirty="0" smtClean="0">
                          <a:solidFill>
                            <a:schemeClr val="tx1"/>
                          </a:solidFill>
                          <a:effectLst/>
                          <a:latin typeface="Calibri" charset="0"/>
                          <a:ea typeface="Calibri" charset="0"/>
                          <a:cs typeface="Calibri" charset="0"/>
                        </a:rPr>
                        <a:t>NAP process.</a:t>
                      </a:r>
                    </a:p>
                  </a:txBody>
                  <a:tcPr/>
                </a:tc>
              </a:tr>
              <a:tr h="1046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smtClean="0">
                          <a:solidFill>
                            <a:schemeClr val="tx1"/>
                          </a:solidFill>
                          <a:effectLst/>
                          <a:latin typeface="Calibri" charset="0"/>
                          <a:ea typeface="Calibri" charset="0"/>
                          <a:cs typeface="Calibri" charset="0"/>
                        </a:rPr>
                        <a:t>Bangladesh</a:t>
                      </a:r>
                    </a:p>
                  </a:txBody>
                  <a:tcPr/>
                </a:tc>
                <a:tc>
                  <a:txBody>
                    <a:bodyPr/>
                    <a:lstStyle/>
                    <a:p>
                      <a:pPr marL="342900" marR="0" lvl="0" indent="-342900" algn="just">
                        <a:buFont typeface="Wingdings" charset="2"/>
                        <a:buChar char="§"/>
                      </a:pPr>
                      <a:r>
                        <a:rPr lang="en-US" sz="1600" i="0" dirty="0" smtClean="0">
                          <a:solidFill>
                            <a:schemeClr val="tx1"/>
                          </a:solidFill>
                          <a:effectLst/>
                          <a:latin typeface="Calibri" charset="0"/>
                          <a:ea typeface="Calibri" charset="0"/>
                          <a:cs typeface="Calibri" charset="0"/>
                        </a:rPr>
                        <a:t>A NAP road map produced and reviewed.</a:t>
                      </a:r>
                      <a:r>
                        <a:rPr lang="en-US" sz="1600" i="0" baseline="0" dirty="0" smtClean="0">
                          <a:solidFill>
                            <a:schemeClr val="tx1"/>
                          </a:solidFill>
                          <a:effectLst/>
                          <a:latin typeface="Calibri" charset="0"/>
                          <a:ea typeface="Calibri" charset="0"/>
                          <a:cs typeface="Calibri" charset="0"/>
                        </a:rPr>
                        <a:t> </a:t>
                      </a:r>
                      <a:r>
                        <a:rPr lang="en-US" sz="1600" i="0" dirty="0" smtClean="0">
                          <a:solidFill>
                            <a:schemeClr val="tx1"/>
                          </a:solidFill>
                          <a:effectLst/>
                          <a:latin typeface="Calibri" charset="0"/>
                          <a:ea typeface="Calibri" charset="0"/>
                          <a:cs typeface="Calibri" charset="0"/>
                        </a:rPr>
                        <a:t>Now preparing its National Adaptation Plan </a:t>
                      </a:r>
                    </a:p>
                    <a:p>
                      <a:pPr marL="342900" marR="0" lvl="0" indent="-342900" algn="just">
                        <a:buFont typeface="Wingdings" charset="2"/>
                        <a:buChar char="§"/>
                      </a:pPr>
                      <a:r>
                        <a:rPr lang="en-US" sz="1600" i="0" dirty="0" smtClean="0">
                          <a:solidFill>
                            <a:schemeClr val="tx1"/>
                          </a:solidFill>
                          <a:effectLst/>
                          <a:latin typeface="Calibri" charset="0"/>
                          <a:ea typeface="Calibri" charset="0"/>
                          <a:cs typeface="Calibri" charset="0"/>
                        </a:rPr>
                        <a:t>Supporting with securing</a:t>
                      </a:r>
                      <a:r>
                        <a:rPr lang="en-US" sz="1600" i="0" baseline="0" dirty="0" smtClean="0">
                          <a:solidFill>
                            <a:schemeClr val="tx1"/>
                          </a:solidFill>
                          <a:effectLst/>
                          <a:latin typeface="Calibri" charset="0"/>
                          <a:ea typeface="Calibri" charset="0"/>
                          <a:cs typeface="Calibri" charset="0"/>
                        </a:rPr>
                        <a:t> </a:t>
                      </a:r>
                      <a:r>
                        <a:rPr lang="en-US" sz="1600" i="0" dirty="0" smtClean="0">
                          <a:solidFill>
                            <a:schemeClr val="tx1"/>
                          </a:solidFill>
                          <a:effectLst/>
                          <a:latin typeface="Calibri" charset="0"/>
                          <a:ea typeface="Calibri" charset="0"/>
                          <a:cs typeface="Calibri" charset="0"/>
                        </a:rPr>
                        <a:t>DCF funding to support the implementation of road-map</a:t>
                      </a:r>
                      <a:endParaRPr lang="en-GB" sz="1600" i="0" kern="1200" dirty="0" smtClean="0">
                        <a:solidFill>
                          <a:schemeClr val="tx1"/>
                        </a:solidFill>
                        <a:latin typeface="Calibri" charset="0"/>
                        <a:ea typeface="Calibri" charset="0"/>
                        <a:cs typeface="Calibri" charset="0"/>
                      </a:endParaRPr>
                    </a:p>
                  </a:txBody>
                  <a:tcPr/>
                </a:tc>
              </a:tr>
              <a:tr h="654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Burkina Faso </a:t>
                      </a:r>
                    </a:p>
                    <a:p>
                      <a:endParaRPr lang="en-US" sz="1600" dirty="0">
                        <a:latin typeface="Calibri" charset="0"/>
                        <a:ea typeface="Calibri" charset="0"/>
                        <a:cs typeface="Calibri" charset="0"/>
                      </a:endParaRPr>
                    </a:p>
                  </a:txBody>
                  <a:tcPr/>
                </a:tc>
                <a:tc>
                  <a:txBody>
                    <a:bodyPr/>
                    <a:lstStyle/>
                    <a:p>
                      <a:pPr marL="342900" marR="0" lvl="0" indent="-342900" algn="just" defTabSz="914400" rtl="0" eaLnBrk="1" latinLnBrk="0" hangingPunct="1">
                        <a:buFont typeface="Wingdings" charset="2"/>
                        <a:buChar char="§"/>
                      </a:pPr>
                      <a:r>
                        <a:rPr lang="en-US" sz="1600" i="0" kern="1200" dirty="0" smtClean="0">
                          <a:solidFill>
                            <a:schemeClr val="tx1"/>
                          </a:solidFill>
                          <a:effectLst/>
                          <a:latin typeface="Calibri" charset="0"/>
                          <a:ea typeface="Calibri" charset="0"/>
                          <a:cs typeface="Calibri" charset="0"/>
                        </a:rPr>
                        <a:t>NAP technically reviewed by UNDP, and partners including GIZ, GWP and UNITAR in 2014.</a:t>
                      </a:r>
                      <a:r>
                        <a:rPr lang="en-US" sz="1600" i="0" kern="1200" baseline="0" dirty="0" smtClean="0">
                          <a:solidFill>
                            <a:schemeClr val="tx1"/>
                          </a:solidFill>
                          <a:effectLst/>
                          <a:latin typeface="Calibri" charset="0"/>
                          <a:ea typeface="Calibri" charset="0"/>
                          <a:cs typeface="Calibri" charset="0"/>
                        </a:rPr>
                        <a:t> </a:t>
                      </a:r>
                      <a:r>
                        <a:rPr lang="en-US" sz="1600" i="0" kern="1200" dirty="0" smtClean="0">
                          <a:solidFill>
                            <a:schemeClr val="tx1"/>
                          </a:solidFill>
                          <a:effectLst/>
                          <a:latin typeface="Calibri" charset="0"/>
                          <a:ea typeface="Calibri" charset="0"/>
                          <a:cs typeface="Calibri" charset="0"/>
                        </a:rPr>
                        <a:t>Finalized in 2015. </a:t>
                      </a:r>
                    </a:p>
                    <a:p>
                      <a:pPr marL="285750" indent="-285750">
                        <a:buFont typeface="Wingdings" charset="2"/>
                        <a:buChar char="§"/>
                      </a:pPr>
                      <a:endParaRPr lang="en-US" sz="1600" dirty="0">
                        <a:latin typeface="Calibri" charset="0"/>
                        <a:ea typeface="Calibri" charset="0"/>
                        <a:cs typeface="Calibri" charset="0"/>
                      </a:endParaRPr>
                    </a:p>
                  </a:txBody>
                  <a:tcPr/>
                </a:tc>
              </a:tr>
              <a:tr h="654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Cambodia  </a:t>
                      </a:r>
                    </a:p>
                    <a:p>
                      <a:endParaRPr lang="en-US" sz="1600" dirty="0">
                        <a:latin typeface="Calibri" charset="0"/>
                        <a:ea typeface="Calibri" charset="0"/>
                        <a:cs typeface="Calibri" charset="0"/>
                      </a:endParaRPr>
                    </a:p>
                  </a:txBody>
                  <a:tcPr/>
                </a:tc>
                <a:tc>
                  <a:txBody>
                    <a:bodyPr/>
                    <a:lstStyle/>
                    <a:p>
                      <a:pPr marL="285750" lvl="0" indent="-285750">
                        <a:buFont typeface="Arial" panose="020B0604020202020204" pitchFamily="34" charset="0"/>
                        <a:buChar char="•"/>
                      </a:pPr>
                      <a:r>
                        <a:rPr lang="en-US" sz="1600" dirty="0" smtClean="0">
                          <a:latin typeface="Calibri" charset="0"/>
                          <a:ea typeface="Calibri" charset="0"/>
                          <a:cs typeface="Calibri" charset="0"/>
                        </a:rPr>
                        <a:t>Climate Change Department assisted with stocktaking and NAP road-map formulation (by UNDP &amp; GIZ) </a:t>
                      </a:r>
                    </a:p>
                    <a:p>
                      <a:pPr marL="285750" lvl="0" indent="-285750">
                        <a:buFont typeface="Arial" panose="020B0604020202020204" pitchFamily="34" charset="0"/>
                        <a:buChar char="•"/>
                      </a:pPr>
                      <a:r>
                        <a:rPr lang="en-US" sz="1600" dirty="0" smtClean="0">
                          <a:latin typeface="Calibri" charset="0"/>
                          <a:ea typeface="Calibri" charset="0"/>
                          <a:cs typeface="Calibri" charset="0"/>
                        </a:rPr>
                        <a:t>results incorporated into the Cambodia Climate Change Alliance work plan </a:t>
                      </a:r>
                    </a:p>
                    <a:p>
                      <a:pPr marL="285750" lvl="0" indent="-285750">
                        <a:buFont typeface="Arial" panose="020B0604020202020204" pitchFamily="34" charset="0"/>
                        <a:buChar char="•"/>
                      </a:pPr>
                      <a:r>
                        <a:rPr lang="en-US" sz="1600" dirty="0" smtClean="0">
                          <a:latin typeface="Calibri" charset="0"/>
                          <a:ea typeface="Calibri" charset="0"/>
                          <a:cs typeface="Calibri" charset="0"/>
                        </a:rPr>
                        <a:t>NAP road-map finalized </a:t>
                      </a:r>
                    </a:p>
                  </a:txBody>
                  <a:tcPr/>
                </a:tc>
              </a:tr>
            </a:tbl>
          </a:graphicData>
        </a:graphic>
      </p:graphicFrame>
      <p:sp>
        <p:nvSpPr>
          <p:cNvPr id="8" name="Rectangle 7"/>
          <p:cNvSpPr/>
          <p:nvPr/>
        </p:nvSpPr>
        <p:spPr>
          <a:xfrm>
            <a:off x="914400" y="351449"/>
            <a:ext cx="7467622" cy="584775"/>
          </a:xfrm>
          <a:prstGeom prst="rect">
            <a:avLst/>
          </a:prstGeom>
        </p:spPr>
        <p:txBody>
          <a:bodyPr wrap="none">
            <a:spAutoFit/>
          </a:bodyPr>
          <a:lstStyle/>
          <a:p>
            <a:r>
              <a:rPr lang="en-US" sz="3200" b="1" smtClean="0">
                <a:solidFill>
                  <a:srgbClr val="E78332"/>
                </a:solidFill>
                <a:latin typeface="Tw Cen MT"/>
                <a:cs typeface="Tw Cen MT"/>
              </a:rPr>
              <a:t>Technical Assistance: One-on-One Support</a:t>
            </a:r>
            <a:endParaRPr lang="en-US" sz="3200" b="1" dirty="0">
              <a:solidFill>
                <a:srgbClr val="E78332"/>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1071888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p:txBody>
          <a:bodyPr/>
          <a:lstStyle/>
          <a:p>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176295353"/>
              </p:ext>
            </p:extLst>
          </p:nvPr>
        </p:nvGraphicFramePr>
        <p:xfrm>
          <a:off x="0" y="2000437"/>
          <a:ext cx="9144000" cy="5090160"/>
        </p:xfrm>
        <a:graphic>
          <a:graphicData uri="http://schemas.openxmlformats.org/drawingml/2006/table">
            <a:tbl>
              <a:tblPr firstRow="1" bandRow="1">
                <a:tableStyleId>{5C22544A-7EE6-4342-B048-85BDC9FD1C3A}</a:tableStyleId>
              </a:tblPr>
              <a:tblGrid>
                <a:gridCol w="1447800"/>
                <a:gridCol w="7696200"/>
              </a:tblGrid>
              <a:tr h="327007">
                <a:tc>
                  <a:txBody>
                    <a:bodyPr/>
                    <a:lstStyle/>
                    <a:p>
                      <a:r>
                        <a:rPr lang="en-US" sz="1600" dirty="0" smtClean="0">
                          <a:latin typeface="Calibri" charset="0"/>
                          <a:ea typeface="Calibri" charset="0"/>
                          <a:cs typeface="Calibri" charset="0"/>
                        </a:rPr>
                        <a:t>Country</a:t>
                      </a:r>
                      <a:endParaRPr lang="en-US" sz="1600" dirty="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NAP GSP support</a:t>
                      </a:r>
                      <a:r>
                        <a:rPr lang="en-US" sz="1600" baseline="0" dirty="0" smtClean="0">
                          <a:latin typeface="Calibri" charset="0"/>
                          <a:ea typeface="Calibri" charset="0"/>
                          <a:cs typeface="Calibri" charset="0"/>
                        </a:rPr>
                        <a:t> activities</a:t>
                      </a:r>
                      <a:endParaRPr lang="en-US" sz="1600" dirty="0">
                        <a:latin typeface="Calibri" charset="0"/>
                        <a:ea typeface="Calibri" charset="0"/>
                        <a:cs typeface="Calibri" charset="0"/>
                      </a:endParaRPr>
                    </a:p>
                  </a:txBody>
                  <a:tcPr/>
                </a:tc>
              </a:tr>
              <a:tr h="1226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Union of the Comoros </a:t>
                      </a:r>
                    </a:p>
                  </a:txBody>
                  <a:tcPr/>
                </a:tc>
                <a:tc>
                  <a:txBody>
                    <a:bodyPr/>
                    <a:lstStyle/>
                    <a:p>
                      <a:pPr marL="285750" lvl="0" indent="-285750">
                        <a:buFont typeface="Arial" panose="020B0604020202020204" pitchFamily="34" charset="0"/>
                        <a:buChar char="•"/>
                      </a:pPr>
                      <a:r>
                        <a:rPr lang="en-US" sz="1600" dirty="0" smtClean="0">
                          <a:latin typeface="Calibri" charset="0"/>
                          <a:ea typeface="Calibri" charset="0"/>
                          <a:cs typeface="Calibri" charset="0"/>
                        </a:rPr>
                        <a:t>Consultations and  analysis of the institutional framework for the NAP (September 2014)</a:t>
                      </a:r>
                    </a:p>
                    <a:p>
                      <a:pPr marL="285750" lvl="0" indent="-285750">
                        <a:buFont typeface="Arial" panose="020B0604020202020204" pitchFamily="34" charset="0"/>
                        <a:buChar char="•"/>
                      </a:pPr>
                      <a:r>
                        <a:rPr lang="en-US" sz="1600" dirty="0" smtClean="0">
                          <a:latin typeface="Calibri" charset="0"/>
                          <a:ea typeface="Calibri" charset="0"/>
                          <a:cs typeface="Calibri" charset="0"/>
                        </a:rPr>
                        <a:t>Stocktaking report that assesses policy and institutional entry points for the NAP process</a:t>
                      </a:r>
                    </a:p>
                    <a:p>
                      <a:pPr marL="285750" lvl="0" indent="-285750">
                        <a:buFont typeface="Arial" panose="020B0604020202020204" pitchFamily="34" charset="0"/>
                        <a:buChar char="•"/>
                      </a:pPr>
                      <a:r>
                        <a:rPr lang="en-US" sz="1600" dirty="0" smtClean="0">
                          <a:latin typeface="Calibri" charset="0"/>
                          <a:ea typeface="Calibri" charset="0"/>
                          <a:cs typeface="Calibri" charset="0"/>
                        </a:rPr>
                        <a:t>Priority intervention areas which can support the country’s fund mobilization for national adaptation planning identified.</a:t>
                      </a:r>
                    </a:p>
                  </a:txBody>
                  <a:tcPr/>
                </a:tc>
              </a:tr>
              <a:tr h="1035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DRC</a:t>
                      </a:r>
                    </a:p>
                  </a:txBody>
                  <a:tcPr/>
                </a:tc>
                <a:tc>
                  <a:txBody>
                    <a:bodyPr/>
                    <a:lstStyle/>
                    <a:p>
                      <a:pPr marL="285750" lvl="0" indent="-285750">
                        <a:buFont typeface="Arial" panose="020B0604020202020204" pitchFamily="34" charset="0"/>
                        <a:buChar char="•"/>
                      </a:pPr>
                      <a:r>
                        <a:rPr lang="en-US" sz="1600" dirty="0" smtClean="0">
                          <a:latin typeface="Calibri" charset="0"/>
                          <a:ea typeface="Calibri" charset="0"/>
                          <a:cs typeface="Calibri" charset="0"/>
                        </a:rPr>
                        <a:t>Support mission undertaken in October 2014</a:t>
                      </a:r>
                    </a:p>
                    <a:p>
                      <a:pPr marL="285750" lvl="0" indent="-285750">
                        <a:buFont typeface="Arial" panose="020B0604020202020204" pitchFamily="34" charset="0"/>
                        <a:buChar char="•"/>
                      </a:pPr>
                      <a:r>
                        <a:rPr lang="en-US" sz="1600" dirty="0" smtClean="0">
                          <a:latin typeface="Calibri" charset="0"/>
                          <a:ea typeface="Calibri" charset="0"/>
                          <a:cs typeface="Calibri" charset="0"/>
                        </a:rPr>
                        <a:t>National stakeholder consultation conducted</a:t>
                      </a:r>
                    </a:p>
                    <a:p>
                      <a:pPr marL="285750" lvl="0" indent="-285750">
                        <a:buFont typeface="Arial" panose="020B0604020202020204" pitchFamily="34" charset="0"/>
                        <a:buChar char="•"/>
                      </a:pPr>
                      <a:r>
                        <a:rPr lang="en-US" sz="1600" dirty="0" smtClean="0">
                          <a:latin typeface="Calibri" charset="0"/>
                          <a:ea typeface="Calibri" charset="0"/>
                          <a:cs typeface="Calibri" charset="0"/>
                        </a:rPr>
                        <a:t>Government has adopted a NAP roadmap to advance the NAP process  </a:t>
                      </a:r>
                    </a:p>
                    <a:p>
                      <a:pPr marL="285750" lvl="0" indent="-285750" algn="l" defTabSz="914400" rtl="0" eaLnBrk="1" latinLnBrk="0" hangingPunct="1">
                        <a:buFont typeface="Arial" panose="020B0604020202020204" pitchFamily="34" charset="0"/>
                        <a:buChar char="•"/>
                      </a:pPr>
                      <a:r>
                        <a:rPr lang="en-US" sz="1600" kern="1200" dirty="0" smtClean="0">
                          <a:solidFill>
                            <a:schemeClr val="dk1"/>
                          </a:solidFill>
                          <a:latin typeface="Calibri" charset="0"/>
                          <a:ea typeface="Calibri" charset="0"/>
                          <a:cs typeface="Calibri" charset="0"/>
                        </a:rPr>
                        <a:t>Proposal for NAP funding to the GCF under preparation.</a:t>
                      </a:r>
                    </a:p>
                  </a:txBody>
                  <a:tcPr/>
                </a:tc>
              </a:tr>
              <a:tr h="654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Djibouti </a:t>
                      </a:r>
                    </a:p>
                  </a:txBody>
                  <a:tcPr/>
                </a:tc>
                <a:tc>
                  <a:txBody>
                    <a:bodyPr/>
                    <a:lstStyle/>
                    <a:p>
                      <a:pPr marL="285750" lvl="0" indent="-285750">
                        <a:buFont typeface="Arial" panose="020B0604020202020204" pitchFamily="34" charset="0"/>
                        <a:buChar char="•"/>
                      </a:pPr>
                      <a:r>
                        <a:rPr lang="en-US" sz="1600" dirty="0" smtClean="0">
                          <a:latin typeface="Calibri" charset="0"/>
                          <a:ea typeface="Calibri" charset="0"/>
                          <a:cs typeface="Calibri" charset="0"/>
                        </a:rPr>
                        <a:t>Training workshop for national ministries organized and NAP process launched in April 2015. </a:t>
                      </a:r>
                    </a:p>
                    <a:p>
                      <a:pPr marL="285750" lvl="0" indent="-285750">
                        <a:buFont typeface="Arial" panose="020B0604020202020204" pitchFamily="34" charset="0"/>
                        <a:buChar char="•"/>
                      </a:pPr>
                      <a:r>
                        <a:rPr lang="en-US" sz="1600" dirty="0" smtClean="0">
                          <a:latin typeface="Calibri" charset="0"/>
                          <a:ea typeface="Calibri" charset="0"/>
                          <a:cs typeface="Calibri" charset="0"/>
                        </a:rPr>
                        <a:t>A stock-take conducted and shared with government</a:t>
                      </a:r>
                    </a:p>
                  </a:txBody>
                  <a:tcPr/>
                </a:tc>
              </a:tr>
              <a:tr h="1035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Gambia </a:t>
                      </a:r>
                    </a:p>
                  </a:txBody>
                  <a:tcPr/>
                </a:tc>
                <a:tc>
                  <a:txBody>
                    <a:bodyPr/>
                    <a:lstStyle/>
                    <a:p>
                      <a:pPr marL="285750" lvl="0" indent="-285750">
                        <a:buFont typeface="Arial" panose="020B0604020202020204" pitchFamily="34" charset="0"/>
                        <a:buChar char="•"/>
                      </a:pPr>
                      <a:r>
                        <a:rPr lang="en-US" sz="1600" dirty="0" smtClean="0">
                          <a:latin typeface="Calibri" charset="0"/>
                          <a:ea typeface="Calibri" charset="0"/>
                          <a:cs typeface="Calibri" charset="0"/>
                        </a:rPr>
                        <a:t>National NAP planning meeting, a stock-taking assessment and development of a NAP roadmap (Department of Water, Ministry of Fisheries and Water Resources)</a:t>
                      </a:r>
                    </a:p>
                    <a:p>
                      <a:pPr marL="285750" lvl="0" indent="-285750">
                        <a:buFont typeface="Arial" panose="020B0604020202020204" pitchFamily="34" charset="0"/>
                        <a:buChar char="•"/>
                      </a:pPr>
                      <a:r>
                        <a:rPr lang="en-US" sz="1600" dirty="0" smtClean="0">
                          <a:latin typeface="Calibri" charset="0"/>
                          <a:ea typeface="Calibri" charset="0"/>
                          <a:cs typeface="Calibri" charset="0"/>
                        </a:rPr>
                        <a:t>Stakeholder consultation in the form of a NAP planning workshop</a:t>
                      </a:r>
                    </a:p>
                    <a:p>
                      <a:pPr marL="285750" lvl="0" indent="-285750">
                        <a:buFont typeface="Arial" panose="020B0604020202020204" pitchFamily="34" charset="0"/>
                        <a:buChar char="•"/>
                      </a:pPr>
                      <a:r>
                        <a:rPr lang="en-US" sz="1600" dirty="0" smtClean="0">
                          <a:solidFill>
                            <a:srgbClr val="FF0000"/>
                          </a:solidFill>
                          <a:latin typeface="Calibri" charset="0"/>
                          <a:ea typeface="Calibri" charset="0"/>
                          <a:cs typeface="Calibri" charset="0"/>
                        </a:rPr>
                        <a:t>Follow-up support to Gambia by</a:t>
                      </a:r>
                      <a:r>
                        <a:rPr lang="en-US" sz="1600" baseline="0" dirty="0" smtClean="0">
                          <a:solidFill>
                            <a:srgbClr val="FF0000"/>
                          </a:solidFill>
                          <a:latin typeface="Calibri" charset="0"/>
                          <a:ea typeface="Calibri" charset="0"/>
                          <a:cs typeface="Calibri" charset="0"/>
                        </a:rPr>
                        <a:t> UNDP/FAO  on integrating agriculture into the NAPs process</a:t>
                      </a:r>
                      <a:endParaRPr lang="en-US" sz="1600" dirty="0" smtClean="0">
                        <a:solidFill>
                          <a:srgbClr val="FF0000"/>
                        </a:solidFill>
                        <a:latin typeface="Calibri" charset="0"/>
                        <a:ea typeface="Calibri" charset="0"/>
                        <a:cs typeface="Calibri" charset="0"/>
                      </a:endParaRPr>
                    </a:p>
                  </a:txBody>
                  <a:tcPr/>
                </a:tc>
              </a:tr>
            </a:tbl>
          </a:graphicData>
        </a:graphic>
      </p:graphicFrame>
      <p:sp>
        <p:nvSpPr>
          <p:cNvPr id="9" name="Rectangle 8"/>
          <p:cNvSpPr/>
          <p:nvPr/>
        </p:nvSpPr>
        <p:spPr>
          <a:xfrm>
            <a:off x="914400" y="351449"/>
            <a:ext cx="7467622" cy="584775"/>
          </a:xfrm>
          <a:prstGeom prst="rect">
            <a:avLst/>
          </a:prstGeom>
        </p:spPr>
        <p:txBody>
          <a:bodyPr wrap="none">
            <a:spAutoFit/>
          </a:bodyPr>
          <a:lstStyle/>
          <a:p>
            <a:r>
              <a:rPr lang="en-US" sz="3200" b="1" smtClean="0">
                <a:solidFill>
                  <a:srgbClr val="E78332"/>
                </a:solidFill>
                <a:latin typeface="Tw Cen MT"/>
                <a:cs typeface="Tw Cen MT"/>
              </a:rPr>
              <a:t>Technical Assistance: One-on-One Support</a:t>
            </a:r>
            <a:endParaRPr lang="en-US" sz="3200" b="1" dirty="0">
              <a:solidFill>
                <a:srgbClr val="E78332"/>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1973405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0668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3"/>
          <p:cNvGraphicFramePr>
            <a:graphicFrameLocks noGrp="1"/>
          </p:cNvGraphicFramePr>
          <p:nvPr>
            <p:ph idx="1"/>
            <p:extLst>
              <p:ext uri="{D42A27DB-BD31-4B8C-83A1-F6EECF244321}">
                <p14:modId xmlns:p14="http://schemas.microsoft.com/office/powerpoint/2010/main" val="251798846"/>
              </p:ext>
            </p:extLst>
          </p:nvPr>
        </p:nvGraphicFramePr>
        <p:xfrm>
          <a:off x="0" y="1976610"/>
          <a:ext cx="9144000" cy="4881390"/>
        </p:xfrm>
        <a:graphic>
          <a:graphicData uri="http://schemas.openxmlformats.org/drawingml/2006/table">
            <a:tbl>
              <a:tblPr firstRow="1" bandRow="1">
                <a:tableStyleId>{5C22544A-7EE6-4342-B048-85BDC9FD1C3A}</a:tableStyleId>
              </a:tblPr>
              <a:tblGrid>
                <a:gridCol w="1447800"/>
                <a:gridCol w="7696200"/>
              </a:tblGrid>
              <a:tr h="461790">
                <a:tc>
                  <a:txBody>
                    <a:bodyPr/>
                    <a:lstStyle/>
                    <a:p>
                      <a:r>
                        <a:rPr lang="en-US" sz="1600" dirty="0" smtClean="0">
                          <a:latin typeface="Calibri" charset="0"/>
                          <a:ea typeface="Calibri" charset="0"/>
                          <a:cs typeface="Calibri" charset="0"/>
                        </a:rPr>
                        <a:t>Country</a:t>
                      </a:r>
                      <a:endParaRPr lang="en-US" sz="1600" dirty="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NAP GSP support</a:t>
                      </a:r>
                      <a:r>
                        <a:rPr lang="en-US" sz="1600" baseline="0" dirty="0" smtClean="0">
                          <a:latin typeface="Calibri" charset="0"/>
                          <a:ea typeface="Calibri" charset="0"/>
                          <a:cs typeface="Calibri" charset="0"/>
                        </a:rPr>
                        <a:t> activities</a:t>
                      </a:r>
                      <a:endParaRPr lang="en-US" sz="1600" dirty="0">
                        <a:latin typeface="Calibri" charset="0"/>
                        <a:ea typeface="Calibri" charset="0"/>
                        <a:cs typeface="Calibri" charset="0"/>
                      </a:endParaRPr>
                    </a:p>
                  </a:txBody>
                  <a:tcPr/>
                </a:tc>
              </a:tr>
              <a:tr h="654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Calibri" charset="0"/>
                          <a:ea typeface="Calibri" charset="0"/>
                          <a:cs typeface="Calibri" charset="0"/>
                        </a:rPr>
                        <a:t>Guinea</a:t>
                      </a:r>
                    </a:p>
                  </a:txBody>
                  <a:tcPr/>
                </a:tc>
                <a:tc>
                  <a:txBody>
                    <a:bodyPr/>
                    <a:lstStyle/>
                    <a:p>
                      <a:pPr marL="285750" lvl="0" indent="-285750">
                        <a:buFont typeface="Arial" panose="020B0604020202020204" pitchFamily="34" charset="0"/>
                        <a:buChar char="•"/>
                      </a:pPr>
                      <a:r>
                        <a:rPr lang="en-US" sz="1600" dirty="0" smtClean="0">
                          <a:solidFill>
                            <a:srgbClr val="FF0000"/>
                          </a:solidFill>
                          <a:latin typeface="Calibri" charset="0"/>
                          <a:ea typeface="Calibri" charset="0"/>
                          <a:cs typeface="Calibri" charset="0"/>
                        </a:rPr>
                        <a:t>UNDP/UNITAR led NAP training </a:t>
                      </a:r>
                    </a:p>
                    <a:p>
                      <a:pPr marL="285750" lvl="0" indent="-285750">
                        <a:buFont typeface="Arial" panose="020B0604020202020204" pitchFamily="34" charset="0"/>
                        <a:buChar char="•"/>
                      </a:pPr>
                      <a:r>
                        <a:rPr lang="en-US" sz="1600" dirty="0" smtClean="0">
                          <a:solidFill>
                            <a:srgbClr val="FF0000"/>
                          </a:solidFill>
                          <a:latin typeface="Calibri" charset="0"/>
                          <a:ea typeface="Calibri" charset="0"/>
                          <a:cs typeface="Calibri" charset="0"/>
                        </a:rPr>
                        <a:t>Carried out a stocktaking exercise </a:t>
                      </a:r>
                    </a:p>
                    <a:p>
                      <a:pPr marL="285750" lvl="0" indent="-285750">
                        <a:buFont typeface="Arial" panose="020B0604020202020204" pitchFamily="34" charset="0"/>
                        <a:buChar char="•"/>
                      </a:pPr>
                      <a:r>
                        <a:rPr lang="en-US" sz="1600" dirty="0" smtClean="0">
                          <a:solidFill>
                            <a:srgbClr val="FF0000"/>
                          </a:solidFill>
                          <a:latin typeface="Calibri" charset="0"/>
                          <a:ea typeface="Calibri" charset="0"/>
                          <a:cs typeface="Calibri" charset="0"/>
                        </a:rPr>
                        <a:t>2</a:t>
                      </a:r>
                      <a:r>
                        <a:rPr lang="en-US" sz="1600" baseline="30000" dirty="0" smtClean="0">
                          <a:solidFill>
                            <a:srgbClr val="FF0000"/>
                          </a:solidFill>
                          <a:latin typeface="Calibri" charset="0"/>
                          <a:ea typeface="Calibri" charset="0"/>
                          <a:cs typeface="Calibri" charset="0"/>
                        </a:rPr>
                        <a:t>nd</a:t>
                      </a:r>
                      <a:r>
                        <a:rPr lang="en-US" sz="1600" dirty="0" smtClean="0">
                          <a:solidFill>
                            <a:srgbClr val="FF0000"/>
                          </a:solidFill>
                          <a:latin typeface="Calibri" charset="0"/>
                          <a:ea typeface="Calibri" charset="0"/>
                          <a:cs typeface="Calibri" charset="0"/>
                        </a:rPr>
                        <a:t> mission is being organized,</a:t>
                      </a:r>
                      <a:r>
                        <a:rPr lang="en-US" sz="1600" baseline="0" dirty="0" smtClean="0">
                          <a:solidFill>
                            <a:srgbClr val="FF0000"/>
                          </a:solidFill>
                          <a:latin typeface="Calibri" charset="0"/>
                          <a:ea typeface="Calibri" charset="0"/>
                          <a:cs typeface="Calibri" charset="0"/>
                        </a:rPr>
                        <a:t> </a:t>
                      </a:r>
                      <a:r>
                        <a:rPr lang="en-US" sz="1600" dirty="0" smtClean="0">
                          <a:solidFill>
                            <a:srgbClr val="FF0000"/>
                          </a:solidFill>
                          <a:latin typeface="Calibri" charset="0"/>
                          <a:ea typeface="Calibri" charset="0"/>
                          <a:cs typeface="Calibri" charset="0"/>
                        </a:rPr>
                        <a:t>to support the government with a number of feasibility studies. </a:t>
                      </a:r>
                    </a:p>
                  </a:txBody>
                  <a:tcPr/>
                </a:tc>
              </a:tr>
              <a:tr h="1046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Liberia </a:t>
                      </a:r>
                    </a:p>
                  </a:txBody>
                  <a:tcPr/>
                </a:tc>
                <a:tc>
                  <a:txBody>
                    <a:bodyPr/>
                    <a:lstStyle/>
                    <a:p>
                      <a:pPr marL="285750" indent="-285750">
                        <a:buFont typeface="Arial" panose="020B0604020202020204" pitchFamily="34" charset="0"/>
                        <a:buChar char="•"/>
                      </a:pPr>
                      <a:r>
                        <a:rPr lang="en-US" sz="1600" dirty="0" smtClean="0">
                          <a:latin typeface="Calibri" charset="0"/>
                          <a:ea typeface="Calibri" charset="0"/>
                          <a:cs typeface="Calibri" charset="0"/>
                        </a:rPr>
                        <a:t>The Environmental Protection Agency (EPA) organized a multi-stakeholder meeting</a:t>
                      </a:r>
                    </a:p>
                    <a:p>
                      <a:pPr marL="285750" indent="-285750">
                        <a:buFont typeface="Arial" panose="020B0604020202020204" pitchFamily="34" charset="0"/>
                        <a:buChar char="•"/>
                      </a:pPr>
                      <a:r>
                        <a:rPr lang="en-US" sz="1600" dirty="0" smtClean="0">
                          <a:latin typeface="Calibri" charset="0"/>
                          <a:ea typeface="Calibri" charset="0"/>
                          <a:cs typeface="Calibri" charset="0"/>
                        </a:rPr>
                        <a:t>identify entry points for the </a:t>
                      </a:r>
                      <a:r>
                        <a:rPr lang="en-US" sz="1600" dirty="0" err="1" smtClean="0">
                          <a:latin typeface="Calibri" charset="0"/>
                          <a:ea typeface="Calibri" charset="0"/>
                          <a:cs typeface="Calibri" charset="0"/>
                        </a:rPr>
                        <a:t>GoL</a:t>
                      </a:r>
                      <a:r>
                        <a:rPr lang="en-US" sz="1600" dirty="0" smtClean="0">
                          <a:latin typeface="Calibri" charset="0"/>
                          <a:ea typeface="Calibri" charset="0"/>
                          <a:cs typeface="Calibri" charset="0"/>
                        </a:rPr>
                        <a:t> to institutionalize Liberia’s National Adaptation Plan (NAP) process, and stocktaking of Liberia’s activities relevant to the NAP process.</a:t>
                      </a:r>
                    </a:p>
                    <a:p>
                      <a:pPr marL="285750" indent="-285750">
                        <a:buFont typeface="Arial" panose="020B0604020202020204" pitchFamily="34" charset="0"/>
                        <a:buChar char="•"/>
                      </a:pPr>
                      <a:r>
                        <a:rPr lang="en-US" sz="1600" kern="1200" dirty="0" smtClean="0">
                          <a:solidFill>
                            <a:schemeClr val="dk1"/>
                          </a:solidFill>
                          <a:latin typeface="Calibri" charset="0"/>
                          <a:ea typeface="Calibri" charset="0"/>
                          <a:cs typeface="Calibri" charset="0"/>
                        </a:rPr>
                        <a:t>The government now applying for GCF support for formulation of its NAP process</a:t>
                      </a:r>
                    </a:p>
                  </a:txBody>
                  <a:tcPr/>
                </a:tc>
              </a:tr>
              <a:tr h="654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Madagascar </a:t>
                      </a:r>
                    </a:p>
                  </a:txBody>
                  <a:tcPr/>
                </a:tc>
                <a:tc>
                  <a:txBody>
                    <a:bodyPr/>
                    <a:lstStyle/>
                    <a:p>
                      <a:pPr marL="285750" lvl="0" indent="-285750">
                        <a:buFont typeface="Arial" panose="020B0604020202020204" pitchFamily="34" charset="0"/>
                        <a:buChar char="•"/>
                      </a:pPr>
                      <a:r>
                        <a:rPr lang="en-US" sz="1600" dirty="0" smtClean="0">
                          <a:latin typeface="Calibri" charset="0"/>
                          <a:ea typeface="Calibri" charset="0"/>
                          <a:cs typeface="Calibri" charset="0"/>
                        </a:rPr>
                        <a:t>launched its NAP process through a training workshop and a scoping mission for the development of a new project concept focused on coordination, climate information, and the economics of adaptation modelling. </a:t>
                      </a:r>
                    </a:p>
                    <a:p>
                      <a:pPr marL="285750" lvl="0" indent="-285750">
                        <a:buFont typeface="Arial" panose="020B0604020202020204" pitchFamily="34" charset="0"/>
                        <a:buChar char="•"/>
                      </a:pPr>
                      <a:r>
                        <a:rPr lang="en-US" sz="1600" dirty="0" smtClean="0">
                          <a:latin typeface="Calibri" charset="0"/>
                          <a:ea typeface="Calibri" charset="0"/>
                          <a:cs typeface="Calibri" charset="0"/>
                        </a:rPr>
                        <a:t>A stakeholder workshop in March 2015;</a:t>
                      </a:r>
                      <a:r>
                        <a:rPr lang="en-US" sz="1600" baseline="0" dirty="0" smtClean="0">
                          <a:latin typeface="Calibri" charset="0"/>
                          <a:ea typeface="Calibri" charset="0"/>
                          <a:cs typeface="Calibri" charset="0"/>
                        </a:rPr>
                        <a:t> </a:t>
                      </a:r>
                      <a:r>
                        <a:rPr lang="en-US" sz="1600" dirty="0" smtClean="0">
                          <a:latin typeface="Calibri" charset="0"/>
                          <a:ea typeface="Calibri" charset="0"/>
                          <a:cs typeface="Calibri" charset="0"/>
                        </a:rPr>
                        <a:t>followed by a sensitization workshop for decision-makers. </a:t>
                      </a:r>
                    </a:p>
                    <a:p>
                      <a:pPr marL="285750" lvl="0" indent="-285750">
                        <a:buFont typeface="Arial" panose="020B0604020202020204" pitchFamily="34" charset="0"/>
                        <a:buChar char="•"/>
                      </a:pPr>
                      <a:r>
                        <a:rPr lang="en-US" sz="1600" dirty="0" smtClean="0">
                          <a:latin typeface="Calibri" charset="0"/>
                          <a:ea typeface="Calibri" charset="0"/>
                          <a:cs typeface="Calibri" charset="0"/>
                        </a:rPr>
                        <a:t>Stocktaking report prepared; it will be used by the Government to assess the institutional framework that is appropriate for the NAP process in Madagascar as well as identify priority interventions to advance national adaptation planning. </a:t>
                      </a:r>
                    </a:p>
                    <a:p>
                      <a:pPr marL="285750" lvl="0" indent="-285750">
                        <a:buFont typeface="Arial" panose="020B0604020202020204" pitchFamily="34" charset="0"/>
                        <a:buChar char="•"/>
                      </a:pPr>
                      <a:r>
                        <a:rPr lang="en-US" sz="1600" dirty="0" smtClean="0">
                          <a:latin typeface="Calibri" charset="0"/>
                          <a:ea typeface="Calibri" charset="0"/>
                          <a:cs typeface="Calibri" charset="0"/>
                        </a:rPr>
                        <a:t>Applying for GCF funding for the development of its NAP with support from UNDP</a:t>
                      </a:r>
                    </a:p>
                  </a:txBody>
                  <a:tcPr/>
                </a:tc>
              </a:tr>
            </a:tbl>
          </a:graphicData>
        </a:graphic>
      </p:graphicFrame>
      <p:sp>
        <p:nvSpPr>
          <p:cNvPr id="8" name="Rectangle 7"/>
          <p:cNvSpPr/>
          <p:nvPr/>
        </p:nvSpPr>
        <p:spPr>
          <a:xfrm>
            <a:off x="914400" y="351449"/>
            <a:ext cx="7467622" cy="584775"/>
          </a:xfrm>
          <a:prstGeom prst="rect">
            <a:avLst/>
          </a:prstGeom>
        </p:spPr>
        <p:txBody>
          <a:bodyPr wrap="none">
            <a:spAutoFit/>
          </a:bodyPr>
          <a:lstStyle/>
          <a:p>
            <a:r>
              <a:rPr lang="en-US" sz="3200" b="1" smtClean="0">
                <a:solidFill>
                  <a:srgbClr val="E78332"/>
                </a:solidFill>
                <a:latin typeface="Tw Cen MT"/>
                <a:cs typeface="Tw Cen MT"/>
              </a:rPr>
              <a:t>Technical Assistance: One-on-One Support</a:t>
            </a:r>
            <a:endParaRPr lang="en-US" sz="3200" b="1" dirty="0">
              <a:solidFill>
                <a:srgbClr val="E78332"/>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4053647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3"/>
          <p:cNvGraphicFramePr>
            <a:graphicFrameLocks noGrp="1"/>
          </p:cNvGraphicFramePr>
          <p:nvPr>
            <p:ph idx="1"/>
            <p:extLst>
              <p:ext uri="{D42A27DB-BD31-4B8C-83A1-F6EECF244321}">
                <p14:modId xmlns:p14="http://schemas.microsoft.com/office/powerpoint/2010/main" val="1048964558"/>
              </p:ext>
            </p:extLst>
          </p:nvPr>
        </p:nvGraphicFramePr>
        <p:xfrm>
          <a:off x="0" y="2133362"/>
          <a:ext cx="9144000" cy="4130042"/>
        </p:xfrm>
        <a:graphic>
          <a:graphicData uri="http://schemas.openxmlformats.org/drawingml/2006/table">
            <a:tbl>
              <a:tblPr firstRow="1" bandRow="1">
                <a:tableStyleId>{5C22544A-7EE6-4342-B048-85BDC9FD1C3A}</a:tableStyleId>
              </a:tblPr>
              <a:tblGrid>
                <a:gridCol w="1447800"/>
                <a:gridCol w="7696200"/>
              </a:tblGrid>
              <a:tr h="461790">
                <a:tc>
                  <a:txBody>
                    <a:bodyPr/>
                    <a:lstStyle/>
                    <a:p>
                      <a:r>
                        <a:rPr lang="en-US" sz="1600" dirty="0" smtClean="0">
                          <a:latin typeface="Calibri" charset="0"/>
                          <a:ea typeface="Calibri" charset="0"/>
                          <a:cs typeface="Calibri" charset="0"/>
                        </a:rPr>
                        <a:t>Country</a:t>
                      </a:r>
                      <a:endParaRPr lang="en-US" sz="1600" dirty="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NAP GSP support</a:t>
                      </a:r>
                      <a:r>
                        <a:rPr lang="en-US" sz="1600" baseline="0" dirty="0" smtClean="0">
                          <a:latin typeface="Calibri" charset="0"/>
                          <a:ea typeface="Calibri" charset="0"/>
                          <a:cs typeface="Calibri" charset="0"/>
                        </a:rPr>
                        <a:t> activities</a:t>
                      </a:r>
                      <a:endParaRPr lang="en-US" sz="1600" dirty="0">
                        <a:latin typeface="Calibri" charset="0"/>
                        <a:ea typeface="Calibri" charset="0"/>
                        <a:cs typeface="Calibri" charset="0"/>
                      </a:endParaRPr>
                    </a:p>
                  </a:txBody>
                  <a:tcPr/>
                </a:tc>
              </a:tr>
              <a:tr h="1046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Malawi </a:t>
                      </a:r>
                    </a:p>
                  </a:txBody>
                  <a:tcPr/>
                </a:tc>
                <a:tc>
                  <a:txBody>
                    <a:bodyPr/>
                    <a:lstStyle/>
                    <a:p>
                      <a:pPr marL="285750" indent="-285750">
                        <a:buFont typeface="Arial" panose="020B0604020202020204" pitchFamily="34" charset="0"/>
                        <a:buChar char="•"/>
                      </a:pPr>
                      <a:r>
                        <a:rPr lang="en-US" sz="1600" dirty="0" smtClean="0">
                          <a:latin typeface="Calibri" charset="0"/>
                          <a:ea typeface="Calibri" charset="0"/>
                          <a:cs typeface="Calibri" charset="0"/>
                        </a:rPr>
                        <a:t>training for inter-sectoral/inter-ministerial group conducted in September 2014  stocktaking exercise conducted through the National Climate Change Programmes</a:t>
                      </a:r>
                    </a:p>
                    <a:p>
                      <a:pPr marL="285750" indent="-285750">
                        <a:buFont typeface="Arial" panose="020B0604020202020204" pitchFamily="34" charset="0"/>
                        <a:buChar char="•"/>
                      </a:pPr>
                      <a:r>
                        <a:rPr lang="en-US" sz="1600" dirty="0" smtClean="0">
                          <a:latin typeface="Calibri" charset="0"/>
                          <a:ea typeface="Calibri" charset="0"/>
                          <a:cs typeface="Calibri" charset="0"/>
                        </a:rPr>
                        <a:t>Malawi has</a:t>
                      </a:r>
                      <a:r>
                        <a:rPr lang="en-US" sz="1600" baseline="0" dirty="0" smtClean="0">
                          <a:latin typeface="Calibri" charset="0"/>
                          <a:ea typeface="Calibri" charset="0"/>
                          <a:cs typeface="Calibri" charset="0"/>
                        </a:rPr>
                        <a:t> a technically cleared project </a:t>
                      </a:r>
                      <a:r>
                        <a:rPr lang="en-US" sz="1600" dirty="0" smtClean="0">
                          <a:latin typeface="Calibri" charset="0"/>
                          <a:ea typeface="Calibri" charset="0"/>
                          <a:cs typeface="Calibri" charset="0"/>
                        </a:rPr>
                        <a:t>for NAP formulation process by the LDCF. No $</a:t>
                      </a:r>
                    </a:p>
                  </a:txBody>
                  <a:tcPr/>
                </a:tc>
              </a:tr>
              <a:tr h="654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Mauritania </a:t>
                      </a:r>
                    </a:p>
                  </a:txBody>
                  <a:tcPr/>
                </a:tc>
                <a:tc>
                  <a:txBody>
                    <a:bodyPr/>
                    <a:lstStyle/>
                    <a:p>
                      <a:pPr marL="285750" lvl="0" indent="-285750">
                        <a:buFont typeface="Arial" panose="020B0604020202020204" pitchFamily="34" charset="0"/>
                        <a:buChar char="•"/>
                      </a:pPr>
                      <a:r>
                        <a:rPr lang="en-US" sz="1600" dirty="0" smtClean="0">
                          <a:latin typeface="Calibri" charset="0"/>
                          <a:ea typeface="Calibri" charset="0"/>
                          <a:cs typeface="Calibri" charset="0"/>
                        </a:rPr>
                        <a:t>Ministry of Rural Development and Environment UNDP, GIZ, UNEP and UNITAR jointly delivered a NAP training in April 2015 on stocktaking, development of adaptation options and monitoring and evaluation. </a:t>
                      </a:r>
                    </a:p>
                  </a:txBody>
                  <a:tcPr/>
                </a:tc>
              </a:tr>
              <a:tr h="654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Niger </a:t>
                      </a:r>
                    </a:p>
                  </a:txBody>
                  <a:tcPr/>
                </a:tc>
                <a:tc>
                  <a:txBody>
                    <a:bodyPr/>
                    <a:lstStyle/>
                    <a:p>
                      <a:pPr marL="285750" indent="-285750">
                        <a:buFont typeface="Arial" panose="020B0604020202020204" pitchFamily="34" charset="0"/>
                        <a:buChar char="•"/>
                      </a:pPr>
                      <a:r>
                        <a:rPr lang="en-US" sz="1600" dirty="0" smtClean="0">
                          <a:latin typeface="Calibri" charset="0"/>
                          <a:ea typeface="Calibri" charset="0"/>
                          <a:cs typeface="Calibri" charset="0"/>
                        </a:rPr>
                        <a:t>stocktaking focused on skills building at the institutional and individual level has been carried out, jointly by the UNDP and UNITAR </a:t>
                      </a:r>
                    </a:p>
                    <a:p>
                      <a:pPr marL="285750" indent="-285750">
                        <a:buFont typeface="Arial" panose="020B0604020202020204" pitchFamily="34" charset="0"/>
                        <a:buChar char="•"/>
                      </a:pPr>
                      <a:r>
                        <a:rPr lang="en-US" sz="1600" dirty="0" smtClean="0">
                          <a:latin typeface="Calibri" charset="0"/>
                          <a:ea typeface="Calibri" charset="0"/>
                          <a:cs typeface="Calibri" charset="0"/>
                        </a:rPr>
                        <a:t>Submitted a new Project proposal (PIF) for 8.5 million USD to the LDCF  focused on</a:t>
                      </a:r>
                    </a:p>
                    <a:p>
                      <a:pPr marL="285750" indent="-285750">
                        <a:buFont typeface="Arial" panose="020B0604020202020204" pitchFamily="34" charset="0"/>
                        <a:buChar char="•"/>
                      </a:pPr>
                      <a:r>
                        <a:rPr lang="en-US" sz="1600" dirty="0" smtClean="0">
                          <a:latin typeface="Calibri" charset="0"/>
                          <a:ea typeface="Calibri" charset="0"/>
                          <a:cs typeface="Calibri" charset="0"/>
                        </a:rPr>
                        <a:t>adaptation in the water sector and includes climate adaptation mainstreaming activities,</a:t>
                      </a:r>
                      <a:r>
                        <a:rPr lang="en-US" sz="1600" baseline="0" dirty="0" smtClean="0">
                          <a:latin typeface="Calibri" charset="0"/>
                          <a:ea typeface="Calibri" charset="0"/>
                          <a:cs typeface="Calibri" charset="0"/>
                        </a:rPr>
                        <a:t> </a:t>
                      </a:r>
                      <a:r>
                        <a:rPr lang="en-US" sz="1600" dirty="0" smtClean="0">
                          <a:latin typeface="Calibri" charset="0"/>
                          <a:ea typeface="Calibri" charset="0"/>
                          <a:cs typeface="Calibri" charset="0"/>
                        </a:rPr>
                        <a:t>on strengthening of coordination mechanisms, the development of climate mainstreaming at local levels and support to monitoring systems. </a:t>
                      </a:r>
                    </a:p>
                    <a:p>
                      <a:pPr marL="285750" indent="-285750">
                        <a:buFont typeface="Arial" panose="020B0604020202020204" pitchFamily="34" charset="0"/>
                        <a:buChar char="•"/>
                      </a:pPr>
                      <a:r>
                        <a:rPr lang="en-US" sz="1600" dirty="0" smtClean="0">
                          <a:latin typeface="Calibri" charset="0"/>
                          <a:ea typeface="Calibri" charset="0"/>
                          <a:cs typeface="Calibri" charset="0"/>
                        </a:rPr>
                        <a:t>The Government of Niger is also developing a proposal to access GCF funding. </a:t>
                      </a:r>
                    </a:p>
                  </a:txBody>
                  <a:tcPr/>
                </a:tc>
              </a:tr>
            </a:tbl>
          </a:graphicData>
        </a:graphic>
      </p:graphicFrame>
      <p:sp>
        <p:nvSpPr>
          <p:cNvPr id="8" name="Rectangle 7"/>
          <p:cNvSpPr/>
          <p:nvPr/>
        </p:nvSpPr>
        <p:spPr>
          <a:xfrm>
            <a:off x="914400" y="351449"/>
            <a:ext cx="7467622" cy="584775"/>
          </a:xfrm>
          <a:prstGeom prst="rect">
            <a:avLst/>
          </a:prstGeom>
        </p:spPr>
        <p:txBody>
          <a:bodyPr wrap="none">
            <a:spAutoFit/>
          </a:bodyPr>
          <a:lstStyle/>
          <a:p>
            <a:r>
              <a:rPr lang="en-US" sz="3200" b="1" smtClean="0">
                <a:solidFill>
                  <a:srgbClr val="E78332"/>
                </a:solidFill>
                <a:latin typeface="Tw Cen MT"/>
                <a:cs typeface="Tw Cen MT"/>
              </a:rPr>
              <a:t>Technical Assistance: One-on-One Support</a:t>
            </a:r>
            <a:endParaRPr lang="en-US" sz="3200" b="1" dirty="0">
              <a:solidFill>
                <a:srgbClr val="E78332"/>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1284868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3"/>
          <p:cNvGraphicFramePr>
            <a:graphicFrameLocks noGrp="1"/>
          </p:cNvGraphicFramePr>
          <p:nvPr>
            <p:ph idx="1"/>
            <p:extLst>
              <p:ext uri="{D42A27DB-BD31-4B8C-83A1-F6EECF244321}">
                <p14:modId xmlns:p14="http://schemas.microsoft.com/office/powerpoint/2010/main" val="2527185512"/>
              </p:ext>
            </p:extLst>
          </p:nvPr>
        </p:nvGraphicFramePr>
        <p:xfrm>
          <a:off x="152400" y="2367592"/>
          <a:ext cx="8839200" cy="2284081"/>
        </p:xfrm>
        <a:graphic>
          <a:graphicData uri="http://schemas.openxmlformats.org/drawingml/2006/table">
            <a:tbl>
              <a:tblPr firstRow="1" bandRow="1">
                <a:tableStyleId>{5C22544A-7EE6-4342-B048-85BDC9FD1C3A}</a:tableStyleId>
              </a:tblPr>
              <a:tblGrid>
                <a:gridCol w="1399540"/>
                <a:gridCol w="7439660"/>
              </a:tblGrid>
              <a:tr h="511805">
                <a:tc>
                  <a:txBody>
                    <a:bodyPr/>
                    <a:lstStyle/>
                    <a:p>
                      <a:r>
                        <a:rPr lang="en-US" sz="1600" dirty="0" smtClean="0">
                          <a:latin typeface="Calibri" charset="0"/>
                          <a:ea typeface="Calibri" charset="0"/>
                          <a:cs typeface="Calibri" charset="0"/>
                        </a:rPr>
                        <a:t>Country</a:t>
                      </a:r>
                      <a:endParaRPr lang="en-US" sz="1600" dirty="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NAP GSP support</a:t>
                      </a:r>
                      <a:r>
                        <a:rPr lang="en-US" sz="1600" baseline="0" dirty="0" smtClean="0">
                          <a:latin typeface="Calibri" charset="0"/>
                          <a:ea typeface="Calibri" charset="0"/>
                          <a:cs typeface="Calibri" charset="0"/>
                        </a:rPr>
                        <a:t> activities</a:t>
                      </a:r>
                      <a:endParaRPr lang="en-US" sz="1600" dirty="0">
                        <a:latin typeface="Calibri" charset="0"/>
                        <a:ea typeface="Calibri" charset="0"/>
                        <a:cs typeface="Calibri" charset="0"/>
                      </a:endParaRPr>
                    </a:p>
                  </a:txBody>
                  <a:tcPr/>
                </a:tc>
              </a:tr>
              <a:tr h="1047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Senegal </a:t>
                      </a:r>
                    </a:p>
                  </a:txBody>
                  <a:tcPr/>
                </a:tc>
                <a:tc>
                  <a:txBody>
                    <a:bodyPr/>
                    <a:lstStyle/>
                    <a:p>
                      <a:pPr marL="285750" lvl="0" indent="-285750">
                        <a:buFont typeface="Arial" panose="020B0604020202020204" pitchFamily="34" charset="0"/>
                        <a:buChar char="•"/>
                      </a:pPr>
                      <a:r>
                        <a:rPr lang="en-US" sz="1600" dirty="0" smtClean="0">
                          <a:solidFill>
                            <a:srgbClr val="FF0000"/>
                          </a:solidFill>
                          <a:latin typeface="Calibri" charset="0"/>
                          <a:ea typeface="Calibri" charset="0"/>
                          <a:cs typeface="Calibri" charset="0"/>
                        </a:rPr>
                        <a:t>NAP stakeholder workshop held with the Ministry of Environment </a:t>
                      </a:r>
                    </a:p>
                    <a:p>
                      <a:pPr marL="285750" lvl="0" indent="-285750">
                        <a:buFont typeface="Arial" panose="020B0604020202020204" pitchFamily="34" charset="0"/>
                        <a:buChar char="•"/>
                      </a:pPr>
                      <a:r>
                        <a:rPr lang="en-US" sz="1600" dirty="0" smtClean="0">
                          <a:solidFill>
                            <a:srgbClr val="FF0000"/>
                          </a:solidFill>
                          <a:latin typeface="Calibri" charset="0"/>
                          <a:ea typeface="Calibri" charset="0"/>
                          <a:cs typeface="Calibri" charset="0"/>
                        </a:rPr>
                        <a:t>Planning fisheries consultations to start the NAP process at the sector level.</a:t>
                      </a:r>
                    </a:p>
                    <a:p>
                      <a:pPr marL="285750" lvl="0" indent="-285750">
                        <a:buFont typeface="Arial" panose="020B0604020202020204" pitchFamily="34" charset="0"/>
                        <a:buChar char="•"/>
                      </a:pPr>
                      <a:r>
                        <a:rPr lang="en-US" sz="1600" kern="1200" dirty="0" smtClean="0">
                          <a:solidFill>
                            <a:schemeClr val="dk1"/>
                          </a:solidFill>
                          <a:latin typeface="Calibri" charset="0"/>
                          <a:ea typeface="Calibri" charset="0"/>
                          <a:cs typeface="Calibri" charset="0"/>
                        </a:rPr>
                        <a:t>Developing a proposal to access GCF funding for formulation of the NAP process</a:t>
                      </a:r>
                    </a:p>
                  </a:txBody>
                  <a:tcPr/>
                </a:tc>
              </a:tr>
              <a:tr h="72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Tanzania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Calibri" charset="0"/>
                          <a:ea typeface="Calibri" charset="0"/>
                          <a:cs typeface="Calibri" charset="0"/>
                        </a:rPr>
                        <a:t>Facilitated a NAP stakeholder workshop with the Vice President’s Office followed by support to the health sector to assist in a stocktaking exercise.</a:t>
                      </a:r>
                    </a:p>
                  </a:txBody>
                  <a:tcPr/>
                </a:tc>
              </a:tr>
            </a:tbl>
          </a:graphicData>
        </a:graphic>
      </p:graphicFrame>
      <p:sp>
        <p:nvSpPr>
          <p:cNvPr id="8" name="Rectangle 7"/>
          <p:cNvSpPr/>
          <p:nvPr/>
        </p:nvSpPr>
        <p:spPr>
          <a:xfrm>
            <a:off x="914400" y="351449"/>
            <a:ext cx="7467622" cy="584775"/>
          </a:xfrm>
          <a:prstGeom prst="rect">
            <a:avLst/>
          </a:prstGeom>
        </p:spPr>
        <p:txBody>
          <a:bodyPr wrap="none">
            <a:spAutoFit/>
          </a:bodyPr>
          <a:lstStyle/>
          <a:p>
            <a:r>
              <a:rPr lang="en-US" sz="3200" b="1" smtClean="0">
                <a:solidFill>
                  <a:srgbClr val="E78332"/>
                </a:solidFill>
                <a:latin typeface="Tw Cen MT"/>
                <a:cs typeface="Tw Cen MT"/>
              </a:rPr>
              <a:t>Technical Assistance: One-on-One Support</a:t>
            </a:r>
            <a:endParaRPr lang="en-US" sz="3200" b="1" dirty="0">
              <a:solidFill>
                <a:srgbClr val="E78332"/>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4093059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791200" y="1143000"/>
            <a:ext cx="2438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304800" y="1676400"/>
            <a:ext cx="8305800" cy="4876800"/>
          </a:xfrm>
        </p:spPr>
        <p:txBody>
          <a:bodyPr>
            <a:noAutofit/>
          </a:bodyPr>
          <a:lstStyle/>
          <a:p>
            <a:pPr marL="0" lvl="1" defTabSz="800100">
              <a:lnSpc>
                <a:spcPct val="90000"/>
              </a:lnSpc>
              <a:spcBef>
                <a:spcPct val="0"/>
              </a:spcBef>
              <a:spcAft>
                <a:spcPct val="15000"/>
              </a:spcAft>
            </a:pPr>
            <a:r>
              <a:rPr lang="en-US" sz="1600" dirty="0"/>
              <a:t>Regional Training Workshops in collaboration with LEG</a:t>
            </a:r>
            <a:endParaRPr lang="en-GB" sz="1600" dirty="0"/>
          </a:p>
          <a:p>
            <a:pPr marL="0" lvl="1" defTabSz="800100">
              <a:lnSpc>
                <a:spcPct val="90000"/>
              </a:lnSpc>
              <a:spcBef>
                <a:spcPct val="0"/>
              </a:spcBef>
              <a:spcAft>
                <a:spcPct val="15000"/>
              </a:spcAft>
            </a:pPr>
            <a:endParaRPr lang="en-US" sz="1600" dirty="0" smtClean="0"/>
          </a:p>
          <a:p>
            <a:pPr marL="0" lvl="1" defTabSz="800100">
              <a:lnSpc>
                <a:spcPct val="90000"/>
              </a:lnSpc>
              <a:spcBef>
                <a:spcPct val="0"/>
              </a:spcBef>
              <a:spcAft>
                <a:spcPct val="15000"/>
              </a:spcAft>
            </a:pPr>
            <a:r>
              <a:rPr lang="en-US" sz="1600" dirty="0" smtClean="0"/>
              <a:t>Decision-makers </a:t>
            </a:r>
            <a:r>
              <a:rPr lang="en-US" sz="1600" dirty="0"/>
              <a:t>from Environment, Planning and Finance Ministries from LDCs oriented on the steps for National Adaptation Planning as well as on leveraging finance by NAP GSP team and partners with the participation of the </a:t>
            </a:r>
            <a:r>
              <a:rPr lang="en-US" sz="1600" dirty="0" smtClean="0"/>
              <a:t>GEF</a:t>
            </a:r>
            <a:endParaRPr lang="en-GB" sz="1600" dirty="0"/>
          </a:p>
          <a:p>
            <a:pPr marL="514350" lvl="2" indent="-342900" defTabSz="800100">
              <a:lnSpc>
                <a:spcPct val="90000"/>
              </a:lnSpc>
              <a:spcBef>
                <a:spcPct val="0"/>
              </a:spcBef>
              <a:spcAft>
                <a:spcPct val="15000"/>
              </a:spcAft>
              <a:buFont typeface="Wingdings" charset="2"/>
              <a:buChar char="ü"/>
            </a:pPr>
            <a:r>
              <a:rPr lang="en-US" dirty="0"/>
              <a:t>Asia (teams trained from 8  countries)  </a:t>
            </a:r>
          </a:p>
          <a:p>
            <a:pPr marL="514350" lvl="2" indent="-342900" defTabSz="800100">
              <a:lnSpc>
                <a:spcPct val="90000"/>
              </a:lnSpc>
              <a:spcBef>
                <a:spcPct val="0"/>
              </a:spcBef>
              <a:spcAft>
                <a:spcPct val="15000"/>
              </a:spcAft>
              <a:buFont typeface="Wingdings" charset="2"/>
              <a:buChar char="ü"/>
            </a:pPr>
            <a:r>
              <a:rPr lang="en-US" dirty="0"/>
              <a:t>Pacific (trained from 4 countries) </a:t>
            </a:r>
          </a:p>
          <a:p>
            <a:pPr marL="514350" lvl="2" indent="-342900" defTabSz="800100">
              <a:lnSpc>
                <a:spcPct val="90000"/>
              </a:lnSpc>
              <a:spcBef>
                <a:spcPct val="0"/>
              </a:spcBef>
              <a:spcAft>
                <a:spcPct val="15000"/>
              </a:spcAft>
              <a:buFont typeface="Wingdings" charset="2"/>
              <a:buChar char="ü"/>
            </a:pPr>
            <a:r>
              <a:rPr lang="en-US" dirty="0"/>
              <a:t>Africa (teams trained from 15 Anglophone countries  and  18 Francophone countries) = 120 </a:t>
            </a:r>
            <a:r>
              <a:rPr lang="en-US" dirty="0" smtClean="0"/>
              <a:t>people</a:t>
            </a:r>
          </a:p>
          <a:p>
            <a:pPr marL="514350" lvl="2" indent="-342900" defTabSz="800100">
              <a:lnSpc>
                <a:spcPct val="90000"/>
              </a:lnSpc>
              <a:spcBef>
                <a:spcPct val="0"/>
              </a:spcBef>
              <a:spcAft>
                <a:spcPct val="15000"/>
              </a:spcAft>
              <a:buFont typeface="Wingdings" charset="2"/>
              <a:buChar char="ü"/>
            </a:pPr>
            <a:endParaRPr lang="en-US" dirty="0"/>
          </a:p>
          <a:p>
            <a:pPr marL="171450" lvl="2" indent="0" defTabSz="800100">
              <a:lnSpc>
                <a:spcPct val="90000"/>
              </a:lnSpc>
              <a:spcBef>
                <a:spcPct val="0"/>
              </a:spcBef>
              <a:spcAft>
                <a:spcPct val="15000"/>
              </a:spcAft>
              <a:buNone/>
            </a:pPr>
            <a:endParaRPr lang="en-GB" dirty="0"/>
          </a:p>
          <a:p>
            <a:r>
              <a:rPr lang="en-US" sz="1600" dirty="0"/>
              <a:t>Sensitization on the NAP process and the NAP </a:t>
            </a:r>
            <a:r>
              <a:rPr lang="en-US" sz="1600" dirty="0" smtClean="0"/>
              <a:t>TG</a:t>
            </a:r>
            <a:endParaRPr lang="en-US" sz="1600" dirty="0"/>
          </a:p>
          <a:p>
            <a:pPr lvl="1">
              <a:buFont typeface="Wingdings" charset="2"/>
              <a:buChar char="ü"/>
            </a:pPr>
            <a:r>
              <a:rPr lang="en-US" sz="1600" dirty="0"/>
              <a:t>Encouraged cross-sectoral collaboration</a:t>
            </a:r>
          </a:p>
          <a:p>
            <a:pPr lvl="1">
              <a:buFont typeface="Wingdings" charset="2"/>
              <a:buChar char="ü"/>
            </a:pPr>
            <a:r>
              <a:rPr lang="en-US" sz="1600" dirty="0"/>
              <a:t>Focus on long term planning</a:t>
            </a:r>
          </a:p>
          <a:p>
            <a:pPr lvl="1">
              <a:buFont typeface="Wingdings" charset="2"/>
              <a:buChar char="ü"/>
            </a:pPr>
            <a:r>
              <a:rPr lang="en-US" sz="1600" dirty="0"/>
              <a:t>Financing NAPs</a:t>
            </a:r>
          </a:p>
          <a:p>
            <a:pPr lvl="1">
              <a:buFont typeface="Wingdings" charset="2"/>
              <a:buChar char="ü"/>
            </a:pPr>
            <a:r>
              <a:rPr lang="en-US" sz="1600" dirty="0"/>
              <a:t>Exchange knowledge and lessons</a:t>
            </a:r>
          </a:p>
          <a:p>
            <a:pPr lvl="1">
              <a:buFont typeface="Wingdings" charset="2"/>
              <a:buChar char="ü"/>
            </a:pPr>
            <a:r>
              <a:rPr lang="en-US" sz="1600" dirty="0"/>
              <a:t>Introduced tools and methods</a:t>
            </a:r>
          </a:p>
          <a:p>
            <a:endParaRPr lang="en-US" sz="1600" dirty="0"/>
          </a:p>
        </p:txBody>
      </p:sp>
      <p:sp>
        <p:nvSpPr>
          <p:cNvPr id="7" name="Rectangle 6"/>
          <p:cNvSpPr/>
          <p:nvPr/>
        </p:nvSpPr>
        <p:spPr>
          <a:xfrm>
            <a:off x="914400" y="351449"/>
            <a:ext cx="7518020" cy="584775"/>
          </a:xfrm>
          <a:prstGeom prst="rect">
            <a:avLst/>
          </a:prstGeom>
        </p:spPr>
        <p:txBody>
          <a:bodyPr wrap="none">
            <a:spAutoFit/>
          </a:bodyPr>
          <a:lstStyle/>
          <a:p>
            <a:r>
              <a:rPr lang="en-US" sz="3200" b="1" dirty="0" smtClean="0">
                <a:solidFill>
                  <a:srgbClr val="E78332"/>
                </a:solidFill>
                <a:latin typeface="Tw Cen MT"/>
                <a:cs typeface="Tw Cen MT"/>
              </a:rPr>
              <a:t>Region Based Training (Tools, Methods </a:t>
            </a:r>
            <a:r>
              <a:rPr lang="en-US" sz="3200" b="1" dirty="0" err="1" smtClean="0">
                <a:solidFill>
                  <a:srgbClr val="E78332"/>
                </a:solidFill>
                <a:latin typeface="Tw Cen MT"/>
                <a:cs typeface="Tw Cen MT"/>
              </a:rPr>
              <a:t>etc</a:t>
            </a:r>
            <a:r>
              <a:rPr lang="en-US" sz="3200" b="1" dirty="0" smtClean="0">
                <a:solidFill>
                  <a:srgbClr val="E78332"/>
                </a:solidFill>
                <a:latin typeface="Tw Cen MT"/>
                <a:cs typeface="Tw Cen MT"/>
              </a:rPr>
              <a:t>)</a:t>
            </a:r>
            <a:endParaRPr lang="en-US" sz="3200" b="1" dirty="0">
              <a:solidFill>
                <a:srgbClr val="E78332"/>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54613"/>
            <a:ext cx="959223" cy="1871973"/>
          </a:xfrm>
          <a:prstGeom prst="rect">
            <a:avLst/>
          </a:prstGeom>
        </p:spPr>
      </p:pic>
    </p:spTree>
    <p:extLst>
      <p:ext uri="{BB962C8B-B14F-4D97-AF65-F5344CB8AC3E}">
        <p14:creationId xmlns:p14="http://schemas.microsoft.com/office/powerpoint/2010/main" val="1837313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Perspective</Template>
  <TotalTime>2177</TotalTime>
  <Words>2381</Words>
  <Application>Microsoft Macintosh PowerPoint</Application>
  <PresentationFormat>On-screen Show (4:3)</PresentationFormat>
  <Paragraphs>403</Paragraphs>
  <Slides>28</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Calibri</vt:lpstr>
      <vt:lpstr>Courier New</vt:lpstr>
      <vt:lpstr>Tw Cen MT</vt:lpstr>
      <vt:lpstr>Wingdings</vt:lpstr>
      <vt:lpstr>Arial</vt:lpstr>
      <vt:lpstr>Perspective</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NAP-GSP Support to Developing Countries</dc:title>
  <dc:creator>Imae Mojado</dc:creator>
  <cp:lastModifiedBy>Microsoft Office User</cp:lastModifiedBy>
  <cp:revision>172</cp:revision>
  <dcterms:created xsi:type="dcterms:W3CDTF">2015-10-09T07:34:58Z</dcterms:created>
  <dcterms:modified xsi:type="dcterms:W3CDTF">2016-09-09T08:34:23Z</dcterms:modified>
</cp:coreProperties>
</file>