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9" r:id="rId2"/>
    <p:sldId id="312" r:id="rId3"/>
    <p:sldId id="270" r:id="rId4"/>
    <p:sldId id="268" r:id="rId5"/>
    <p:sldId id="269" r:id="rId6"/>
    <p:sldId id="289" r:id="rId7"/>
    <p:sldId id="297" r:id="rId8"/>
    <p:sldId id="302" r:id="rId9"/>
    <p:sldId id="304" r:id="rId10"/>
    <p:sldId id="306" r:id="rId11"/>
    <p:sldId id="307" r:id="rId12"/>
    <p:sldId id="309" r:id="rId13"/>
    <p:sldId id="315" r:id="rId14"/>
    <p:sldId id="310" r:id="rId15"/>
    <p:sldId id="316" r:id="rId16"/>
    <p:sldId id="319" r:id="rId17"/>
    <p:sldId id="353" r:id="rId18"/>
    <p:sldId id="354" r:id="rId19"/>
    <p:sldId id="323" r:id="rId20"/>
    <p:sldId id="322" r:id="rId21"/>
    <p:sldId id="318" r:id="rId22"/>
    <p:sldId id="327" r:id="rId23"/>
    <p:sldId id="320" r:id="rId24"/>
    <p:sldId id="334" r:id="rId25"/>
    <p:sldId id="335" r:id="rId26"/>
    <p:sldId id="338" r:id="rId27"/>
    <p:sldId id="337" r:id="rId28"/>
    <p:sldId id="339" r:id="rId29"/>
    <p:sldId id="326" r:id="rId30"/>
    <p:sldId id="329" r:id="rId31"/>
    <p:sldId id="328" r:id="rId32"/>
    <p:sldId id="341" r:id="rId33"/>
    <p:sldId id="342" r:id="rId34"/>
    <p:sldId id="344" r:id="rId35"/>
    <p:sldId id="343" r:id="rId36"/>
    <p:sldId id="346" r:id="rId37"/>
    <p:sldId id="347" r:id="rId38"/>
    <p:sldId id="348" r:id="rId39"/>
    <p:sldId id="350" r:id="rId40"/>
    <p:sldId id="351" r:id="rId41"/>
    <p:sldId id="352" r:id="rId42"/>
    <p:sldId id="30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88757" autoAdjust="0"/>
  </p:normalViewPr>
  <p:slideViewPr>
    <p:cSldViewPr>
      <p:cViewPr varScale="1">
        <p:scale>
          <a:sx n="109" d="100"/>
          <a:sy n="109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048" y="5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2088-EAB1-436C-9803-0E9277E10255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011D3-41E9-4D7A-B428-4C56D8A882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DD26A-4209-499B-84BC-B62088555B41}" type="datetimeFigureOut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696E21-6E25-4A40-BBB6-075B12C2A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3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6E21-6E25-4A40-BBB6-075B12C2A8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28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381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992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090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132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254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852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919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206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789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33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3259-376E-4236-86BB-26A3C01089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52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836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8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3939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4821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69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477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900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959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i="1" dirty="0" smtClean="0"/>
              <a:t>sales tax waiver on imports , Tax holidays </a:t>
            </a:r>
            <a:r>
              <a:rPr lang="en-US" sz="1200" dirty="0" smtClean="0"/>
              <a:t>in respect of an enterprise’s corporate or turnover tax, depreciation</a:t>
            </a:r>
          </a:p>
          <a:p>
            <a:r>
              <a:rPr lang="en-US" sz="1200" dirty="0" smtClean="0"/>
              <a:t>allowances, withholding tax or dividend, should be for priority sectors extended to a period of 15 years, or five</a:t>
            </a:r>
          </a:p>
          <a:p>
            <a:r>
              <a:rPr lang="en-US" sz="1200" dirty="0" smtClean="0"/>
              <a:t>years twice renewable. Approved PPPs should be eligible for the above tax measures, where the total investment for the PPP ventures</a:t>
            </a:r>
          </a:p>
          <a:p>
            <a:r>
              <a:rPr lang="en-US" sz="1200" dirty="0" smtClean="0"/>
              <a:t>exceeds US$250,000. Establishment of a Renewable energy</a:t>
            </a:r>
            <a:r>
              <a:rPr lang="en-US" sz="1200" baseline="0" dirty="0" smtClean="0"/>
              <a:t> fund….</a:t>
            </a:r>
            <a:endParaRPr lang="de-AT" sz="1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8782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071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3259-376E-4236-86BB-26A3C01089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48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0174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42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405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39F61-9544-4A80-9DCB-812C1C604B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33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34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872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39F61-9544-4A80-9DCB-812C1C604B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53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F45AC-B97A-4B62-8466-09EA54130DB1}" type="slidenum">
              <a:rPr lang="en-US" smtClean="0"/>
              <a:pPr/>
              <a:t>36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730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Increasing</a:t>
            </a:r>
            <a:r>
              <a:rPr lang="en-US" baseline="0" dirty="0" smtClean="0"/>
              <a:t> focus on INDCs (2015 guidebook on how to design INDCs with WRI)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6E21-6E25-4A40-BBB6-075B12C2A87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3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3259-376E-4236-86BB-26A3C01089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9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131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sz="11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034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481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81661-3812-479A-B818-64284448D439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05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6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00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81000"/>
            <a:ext cx="2209799" cy="5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1">
              <a:lumMod val="75000"/>
            </a:schemeClr>
          </a:solidFill>
          <a:latin typeface="Myriad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Myriad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Myriad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Myriad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p.org/content/undp/en/home/librarypage/environment-energy/mdg-carbon/NAMA-sustainable-development-evaluation-tool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wemissiondevelopmen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57455" cy="1143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81000" y="1600200"/>
            <a:ext cx="8458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5410200"/>
            <a:ext cx="8458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" y="1676400"/>
            <a:ext cx="8381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Myriad Pro" charset="0"/>
              </a:rPr>
              <a:t>Overcoming Challenges in </a:t>
            </a:r>
            <a:r>
              <a:rPr lang="en-US" sz="2800" b="1" dirty="0" smtClean="0">
                <a:solidFill>
                  <a:srgbClr val="003399"/>
                </a:solidFill>
                <a:latin typeface="Myriad Pro" charset="0"/>
              </a:rPr>
              <a:t>the </a:t>
            </a:r>
          </a:p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Myriad Pro" charset="0"/>
              </a:rPr>
              <a:t>Preparation </a:t>
            </a:r>
            <a:r>
              <a:rPr lang="en-US" sz="2800" b="1" dirty="0">
                <a:solidFill>
                  <a:srgbClr val="003399"/>
                </a:solidFill>
                <a:latin typeface="Myriad Pro" charset="0"/>
              </a:rPr>
              <a:t>and Implementation of </a:t>
            </a:r>
            <a:r>
              <a:rPr lang="en-US" sz="2800" b="1" dirty="0" smtClean="0">
                <a:solidFill>
                  <a:srgbClr val="003399"/>
                </a:solidFill>
                <a:latin typeface="Myriad Pro" charset="0"/>
              </a:rPr>
              <a:t>NAMAs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Japan-Caribbean Climate Change Partnership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Barbados – Jan. 27, 2016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James M. Vener, P.E.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Technical Specialist, LECB Programme, UNDP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www.lowemissiondevelopment.org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26" name="Picture 7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94" y="5562600"/>
            <a:ext cx="397621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457200" lvl="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Political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	Enabling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environment for investment successfully created</a:t>
            </a:r>
          </a:p>
          <a:p>
            <a:pPr marL="457200" lvl="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tabLst>
                <a:tab pos="2286000" algn="l"/>
              </a:tabLst>
              <a:defRPr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Institutional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	NAMA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coordination and managing authorities fully operational; outreach activities and liaising with donors and investors; public-private dialogue and promotion of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PPP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Technical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	National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technical implementing entity established; MRV in place; NAMA progress and results regularly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reported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C:\Users\james.vener\Documents\LECB Countries\Zambia\JV Mission MRV workshop April 2015\Zambia table discussio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54" y="4087171"/>
            <a:ext cx="4783546" cy="26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2400" b="1" dirty="0"/>
              <a:t>Challenges / Success </a:t>
            </a:r>
            <a:r>
              <a:rPr lang="en-US" sz="2400" b="1" dirty="0" smtClean="0"/>
              <a:t>Factors</a:t>
            </a:r>
            <a:endParaRPr lang="en-US" sz="2400" b="1" dirty="0" smtClean="0"/>
          </a:p>
          <a:p>
            <a:r>
              <a:rPr lang="en-US" sz="2400" b="1" dirty="0" smtClean="0"/>
              <a:t>NAMA Implementation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1503" y="3962400"/>
            <a:ext cx="380610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Financial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	Effective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fund allocation,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promoting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investment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opportunities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promotion of public finance mechanisms to catalyze private investment flows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/>
              <a:t>Technical Assistance for Preparation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Implementation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International support for developing and implementing NAMAs currently available through bi- or multilateral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cooperation.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UNDP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LECB – NAMA Development)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Climate Technology Centre and Network (Development)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UNEP DTU (Development)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GIZ (Development and Implementation)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Facility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(Implementation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NEFCO (Development and Implementation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Green Climate Fund (Implementation)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What are key challenges in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preparing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NAMAs in your country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/ sector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how did you overcome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them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Efficient coordination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/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management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Sustained political commitment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Inter-ministerial collaboration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Clear technical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financial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roles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Private sector engagement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Guiding Questions – NAMA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a leading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institution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identified that will drive the NAMA preparation process?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proposed NAMA a political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priority, having full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support from the key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Ministries, and is aligned to national policies (INDCs)?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there financial commitment for the future implementation of the NAMA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a national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 exist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that will effectively allocate national and international financial resources and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transparently monitor the financial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support obtained?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 institution identified that will lead the MRV of GHG ERs and SD impacts?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private sector get engaged in a dialogue and is there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interest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invest in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potential NAMA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ventures?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Guiding Questions – NAMA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What are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key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challenges in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implementing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NAMAs in your country / sector and how did you overcome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them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Lead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institution and political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roles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Institutional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set-up / NAMA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management and coordination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Clear technical roles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Clear financial roles and investment opportunities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Guiding Questions – NAMA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key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 involved in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decision-making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processes?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NAMA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have full support from the NAMA coordination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authority, and is the NAMA incorporated into regular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activities?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 NAMA coordination authority liaising with potential donors and fully supporting outreach and promotion activities?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there sufficient coordination between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key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 for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successful NAMA implementation?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 technical implementing entity established and MRV system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place?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 financial institution for fund allocation identified and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it promoting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public finance mechanisms to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catalyze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private investment flows?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Has a public private dialogue been initiated?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Guiding Questions – NAMA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Namibia NAMA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National policy alignment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Eligibility criteria / a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pproval process for intervention partners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Capacity building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Institutional structure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Finance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MRV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Trinidad &amp;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Tobago NAMA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development strategy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Ongoing activities</a:t>
            </a: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Case Study Examples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</a:t>
            </a: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Rural Development in Namibia through Electrification with Renewable Energies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 NAMA</a:t>
            </a:r>
          </a:p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Provides access to ‘appropriate’ energy technologies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2011-2015 access to electricity = 47.3% (World Bank)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Covers households, companies, and regions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Replaces fossil fuel usage with renewables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Impacts: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GHG ER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co-benefits, income generation / new business opportunities, air quality, and improved livelihoods for low income communities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Case Study - Namibia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 mini-grids are established in off-grid, rural communities (esp. near schools and eco-lodges) using solar and wind</a:t>
            </a:r>
          </a:p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Impacts: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Households: electricity for daily lighting (2 lamps minimum),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radio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phone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charging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Rural Productivity Zones (RPZ):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mini-grid enables income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generation opportunities for entrepreneurs and community projects (agro processing units, ice-making units, cooperative milling, sewing unit, internet access, charging of phones, etc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.)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Public buildings: electricity for lighting and internet (schools, government buildings, health centers), computers/printers, mobile charger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stations,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basic clinic instruments in health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centers</a:t>
            </a: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Namibia </a:t>
            </a:r>
            <a:r>
              <a:rPr lang="en-US" dirty="0" smtClean="0"/>
              <a:t>NAMA</a:t>
            </a:r>
          </a:p>
          <a:p>
            <a:r>
              <a:rPr lang="en-US" dirty="0" smtClean="0"/>
              <a:t>‘Intervention A’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7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‘Energy Zones’ are created in off-grid areas that do the following: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Consist of new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stand-alone RE installations (solar PV, wind, hydro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Provide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electricity in one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building/compound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Promote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new entrepreneurial activities by providing space and electricity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(e.g., for internet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cafes, sewing workshops, ice-making,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agro-processing)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Located where village households can charge batteries, e.g., for lighting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Serve as an outlet for sale of energy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appliances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like solar lanterns and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light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bulbs, focusing on rural areas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Namibia NAMA</a:t>
            </a:r>
          </a:p>
          <a:p>
            <a:r>
              <a:rPr lang="en-US" dirty="0" smtClean="0"/>
              <a:t>‘Intervention B’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3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Introduction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61089" y="1295393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From Strategy to Preparation – the Pre-Preparation stage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How do we define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preparation?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How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 we define NAMA implementation?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Challenges/success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factors in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both phases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Technical assistance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available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Guiding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questions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during preparation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implementation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Case Studies:  Namibia and Trinidad &amp; Tobago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55552"/>
              </p:ext>
            </p:extLst>
          </p:nvPr>
        </p:nvGraphicFramePr>
        <p:xfrm>
          <a:off x="533400" y="1295400"/>
          <a:ext cx="8154987" cy="52244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24000"/>
                <a:gridCol w="6630987"/>
              </a:tblGrid>
              <a:tr h="24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Criterion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58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Location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Any off-grid </a:t>
                      </a:r>
                      <a:r>
                        <a:rPr lang="en-US" sz="1600" dirty="0" smtClean="0">
                          <a:effectLst/>
                        </a:rPr>
                        <a:t>area </a:t>
                      </a:r>
                      <a:r>
                        <a:rPr lang="en-US" sz="1600" dirty="0" smtClean="0">
                          <a:effectLst/>
                        </a:rPr>
                        <a:t>at least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10 </a:t>
                      </a:r>
                      <a:r>
                        <a:rPr lang="en-US" sz="1600" dirty="0">
                          <a:effectLst/>
                        </a:rPr>
                        <a:t>km away from the </a:t>
                      </a:r>
                      <a:r>
                        <a:rPr lang="en-US" sz="1600" dirty="0" smtClean="0">
                          <a:effectLst/>
                        </a:rPr>
                        <a:t>closest power </a:t>
                      </a:r>
                      <a:r>
                        <a:rPr lang="en-US" sz="1600" dirty="0" smtClean="0">
                          <a:effectLst/>
                        </a:rPr>
                        <a:t>line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50165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Technology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 supply: </a:t>
                      </a:r>
                      <a:r>
                        <a:rPr lang="en-US" sz="1600" dirty="0" smtClean="0">
                          <a:effectLst/>
                        </a:rPr>
                        <a:t>solar PV, </a:t>
                      </a:r>
                      <a:r>
                        <a:rPr lang="en-US" sz="1600" dirty="0" smtClean="0">
                          <a:effectLst/>
                        </a:rPr>
                        <a:t>wind, </a:t>
                      </a:r>
                      <a:r>
                        <a:rPr lang="en-US" sz="1600" dirty="0" smtClean="0">
                          <a:effectLst/>
                        </a:rPr>
                        <a:t>or </a:t>
                      </a:r>
                      <a:r>
                        <a:rPr lang="en-US" sz="1600" dirty="0" smtClean="0">
                          <a:effectLst/>
                        </a:rPr>
                        <a:t>a combination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those.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2508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Battery: Batteries are </a:t>
                      </a:r>
                      <a:r>
                        <a:rPr lang="en-US" sz="1600" dirty="0" smtClean="0">
                          <a:effectLst/>
                        </a:rPr>
                        <a:t>recommended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5016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Backup: Fossil-fuel back-up systems are allowed, however, </a:t>
                      </a:r>
                      <a:r>
                        <a:rPr lang="en-US" sz="1600" dirty="0" smtClean="0">
                          <a:effectLst/>
                        </a:rPr>
                        <a:t> share </a:t>
                      </a:r>
                      <a:r>
                        <a:rPr lang="en-US" sz="1600" dirty="0">
                          <a:effectLst/>
                        </a:rPr>
                        <a:t>of electricity from renewable energies </a:t>
                      </a:r>
                      <a:r>
                        <a:rPr lang="en-US" sz="1600" dirty="0" smtClean="0">
                          <a:effectLst/>
                        </a:rPr>
                        <a:t>at </a:t>
                      </a:r>
                      <a:r>
                        <a:rPr lang="en-US" sz="1600" dirty="0">
                          <a:effectLst/>
                        </a:rPr>
                        <a:t>least 75 percent.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250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Connections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Must serve a minimum </a:t>
                      </a:r>
                      <a:r>
                        <a:rPr lang="en-US" sz="1600" dirty="0">
                          <a:effectLst/>
                        </a:rPr>
                        <a:t>of 20 households.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2909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 level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Dwellers: </a:t>
                      </a:r>
                      <a:r>
                        <a:rPr lang="en-US" sz="1600" dirty="0" smtClean="0">
                          <a:effectLst/>
                        </a:rPr>
                        <a:t>at </a:t>
                      </a:r>
                      <a:r>
                        <a:rPr lang="en-US" sz="1600" dirty="0">
                          <a:effectLst/>
                        </a:rPr>
                        <a:t>least 2 sources of lighting, radio and phone charging.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8183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Opportunities </a:t>
                      </a:r>
                      <a:r>
                        <a:rPr lang="en-US" sz="1600" dirty="0">
                          <a:effectLst/>
                        </a:rPr>
                        <a:t>for income generation </a:t>
                      </a:r>
                      <a:r>
                        <a:rPr lang="en-US" sz="1600" dirty="0" smtClean="0">
                          <a:effectLst/>
                        </a:rPr>
                        <a:t>activities: Agro </a:t>
                      </a:r>
                      <a:r>
                        <a:rPr lang="en-US" sz="1600" dirty="0">
                          <a:effectLst/>
                        </a:rPr>
                        <a:t>processing </a:t>
                      </a:r>
                      <a:r>
                        <a:rPr lang="en-US" sz="1600" dirty="0" smtClean="0">
                          <a:effectLst/>
                        </a:rPr>
                        <a:t>units, Ice-making units, Cooperative milling, Internet access, Charging </a:t>
                      </a:r>
                      <a:r>
                        <a:rPr lang="en-US" sz="1600" dirty="0">
                          <a:effectLst/>
                        </a:rPr>
                        <a:t>of phones</a:t>
                      </a:r>
                      <a:endParaRPr lang="en-GB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Activities will be considered via the Point Score system 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2508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Electricity </a:t>
                      </a:r>
                      <a:r>
                        <a:rPr lang="en-US" sz="1600" dirty="0">
                          <a:effectLst/>
                        </a:rPr>
                        <a:t>for 24 hours per day.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501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Point Score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project must reach a total Point Score of at least </a:t>
                      </a:r>
                      <a:r>
                        <a:rPr lang="en-US" sz="1600" dirty="0" smtClean="0">
                          <a:effectLst/>
                        </a:rPr>
                        <a:t>200. </a:t>
                      </a:r>
                      <a:r>
                        <a:rPr lang="en-US" sz="1600" dirty="0">
                          <a:effectLst/>
                        </a:rPr>
                        <a:t>The sub-score for income generation activities must be at least 80.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501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Implementation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Operational </a:t>
                      </a:r>
                      <a:r>
                        <a:rPr lang="en-US" sz="1600" dirty="0">
                          <a:effectLst/>
                        </a:rPr>
                        <a:t>within 18 months of contract award.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  <a:tr h="501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Maximum grant funding is 80 percent of total investment costs.</a:t>
                      </a:r>
                      <a:endParaRPr lang="en-GB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Operation costs must be covered from income of electricity sales.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7860" marR="57860" marT="0" marB="0"/>
                </a:tc>
              </a:tr>
            </a:tbl>
          </a:graphicData>
        </a:graphic>
      </p:graphicFrame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Namibia NAMA </a:t>
            </a:r>
            <a:r>
              <a:rPr lang="en-US" dirty="0" smtClean="0"/>
              <a:t>‘Intervention A’</a:t>
            </a:r>
            <a:endParaRPr lang="en-US" dirty="0" smtClean="0"/>
          </a:p>
          <a:p>
            <a:r>
              <a:rPr lang="en-US" dirty="0" smtClean="0"/>
              <a:t>Mini-Grid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3105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Reverse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Auctioning to evaluate mini-grid proposals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Issue tenders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 o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ffers are accepted, starting from the cheapest,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until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budget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used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up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Proposals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ranked by their Value for Money Index (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VMI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 using a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Point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Scoring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System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Extra point score for hospitals, health centers, schools, agricultural development centers, income-generating activities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r="19398"/>
          <a:stretch/>
        </p:blipFill>
        <p:spPr bwMode="auto">
          <a:xfrm>
            <a:off x="1524000" y="4724400"/>
            <a:ext cx="6393084" cy="69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Namibia NAMA </a:t>
            </a:r>
            <a:r>
              <a:rPr lang="en-US" dirty="0" smtClean="0"/>
              <a:t>‘Intervention A’</a:t>
            </a:r>
            <a:endParaRPr lang="en-US" dirty="0" smtClean="0"/>
          </a:p>
          <a:p>
            <a:r>
              <a:rPr lang="en-US" dirty="0" smtClean="0"/>
              <a:t>Mini-Grid Evaluation of Proposals</a:t>
            </a:r>
          </a:p>
        </p:txBody>
      </p:sp>
    </p:spTree>
    <p:extLst>
      <p:ext uri="{BB962C8B-B14F-4D97-AF65-F5344CB8AC3E}">
        <p14:creationId xmlns:p14="http://schemas.microsoft.com/office/powerpoint/2010/main" val="27979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8" y="1371600"/>
            <a:ext cx="7011987" cy="512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Namibia NAMA </a:t>
            </a:r>
            <a:r>
              <a:rPr lang="en-US" dirty="0" smtClean="0"/>
              <a:t>‘Intervention A’</a:t>
            </a:r>
            <a:endParaRPr lang="en-US" dirty="0" smtClean="0"/>
          </a:p>
          <a:p>
            <a:r>
              <a:rPr lang="en-US" dirty="0" smtClean="0"/>
              <a:t>Mini-Grid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20931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90536"/>
              </p:ext>
            </p:extLst>
          </p:nvPr>
        </p:nvGraphicFramePr>
        <p:xfrm>
          <a:off x="1442170" y="1840993"/>
          <a:ext cx="6260703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903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NAMA Objective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Strategy &amp; Target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electricity access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NDP4,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Off-Grid Energisation Master Plan for Namibia (</a:t>
                      </a:r>
                      <a:r>
                        <a:rPr lang="en-GB" b="0" dirty="0" smtClean="0"/>
                        <a:t>OGEMP)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the share of renewable energies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OGEMP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GHG emission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INDC, </a:t>
                      </a:r>
                      <a:r>
                        <a:rPr lang="en-GB" dirty="0" smtClean="0"/>
                        <a:t>National Climate Change Committee (NCCC)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income generation  and new business opportunities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National Development Plan (NDP4)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private sector involvement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NDP4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 additional Sustainable Development (SD) benefits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Vision </a:t>
                      </a:r>
                      <a:r>
                        <a:rPr lang="en-GB" dirty="0" smtClean="0"/>
                        <a:t>2030 (national development strategies</a:t>
                      </a:r>
                      <a:r>
                        <a:rPr lang="en-GB" baseline="0" dirty="0" smtClean="0"/>
                        <a:t> &amp; programmes</a:t>
                      </a:r>
                      <a:r>
                        <a:rPr lang="en-GB" dirty="0" smtClean="0"/>
                        <a:t>),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NDP4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Embeddedness / Alignment with national policies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Namibia NAMA Policy Alignment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46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90550" y="444499"/>
            <a:ext cx="7334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3399"/>
                </a:solidFill>
                <a:latin typeface="Myriad Pro" charset="0"/>
              </a:rPr>
              <a:t/>
            </a:r>
            <a:br>
              <a:rPr lang="en-US" sz="2800" b="1" dirty="0" smtClean="0">
                <a:solidFill>
                  <a:srgbClr val="003399"/>
                </a:solidFill>
                <a:latin typeface="Myriad Pro" charset="0"/>
              </a:rPr>
            </a:br>
            <a:endParaRPr lang="en-US" sz="2800" b="1" dirty="0">
              <a:solidFill>
                <a:srgbClr val="003399"/>
              </a:solidFill>
              <a:latin typeface="Myriad Pro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4000"/>
            <a:ext cx="7224178" cy="46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Institutional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42728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48056" y="1207008"/>
            <a:ext cx="838504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the NAMA have a ‘champion’ that supports the NAMA development and implementation?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key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 involved in the key decision making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processes?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NAMA have full support from the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Coordinating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Authority (NCA) and can the NCA incorporate the NAMA programme into its regular activities?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NCA / NAMA Approver /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National Designated Authority (vis-a-vis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GCF) in different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Ministries, and 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coordination between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sufficient for a successful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coordination?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National Implementing Entity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have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sufficient human and technical resources to implement the NAMA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interventions?  If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not, is there a technical support structure in place to allow for capacity development over time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Institutional Structure </a:t>
            </a:r>
          </a:p>
          <a:p>
            <a:r>
              <a:rPr lang="en-US" dirty="0" smtClean="0"/>
              <a:t>Design Challenges</a:t>
            </a:r>
          </a:p>
        </p:txBody>
      </p:sp>
    </p:spTree>
    <p:extLst>
      <p:ext uri="{BB962C8B-B14F-4D97-AF65-F5344CB8AC3E}">
        <p14:creationId xmlns:p14="http://schemas.microsoft.com/office/powerpoint/2010/main" val="3564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89056"/>
              </p:ext>
            </p:extLst>
          </p:nvPr>
        </p:nvGraphicFramePr>
        <p:xfrm>
          <a:off x="1360692" y="4271671"/>
          <a:ext cx="6423660" cy="17068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05915"/>
                <a:gridCol w="1605915"/>
                <a:gridCol w="1605915"/>
                <a:gridCol w="16059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NAMA Component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Namibian government </a:t>
                      </a:r>
                      <a:r>
                        <a:rPr lang="en-US" sz="1600" dirty="0" smtClean="0">
                          <a:effectLst/>
                        </a:rPr>
                        <a:t> [US$]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Private </a:t>
                      </a:r>
                      <a:r>
                        <a:rPr lang="en-US" sz="1600" dirty="0" smtClean="0">
                          <a:effectLst/>
                        </a:rPr>
                        <a:t>sector [US$]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NAMA </a:t>
                      </a:r>
                      <a:r>
                        <a:rPr lang="en-US" sz="1600" dirty="0" smtClean="0">
                          <a:effectLst/>
                        </a:rPr>
                        <a:t>donor [US$]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Intervention A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1,875,000 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1,875,000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3,750,000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Intervention B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893,000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1,647,000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Capacity building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405,000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875,000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3,173,000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1,875,000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6,272,000</a:t>
                      </a:r>
                      <a:endParaRPr lang="en-GB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Obdĺžnik 3"/>
          <p:cNvSpPr/>
          <p:nvPr/>
        </p:nvSpPr>
        <p:spPr>
          <a:xfrm>
            <a:off x="448056" y="1207008"/>
            <a:ext cx="39735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Intervention A: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 mini-grids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100 kW installed capacity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Average costs US$ 7,500/kW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Total investment costs US$ 7.5 million</a:t>
            </a:r>
          </a:p>
        </p:txBody>
      </p:sp>
      <p:sp>
        <p:nvSpPr>
          <p:cNvPr id="10" name="Obdĺžnik 3"/>
          <p:cNvSpPr/>
          <p:nvPr/>
        </p:nvSpPr>
        <p:spPr>
          <a:xfrm>
            <a:off x="4564062" y="1207008"/>
            <a:ext cx="4191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Intervention B: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13 Energy Zones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 kW installed capacity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US$ 7,000 for Energy Shop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US$ 190,000 for solar PV system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Total investment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US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$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2.47M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Obdĺžnik 3"/>
          <p:cNvSpPr/>
          <p:nvPr/>
        </p:nvSpPr>
        <p:spPr>
          <a:xfrm>
            <a:off x="2134122" y="6183124"/>
            <a:ext cx="4876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Total NAMA Costs: US$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11.32M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</a:t>
            </a:r>
            <a:r>
              <a:rPr lang="en-US" dirty="0" smtClean="0"/>
              <a:t>Budget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71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3"/>
          <p:cNvSpPr/>
          <p:nvPr/>
        </p:nvSpPr>
        <p:spPr>
          <a:xfrm>
            <a:off x="697276" y="1207008"/>
            <a:ext cx="39735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National: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Capacity building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Grant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for Intervention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(mini-grid investment costs)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Grant for Intervention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(Energy Shop costs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part of costs of Energy Zones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Payments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by consumers (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households, companies)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Contributions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the Maintenance Fund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Obdĺžnik 3"/>
          <p:cNvSpPr/>
          <p:nvPr/>
        </p:nvSpPr>
        <p:spPr>
          <a:xfrm>
            <a:off x="4953000" y="1207008"/>
            <a:ext cx="377817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International: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Capacity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building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Grant for Intervention A (part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of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mini-grid investment costs)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Grant for Intervention B (Energy Shop costs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part of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Energy Zone costs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Finance</a:t>
            </a:r>
          </a:p>
        </p:txBody>
      </p:sp>
    </p:spTree>
    <p:extLst>
      <p:ext uri="{BB962C8B-B14F-4D97-AF65-F5344CB8AC3E}">
        <p14:creationId xmlns:p14="http://schemas.microsoft.com/office/powerpoint/2010/main" val="4199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48056" y="1207008"/>
            <a:ext cx="8385048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the overall cost estimates realistic and appropriate?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national financial contribution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realistic?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Government allocations designed in a manner that support transformational change and keep the NAMA on-going once the international donor(s) exit the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programme?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level of International funding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sufficient?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national and international funding streams robust designed and include a payment at delivery principle?</a:t>
            </a:r>
            <a:endParaRPr lang="de-AT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</a:t>
            </a:r>
            <a:r>
              <a:rPr lang="en-US" dirty="0" smtClean="0"/>
              <a:t>Finance – Guiding Questions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6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the selection and the design of the interventions ensure the achievements of the NAMA objectives and targets?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eligibility criteria well designed, broad enough to encourage participation but also sufficiently precise to allow for exclusion of offers that would not fully support the NAMA objectives? 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there sufficient competition for reverse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auctioning?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Will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there be sufficient demand for income generating activities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 </a:t>
            </a:r>
            <a:r>
              <a:rPr lang="en-US" dirty="0" smtClean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717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6" y="1639750"/>
            <a:ext cx="8550845" cy="738664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latin typeface="Myriad Pro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9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LECB Programme – Overview (1)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61089" y="1295393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GB" sz="2300" u="sng" dirty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:  Build capacities to design and implement Low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Carbon Development through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national mitigation actions in the public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and private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sectors</a:t>
            </a:r>
            <a:endParaRPr lang="en-GB" sz="23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>
              <a:defRPr/>
            </a:pPr>
            <a:endParaRPr lang="en-GB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Five main work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areas</a:t>
            </a:r>
            <a:endParaRPr lang="en-GB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GHG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inventory management systems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Low-Emission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Development Strategies (LEDS)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Nationally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Appropriate Mitigation Actions (NAMAs)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Measurement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Reporting and Verification (MRV)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Participation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of selected industries in mitigation actions</a:t>
            </a:r>
          </a:p>
          <a:p>
            <a:pPr eaLnBrk="0" hangingPunct="0">
              <a:buClr>
                <a:srgbClr val="70C139"/>
              </a:buClr>
              <a:buFont typeface="Wingdings" pitchFamily="2" charset="2"/>
              <a:buChar char="§"/>
              <a:defRPr/>
            </a:pPr>
            <a:endParaRPr lang="en-GB" sz="23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70C139"/>
              </a:buClr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Donors:</a:t>
            </a:r>
          </a:p>
          <a:p>
            <a:pPr marL="457200" indent="-457200">
              <a:buClr>
                <a:srgbClr val="70C139"/>
              </a:buClr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European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Commission,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German and Australian Governments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Component 1: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Implement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institutional set-up and processes (technical and financial project cycle), including staff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training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Implement NAMA-related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regulations and design the contractual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conditions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Prepare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project documentation (application forms, call and tender documents, procurement rules, monitoring, evaluation and reporting forms, etc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.)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Component 2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awareness raising &amp; marketing after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implementation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create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broad awareness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specific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stakeholder-oriented capacity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development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Capacity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3982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Does the Capacity Development support address the needs of the institutions, communities and private sector?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Will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length of the support be sufficient to encourage a transformative change in the sector and allow smooth continuation after the NAMA implementation phase is over?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cost estimates appropriate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Capacity Development </a:t>
            </a:r>
          </a:p>
          <a:p>
            <a:r>
              <a:rPr lang="en-US" dirty="0" smtClean="0"/>
              <a:t>Design Challenges</a:t>
            </a:r>
          </a:p>
        </p:txBody>
      </p:sp>
    </p:spTree>
    <p:extLst>
      <p:ext uri="{BB962C8B-B14F-4D97-AF65-F5344CB8AC3E}">
        <p14:creationId xmlns:p14="http://schemas.microsoft.com/office/powerpoint/2010/main" val="22371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962400" cy="291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2"/>
          <p:cNvSpPr/>
          <p:nvPr/>
        </p:nvSpPr>
        <p:spPr>
          <a:xfrm>
            <a:off x="4343400" y="1207008"/>
            <a:ext cx="4724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GHG Emission Reduction MRV is  based on the CDM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methodologies: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AMS-I.F: Renewable electricity generation for captive use and mini-grid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AMS-I.L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.: Electrification of rural communities using renewable energy 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but simplified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set as follows: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Produced electricity = consumed electricity 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grid losses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Fossil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fuel baseline emission factor: 1.0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tCO2/MWh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), no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tranches,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 different levels of load factors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Monitoring: Electricity meter on production site only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MRV</a:t>
            </a:r>
          </a:p>
          <a:p>
            <a:r>
              <a:rPr lang="en-US" dirty="0" smtClean="0"/>
              <a:t>NAMA </a:t>
            </a:r>
            <a:r>
              <a:rPr lang="en-US" dirty="0" smtClean="0"/>
              <a:t>GHG Emission Reductions</a:t>
            </a:r>
          </a:p>
        </p:txBody>
      </p:sp>
    </p:spTree>
    <p:extLst>
      <p:ext uri="{BB962C8B-B14F-4D97-AF65-F5344CB8AC3E}">
        <p14:creationId xmlns:p14="http://schemas.microsoft.com/office/powerpoint/2010/main" val="30973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1207008"/>
            <a:ext cx="7909989" cy="237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5" y="4038600"/>
            <a:ext cx="7944513" cy="2362200"/>
          </a:xfrm>
          <a:prstGeom prst="rect">
            <a:avLst/>
          </a:prstGeom>
        </p:spPr>
      </p:pic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MRV</a:t>
            </a:r>
          </a:p>
          <a:p>
            <a:r>
              <a:rPr lang="en-US" dirty="0" smtClean="0"/>
              <a:t>NAMA </a:t>
            </a:r>
            <a:r>
              <a:rPr lang="en-US" dirty="0" smtClean="0"/>
              <a:t>SD Benefits</a:t>
            </a:r>
          </a:p>
        </p:txBody>
      </p:sp>
    </p:spTree>
    <p:extLst>
      <p:ext uri="{BB962C8B-B14F-4D97-AF65-F5344CB8AC3E}">
        <p14:creationId xmlns:p14="http://schemas.microsoft.com/office/powerpoint/2010/main" val="26046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90550" y="444499"/>
            <a:ext cx="7334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3399"/>
                </a:solidFill>
                <a:latin typeface="Myriad Pro" charset="0"/>
              </a:rPr>
              <a:t/>
            </a:r>
            <a:br>
              <a:rPr lang="en-US" sz="2800" b="1" dirty="0" smtClean="0">
                <a:solidFill>
                  <a:srgbClr val="003399"/>
                </a:solidFill>
                <a:latin typeface="Myriad Pro" charset="0"/>
              </a:rPr>
            </a:br>
            <a:endParaRPr lang="en-US" sz="2800" b="1" dirty="0">
              <a:solidFill>
                <a:srgbClr val="003399"/>
              </a:solidFill>
              <a:latin typeface="Myriad Pro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48056" y="1207008"/>
            <a:ext cx="83850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GHG ERs quantification methodology robust, built on existing standards and allow the NCA to track the achievements in a transparent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manner?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SD reporting transparent and can improvements over the monitoring period be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unambiguously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monitored? 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financial support provided as part of the NAMA also incorporated into the monitoring plan?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Can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NIE implement the MRV plan, technically and from a human staffing point of view?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monitoring intervals feasible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MRV</a:t>
            </a:r>
          </a:p>
          <a:p>
            <a:r>
              <a:rPr lang="en-US" dirty="0" smtClean="0"/>
              <a:t>Design </a:t>
            </a:r>
            <a:r>
              <a:rPr lang="en-US" dirty="0" smtClean="0"/>
              <a:t>Challenges for NAMAs</a:t>
            </a:r>
          </a:p>
        </p:txBody>
      </p:sp>
    </p:spTree>
    <p:extLst>
      <p:ext uri="{BB962C8B-B14F-4D97-AF65-F5344CB8AC3E}">
        <p14:creationId xmlns:p14="http://schemas.microsoft.com/office/powerpoint/2010/main" val="36716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25244" y="1207008"/>
            <a:ext cx="54864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SD tool has been designed to evaluate the SD performance indicators for NAMAs and to evaluate the SD results achieved over the lifetime of the NAMA;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SD tool is currently applied in 7 NAMAs,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e.g.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‘Adaptation and Mitigation Initiatives in Philippines Rice Cultivation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’.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3"/>
              </a:rPr>
              <a:t>http://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3"/>
              </a:rPr>
              <a:t>www.undp.org/content/undp/en/home/librarypage/environment-energy/mdg-carbon/NAMA-sustainable-development-evaluation-tool.html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53" y="2286000"/>
            <a:ext cx="2255231" cy="2918534"/>
          </a:xfrm>
          <a:prstGeom prst="rect">
            <a:avLst/>
          </a:prstGeom>
        </p:spPr>
      </p:pic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UNDP SD Tool</a:t>
            </a:r>
          </a:p>
        </p:txBody>
      </p:sp>
    </p:spTree>
    <p:extLst>
      <p:ext uri="{BB962C8B-B14F-4D97-AF65-F5344CB8AC3E}">
        <p14:creationId xmlns:p14="http://schemas.microsoft.com/office/powerpoint/2010/main" val="36094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90550" y="444499"/>
            <a:ext cx="7334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3399"/>
                </a:solidFill>
                <a:latin typeface="Myriad Pro" charset="0"/>
              </a:rPr>
              <a:t/>
            </a:r>
            <a:br>
              <a:rPr lang="en-US" sz="2800" b="1" dirty="0" smtClean="0">
                <a:solidFill>
                  <a:srgbClr val="003399"/>
                </a:solidFill>
                <a:latin typeface="Myriad Pro" charset="0"/>
              </a:rPr>
            </a:br>
            <a:endParaRPr lang="en-US" sz="2800" b="1" dirty="0">
              <a:solidFill>
                <a:srgbClr val="003399"/>
              </a:solidFill>
              <a:latin typeface="Myriad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7" y="2057400"/>
            <a:ext cx="7804702" cy="4114800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4389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48056" y="1207008"/>
            <a:ext cx="8385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implementation timelines realistic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the duration of capacity development support provided sufficient to achieve lasting results and a transformational change in the sector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Minimize risk of losing institutional capacity / brain drain (train in groups, train the trainers)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Maximize opportunities and coincide with key dates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NAMA </a:t>
            </a:r>
            <a:r>
              <a:rPr lang="en-US" dirty="0" smtClean="0"/>
              <a:t>Implementation Plan </a:t>
            </a:r>
            <a:endParaRPr lang="en-US" dirty="0" smtClean="0"/>
          </a:p>
          <a:p>
            <a:r>
              <a:rPr lang="en-US" dirty="0" smtClean="0"/>
              <a:t>Design Challenges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" y="1371600"/>
            <a:ext cx="3493829" cy="2620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69080"/>
            <a:ext cx="3493829" cy="2620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3493829" cy="262037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Case Study </a:t>
            </a:r>
            <a:r>
              <a:rPr lang="en-US" dirty="0" smtClean="0">
                <a:solidFill>
                  <a:srgbClr val="00B050"/>
                </a:solidFill>
              </a:rPr>
              <a:t>-Trinidad </a:t>
            </a:r>
            <a:r>
              <a:rPr lang="en-US" dirty="0">
                <a:solidFill>
                  <a:srgbClr val="00B050"/>
                </a:solidFill>
              </a:rPr>
              <a:t>&amp; Tobago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1" y="4069080"/>
            <a:ext cx="3493829" cy="26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8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3"/>
          <p:cNvSpPr/>
          <p:nvPr/>
        </p:nvSpPr>
        <p:spPr>
          <a:xfrm>
            <a:off x="448056" y="1207008"/>
            <a:ext cx="838504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Key considerations: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Consistency with CRS, NCCP, INDC </a:t>
            </a:r>
            <a:b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(same 3 target sectors:  transport, power, industry)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NCCP = policy guidance to develop administrative and legislative frameworks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CRS = basis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upon which NAMAs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will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developed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NAMAs = specify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implement the measures to achieve the mitigation goal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communicated through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INDC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Ministry of Planning &amp; Development = coordinating agency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40% GDP from oil &amp; gas sector, oil price drops 50% / last 2 years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(looking for diversification and stability in local gas supply)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Fossil fuel subsidies (roll-back)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T&amp;T NAMA Development</a:t>
            </a:r>
            <a:endParaRPr lang="en-US" dirty="0" smtClean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7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1" b="2083"/>
          <a:stretch/>
        </p:blipFill>
        <p:spPr>
          <a:xfrm>
            <a:off x="4724400" y="1295400"/>
            <a:ext cx="4213860" cy="174743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4674" y="1209556"/>
            <a:ext cx="8382000" cy="4431983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914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70C139"/>
              </a:buClr>
              <a:defRPr/>
            </a:pPr>
            <a:r>
              <a:rPr lang="en-GB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Start date: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January 2011</a:t>
            </a:r>
          </a:p>
          <a:p>
            <a:pPr>
              <a:buClr>
                <a:srgbClr val="70C139"/>
              </a:buClr>
              <a:defRPr/>
            </a:pPr>
            <a:r>
              <a:rPr lang="en-GB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End date: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December 2016</a:t>
            </a:r>
          </a:p>
          <a:p>
            <a:pPr>
              <a:buClr>
                <a:srgbClr val="70C139"/>
              </a:buClr>
              <a:defRPr/>
            </a:pPr>
            <a:r>
              <a:rPr lang="en-GB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Funding: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	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US$ 45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million</a:t>
            </a:r>
          </a:p>
          <a:p>
            <a:pPr>
              <a:buClr>
                <a:srgbClr val="70C139"/>
              </a:buClr>
              <a:defRPr/>
            </a:pPr>
            <a:r>
              <a:rPr lang="en-GB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Scale: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	25 countries</a:t>
            </a:r>
          </a:p>
          <a:p>
            <a:pPr>
              <a:buClr>
                <a:srgbClr val="70C139"/>
              </a:buClr>
              <a:defRPr/>
            </a:pP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828800" indent="-1828800">
              <a:buClr>
                <a:srgbClr val="70C139"/>
              </a:buClr>
              <a:defRPr/>
            </a:pPr>
            <a:r>
              <a:rPr lang="en-GB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Sectors: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nergy, transport,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industrial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processes (cement, iron &amp; steel, fertilizer, mining),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waste, agriculture,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LULUCF 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828800" indent="-1828800">
              <a:buClr>
                <a:srgbClr val="70C139"/>
              </a:buClr>
              <a:defRPr/>
            </a:pPr>
            <a:endParaRPr lang="en-GB" sz="23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828800" indent="-1828800">
              <a:buClr>
                <a:srgbClr val="70C139"/>
              </a:buClr>
              <a:defRPr/>
            </a:pPr>
            <a:r>
              <a:rPr lang="en-GB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Deliverables: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- 60 NAMAs with MRV systems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828800" indent="-1828800">
              <a:buClr>
                <a:srgbClr val="70C139"/>
              </a:buClr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- 13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LEDS 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828800" indent="-1828800">
              <a:buClr>
                <a:srgbClr val="70C139"/>
              </a:buClr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- 17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national GHG inventory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systems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828800" indent="-1828800">
              <a:buClr>
                <a:srgbClr val="70C139"/>
              </a:buClr>
              <a:defRPr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INDC support ongoing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LECB Programme – Overview (2)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3"/>
          <p:cNvSpPr/>
          <p:nvPr/>
        </p:nvSpPr>
        <p:spPr>
          <a:xfrm>
            <a:off x="448056" y="1207008"/>
            <a:ext cx="838504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Current status: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Consultations and sectoral mapping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Steering the process:  MPD and UNDP focal points,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Technical working group,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Inter-ministerial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Steering Committee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Data collection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Review of existing and planned policies and regulatory / legal frameworks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prioritization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Integrated public transport system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 in power generation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Petroleum sector venting and flaring; Industry EE incentives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T&amp;T NAMA Development</a:t>
            </a:r>
            <a:endParaRPr lang="en-US" dirty="0" smtClean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3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3"/>
          <p:cNvSpPr/>
          <p:nvPr/>
        </p:nvSpPr>
        <p:spPr>
          <a:xfrm>
            <a:off x="448056" y="1207008"/>
            <a:ext cx="838504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Current status: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Consultations and sectoral mapping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Data collection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Review existing / planned policies &amp; regulatory / legal frameworks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prioritization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Integrated public transport system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 in power generation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Petroleum sector venting and flaring; industry EE incentives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Next steps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Consultations + data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Emission reduction quantification compared to baseline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Co-benefits analysis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MRV system recommendations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T&amp;T NAMA Development</a:t>
            </a:r>
            <a:endParaRPr lang="en-US" dirty="0" smtClean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00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Thank You!</a:t>
            </a:r>
          </a:p>
          <a:p>
            <a:pPr algn="ctr"/>
            <a:endParaRPr lang="en-US" sz="2400" u="sng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+mn-lt"/>
              </a:rPr>
              <a:t>James </a:t>
            </a:r>
            <a:r>
              <a:rPr lang="en-US" sz="2400" dirty="0" smtClean="0">
                <a:latin typeface="+mn-lt"/>
              </a:rPr>
              <a:t>Vener</a:t>
            </a:r>
            <a:endParaRPr lang="en-US" sz="2400" dirty="0" smtClean="0">
              <a:latin typeface="+mn-lt"/>
            </a:endParaRPr>
          </a:p>
          <a:p>
            <a:pPr algn="ctr"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James.vener@undp.org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  <a:latin typeface="+mn-lt"/>
                <a:hlinkClick r:id="rId2"/>
              </a:rPr>
              <a:t>www.lowemissiondevelopment.org</a:t>
            </a:r>
            <a:endParaRPr lang="en-US" sz="2000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7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6" y="1639750"/>
            <a:ext cx="8550845" cy="738664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latin typeface="Myriad Pro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dirty="0"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93748"/>
              </p:ext>
            </p:extLst>
          </p:nvPr>
        </p:nvGraphicFramePr>
        <p:xfrm>
          <a:off x="304800" y="1447799"/>
          <a:ext cx="8610600" cy="527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265"/>
                <a:gridCol w="1392891"/>
                <a:gridCol w="1489588"/>
                <a:gridCol w="1794856"/>
                <a:gridCol w="1336271"/>
                <a:gridCol w="1330729"/>
              </a:tblGrid>
              <a:tr h="386603">
                <a:tc>
                  <a:txBody>
                    <a:bodyPr/>
                    <a:lstStyle/>
                    <a:p>
                      <a:r>
                        <a:rPr lang="en-GB" sz="1900" kern="1200" dirty="0" smtClean="0"/>
                        <a:t>Phase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dirty="0"/>
                        <a:t>Africa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dirty="0" smtClean="0"/>
                        <a:t>Asia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dirty="0" smtClean="0"/>
                        <a:t>LAC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dirty="0" smtClean="0"/>
                        <a:t>Arab States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 smtClean="0"/>
                        <a:t>Europe/CIS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603">
                <a:tc rowSpan="6">
                  <a:txBody>
                    <a:bodyPr/>
                    <a:lstStyle/>
                    <a:p>
                      <a:r>
                        <a:rPr lang="en-GB" sz="1900" kern="1200" dirty="0" smtClean="0"/>
                        <a:t>Phase 1 (2011)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DRC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Philippines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Argentina</a:t>
                      </a:r>
                      <a:endParaRPr lang="en-US" sz="19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Egypt</a:t>
                      </a:r>
                      <a:r>
                        <a:rPr lang="en-US" sz="1900" baseline="0" dirty="0" smtClean="0"/>
                        <a:t> 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kern="1200" dirty="0" smtClean="0"/>
                        <a:t>Kenya</a:t>
                      </a:r>
                      <a:endParaRPr lang="en-US" sz="19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China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Chile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Morocco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Uganda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Colombia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Zambia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Ecuador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sz="19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Mexico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sz="19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Peru</a:t>
                      </a:r>
                      <a:endParaRPr lang="en-US" sz="19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rowSpan="5">
                  <a:txBody>
                    <a:bodyPr/>
                    <a:lstStyle/>
                    <a:p>
                      <a:r>
                        <a:rPr lang="en-GB" sz="1900" kern="1200" dirty="0" smtClean="0"/>
                        <a:t>Phase 2</a:t>
                      </a:r>
                    </a:p>
                    <a:p>
                      <a:r>
                        <a:rPr lang="en-GB" sz="19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(2012)</a:t>
                      </a:r>
                      <a:endParaRPr lang="en-US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Ghana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Bhutan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Costa Rica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Lebanon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Moldova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8565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Tanzania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Indonesia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Trinidad &amp; Tobago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sz="19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Malaysia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sz="19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Thailand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 vMerge="1">
                  <a:txBody>
                    <a:bodyPr/>
                    <a:lstStyle/>
                    <a:p>
                      <a:endParaRPr lang="en-US" sz="19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Vietnam</a:t>
                      </a:r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660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Total #</a:t>
                      </a:r>
                      <a:endParaRPr lang="en-US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</a:t>
                      </a:r>
                      <a:endParaRPr lang="en-US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</a:t>
                      </a:r>
                      <a:endParaRPr lang="en-US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</a:t>
                      </a:r>
                      <a:endParaRPr lang="en-US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LECB Partner Countries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1494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70C139"/>
              </a:buClr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Before preparation can start, a few key criteria need to be in place: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Vision – national governments need to agree on policy goals and overall mitigation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targets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Prioritization – policy objectives need to be agreed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upon and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prioritized among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ministries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Champion – an individual or group needs to commit to drive the NAMA development process and achieve results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From </a:t>
            </a:r>
            <a:r>
              <a:rPr lang="en-US" sz="2400" b="1" dirty="0" smtClean="0"/>
              <a:t>NAMA Strategy </a:t>
            </a:r>
            <a:r>
              <a:rPr lang="en-US" sz="2400" b="1" dirty="0" smtClean="0"/>
              <a:t>to Preparation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7600" y="1207008"/>
            <a:ext cx="5410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Promote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green growth,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GHG emission reductions, sustainable development / co-benefits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Align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with nati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onal development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climate objectives and policies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Spur development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of an environment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facilitate ‘Transformative Change’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the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sector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Facilitate private sector participation and investment via enticing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regulatory and policy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environment</a:t>
            </a:r>
            <a:endParaRPr lang="en-GB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3352800" cy="3311408"/>
          </a:xfrm>
          <a:prstGeom prst="rect">
            <a:avLst/>
          </a:prstGeom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Setting NAMA Objectives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2400" b="1" dirty="0"/>
              <a:t>Challenges / Success </a:t>
            </a:r>
            <a:r>
              <a:rPr lang="en-US" sz="2400" b="1" dirty="0" smtClean="0"/>
              <a:t>Factors</a:t>
            </a:r>
            <a:endParaRPr lang="en-US" sz="2400" b="1" dirty="0" smtClean="0"/>
          </a:p>
          <a:p>
            <a:r>
              <a:rPr lang="en-US" sz="2400" b="1" dirty="0" smtClean="0"/>
              <a:t>NAMA </a:t>
            </a:r>
            <a:r>
              <a:rPr lang="en-US" sz="2400" b="1" dirty="0"/>
              <a:t>Preparation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056" y="1207008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Identify a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‘Champion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’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drive the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NAMA development process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Stakeholder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engagement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(continuous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transparent, inclusive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Political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commitment to meet mitigation &amp; development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targets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ts val="600"/>
              </a:spcBef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Identify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lead institutions/ministries to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coordinate and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ensure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continued buy-in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Promote local technical capacity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 to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ensure lasting technical support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during NAMA and MRV system preparation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Identify a national financial institution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 to manage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large amounts of funds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for effective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allocation of financial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resources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Put the private sector center stage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engage in dialogues, encourage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policy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frameworks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facilitate investment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ventures under the NAMA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framework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3840480"/>
            <a:ext cx="883920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Design NAMA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Set up coordinating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managing structure (including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technical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and financial entities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lead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respective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areas)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Policy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incentives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are under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preparation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Involve p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rivate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sector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dialogue and design of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business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rgbClr val="70C139"/>
              </a:buClr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Approv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 n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ational budget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obtain int’l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support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implementation, the private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sector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is ready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engage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58543"/>
            <a:ext cx="5162550" cy="2690729"/>
          </a:xfrm>
          <a:prstGeom prst="rect">
            <a:avLst/>
          </a:prstGeom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33400" y="1143000"/>
            <a:ext cx="8078244" cy="0"/>
          </a:xfrm>
          <a:prstGeom prst="line">
            <a:avLst/>
          </a:prstGeom>
          <a:noFill/>
          <a:ln w="12700">
            <a:solidFill>
              <a:srgbClr val="0C0F8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4048" y="228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NAMA Implementation Key Steps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329847-71e0-4991-ae1d-d09f2517fcad">COUNTRYRBLAC-1394-1118</_dlc_DocId>
    <_dlc_DocIdUrl xmlns="ab329847-71e0-4991-ae1d-d09f2517fcad">
      <Url>https://intranet.undp.org/country/rblac/bb/intra/jcccp/_layouts/15/DocIdRedir.aspx?ID=COUNTRYRBLAC-1394-1118</Url>
      <Description>COUNTRYRBLAC-1394-1118</Description>
    </_dlc_DocIdUrl>
    <CSMeta2010Field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09AA65D188C45B8686C6DD6129E5C" ma:contentTypeVersion="0" ma:contentTypeDescription="Create a new document." ma:contentTypeScope="" ma:versionID="c5105cbf79a5b4ad6e63b9dc4aace074">
  <xsd:schema xmlns:xsd="http://www.w3.org/2001/XMLSchema" xmlns:xs="http://www.w3.org/2001/XMLSchema" xmlns:p="http://schemas.microsoft.com/office/2006/metadata/properties" xmlns:ns1="http://schemas.microsoft.com/sharepoint/v3" xmlns:ns2="ab329847-71e0-4991-ae1d-d09f2517fcad" targetNamespace="http://schemas.microsoft.com/office/2006/metadata/properties" ma:root="true" ma:fieldsID="546307e152b974e95ef9e9321c966868" ns1:_="" ns2:_="">
    <xsd:import namespace="http://schemas.microsoft.com/sharepoint/v3"/>
    <xsd:import namespace="ab329847-71e0-4991-ae1d-d09f2517fc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11" nillable="true" ma:displayName="Classification Status" ma:hidden="tru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29847-71e0-4991-ae1d-d09f2517fc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B51FB0-73A3-46CD-9B4C-94A033927C75}"/>
</file>

<file path=customXml/itemProps2.xml><?xml version="1.0" encoding="utf-8"?>
<ds:datastoreItem xmlns:ds="http://schemas.openxmlformats.org/officeDocument/2006/customXml" ds:itemID="{40D7FBB1-440D-4E59-99C6-0CCEF72F6CC0}"/>
</file>

<file path=customXml/itemProps3.xml><?xml version="1.0" encoding="utf-8"?>
<ds:datastoreItem xmlns:ds="http://schemas.openxmlformats.org/officeDocument/2006/customXml" ds:itemID="{DA3AA1E4-2FB0-4CE6-A396-76A6811058D4}"/>
</file>

<file path=customXml/itemProps4.xml><?xml version="1.0" encoding="utf-8"?>
<ds:datastoreItem xmlns:ds="http://schemas.openxmlformats.org/officeDocument/2006/customXml" ds:itemID="{3B8A3474-AC21-46DE-A308-F744360DEA31}"/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2617</Words>
  <Application>Microsoft Office PowerPoint</Application>
  <PresentationFormat>On-screen Show (4:3)</PresentationFormat>
  <Paragraphs>432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</vt:lpstr>
      <vt:lpstr>Myriad Pro</vt:lpstr>
      <vt:lpstr>Times New Roman</vt:lpstr>
      <vt:lpstr>Wingdings</vt:lpstr>
      <vt:lpstr>Office Theme</vt:lpstr>
      <vt:lpstr>PowerPoint Presentation</vt:lpstr>
      <vt:lpstr>Introduction</vt:lpstr>
      <vt:lpstr>LECB Programme – Overview (1)</vt:lpstr>
      <vt:lpstr>LECB Programme – Overview (2)</vt:lpstr>
      <vt:lpstr>LECB Partner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allison.towle</dc:creator>
  <cp:lastModifiedBy>James Vener</cp:lastModifiedBy>
  <cp:revision>178</cp:revision>
  <cp:lastPrinted>2015-07-08T11:58:38Z</cp:lastPrinted>
  <dcterms:created xsi:type="dcterms:W3CDTF">2012-08-29T20:38:00Z</dcterms:created>
  <dcterms:modified xsi:type="dcterms:W3CDTF">2016-01-26T19:31:05Z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 LanguagesTaxHTField0">
    <vt:lpwstr>English|7f98b732-4b5b-4b70-ba90-a0eff09b5d2d</vt:lpwstr>
  </property>
  <property fmtid="{D5CDD505-2E9C-101B-9397-08002B2CF9AE}" pid="3" name="ContentTypeId">
    <vt:lpwstr>0x0101008D109AA65D188C45B8686C6DD6129E5C</vt:lpwstr>
  </property>
  <property fmtid="{D5CDD505-2E9C-101B-9397-08002B2CF9AE}" pid="4" name="TaxCatchAll">
    <vt:lpwstr>5;#English|7f98b732-4b5b-4b70-ba90-a0eff09b5d2d</vt:lpwstr>
  </property>
  <property fmtid="{D5CDD505-2E9C-101B-9397-08002B2CF9AE}" pid="5" name="UN Languages">
    <vt:lpwstr>5;#English|7f98b732-4b5b-4b70-ba90-a0eff09b5d2d</vt:lpwstr>
  </property>
  <property fmtid="{D5CDD505-2E9C-101B-9397-08002B2CF9AE}" pid="6" name="_dlc_DocIdItemGuid">
    <vt:lpwstr>ff034fbd-7aa3-4d46-804e-7e9c65f61d99</vt:lpwstr>
  </property>
</Properties>
</file>