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9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2" r:id="rId5"/>
    <p:sldMasterId id="2147483650" r:id="rId6"/>
    <p:sldMasterId id="2147483674" r:id="rId7"/>
    <p:sldMasterId id="2147483686" r:id="rId8"/>
    <p:sldMasterId id="2147483698" r:id="rId9"/>
    <p:sldMasterId id="2147483710" r:id="rId10"/>
    <p:sldMasterId id="2147483722" r:id="rId11"/>
    <p:sldMasterId id="2147483734" r:id="rId12"/>
    <p:sldMasterId id="2147483746" r:id="rId13"/>
    <p:sldMasterId id="2147483758" r:id="rId14"/>
    <p:sldMasterId id="2147483769" r:id="rId15"/>
    <p:sldMasterId id="2147483782" r:id="rId16"/>
  </p:sldMasterIdLst>
  <p:notesMasterIdLst>
    <p:notesMasterId r:id="rId30"/>
  </p:notesMasterIdLst>
  <p:handoutMasterIdLst>
    <p:handoutMasterId r:id="rId31"/>
  </p:handoutMasterIdLst>
  <p:sldIdLst>
    <p:sldId id="261" r:id="rId17"/>
    <p:sldId id="265" r:id="rId18"/>
    <p:sldId id="318" r:id="rId19"/>
    <p:sldId id="334" r:id="rId20"/>
    <p:sldId id="328" r:id="rId21"/>
    <p:sldId id="335" r:id="rId22"/>
    <p:sldId id="327" r:id="rId23"/>
    <p:sldId id="332" r:id="rId24"/>
    <p:sldId id="321" r:id="rId25"/>
    <p:sldId id="325" r:id="rId26"/>
    <p:sldId id="330" r:id="rId27"/>
    <p:sldId id="307" r:id="rId28"/>
    <p:sldId id="331" r:id="rId2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133" autoAdjust="0"/>
    <p:restoredTop sz="99672" autoAdjust="0"/>
  </p:normalViewPr>
  <p:slideViewPr>
    <p:cSldViewPr snapToGrid="0" snapToObjects="1">
      <p:cViewPr>
        <p:scale>
          <a:sx n="70" d="100"/>
          <a:sy n="70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customXml" Target="../customXml/item3.xml"/><Relationship Id="rId21" Type="http://schemas.openxmlformats.org/officeDocument/2006/relationships/slide" Target="slides/slide5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275BB-6F6C-554C-A807-B1C898519E24}" type="datetime1">
              <a:rPr lang="en-US" smtClean="0"/>
              <a:t>3/13/2016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10EF3-96FE-C247-9196-07923483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14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AD11C7-B531-C14C-B9E0-D712B6F19E0D}" type="datetime1">
              <a:rPr lang="en-US" smtClean="0"/>
              <a:t>3/13/2016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69BCD9-6C41-C748-A53C-9AA9E680FB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069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Majority of the existing networks are VLF/ LF, such as NLDN, LINET</a:t>
            </a:r>
          </a:p>
          <a:p>
            <a:r>
              <a:rPr lang="en-US" dirty="0" smtClean="0"/>
              <a:t>Other small networks LDAR (mappers) are VHF </a:t>
            </a:r>
          </a:p>
          <a:p>
            <a:endParaRPr lang="en-US" dirty="0" smtClean="0"/>
          </a:p>
          <a:p>
            <a:r>
              <a:rPr lang="en-US" dirty="0" smtClean="0"/>
              <a:t>Many existing systems only send peaks of the waveforms. With the full waveforms, it would be easier to get rid the noise and reduce false locations.</a:t>
            </a:r>
          </a:p>
          <a:p>
            <a:endParaRPr lang="en-US" dirty="0" smtClean="0"/>
          </a:p>
          <a:p>
            <a:r>
              <a:rPr lang="en-US" dirty="0" smtClean="0"/>
              <a:t>The important fact is that the IC rate in a storm has a good correlation with the severity of the storm. </a:t>
            </a:r>
          </a:p>
          <a:p>
            <a:endParaRPr lang="en-US" dirty="0" smtClean="0"/>
          </a:p>
          <a:p>
            <a:r>
              <a:rPr lang="en-US" dirty="0" smtClean="0"/>
              <a:t>1HZ to 12MHZ   ELF to HF</a:t>
            </a:r>
          </a:p>
          <a:p>
            <a:endParaRPr lang="en-US" dirty="0" smtClean="0"/>
          </a:p>
          <a:p>
            <a:r>
              <a:rPr lang="en-US" dirty="0" smtClean="0"/>
              <a:t>ELF 3-30HZ</a:t>
            </a:r>
          </a:p>
          <a:p>
            <a:r>
              <a:rPr lang="en-US" dirty="0" smtClean="0"/>
              <a:t>SLF 30-300HZ</a:t>
            </a:r>
          </a:p>
          <a:p>
            <a:r>
              <a:rPr lang="en-US" dirty="0" smtClean="0"/>
              <a:t>ULF 300-3000HZ</a:t>
            </a:r>
          </a:p>
          <a:p>
            <a:r>
              <a:rPr lang="en-US" dirty="0" smtClean="0"/>
              <a:t>VLF 3-30KHZ</a:t>
            </a:r>
          </a:p>
          <a:p>
            <a:r>
              <a:rPr lang="en-US" dirty="0" smtClean="0"/>
              <a:t>LF 30-300KHZ</a:t>
            </a:r>
          </a:p>
          <a:p>
            <a:r>
              <a:rPr lang="en-US" dirty="0" smtClean="0"/>
              <a:t>HF 3-30MHZ</a:t>
            </a:r>
          </a:p>
          <a:p>
            <a:endParaRPr lang="en-US" dirty="0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B455904-6DF8-4841-AD90-5EF09D61EC9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77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3796832"/>
            <a:ext cx="7772400" cy="11318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4000" baseline="0"/>
            </a:lvl1pPr>
          </a:lstStyle>
          <a:p>
            <a:pPr lvl="0"/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943712"/>
            <a:ext cx="6400800" cy="3374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Write title page subtitle or information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916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4453426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4847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0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0794F6-857F-4EB2-BFBA-2563873BBF12}" type="datetimeFigureOut">
              <a:rPr lang="en-US" smtClean="0">
                <a:solidFill>
                  <a:srgbClr val="455560"/>
                </a:solidFill>
              </a:rPr>
              <a:pPr/>
              <a:t>3/13/2016</a:t>
            </a:fld>
            <a:endParaRPr lang="en-US">
              <a:solidFill>
                <a:srgbClr val="45556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5556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36D4-A321-4E95-9911-BF3D791EEC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76268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00186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4971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26885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79545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987276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440933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55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5994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831672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91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4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6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9298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8975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95170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61162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21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893038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510724"/>
            <a:ext cx="7772400" cy="1036113"/>
          </a:xfrm>
          <a:prstGeom prst="rect">
            <a:avLst/>
          </a:prstGeom>
        </p:spPr>
        <p:txBody>
          <a:bodyPr/>
          <a:lstStyle>
            <a:lvl1pPr>
              <a:lnSpc>
                <a:spcPts val="38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546837"/>
            <a:ext cx="6400800" cy="3374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1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Write title page subtitle or information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288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35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25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199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0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41157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867513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163562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210021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010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6210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91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323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177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8399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7072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961294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33269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589485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64081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130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6006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0141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152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2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350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431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050042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60013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831782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51129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9352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02653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786322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671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581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303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094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21550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076594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09534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01243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532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02272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869338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6398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02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8880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6217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427902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6459861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48152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017983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9901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92494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99603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3830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834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5760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3433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6424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4709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203486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91848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6551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60958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19804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044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070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70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9142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56601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7544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96781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306184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3544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4720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185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27574"/>
            <a:ext cx="9144000" cy="181069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450258" y="5122333"/>
            <a:ext cx="6243484" cy="100383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rgbClr val="455560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picture caption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9144000" cy="47275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27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89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57200" y="2438400"/>
            <a:ext cx="8229600" cy="57912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>
                <a:solidFill>
                  <a:srgbClr val="10238C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229600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rgbClr val="3E953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992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198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3357" y="2095808"/>
            <a:ext cx="8045532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025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553357" y="2095808"/>
            <a:ext cx="804553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427135"/>
            <a:ext cx="8045532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060131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6" hasCustomPrompt="1"/>
          </p:nvPr>
        </p:nvSpPr>
        <p:spPr>
          <a:xfrm>
            <a:off x="553357" y="2095808"/>
            <a:ext cx="3942443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095808"/>
            <a:ext cx="3953968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264746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49666" y="2095808"/>
            <a:ext cx="3947722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4645024" y="2095808"/>
            <a:ext cx="3956029" cy="33132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>
                <a:solidFill>
                  <a:srgbClr val="8BB2C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subheader</a:t>
            </a:r>
            <a:endParaRPr lang="en-US" dirty="0" smtClean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idx="20" hasCustomPrompt="1"/>
          </p:nvPr>
        </p:nvSpPr>
        <p:spPr>
          <a:xfrm>
            <a:off x="4644921" y="2427135"/>
            <a:ext cx="3953967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21" hasCustomPrompt="1"/>
          </p:nvPr>
        </p:nvSpPr>
        <p:spPr>
          <a:xfrm>
            <a:off x="553357" y="2427135"/>
            <a:ext cx="3945665" cy="3699028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370122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21" hasCustomPrompt="1"/>
          </p:nvPr>
        </p:nvSpPr>
        <p:spPr>
          <a:xfrm>
            <a:off x="1450258" y="524388"/>
            <a:ext cx="6243483" cy="560177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3460795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553357" y="2095808"/>
            <a:ext cx="8045532" cy="403035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</a:lstStyle>
          <a:p>
            <a:r>
              <a:rPr lang="en-US" sz="1400" dirty="0" smtClean="0"/>
              <a:t>Click to add chart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5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7737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1450258" y="2095808"/>
            <a:ext cx="1368323" cy="403035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40"/>
              </a:lnSpc>
              <a:buNone/>
              <a:defRPr sz="1100" spc="10" baseline="0">
                <a:solidFill>
                  <a:schemeClr val="accent2"/>
                </a:solidFill>
              </a:defRPr>
            </a:lvl1pPr>
            <a:lvl2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2pPr>
            <a:lvl3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3pPr>
            <a:lvl4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53357" y="463343"/>
            <a:ext cx="8045532" cy="966425"/>
          </a:xfrm>
          <a:prstGeom prst="rect">
            <a:avLst/>
          </a:prstGeom>
        </p:spPr>
        <p:txBody>
          <a:bodyPr/>
          <a:lstStyle>
            <a:lvl1pPr algn="l">
              <a:lnSpc>
                <a:spcPts val="3580"/>
              </a:lnSpc>
              <a:defRPr sz="3400" cap="none" spc="50" baseline="0">
                <a:solidFill>
                  <a:srgbClr val="455560"/>
                </a:solidFill>
              </a:defRPr>
            </a:lvl1pPr>
          </a:lstStyle>
          <a:p>
            <a:r>
              <a:rPr lang="en-US" dirty="0" smtClean="0"/>
              <a:t>Click to edit slide title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553357" y="1534132"/>
            <a:ext cx="8045532" cy="2952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1" spc="10" baseline="0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subtitle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21" hasCustomPrompt="1"/>
          </p:nvPr>
        </p:nvSpPr>
        <p:spPr>
          <a:xfrm>
            <a:off x="3039806" y="2095808"/>
            <a:ext cx="4653935" cy="4030355"/>
          </a:xfrm>
          <a:prstGeom prst="rect">
            <a:avLst/>
          </a:prstGeom>
        </p:spPr>
        <p:txBody>
          <a:bodyPr/>
          <a:lstStyle>
            <a:lvl1pPr marL="171450" indent="-171450">
              <a:lnSpc>
                <a:spcPts val="2040"/>
              </a:lnSpc>
              <a:buClr>
                <a:schemeClr val="accent1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1pPr>
            <a:lvl2pPr marL="742950" indent="-285750">
              <a:lnSpc>
                <a:spcPts val="2040"/>
              </a:lnSpc>
              <a:buClr>
                <a:schemeClr val="accent5"/>
              </a:buClr>
              <a:buSzPct val="13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2pPr>
            <a:lvl3pPr marL="1143000" indent="-228600">
              <a:lnSpc>
                <a:spcPts val="2040"/>
              </a:lnSpc>
              <a:buClr>
                <a:schemeClr val="accent5"/>
              </a:buClr>
              <a:buSzPct val="70000"/>
              <a:buFont typeface="Courier New"/>
              <a:buChar char="o"/>
              <a:defRPr sz="1100" spc="10">
                <a:solidFill>
                  <a:srgbClr val="455560"/>
                </a:solidFill>
              </a:defRPr>
            </a:lvl3pPr>
            <a:lvl4pPr marL="1543050" indent="-171450">
              <a:lnSpc>
                <a:spcPts val="2040"/>
              </a:lnSpc>
              <a:buClr>
                <a:schemeClr val="accent5"/>
              </a:buClr>
              <a:buSzPct val="50000"/>
              <a:buFont typeface="Arial"/>
              <a:buChar char="•"/>
              <a:defRPr sz="1100" spc="10">
                <a:solidFill>
                  <a:srgbClr val="455560"/>
                </a:solidFill>
              </a:defRPr>
            </a:lvl4pPr>
            <a:lvl5pPr>
              <a:lnSpc>
                <a:spcPts val="2040"/>
              </a:lnSpc>
              <a:defRPr sz="1100" spc="10">
                <a:solidFill>
                  <a:srgbClr val="455560"/>
                </a:solidFill>
              </a:defRPr>
            </a:lvl5pPr>
          </a:lstStyle>
          <a:p>
            <a:pPr lvl="0"/>
            <a:r>
              <a:rPr lang="en-US" dirty="0" smtClean="0"/>
              <a:t>Click to add body copy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6162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3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3.emf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618314"/>
            <a:ext cx="549349" cy="208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94651" y="2618314"/>
            <a:ext cx="549349" cy="208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097" y="2628176"/>
            <a:ext cx="4597806" cy="7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7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2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5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4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4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538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538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76685" y="6589018"/>
            <a:ext cx="1418960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US" sz="1400" spc="10" baseline="30000" dirty="0" smtClean="0">
                <a:solidFill>
                  <a:srgbClr val="8BB2C1"/>
                </a:solidFill>
              </a:rPr>
              <a:t>© 2015 — Confidential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>
            <a:alphaModFix amt="45000"/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95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179231"/>
            <a:ext cx="9144000" cy="2086951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9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538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flipV="1">
            <a:off x="8821995" y="538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876685" y="6589018"/>
            <a:ext cx="1418960" cy="235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u="none" strike="noStrike" kern="1200" spc="10" baseline="30000" dirty="0" smtClean="0">
                <a:solidFill>
                  <a:srgbClr val="8BB2C1"/>
                </a:solidFill>
                <a:latin typeface="+mn-lt"/>
                <a:ea typeface="+mn-ea"/>
                <a:cs typeface="+mn-cs"/>
              </a:rPr>
              <a:t>© 2015 — Confidential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2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9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2" r:id="rId2"/>
    <p:sldLayoutId id="2147483660" r:id="rId3"/>
    <p:sldLayoutId id="2147483654" r:id="rId4"/>
    <p:sldLayoutId id="2147483655" r:id="rId5"/>
    <p:sldLayoutId id="2147483661" r:id="rId6"/>
    <p:sldLayoutId id="2147483656" r:id="rId7"/>
    <p:sldLayoutId id="2147483658" r:id="rId8"/>
    <p:sldLayoutId id="2147483659" r:id="rId9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6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2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9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5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0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02541"/>
            <a:ext cx="9144000" cy="47530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8821995" y="157726"/>
            <a:ext cx="330199" cy="1290666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17378" y="6500403"/>
            <a:ext cx="635000" cy="365125"/>
          </a:xfrm>
          <a:prstGeom prst="rect">
            <a:avLst/>
          </a:prstGeom>
        </p:spPr>
        <p:txBody>
          <a:bodyPr/>
          <a:lstStyle>
            <a:lvl1pPr algn="r">
              <a:defRPr sz="1200" spc="100">
                <a:solidFill>
                  <a:srgbClr val="8BB2C1"/>
                </a:solidFill>
              </a:defRPr>
            </a:lvl1pPr>
          </a:lstStyle>
          <a:p>
            <a:fld id="{3E3ED74B-5C5F-F741-BAA8-68C88EB8DA3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>
            <a:alphaModFix amt="4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61" y="6517408"/>
            <a:ext cx="1471799" cy="2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9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adavidov@earthnetworks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2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2369" y="3530132"/>
            <a:ext cx="8102991" cy="1131888"/>
          </a:xfrm>
        </p:spPr>
        <p:txBody>
          <a:bodyPr/>
          <a:lstStyle/>
          <a:p>
            <a:r>
              <a:rPr lang="en-US" sz="3200" dirty="0" smtClean="0"/>
              <a:t>Enhancing NMHS Capacity to Generate and Distribute Dynamic Early Warning Content</a:t>
            </a:r>
          </a:p>
          <a:p>
            <a:r>
              <a:rPr lang="en-US" sz="2000" b="1" i="1" dirty="0" smtClean="0"/>
              <a:t>Current Conditions – Storm Alerts – Point Forecasts</a:t>
            </a:r>
            <a:endParaRPr lang="en-US" sz="1800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2369" y="1759077"/>
            <a:ext cx="8102991" cy="337462"/>
          </a:xfrm>
        </p:spPr>
        <p:txBody>
          <a:bodyPr/>
          <a:lstStyle/>
          <a:p>
            <a:r>
              <a:rPr lang="en-US" dirty="0" smtClean="0"/>
              <a:t>UNDP Workshop on ‘</a:t>
            </a:r>
            <a:r>
              <a:rPr lang="en-US" dirty="0" smtClean="0"/>
              <a:t>The Last Mile</a:t>
            </a:r>
            <a:r>
              <a:rPr lang="en-US" dirty="0"/>
              <a:t>’ </a:t>
            </a:r>
            <a:r>
              <a:rPr lang="en-US" dirty="0" smtClean="0"/>
              <a:t>: Session 4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492369" y="5834309"/>
            <a:ext cx="8102991" cy="337462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1600" b="0" i="1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Ari Davidov </a:t>
            </a:r>
            <a:r>
              <a:rPr lang="en-US" dirty="0" smtClean="0">
                <a:hlinkClick r:id="rId2"/>
              </a:rPr>
              <a:t>adavidov@earthnetworks.com</a:t>
            </a:r>
            <a:endParaRPr lang="en-US" dirty="0" smtClean="0"/>
          </a:p>
          <a:p>
            <a:r>
              <a:rPr lang="en-US" dirty="0" smtClean="0"/>
              <a:t>Livingstone </a:t>
            </a:r>
            <a:r>
              <a:rPr lang="en-US" dirty="0"/>
              <a:t>Zambia </a:t>
            </a:r>
            <a:r>
              <a:rPr lang="en-US" dirty="0" smtClean="0"/>
              <a:t>15 </a:t>
            </a:r>
            <a:r>
              <a:rPr lang="en-US" dirty="0"/>
              <a:t>March 2016</a:t>
            </a:r>
          </a:p>
        </p:txBody>
      </p:sp>
    </p:spTree>
    <p:extLst>
      <p:ext uri="{BB962C8B-B14F-4D97-AF65-F5344CB8AC3E}">
        <p14:creationId xmlns:p14="http://schemas.microsoft.com/office/powerpoint/2010/main" val="70406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553357" y="254764"/>
            <a:ext cx="8045532" cy="966425"/>
          </a:xfrm>
        </p:spPr>
        <p:txBody>
          <a:bodyPr/>
          <a:lstStyle/>
          <a:p>
            <a:pPr algn="ctr"/>
            <a:r>
              <a:rPr lang="en-US" sz="3200" b="1" dirty="0" smtClean="0"/>
              <a:t>Early Warning </a:t>
            </a:r>
            <a:r>
              <a:rPr lang="en-US" sz="3200" b="1" dirty="0"/>
              <a:t>Content in WMO </a:t>
            </a:r>
            <a:r>
              <a:rPr lang="en-US" sz="3200" b="1" dirty="0" smtClean="0"/>
              <a:t>Endorsed</a:t>
            </a:r>
            <a:r>
              <a:rPr lang="en-US" sz="3200" b="1" dirty="0"/>
              <a:t/>
            </a:r>
            <a:br>
              <a:rPr lang="en-US" sz="3200" b="1" dirty="0"/>
            </a:br>
            <a:r>
              <a:rPr lang="en-US" sz="3200" b="1" dirty="0"/>
              <a:t>Common Alerting Protocol (CAP) Format</a:t>
            </a:r>
            <a:endParaRPr lang="en-US" sz="3200" b="1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72192" y="1448818"/>
            <a:ext cx="4641623" cy="4951981"/>
          </a:xfrm>
        </p:spPr>
        <p:txBody>
          <a:bodyPr anchor="ctr">
            <a:noAutofit/>
          </a:bodyPr>
          <a:lstStyle/>
          <a:p>
            <a:pPr marL="342900" lvl="0" indent="-342900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Storm alerts </a:t>
            </a:r>
            <a:r>
              <a:rPr lang="en-US" sz="2000" b="1" dirty="0" smtClean="0">
                <a:solidFill>
                  <a:schemeClr val="tx1"/>
                </a:solidFill>
              </a:rPr>
              <a:t>(heavy rains, high winds, hail, lightning, etc.) </a:t>
            </a:r>
            <a:r>
              <a:rPr lang="en-US" sz="2000" dirty="0" smtClean="0">
                <a:solidFill>
                  <a:schemeClr val="tx1"/>
                </a:solidFill>
              </a:rPr>
              <a:t>via </a:t>
            </a:r>
            <a:r>
              <a:rPr lang="en-US" sz="2000" dirty="0">
                <a:solidFill>
                  <a:schemeClr val="tx1"/>
                </a:solidFill>
              </a:rPr>
              <a:t>a data API </a:t>
            </a:r>
            <a:r>
              <a:rPr lang="en-US" sz="2000" dirty="0" smtClean="0">
                <a:solidFill>
                  <a:schemeClr val="tx1"/>
                </a:solidFill>
              </a:rPr>
              <a:t>that returns alert info </a:t>
            </a:r>
            <a:r>
              <a:rPr lang="en-US" sz="2000" dirty="0">
                <a:solidFill>
                  <a:schemeClr val="tx1"/>
                </a:solidFill>
              </a:rPr>
              <a:t>in </a:t>
            </a:r>
            <a:r>
              <a:rPr lang="en-US" sz="2000" dirty="0" smtClean="0">
                <a:solidFill>
                  <a:schemeClr val="tx1"/>
                </a:solidFill>
              </a:rPr>
              <a:t>CAP format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The </a:t>
            </a:r>
            <a:r>
              <a:rPr lang="en-US" sz="2000" dirty="0">
                <a:solidFill>
                  <a:schemeClr val="tx1"/>
                </a:solidFill>
              </a:rPr>
              <a:t>CAP alert feed includes a </a:t>
            </a:r>
            <a:r>
              <a:rPr lang="en-US" sz="2000" b="1" dirty="0">
                <a:solidFill>
                  <a:schemeClr val="tx1"/>
                </a:solidFill>
              </a:rPr>
              <a:t>polygon encompassing the area at risk, </a:t>
            </a:r>
            <a:r>
              <a:rPr lang="en-US" sz="2000" dirty="0">
                <a:solidFill>
                  <a:schemeClr val="tx1"/>
                </a:solidFill>
              </a:rPr>
              <a:t>direction and speed of </a:t>
            </a:r>
            <a:r>
              <a:rPr lang="en-US" sz="2000" dirty="0" smtClean="0">
                <a:solidFill>
                  <a:schemeClr val="tx1"/>
                </a:solidFill>
              </a:rPr>
              <a:t>severe storm activity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b="1" dirty="0" smtClean="0">
                <a:solidFill>
                  <a:schemeClr val="tx1"/>
                </a:solidFill>
              </a:rPr>
              <a:t>communities in route </a:t>
            </a:r>
            <a:r>
              <a:rPr lang="en-US" sz="2000" b="1" dirty="0">
                <a:solidFill>
                  <a:schemeClr val="tx1"/>
                </a:solidFill>
              </a:rPr>
              <a:t>of </a:t>
            </a:r>
            <a:r>
              <a:rPr lang="en-US" sz="2000" b="1" dirty="0" smtClean="0">
                <a:solidFill>
                  <a:schemeClr val="tx1"/>
                </a:solidFill>
              </a:rPr>
              <a:t>storm 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With sufficient </a:t>
            </a:r>
            <a:r>
              <a:rPr lang="en-US" sz="2000" dirty="0">
                <a:solidFill>
                  <a:schemeClr val="tx1"/>
                </a:solidFill>
              </a:rPr>
              <a:t>AWS network </a:t>
            </a:r>
            <a:r>
              <a:rPr lang="en-US" sz="2000" dirty="0" smtClean="0">
                <a:solidFill>
                  <a:schemeClr val="tx1"/>
                </a:solidFill>
              </a:rPr>
              <a:t>density </a:t>
            </a:r>
            <a:r>
              <a:rPr lang="en-US" sz="2000" dirty="0">
                <a:solidFill>
                  <a:schemeClr val="tx1"/>
                </a:solidFill>
              </a:rPr>
              <a:t>along the storm cell path </a:t>
            </a:r>
            <a:r>
              <a:rPr lang="en-US" sz="2000" dirty="0" smtClean="0">
                <a:solidFill>
                  <a:schemeClr val="tx1"/>
                </a:solidFill>
              </a:rPr>
              <a:t>(need wind </a:t>
            </a:r>
            <a:r>
              <a:rPr lang="en-US" sz="2000" dirty="0">
                <a:solidFill>
                  <a:schemeClr val="tx1"/>
                </a:solidFill>
              </a:rPr>
              <a:t>gust and rain rate data in real </a:t>
            </a:r>
            <a:r>
              <a:rPr lang="en-US" sz="2000" dirty="0" smtClean="0">
                <a:solidFill>
                  <a:schemeClr val="tx1"/>
                </a:solidFill>
              </a:rPr>
              <a:t>time), </a:t>
            </a:r>
            <a:r>
              <a:rPr lang="en-US" sz="2000" b="1" dirty="0" smtClean="0">
                <a:solidFill>
                  <a:schemeClr val="tx1"/>
                </a:solidFill>
              </a:rPr>
              <a:t>CAP adds current </a:t>
            </a:r>
            <a:r>
              <a:rPr lang="en-US" sz="2000" b="1" dirty="0">
                <a:solidFill>
                  <a:schemeClr val="tx1"/>
                </a:solidFill>
              </a:rPr>
              <a:t>observations from </a:t>
            </a:r>
            <a:r>
              <a:rPr lang="en-US" sz="2000" b="1" dirty="0" smtClean="0">
                <a:solidFill>
                  <a:schemeClr val="tx1"/>
                </a:solidFill>
              </a:rPr>
              <a:t>AWS near or in affected area </a:t>
            </a: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</a:pPr>
            <a:r>
              <a:rPr lang="en-US" sz="2000" dirty="0" smtClean="0">
                <a:solidFill>
                  <a:schemeClr val="tx1"/>
                </a:solidFill>
              </a:rPr>
              <a:t>A </a:t>
            </a:r>
            <a:r>
              <a:rPr lang="en-US" sz="2000" dirty="0">
                <a:solidFill>
                  <a:schemeClr val="tx1"/>
                </a:solidFill>
              </a:rPr>
              <a:t>ready-to-use </a:t>
            </a:r>
            <a:r>
              <a:rPr lang="en-US" sz="2000" b="1" dirty="0">
                <a:solidFill>
                  <a:schemeClr val="tx1"/>
                </a:solidFill>
              </a:rPr>
              <a:t>weather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b="1" dirty="0">
                <a:solidFill>
                  <a:schemeClr val="tx1"/>
                </a:solidFill>
              </a:rPr>
              <a:t>bulletin text 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dirty="0" smtClean="0">
                <a:solidFill>
                  <a:schemeClr val="tx1"/>
                </a:solidFill>
              </a:rPr>
              <a:t>is provided </a:t>
            </a:r>
            <a:r>
              <a:rPr lang="en-US" sz="2000" dirty="0">
                <a:solidFill>
                  <a:schemeClr val="tx1"/>
                </a:solidFill>
              </a:rPr>
              <a:t>within the CAP </a:t>
            </a:r>
            <a:r>
              <a:rPr lang="en-US" sz="2000" dirty="0" smtClean="0">
                <a:solidFill>
                  <a:schemeClr val="tx1"/>
                </a:solidFill>
              </a:rPr>
              <a:t>feed and updated automatically for apps to use</a:t>
            </a:r>
            <a:endParaRPr lang="en-US" sz="2000" dirty="0" smtClean="0">
              <a:solidFill>
                <a:schemeClr val="tx1"/>
              </a:solidFill>
            </a:endParaRPr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4" t="30360" r="28018" b="24076"/>
          <a:stretch/>
        </p:blipFill>
        <p:spPr bwMode="auto">
          <a:xfrm>
            <a:off x="4686299" y="4033392"/>
            <a:ext cx="4205037" cy="2324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18415" y="3742926"/>
            <a:ext cx="215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Actionable Bulletin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781188" y="1405154"/>
            <a:ext cx="1914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Relevant Polygon</a:t>
            </a:r>
            <a:endParaRPr lang="en-US" b="1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350" y="1713353"/>
            <a:ext cx="3720539" cy="2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5"/>
          <p:cNvSpPr/>
          <p:nvPr/>
        </p:nvSpPr>
        <p:spPr>
          <a:xfrm>
            <a:off x="7183008" y="2270718"/>
            <a:ext cx="95643" cy="81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705097" y="2727053"/>
            <a:ext cx="95643" cy="81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183008" y="2969028"/>
            <a:ext cx="95643" cy="8188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9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52256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800">
                <a:solidFill>
                  <a:srgbClr val="2B338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3368675" algn="l"/>
              </a:tabLst>
            </a:pPr>
            <a:r>
              <a:rPr lang="en-US" sz="3200" b="1" spc="50" dirty="0">
                <a:solidFill>
                  <a:srgbClr val="455560"/>
                </a:solidFill>
              </a:rPr>
              <a:t>StreamerRT: All-Weather Visualization, </a:t>
            </a:r>
          </a:p>
          <a:p>
            <a:pPr algn="ctr">
              <a:tabLst>
                <a:tab pos="3368675" algn="l"/>
              </a:tabLst>
            </a:pPr>
            <a:r>
              <a:rPr lang="en-US" sz="3200" b="1" spc="50" dirty="0">
                <a:solidFill>
                  <a:srgbClr val="455560"/>
                </a:solidFill>
              </a:rPr>
              <a:t>Forecasting </a:t>
            </a:r>
            <a:r>
              <a:rPr lang="en-US" sz="3200" b="1" spc="50" dirty="0">
                <a:solidFill>
                  <a:srgbClr val="455560"/>
                </a:solidFill>
              </a:rPr>
              <a:t>and Alerting </a:t>
            </a:r>
            <a:r>
              <a:rPr lang="en-US" sz="3200" b="1" spc="50" dirty="0" smtClean="0">
                <a:solidFill>
                  <a:srgbClr val="455560"/>
                </a:solidFill>
              </a:rPr>
              <a:t>Portal for NMHS</a:t>
            </a:r>
            <a:endParaRPr lang="en-US" sz="3200" b="1" spc="50" dirty="0">
              <a:solidFill>
                <a:srgbClr val="455560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3" y="1534352"/>
            <a:ext cx="8376134" cy="45853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858000" y="6492875"/>
            <a:ext cx="2057400" cy="365125"/>
          </a:xfrm>
          <a:prstGeom prst="rect">
            <a:avLst/>
          </a:prstGeom>
        </p:spPr>
        <p:txBody>
          <a:bodyPr/>
          <a:lstStyle/>
          <a:p>
            <a:pPr algn="r"/>
            <a:fld id="{CFE593C7-081D-4EEA-ACA7-9D4818A868B3}" type="slidenum">
              <a:rPr lang="en-US" sz="1400" b="0" smtClean="0">
                <a:solidFill>
                  <a:prstClr val="white"/>
                </a:solidFill>
              </a:rPr>
              <a:pPr algn="r"/>
              <a:t>11</a:t>
            </a:fld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20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045256" y="1500388"/>
            <a:ext cx="2415226" cy="4299923"/>
            <a:chOff x="4045256" y="1500388"/>
            <a:chExt cx="2415226" cy="4299923"/>
          </a:xfrm>
        </p:grpSpPr>
        <p:grpSp>
          <p:nvGrpSpPr>
            <p:cNvPr id="11" name="Group 10"/>
            <p:cNvGrpSpPr/>
            <p:nvPr/>
          </p:nvGrpSpPr>
          <p:grpSpPr>
            <a:xfrm>
              <a:off x="4045256" y="1500388"/>
              <a:ext cx="2415226" cy="4299923"/>
              <a:chOff x="4045256" y="1500388"/>
              <a:chExt cx="2415226" cy="429992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45256" y="1500388"/>
                <a:ext cx="2415226" cy="4299923"/>
              </a:xfrm>
              <a:prstGeom prst="rect">
                <a:avLst/>
              </a:prstGeom>
            </p:spPr>
          </p:pic>
          <p:pic>
            <p:nvPicPr>
              <p:cNvPr id="3074" name="Picture 2" descr="https://scontent-vie1-1.xx.fbcdn.net/hphotos-xfa1/v/wl/t34.0-12/12188283_10153372322482124_948390643_n.jpg?oh=a0559af9d866ae3df68b346b152480d3&amp;oe=56E98216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213" b="88848"/>
              <a:stretch/>
            </p:blipFill>
            <p:spPr bwMode="auto">
              <a:xfrm>
                <a:off x="4253690" y="2132529"/>
                <a:ext cx="2008754" cy="2238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Picture 6" descr="http://www.africa-internet.com/image/2/200/0/5/uploads/providers/logo/mcel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0" t="17335" r="14420" b="27985"/>
            <a:stretch/>
          </p:blipFill>
          <p:spPr bwMode="auto">
            <a:xfrm>
              <a:off x="4316157" y="3263970"/>
              <a:ext cx="264453" cy="149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3086100" y="5090552"/>
            <a:ext cx="2985516" cy="801196"/>
          </a:xfrm>
          <a:prstGeom prst="rect">
            <a:avLst/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6421" y="1544666"/>
            <a:ext cx="3871441" cy="4030355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Daily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use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app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enhances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 NMHS community </a:t>
            </a:r>
            <a:r>
              <a:rPr lang="en-US" sz="1800" dirty="0">
                <a:solidFill>
                  <a:srgbClr val="000000"/>
                </a:solidFill>
                <a:cs typeface="Calibri" pitchFamily="34" charset="0"/>
              </a:rPr>
              <a:t>engagement </a:t>
            </a:r>
          </a:p>
          <a:p>
            <a:r>
              <a:rPr lang="en-US" sz="1800" dirty="0">
                <a:solidFill>
                  <a:srgbClr val="000000"/>
                </a:solidFill>
                <a:cs typeface="Calibri" pitchFamily="34" charset="0"/>
              </a:rPr>
              <a:t>Allows all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partners to </a:t>
            </a:r>
            <a:r>
              <a:rPr lang="en-US" sz="1800" dirty="0">
                <a:solidFill>
                  <a:srgbClr val="000000"/>
                </a:solidFill>
                <a:cs typeface="Calibri" pitchFamily="34" charset="0"/>
              </a:rPr>
              <a:t>feature their web content and social media</a:t>
            </a:r>
          </a:p>
          <a:p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Leverages </a:t>
            </a:r>
            <a:r>
              <a:rPr lang="en-US" sz="1800" dirty="0">
                <a:solidFill>
                  <a:srgbClr val="000000"/>
                </a:solidFill>
                <a:cs typeface="Calibri" pitchFamily="34" charset="0"/>
              </a:rPr>
              <a:t>EN’s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app development </a:t>
            </a:r>
            <a:endParaRPr lang="en-US" sz="1800" dirty="0">
              <a:solidFill>
                <a:srgbClr val="000000"/>
              </a:solidFill>
              <a:cs typeface="Calibri" pitchFamily="34" charset="0"/>
            </a:endParaRPr>
          </a:p>
          <a:p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Extends </a:t>
            </a:r>
            <a:r>
              <a:rPr lang="en-US" sz="1800" dirty="0">
                <a:solidFill>
                  <a:srgbClr val="000000"/>
                </a:solidFill>
                <a:cs typeface="Calibri" pitchFamily="34" charset="0"/>
              </a:rPr>
              <a:t>user satisfaction and </a:t>
            </a:r>
            <a:r>
              <a:rPr lang="en-US" sz="1800" dirty="0" smtClean="0">
                <a:solidFill>
                  <a:srgbClr val="000000"/>
                </a:solidFill>
                <a:cs typeface="Calibri" pitchFamily="34" charset="0"/>
              </a:rPr>
              <a:t>   loyalty </a:t>
            </a:r>
            <a:r>
              <a:rPr lang="en-US" sz="1800" dirty="0">
                <a:solidFill>
                  <a:srgbClr val="000000"/>
                </a:solidFill>
                <a:cs typeface="Calibri" pitchFamily="34" charset="0"/>
              </a:rPr>
              <a:t>for telecom partner</a:t>
            </a:r>
          </a:p>
          <a:p>
            <a:pPr lvl="1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Right Arrow 15"/>
          <p:cNvSpPr/>
          <p:nvPr/>
        </p:nvSpPr>
        <p:spPr>
          <a:xfrm rot="5400000">
            <a:off x="4800418" y="4153097"/>
            <a:ext cx="841859" cy="677334"/>
          </a:xfrm>
          <a:prstGeom prst="rightArrow">
            <a:avLst/>
          </a:prstGeom>
          <a:solidFill>
            <a:srgbClr val="E07C27"/>
          </a:solidFill>
          <a:ln>
            <a:solidFill>
              <a:srgbClr val="E07C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2827" y="5152147"/>
            <a:ext cx="714375" cy="720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2F6F8C"/>
              </a:solidFill>
            </a:endParaRPr>
          </a:p>
          <a:p>
            <a:pPr algn="ctr"/>
            <a:endParaRPr lang="en-US" sz="1200" b="1" dirty="0" smtClean="0">
              <a:solidFill>
                <a:srgbClr val="92D050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92D050"/>
                </a:solidFill>
              </a:rPr>
              <a:t>Twitter</a:t>
            </a:r>
            <a:endParaRPr lang="en-US" sz="1200" b="1" dirty="0">
              <a:solidFill>
                <a:srgbClr val="92D050"/>
              </a:solidFill>
            </a:endParaRPr>
          </a:p>
        </p:txBody>
      </p:sp>
      <p:sp>
        <p:nvSpPr>
          <p:cNvPr id="7" name="Curved Up Arrow 6"/>
          <p:cNvSpPr/>
          <p:nvPr/>
        </p:nvSpPr>
        <p:spPr>
          <a:xfrm rot="19803852">
            <a:off x="5270286" y="5065167"/>
            <a:ext cx="3634017" cy="904035"/>
          </a:xfrm>
          <a:prstGeom prst="curvedUpArrow">
            <a:avLst>
              <a:gd name="adj1" fmla="val 25000"/>
              <a:gd name="adj2" fmla="val 47200"/>
              <a:gd name="adj3" fmla="val 25000"/>
            </a:avLst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560"/>
              </a:solidFill>
            </a:endParaRPr>
          </a:p>
        </p:txBody>
      </p:sp>
      <p:sp>
        <p:nvSpPr>
          <p:cNvPr id="8" name="Bent Arrow 7"/>
          <p:cNvSpPr/>
          <p:nvPr/>
        </p:nvSpPr>
        <p:spPr>
          <a:xfrm flipH="1">
            <a:off x="2725536" y="4491764"/>
            <a:ext cx="1789312" cy="598788"/>
          </a:xfrm>
          <a:prstGeom prst="bentArrow">
            <a:avLst>
              <a:gd name="adj1" fmla="val 25000"/>
              <a:gd name="adj2" fmla="val 28370"/>
              <a:gd name="adj3" fmla="val 25000"/>
              <a:gd name="adj4" fmla="val 40380"/>
            </a:avLst>
          </a:prstGeom>
          <a:solidFill>
            <a:schemeClr val="accent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556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822422" y="3450376"/>
            <a:ext cx="0" cy="492994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1194" y="3455916"/>
            <a:ext cx="671877" cy="462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" name="Straight Connector 45"/>
          <p:cNvCxnSpPr/>
          <p:nvPr/>
        </p:nvCxnSpPr>
        <p:spPr>
          <a:xfrm flipH="1">
            <a:off x="5614015" y="3440875"/>
            <a:ext cx="4811" cy="50887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946383" y="3450376"/>
            <a:ext cx="4811" cy="50887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itle 1"/>
          <p:cNvSpPr txBox="1">
            <a:spLocks/>
          </p:cNvSpPr>
          <p:nvPr/>
        </p:nvSpPr>
        <p:spPr>
          <a:xfrm>
            <a:off x="306420" y="253455"/>
            <a:ext cx="8509987" cy="89217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pc="-150" dirty="0" smtClean="0">
                <a:latin typeface="Calibri" panose="020F0502020204030204" pitchFamily="34" charset="0"/>
              </a:rPr>
              <a:t>EN’s “Partner</a:t>
            </a:r>
            <a:r>
              <a:rPr lang="en-US" sz="3200" b="1" spc="-150" dirty="0">
                <a:latin typeface="Calibri" panose="020F0502020204030204" pitchFamily="34" charset="0"/>
              </a:rPr>
              <a:t>” </a:t>
            </a:r>
            <a:r>
              <a:rPr lang="en-US" sz="3200" b="1" spc="-150" dirty="0" smtClean="0">
                <a:latin typeface="Calibri" panose="020F0502020204030204" pitchFamily="34" charset="0"/>
              </a:rPr>
              <a:t>App for Smartphones </a:t>
            </a:r>
            <a:r>
              <a:rPr lang="en-US" sz="3200" b="1" spc="-150" dirty="0" smtClean="0">
                <a:latin typeface="Calibri" panose="020F0502020204030204" pitchFamily="34" charset="0"/>
              </a:rPr>
              <a:t>Enables NMHS      to Provide Easy </a:t>
            </a:r>
            <a:r>
              <a:rPr lang="en-US" sz="3200" b="1" spc="-150" dirty="0" smtClean="0">
                <a:latin typeface="Calibri" panose="020F0502020204030204" pitchFamily="34" charset="0"/>
              </a:rPr>
              <a:t>Access to Live Weather </a:t>
            </a:r>
            <a:r>
              <a:rPr lang="en-US" sz="3200" b="1" spc="-150" dirty="0" smtClean="0">
                <a:latin typeface="Calibri" panose="020F0502020204030204" pitchFamily="34" charset="0"/>
              </a:rPr>
              <a:t>Information</a:t>
            </a:r>
            <a:endParaRPr lang="en-US" sz="3200" b="1" spc="-150" dirty="0">
              <a:latin typeface="Calibri" panose="020F0502020204030204" pitchFamily="34" charset="0"/>
            </a:endParaRPr>
          </a:p>
        </p:txBody>
      </p:sp>
      <p:sp>
        <p:nvSpPr>
          <p:cNvPr id="12" name="AutoShape 8" descr="data:image/png;base64,iVBORw0KGgoAAAANSUhEUgAAAMgAAAC8CAMAAAAKNRF7AAACAVBMVEX///8AAAALaTbnmiNgOhe8ICXqnCPy8vJeXl766+ztniQFZzPIUVTC1ssUcT/os7S7GB75+fnm5ubu7u65AAnhliPb29uZmZmioqLg4ODNzc24uLjbkiLMiCDAwMDV1dWPj4/Egx/UjiGJXBeenp6+fx+JiYmhbRy5ICWpqal1dXXHx8eTk5N/f39AQEAtLS10TxZnZ2eudR2dahsNAAAbEwZ/VRUdHR1YNhZDLg5OTk5dPxE5JwsFGg9ubm4iIiIIIhQIKxhlRRQvIQoLQCM5OTkLTClfQBEJNB0EEApPMBQQDAVPNg8hFwg0IA5VVVWpHiJEKhJMEBI4AACGGRwwFACfHSFjFRg5HABvFRg4DA5IMg+EsphJJgAhDgBTRjaDAAgxAABoQgCXZGWBUwALWC6AGh2jg4SSGx9sooRPjmqdAABONB4IEhqNhHdzX0NCMiAhKRu0qJlxZlWTd0xrKyKtnIWIdVuWfFswfFCKYiu20cEeBAViAAApDA1uVC2Yv6hFGRc+IRpcVEsvKCFPOyw7NS4+FwCSaC0xMhNKPxshLR1/YTssNBhXRzKbY2RkLzCDPD+de3yRMjR1VFXEtZ3xz9DflJenbG1WPz/lsmuxl5iBP0EAABNLAACkVljNZmjknZ6xiImziVO1gTfQam2BLjAhLy9nLjByLxlkQkNFZeJmAAAgAElEQVR4nL19jUPbVpavbxxsV5lu/TGyjSXZloQs/C1LtsAfGJAAA5axYSiEeEhSShJmmqSZyex0p03odEiY7r6+zrTp67y+dtu3+3ZnZ/tXvnMl29gGE9opvU2TQKx777nnnN/5nXvPFTbbRRtFXfijP1RzBv2X0Gvys8gl9Hpu+/Iz7yX06n3zK+cldHtOS9798lL6/fKte55L6XhE83/1InQ5Hb9offkjSuJ986efXlLXn/70xY/n8M57rbfCl9R38nbrkx/N4b88mPzk0vT/Vav11Y9kXKGDyduX4+q4Ube33vr0R4Gu0CfurU8uA3ut5v1mq7X1Yzi8983Jg8scyPNla3PsR3B4cPStg0vCXqtFXmxtui/f4b/cmrzr/tR3iSN47rnvbrn/eplDQAu/5d7cOrgs7LVa8kXr7qT7ch0eO/pd95uXu1rON92bm+5LdXhw9MmdrbfilzeC2ai3Jrdb7kt0eM+9lnvzrvvupaP8J+6D7TH33eRl9X/vLXdrY7J1ecGw275sjW1vjrkvK1pRt92T2wfuF5eRUQ027yewYq2xS0JHcPSxze2xyR8hYfB8Oene2Rm7HIcHRx9rbWy5X1ya5fa1yAv35AYY19YPjyu+N91jk9t3xy4Z3zvNc29y7AAb1w+/bPdaY7hr98GPk/aEQSXbO2M/vMNTW6CQG6DsSw6G3eYBA9g6hMX7gS0AO/rYzsbk2KUHw24LvwUD3pgcG2vd+wEl8X8Fchw8AZv964+1M+CBIScPsXEd/HBxy/cpXpmNbfjt8oNht0FQHNs83AJJXvxgHBU7+tjdGxhExn+oPl/aICiOTW6ANV/M4T0XMECI6KCLJ3ehy0sJhh6fPxg+PQ+ski08KiDMSyUJpdPhl80NkBA6uwFr435xOm9zJgMR39/ljv508/hm/p1TSxr5BgNMHltD6yUL6KECkUgwfv40/Li/sc38wdjY5CkodHp+28gfNxN/R+obbyIkySLzf4bngYPiWOtwG6vkm/P5XTAYSedCVOpccePmkuD+3KcyQ0/8/9CyrCKUmfg+NucLeW3hWYSKdlaS5MfD9pPEprCJDsbONIW+WaTifhdCpVA4do5OgL+BKrYRjk1vnlJIWlYlwSEhNBW3eUPfMQg7QRd1hFCBVeD3uuvU45+aNo1B5ptzQMYXpfyLCPeQDMXO+Vx4Cy8L9rnT26Se9E3oQOUq8PsUQovfTZJwFlmtZuDfc6c4QxKC4thWHrLFc8K7NxCOdDsKh1KjbRCI6NYNCwVPm08aP16ROv1Mfaew78uhbmvA/8W3U8nhAXAcBmvYOCcmOmPhZKbbT5aKxEYupvfNzRvYTs8IhqGJx3gtC/VuR6WL51zjVGIKP2vwvKToIEpREN5NDLlC+Lbb7d7cuPtsZEh0pkORnhwgSXg8PUoST+xnmzdabvdPvxr6hDf9vszU8GoqEs+XG6Z5xP0X8vrxJtaDpkq8wBbLOlJpwUA1hnk8ZOPUmy9akL6PPDPxRZM9u+pYl3+Un3j/5G59vbX1yadDq+18KNBSvSKTSqFRrsgML6mSDj0tXmSPMHQESlBYqSiJhtGuN2SCoBVD56VAZNAbnBHqy88m3S+oMBU5LYxzIjw+KAdCoVDqDJ2MU9SXkINUv6TGB7tx+uPv85UizxEEo6OiURT5Yk2QK6jx8UWYkfO3FcAICWms2saj8w67g2RkrSa9/ZAangdE5NafHygfnc6xAhTG3cGWCSWjp0SOPFbqG5OnGYIv/PBtSSuLDA0TkAumw7MqMhgFNf7pAgmLJ36MNI41EC/LRVMQu93O8JydlvcqxuPg0Mfvuce2kcw+HJ5ffMJXHZYDoeY4FTglscygn01uDcdt6vG/FDWZJmmFtdsdihkLZFnBdibVnwVeTljGwT95QmzAYzxCZV5nCBDkQ5YTSILh5f2hiYS/3jlEBrc3FHWpqCdxWg6QxBkfgk+qDdp/sv2HIZ1SezIvECTLMLwAgpBFCWK7JlRQnXfICM2+nK+EskhXaEBtA4wRiaLOQT8M/7EhKTJH0GxpwAR8j9UnG08avHE90C9JKOWMniUHQgnwnf4O4sUiX8lvHO69PeDnHpdME7SsqMbHKusAm2irQgE1RA3WlpMr9frLo0lysQAq1VBFwOpUlAYjiEwZJT7kOEHk+OLswDxCH3FXNw5vbDTYt/sE9KbGw2fLgVDQm+qDHM9jtnhj43DjqqAMbDj4FysSJ8scJ6cftAVZpouSDNPhweQNWWo3si8XJAQEq66IEENq+Ele50hBz5Q+FmVQMM0X0UAX1IcEyaOdN1Ti7T5kjYUsYnJWm0360yefdB45lPxdJNGEPOB94Sld5Ui7Q1DezpTqMmcHg4CHYVZlXsbR5KWCRPBghaIKjxmKgWRVF+yEqDB2ksS/COZfB1YOBOFUlMfLVO2pJEj5mqPkgBjgD8W6ZuiLGUJ5JY80xiFMDCznA5nA49lJOycCbjKAu4WiouGlbZth8WU7RqZJ6KpkMoJGRSiXRZG1E+DwpMNO08ze4kBMA0EU6Hdje7q2F+xMDyA2NloOiMzOYHcW1F5Z296AlVPtg4I4m2WWo0nsHQTh4ERFKgqGKQDSeEwf0Sn0GxakbQpgNFSMvZJY4O0Mx9C0g5EFXtXaKD348XcJUkVPdrb1Wtc2vFEfdZ4cCKU8XTehFEnfvnsIeE+Ig8A+gSqaqgqyAPYMEyBlpACIooqqG0Uc29d+fT5NoTI48hQkGSxKbNQVFbU5DL+sgxExd8u6BsmB/5bdLqH8E6DJkoUCnomkb+p8QVAk0omLkY/2EHoClkkTQ8Ham8NeVlRgYIgjBKmhmqzXeZJriDyeYv04eH6qhsepg3sAx2LbBoAEUk0FQ0xCs4nAMHz7SgotlxG6sZlPWzEqHHTmzhcDCKyP6jhrFN0Fy2rLnJwdJrX+QCyLVLs5th0QtMJKusAX6rxmZkroNEfobx2ap9cKmMDzfKOAChoDfdFcDVuVZ+jp5MeQPzIVtHFjwzINX9oXr58rhWlczpg5b+en24cb+YIgqJo2jEMwFNgXA2HMzqkNVC9IImbB9bLpImjqXLoVStRRHVChLJs0q1Yo4KfaMvib0EAA3r7B/RBfThZl1gEBd3vyTyYKBELjmfNEsFo2NG4iF3Xg3oEwRzCyIjQHmXFy3IaTGUBeB7YLpDeQhleoIkqAqiCR6xxJqFlsl5jAA82y1tUUSCXsBPACNBuk0gPDhZ8JCijeIU4duM2cKBSzErqXtZwNI5fvT273Jy4gcw5CFIwBlThj8Tj2Eh6GFvETxY6edZEFMo9Fm4qeL0jdKBaVIm9AKoJ0nsaSaHZLEGiv/69+7afLAuC93a5Qn0KWFYIcxDcypA+2CU/Uj88Lb4cj72KMFeR9Vz8RjOxan8OCYLgqcCIYR6H8L3xRKetl099HI7AlSL2uFuuQwwD+qnYC3B4VOYeDtVZEftj3eV9GEVkHSZIf+cfvut1v2ijKMzKkD7a6LxmPbOJnvI+B4jo4RX7Wr+wJ2YoaYNUkgAlEAQI7vCRxFV3VLXMZZuJ987IGUYFp0Qxwf5yL2GElCpqAARArWHD1OUmkIYskIQj0Y68NcqNWIOCLX0wOhGLOwGdu94uQzfOQYYD+iML1/mBdlc3xAPwZqQGWAaQCchKNZWEehgnAYFuj9mU8/mAaRJWA+kqkw0HXzKSKhgVBr+9zstZAbUFp9gkS3RUEB0xBqTptvq/c7j+HvRfwdKtlI5E/u808OaZy4GissOfqm0tiD5hqoaxwynX4cIVxgCD1IvxhB/JUU2Ga1YnQOQAczGY+0pBelEESuwzygCvzdVeMikRctyRBkPr3MHxIkjkHybNlHEOSL95KeEaQ97NawpO6/SfMzwJtlqcdNKQ/fcHW2XxfZtWPS+FxKpqbwrOx84gnHYQqGzoqv3s0GxstBbRQMv62qvK8rLN2mW8YsszQXGWxBGHUE6Gq2Yn+HDP2RBRIB6mKGk4QnfeeRvwXVgimwb4/mMYU1BSVc9gF+Xqub4md8cWjeAgWiGpmGgLJsnKtLol2rqIovMq/H0ye2qAabE5XWZYFWTNEtsajekVSWBbcvZDC/+gdUGYoa2CUp3neMN0unLOlLi4HqMQWNUMBZag8CEIK0oN+L/GETBeIP8M5Lgf5RAOpZTwzmRXlvcxLNhzHc6hYVu2argpGGbtbURUAxuu6npgYci1nAomsmT3yj8wJxZO+C0KW1eqRcTOtjNxSFZwFsjIa3pr1xtOPdJwWMRKejKFVZL7YppVyG5XOTXadmH/rrFRRZd2kKfCVgvGjiME4G/f2aYRCBgHDOyAfNdNff8r2HTwEN4iKeDae3J4oYkZFSKify/soMNQ1DWKfIYoVDLh1EEDk2waDg1vuPJ1QeEnB5lW+aGi6tU9pCFwFVXgVNfaMW9Ger/tcyIyFdl6pVc1nw56Xsd7h5o3E8cpEi6JKYkmY+skWtXfiyNjTkQbZXUNgTSxuoEKtrPO8pmD8zQZGO0kY70S1WbZcqfBYDosWaOBnBYBemVbbKEN1Hg+jGo1pMV1TrkexMlMvS0NOt5TT3LCjbioGh/uC1KYbrZNNiH6cUEZ63RAZ1ZwIMKxGjW/rhsBgwUqj091gooTqmiChGsQdHRU7/EZvYzstqowCSdpUyvqsq2jubji4ovI67jEU95zakHtZy/jMuxyRvNIWCLOzWtbqPT6LCm2e4Y26Obz56XqlWCiUOU5CZUEtoEw1Otq0cI7aNhqyneDaFandrvTGrIOZdWibC29B+cyoDySJ1/kn+Bux8fB3tSyE4k6ccHqRamimmQI/xF4TOdkTO9mFB4HaWrsiEA5WN0DAxPAp2sDXgUJdkgRatrOSgGN5paMTSZGVcqWsSZJaa9QhcFHXGVMhjkqDfx0cxxvzXIj2DraccwIm7mzwRWTaKbAJWGbfs5uGqkpardiGYc2cGwNnoyxzrCQ7ZIaRpEI93T9xp8cWqcZPgpwn+MxgGAcvQiJFEExF10yttgWSIAixWJZ4npd0vBhp7OkOO2eX6kYeDD0edsZc37klvH5sHwWjYJAcjt4EA1wuhXQND1Qu8njbo+PpWqUhEATN2WXVDvbViPVNm0pQgKKoL9gHpxjaIWgQEzmaryDdXI4CJr+C3a7WC3qxAoAxRflKIChBA2zSMIwTCL3T5vwezWZLw3xmEbAoWcFd2m9FQlm8/kW9XgA4gXEJGk9CV/F0OJqVZUkmaFrvO5SEnDRqbmSFehms/9d7dcngZUWTMI0uSG3oEu/+cgpHMna53IbWQImJR22D5839Zbk+Ba7+st2ZkS0O7t5ECgZfkefBmlIx8HNoZeAjNGnGXLrcaOjmwQiSyjA5Q6rv/bZHzDzeQh5RNu8sutmM9s73gnj6vKKaqQsqqJIiWM4AeYFAE7LEK5BrzmZ1RlFkEpsXuwasNf69D8H9Ex5bDMk4tIJSeKY8m0Vl4FMSyCbQDocFjaAG3kpQypLIY5G621LeiVg1XweMcJbyjfosKnW+H8DQ05bVmuWNCu7K7AxviZMOTq0U6ubS0AQhs1gQGRIcX+B7l245A5CcIwULQosOgsCd6zCGBOhu7d9gER0E2cm02iretUH1dMeIEmgWEBVSE0/6ZgXNTnUjkT9TryNNNjexoEdsuDTf7RCWhqUFC0UkgRBrJOFwqA/G8bJ+/tr3a1iZvswe5D8OVSIY1ey8IdPm9kmnKYyDVKz9EFQUcfFAYbZzDEGhqVmk601w02hDQwAbeufsJCzVkSrLsDC8jAxaVhwOnnf0+mR5xkIRpBIsBH1SzkOEDIdtkz/9fu0ViKQwHYUEGURCMbsGVsQLZHdIAmCKkBVIDXmxgAqKDCxW+7U5WQ/1KA8uq+k5wJpSRSsXtFpbjZp4FvkYCI4I+bFGs2XVQndVcJz0CjTfHK0ClEUHTDiGbDXofwUXEAy21rd/3Xrzhbs1eepf+tpPP/fCCo43G5qkAyWxVp0XygrRHdHBSHgWkMCVZTtOv0UVYqNJ+D3Bd2ttqdCWis+8tkhJb/Ptiggebpqd9+32lAEBR4HcjwP1cniLo3wiiUPU9U6krQHM8LWED1zE99pPT83xT5Ev7iW//d/3XpyWsU+Qv3jAvzxRwEBe1Do9Nxq8/UQOTSTApkkIbTR4vY73gorvm5iVAhUpRpE3itkwOAsk6YymKhVGwTTK9/gosVYs6jRhOhldlIGsy22R6DoeqLihNzq79ZU2tqzxCdtfhgVxt+Iev8c27vvyra0t6zvut6Ddfrrd6v/Yf5qIF68XixXLmxuwUBaHNC1AaENCTwiY2WG92I1Kcc1V/RgnR/F9zpAUg+W1BsrYJhqGoMqsLquaXaLwobM39XGj0eHodkIzM2WhInb7dnC8BFRFKldMhM4AcIcpz0+6yz5pTnvy4MXfZkvpBLAG6sv4XVwlcfBnVywQD4diNwYE+ckryaCZFJg0BGwBOrdO23CjBV0E0BQLxa5+UKGhP/RHwA2S79tVjW3IgsaUGwngiRWZk1hB5gyFNquAvNQsEGapO+0ykhgHIZsIiZcEcnlZBP6gSRgGEWYKgdDnpiAtmGIr14TfJ1/cS6UXk8nFDNhA4KvW2OTfohGPzedPBr7YGtDc5OfeGL5ebDo5LI/EizIv4k0P0yOBmxKcWq8wHdEUVG/nzbvIzjQLemLx5Nl21Yk38IuCrAL8yTqnmDnrePVjawfGbKIOccVOqIaAj3tY1kHisxeSEUTM6lEmF/DHfJ+bHr35xd23tmIJvOJbfwqEkp5I7o0vks7kZ63JjTBATDqdqGb+ttUakOQ1T8wfrEIyCLxdFBhQP2Gn7Rw+yyWYsoY9FO/PWctKQ1hoPzahN/QRCVzMAYkdUzb3drzRRzVBkUCBhiRY9WHhHKQDIjAfcAwC55UFUIdoqCxJKkwvSIHiGQVrJetyvmaayYsAlf62mjPrx6oARt5gbKv11zdBIU/jkEYnIj6Px+MLf/G037b+4kngI4A2z9KkvRd8aYW2QzrCkwSOBDqkKxAUCULQUb1pJVRxWalwDoLnWe1R2hSkCiih8DQ2n+KRRSn9TZysK7IgMpymcEAfNRJiq8ICUzmJKXjNCBILk/nGnNNBwAdGEm9OtrbzU1TEGYjfa4GPu8daVY8zFcabCbmqq5oZEOSbpikEQQx0DAMxikwTDh41VEY2WFoRZEWBYLxohUJnehfx8AwvAkhYu224hKeuiqwDAs1ihxuHIHkHZKooAH5gSXi3UsbkFLNqsn9EPCTJ1/O4aGysFRu3+YLx0uQ2PnZNJb3OmGVGW3F8r98ZyJQSsWg6d9AXWg4O8ZkuMdinHR9bYnotQOBQ4F+FMosjO8DLbGfLyOnCRRlANMG8u0fmoSmLxEDaVXKefAyiqKqoAnRL4py5rpKCLIpim+cIu31wXBXVN7HjfpYMRaOBnckbKOf358Y9nvRtc7abSU/K40xkrLIZZ/jbza4oB08g9x/qj6CVoiKKskDig1akYbxkIRXSsSCZDr3FlRVt1cSbkxPe0El5WJcFQ86rGUZNwp0AF9EbONyYm/n4rIUYMgQOQBNL8tfmn2/HAgdj2yW/J5AI+ccT2yYsvwiF47YAXiV/MJ2Kp/7rjY7DH1wFBB2yKQgdVlpd11QMyWYkcNB8udyGgNHdjfSVunOe6tvWc6asrTX9Zif5t+HNT+AqJjlgZNHuwIcUoCDJwOGjwgsM3fF4c3gFSQYEuslJt/te6sC9uRgOBwO5ZmbxiQVnVMIbcvmcwVIuFY+nSjuWQiZ3imrnmLDTF4Chgk2o0tZUnsc76gDBMttRu15H2W7Niitv0YDsUDVbJFVtLgJb7KnJv6jzDTMqyjizctAVVMCGS7IKz0NC3ZZEnEdak6AFRVErG1u4WPRe4GArFqhSngBCzbDLdOzbsRyu06xGI95IKOT3frmNK3y3tnVJUXp9QO4nS+2apOKMjcYuUkR1GJogDbx/RwgN3njQPW/z4+PqxVI1djoRcnr9sV1mv9r9OqWSJuoJRdHMeiSEBIIUsBDS3v6+sVvDm93WQnKMA0cW/r83W+5Po5ufjOPecsgVso0fY5PbcjXHE5Qr7A1PxMPheDq9sjG5+d+8zEK6gwkdhl0Z1mdv19jf38OxXZVpBw1plJnIy0VIvBwcJHOJbiqb2uP2cpHxEXVb3kWF7lX/hBUSMmkC6AxeL06GUCSpRYsPLaZT0UTzGJxI4azAQhCMSBNc7Y3NT9Obf4t5/YF0E+VAkiour259kI3HouFQNInTdFv4g4ODnxksADrgueVknLxnGI+OqrFUzDL+RkXisTviI2UHX2EhBrcZobsn53GxcuGcesAJg3y3q7zkfzAqXgbLT1gNU9OGZu7Zdd3L6Q0nHpgbdQLP0IqEP/OGK7HT+jaYSbgC/jQKenKLU6CTp2hqMRVMeyPRzGLK64ltbuQbNU3jOU6RLR6Uo7rLax6R1yt4vIKmyQ5cwaciAGRe6Anif9u+lz7nXCH0XBa6J3PJ/5BliKRmSkIyLIsP7XXN3LJb7DvtiS8Cxwd/BEovC7yev+tK77g/KYFZhSBvTvtTwcTK04NvS6VspuSNZtPhwOJxPPHGzo0GpG+KqoBn2Blttm8j18IjcygIFCxGFUhGCjLB8j1BKIUpnldWM36k0g87oSQssjRdrpjhT2mrnJ3ku4A3UI8SRIYoaDwpFBuqMp0/bKa33XdXUAbWN5zJxEreZLZKRfz+cDTtraZzAa+/dPvGkxv5dYWv6LJdKQuihmL9qzvRHQfAn1OKPIl9qFZkyBONBFjl1nmVpr7Env2dzjkIJSogAN5fILgi0jlMBzoDDOwee5uoyIAnkUDKVnYO3vgMBNnauIGTar/LlQN3SZifd1KZdMjjySU81O3WwcbmJihYwNZPA8UZmFSys/eqAQUi26iB94UdXE2yi2JHcc6HNH903n0ZT0yzf2R16nm4L5FlMxZxelnmyzjEW3XducGHkrP4NLyhkfwb+Y3W11gQcO+8a9wWm1p0hT3+WIbyeMLhQCY76xr3o5h3xz25AXTsDQlsnyPE/HAZmVUlZQCkQcYnS4g1o7LB8fvvWOYy/o6dr563ceOJ1ezvWiHH947KExxppYQy0C1NAKg0cDnI0Pl2JDdb4SGMaeutnY1tEGQDR/Otr8FLJtLhkDeUjNXjwBfjqVywVHI2v07/eXJye3tje/KPUl1X+DaqDlVjhDE/qrAghwREi220Mb8gOYeofmTNPvK2Xa2eVzLrSWsEbzmR/13eSm85s7wT2I4KTt0GF1wc8jJ/iprNH2zAGt7d2tna+lPiA5OWTN7+IhhKhv1UOkq5Eh6vnyq9kYtn40FIdifHWlt3Dw7gkRtAGieoIUFCTYyPip1RIU7hHSKzrgfyVHXf+mToIwd/7omVMyERqjXP+J5h7jg4FEPmKxUGaLVMV3hwk/TQfr4/avv3n21ubmwc3tjeGXN3BXFvxROzzbSzWqJSrqx3PBmK3X4aTCwGvpq0aMv2jcONje2tn73piQ/VymJSICk6Iwg4ldJVWTN5jIMx9iycSb7vUM71kfEmb69ZBvuxypuBTq5DsmlXahzQOUkTG2hxmBSMR23/5t7e2IK0YxvS2L/+l8Wv3C98tvDiFPSZigSncFCPPYWw/7M3Ojm7+eHWxnbrL7bgcCH3eBPVFdWApIGUILeCSZjbQw5FLZurmHxEysfnoVboWCDvm9rz7/HmfiwjSXgfxcHyLEFXcHXkqe1qyLn/DYTo5uCf/VfuGzduByEb0JSwLVnNphJ+f5xa2R77W6nV2urf6GpNuv9iS52aEzUFoF5kCVy+DCbV1iRsHg6wLdNeIhmG08+LI1SR5ixJA/t4L8thh7xKVmVIpBmGlMpiAZ0+4Palba/1zeyzqVjymxff/O9/vxehMhubTZ8tnomExpPR8J+3xna2x4ab+99s0VNXQnAVHqiE5gBh7IIqkkIZHN7BlMW0pTHBvnfOtS1Pet8hmGmj87GICz8cSsVOgM8pJF6XOj6oTp/x1IAgX6wkxoP+UCoYnvjD7cmxu2mqBH8NxxPxF+6xydPbjiDIGTdk4riAp27CjSwxMHqZN88XeLO+2JcTCcV1zlWirEzUqiatexf7l4NtQx4KzBRXL3NtXgaadcbTMc/nJ/NrfZvNt96ivnz69Ounk1YiX53I5aK5ldmtU0KY7TXbMHzghkv0ZR0iiKxghs0jXTYXVjFdOKY7WH20k8SLHGed2U/IFexeMi+qCqbZLEcrbUY/+0g46v38Jyfbon+NfeFu3fum+w33i2Tu6w+mslOHO2dvAk9+7jmtZVjKJkJsTaU5vEdAi5KoKBh6GoJ5MYJ6IJC10WU1JdXOZzEoOR9yRVwKLTIEzUs0LvPkAYV7mf9gC0ReOREEJl51t170Ju1+M304ubW5s7N1thzu1ue+M2cE+bcmG7wCcpC8xBG0CPNgKsw75iZiZs/Oz45ykhASuesm//C+Qxs4z8Bb+zSDi74UQ+MLKHqmWVLUK//3RCMHMdcALH2ae4r/cdSevPsnn/tTZ04H3ISXdBmndWZebbIMg/mNaVGxPCvkR1QMeFwGqSBrh+htTjs53TELZ3QpPzXi3QiRgOc/TwSZvN3vC+4XgcXNETJYH/i/r4x6A+R4FklFibe2rztzkdgPzVk4H6j2USVC1AORNhLW1I7lWt/2FcnzFW1tcVR9KpjGX0YdHbg/jS9+cfecIxL3XzyBUV4bKeUlIBP0yUwcktK2pjFRYYSBGpyT6bgqdjFjxf1ItmYwvcfBsFS+lh1dZ5v2vHbmVCcn3W/FqUxm6uA8QWyxkfQvlCnyktJ36EPWtI5d+Fz7jr3MWXcS40gmix1i68+gOt89+yI4gAwZRU0J47EzLkLHvJ+fJciLDzbufuVtPm0djABeU9jXzgAtTzhmVVGouLYAABsrSURBVCzGkSKKktCTBChS18DDzxj2ZvS0HP6sQux3r7L6M/Wa3BEE0nUgCrsJXyT4+OPdvb3rpy8BxpN9sHUyxQ/+K0F5fVTuD+dZVutz/6nZeJuv7+3tfvw4EHKmXhd4RpK71iFohWcdQTzpGnCw025bvc7QvVuekbdFe28VGIHn91zJh5LMcsBV6L3c8LOhuO0/zzhD/KKUiFFffJY7Pkch7p+8Ej4FPrFdhiBIjpX5h8nEHi8JbM/KHbLWm2SWpWul4WdDCCukC8zJD/HeBdcpFWCNsit+JAMLxZtYhIKGjcsb8Jw6egNB/rrzQbV0e7I1IoJYgvynLX5Kw4sWawfyK3wcTBiGTFhlA2amKPcwLrbnkIeTS4/rOs293tMTpZg+bia6JK+opYmM3N0eJUQ07GLOCe9rP3Wf0TYPb5/17b7203/znLpT6ES983AHkw24ajKuQgUbV8wChV6C6n0iOGpDEBxHLLGf6fX00MypNBYfr8h18Vk1u3eyY86fQj3KFfL85Hu2V8Zdw1dakrjeuGtL/INEVm6YVwnoMr4kyjzugVx1z07Xo/2P+nIG2H4v06Dw5RcHDfwX1KmU+X99oPfOpx2chJqDa0g9fZryv/I923hw++lQipNAZfZEJcaDB5KkMtjMK+a3lZ5KwgZHqAMQnHygEGylm/o5Pza3vxmdAeQVtLIOzLOnDzvJKQ8GQoqvtLn952+/7ztAPvvbxuYgDkayKtPTiB1fTimUDVYC89CtjaFyN8n1HsuE0O8lnhRYlnDctbaJfRnrkG1wpCqy9YJ1X/eka4fRv1vp+bWR3259+z3lsFVv7+Qrv+1XcaBB9p/8OMQ6KiBZ0Di7eTpAynI38DhdooO7WT152Nms0I5eouJ9zFi+XgDmS0jWDhM+t+rZrdCvzvH/t482ttH3rHPyrcCze//RpxKv6ySSW6fUeApFgpfsullEJArvdwbzxPbtZC174u7exTZt3+9u2VM8Y6brPJINwY5PqfBtFFIWrAXCyn3UZ1v+3xTbZXwJ99Xv0ZwTsExl/d0+QSKLVvkqHoyV6c5lIsQxRbkgmcsoy12nCuyRpFY/WdXxrAGCpLvbkQyJ72Q6FKSXac7cgwVAVxXziIoz98pqJ3ZJJe7rvLHxNPfq7/7hu7dXo19vVxTdqMZ7xpp8ZA5hxjAS7xdYJUOyXdLN0y2YHP1ORwkTNZKU+oxhPFsm7fsdWwt9xCo0TtJZHWl2U5A2y2vWYS7wR2ymez1BgrCiRQltfJ1z/uLad26/9EV/to3KWKO95CpskN1xMK2QJKusSiZUVAdLIUVOlpXOncfUHmlX+wTxZQyakC1b8z1kZI01nUQoINXa7a3zXcZCasAeOEylPU6fzxlZREVVKxYLKON778p3bdd+j4ue27qkltFsGPeHy15vMYQDhulUDuCr9bjV+EZdxJMQBV6hrbvavqbiIKW+iz2eBAjMGXhRnCnFoUiyaDm11ikfxhuNhFmVQMiqwEpZKhxINDOZ0iKuP1TAONBU2PfLa99Rjt+96s+iutLmFUVD2VIm06ymKKpUE1jedGtcNkDQ5c4ZgLmjDpFd5FVCfogliVdYgr1Z6ssCKHADh2BEqXhCIcm2IgokBgwHKVu1jQWFYWWFN+k0vqL06H1p19hT9/cVAAZVl3C9Ycrz8+8qyC888SkwGqWgKhyv8Pv8XnlX+ug5xA1MvQnIS2WWka3TWwOXJ4FlkQwv64xDrsapiY9lzPz6i/29TbzhTvPvQ14JaCWojCASDC4NIRXdOtFby+OiOVNPhsyBw+HKETsnSnpDJeV6/igw/uq17ybJtfe8gUQdKXZe12sKY06Thl9C2URNs5zuplXmVoA0Eb7HOQSFlhigMASjSMDACDY/GE1DWVxQiusAOB4VuTYjl+28qUpcoAE9zboS0cQsEh0Omue61QKyWjYkgBUAuL0YcPlffCdBrv3SRiWDe3XVjkERehI7uTkMyTkcQuFBNZp2Za2jK9OqWN6u8jREeSQxZo0HKTceDCX84VlUE2VRwZfFeaYhiA1GMM+GcSERmk2YV1upKY10sPhGnGnAdqwVzO1Zo70bdga8r/7Dd5Hk2nvOajxcLFdkXO5gBx1bxUF4O05wdLlpKJbFCjAnIol0UWUqgowLsxVRlqUzXjUQ7ry/CaHsh4zOsgDcNakjyaMJZwcU8hyQRpnGBsAxNAd/4pGVyv2UzZsLfCeVXPulM4ymmouPdN4cBHqkOdwjTQsS66CNjhN7qKxV/OLgixzTELmiLFhXo2G6mTN2hHxx8zQ1E4j8E2NwZAFwrCFalyHe7aovAJwMfFCCRFpR8E0xbGQEhN4UPgmY8nwHlVy79p4tY02Hx/rA5fw0AApYhaqyDoLTu4Qu+b41C6EhELDEpCb8Jtmd64gzEg/GcZvtIcPTBIAdpFCKRaU7h66eXwMvxVX3YKH47TXyh28/fvz4bV5EiSTuOGq7OHBd+4WzewOIF81u3hVliLqEgwEfFDh6/7cdQQId2C0AsjJtyIeYdzy9uZ7bYqxAEoZAOOga3kUGv+tsSoAgHAu5Cs0LnKIZxzHK7/M4/dTDhFkEhxb9r/7ugpJc+4f3evU9t+IRp8c5Hk6VjBrPsPguHy+T+x1K7EkrOO9mjApOj4rgpNzjC+YM5hIU8fEIW6kodoavNL0dQfZYXE7sYFQDHad6rz7yjHdeKhC7cCyBGBLsHqdnuwbin7iF2uaRDi9ze50TXGf1pirYZaMgm8ke4Blz1qb3WS28j4sHzfJYBRVJAOQTQWSHhK+jQLQt9eF391ZSNuS8mJdcu/Zq3wX+UlcSTySHWQTBaDSz1zEtZwKDbRmZF+PshgIueeYG4xnN90QWdIu0EYqBryV0LzpG3q8oaltRzCsA9R5j7b4naGPrM897F4qK135uu/f0yYkkJ0ycKhUVsawp7XInVfCk9wFSNNVhkdaGKBxe+P28gCRaL2fGb1npVkM4B194EuuMPz5rfX0w9jR4IQjG0Lsztm0qsYkfzp1keb541XS4bkGA8yG2DaYbLIEDo4ve8XBCvOmST9rcQf5Nd8V8E83+t39lguYEOjdCN8a23pjyXsDfwdOdi19PtrAcUcqM3v3xwBkKNEvRXmL+DmnuFHQnBNZw0bfQBRDSyM5jmsl7/+kEr3GN4FR2sUOL6yVcBGv9Pb+F1zjh+f3LBfmFLYXyB2M7sO6BdDWZnkVZT/+NZkgRel84H+JbKj1ejy8sJF6KWgDOzkgV4QJW6yngASyj9L9XAuJeqhoORXuKySY6V43vjuFSBhT0vMy4wLAoWIgbrcmNlTSqtEsRsNhZfL8ymT4j9Q/fV4ADy51NdQcueW2GfOeFEV88XXWVHuBNEwdnJbYqqUjSmqvH+D0pNJurLjZjoQAaahutyUMzmIS85yMXRiwzhOyMHTypunhuLx2wUG9xFs1GvMMT9KSfaBJPWpX/JGduq6CMq5qYGOErnjQq7u2rKgQjVlEZk0lXZFpQ+t44BflDM7i4J7ergaELrfnNsbvW31zO35+LXNd+3kW51uTXpcj7wv5i7ORS6aLr1HGJ7+G+wAlts7SS5nkBF1aq+3vGGe/BNFtoSsUvniKAs6kybUKEiJ683n54IjgFBpUAgNyvoGZpUBDw9MPOX9PnMhVg78GTZ54EJo7q8SEwPGUqE/dfv4l4E4BpgQfWSphJ77+efWYXfmYwJCfWihKD65PhMbmxmAueiNG55BFNuUqLpdzQK7TA4Ht/jztHu8m1X/qSKG2pJH937G4mQFHZoZf0nFECG69mkILzB2D8tNouKxzJSSNe4Ba5hRplvSwyDgEUQtKsiqr9QNcxiNlqdCJYzQ68TGBlZce9me99mU2+Oip/x3l6BsU7gH2jNfYGygzpFozzLJPxppHG4htKMvByWdPLOhrx1s7QscLrGk0rqqJqqlSroMEi52Qn7KHMYim7sjIgyB9arRt9X5f8r145UxIg794cqru6c9+xkG6gM2hn3rl3ptBaWVIlSVF5jlQLvPjobNOKl4E+sw7Aad3Aq5uJD3TXvR09N28Ovdw/cH3TvTO4pmc7/DVwdNzN8nznc0/M2LOwNCTJ2YUJZvKH0C4ksTWSk+3E/tkH9OHnJKfJLC4McFGhUyhIdQx5eWnO/GOuN+zcyvbY1tCaNj2/Pw3C1650AGtmBs1Yc78x1rqxMrfSVUtP0SNKfyBshqEHVZKZMkuWz/YRZ7Os6YIoCr1rl/3NfFHs3BxamcHzWEEzy71VXD7c6vP0Tkt7f3/Kuq793DdhZqggSPfxHmqjOVDyQldVqBoejhLeoBUGgDYrAs/o5dqZp9PQAgKrybyg9G6R9DUIYStYG/MrS6CRlbkZNN9RyQpa3hnbzK/0NNTRXNQ3DMLXfuENTqGGXsCCLHSehvh+Y8W81rGyMDO3dKLnKVes/9Wp45Sr++KNKlIZiTEE9uGpaVotycqGrGKw6ujR5xyPp6Px0HgkCPpYXphbWboDwiyjmbn5ectXQCZ0cxI8fabrNNg6TLtJAVfpF+XaL839OL1iYJUuoI49gb83CkUsyfzMyvJMv1anMt3XeYWrizhmlkxTiSINC6Jwvx4hiA8SAUUSpE5xWXLoLbczy8v5m7/KH87MzM+trMzPL8xh255ZWDkY+8c5NG8KAoYH5ofmzPmkPT8/sa5rkBPiF9lUDKPcmFmZW+i6Q/7AvWFYb5dYwf/ND8gCqYLPfEFKpzX9+MDTECTBUOSRZzK/kVVeFVQU7RjTUJt5cmPjg8IhyDAzv7S8srw8vwCLuPCPY1vLC13nX0bz86i7sLHxniTXsF3h7xXLWluaWZk3gcr8/x8nW6sgyMrM3AwIt7IwNzjqVGYgZE0FnBSqsZIoycrIErrfyoqCfcQ8RznFCmHxDqE9Wb6ysLx0ZwatLKF5cJhnW2MfLCyjBWuBlzC0zix0UCk93kFhwF1vynSeisYbfBEMtGOFqF6B+F4pgI2CgsH9lueGo8pQi1HgI6rMy78ZJYft1/syJ3YEGX59MhgWTC4PYWT5ysryHWxIADHzV5bA0xfg3+atjy3Nwd/nYLnnzenkvKYkIIezE4YqvMQb2toCdnbw+ULRaK9OtrqgB0qZn4F+l4fUMtBKSGV5Ut7/7UhBIipvZxgBC+IZMKyVmeWlhfllrPilJbxs1jRhvguPJluHd5aXVzqCLCzBFPFyd5w563/vd9eu/e693hvECpLGF9XKwh1z2vVGu1yRtvHlN6str6ys3FlYuDPoKEOtrnACIe+Prpf1vquQHEPWAjbv4GuHwXxnZpZn5lcAfJdRtku6waKwp6+ARuYsXwddLS2ANOD7M3hRM/Ec9eovf/lesrcudRBE08oLd1YwTFV0qcyXV834DsY1P4MjFcDw/Lnm1eY4xi7yo4szfe8qwBYJORYaSDZW8Aznlucxyi8sL1bDsVQGvgMBZGllY+zgV2BNC/MYcQCx5q/cWUDwa2kGx5l6wFaaSr36anyxsx4Iv32izde0hSuw5su/KmqapraljckWkKKZO3fmsWbBNmGJ0MpI8+IJ0k4qH45O3X2/4RmCkdlsn38sLN25smDqfB4WGq0sxpLJWDxu7sitzNS3xjZg9thnMORCdLmDBVmeWZrB3p+Nh7LFdq7qmsiaK46lLUq6YhgLV2DGC//cltqKUS5CmrwzP78C9oujE2D7Msa15bOEwE0GSkgr744WZPxDUSZIXu5/CKa/NJ8vAA5BWIev41Q2m3EFO657170DKDO/sDAH7glqW8CCrFyZW1o2vXkx7Ansy/mpYDyL5VjGoL3CG0UFBIF/X/oVX6nxxX9eWPofW5N/sBwc3N38c2kJPHBm4Q5oqWMVJ03kOYJVlNHbW2FREDmSVQfEn5n/HzP5Z3MQBE2ET+eAsuXCVk630Wr9CpSxsDBvkiSI/PN37izN3Vm+Mw/uOr+ySI3HsplMwF/CfHkBtApuZkgVsbxwBdS79C/thqiB3+FksePvMBB2dFAKhmKwBxB4Hi/LygksS4Kdk09ug51uUZHleRFXfwy0/I3Dw4WFTqAIBJBUnoqbYPDkYGx7Bjg4rJpJnYArLYACl5buwP8I62R2YiIeD3mrUxjvsKwAzoZc4WsL/3AH4OmfGypfWLiCez6w9utACXMYl2dWIDrC79jTQB5YreUeSy3IDllSBOHxSEFKRYEXDY44sa0ZvIz5wxuHAEZWP810ZjaTiJloujF58AQgYPnOFSuUYzeCgIYX8A5YBVbgVMkXD+PYutxhiUvzFb4hKgtX7szM3UGa3J67s2T11Tq0BAEJMJJAZF0wYQbkASX1KUQhSA0YSHl2hBieMOCBytZUu0Mptg3zjVTLV8DVC4dP8ks9gj3lynbeFAq6qoPdLyyZpAtoOPiISaHwOi5d6cx8dsoy0MU0FUzMAh+Y5xVdB43MLd1pqBK6c8ea4cZ23uw1b6bM0OMMxg0r6epJobfbRTy/CoNPkpvUWSTFGUWFgi4Jgs47GPOADksyvzy//KsPZkzWYbZ64eba2vr6+urq+nplrYADRnelwHjmu5gJvjJANVYS1ESKilCLQGv+Z01fAx8BizT49YU73RWqd7tdX1tr3KxjkwJQn1nCA1ifqmswLYUlRF3hVLlev4kSZ2T3cbS22qgovEOpq3xZbxhS4YnpfMvz2EhMWtRYW1+dnr560qbXT6wQ4kpv7nNgXQNBLeGMP69nor4ETmr+uZgH+AV6U6zMX+mC7Npqf7/Tq+trDWs7YwancjiwPKlrtYZu8HyBt+MC3vrq2hm3QHyZm1fXUIWt8zSrqaIkGodPbjwB9J1buGON1VgfkKHTcIGFWWQBbPgEJFdmlpYG4lkp+BHHraWdmMkv32nkl6/MAflEc10DRI3TXcMyNfr72MgfVkRV4TWBVAr4RHdteg2d/lk1aHUV4Z9BUC7LNMEDNO20nqCVO0vLGN/rIMUZI0Er4PfE1c1XxfXb0vzyIMkola4rcgFVSx0HmL8ys3xleb4nByqM6H+9cbLptXW3qOYlOyloBi/gb6yvnj6eptAqNhPAQ7VtqJXtg0N049DKDvKNAbUPLNkafqauNwpDe2ydBs5bL+BmYgOE+u6W0opJ2E+2T+qg8BGDrHZlyd9AT+7ebUjltsRbL49fWz195SuMVtd6g+PXjneYNehi9czFwlaM1dFAel039MKgAIUOIkADe4dfuK2vXwc/PhF5Za4HFI0C9va1s/WOh7KeuoFfao7q3S7WztDIeL2yOjCXvOncZwuBNW7pAMy0oOtGpaH3Hiz0I8Ju5y+ru7u9aYEeB2zfsixrqiNteHq138g6DYzoVLrrSaDpaVgv3Nbwcq6e5dqdTtc6qw6DTtf1SgWVK7o1jSEjXE8fWX82U6mm+U+Pnj+/b0q23hhQIgy22tFWY+TAWBwAZ2uWjbXp6ZuLp+E3mb058vnBtl7vLLv5BSrWrbc5WnKt3r91lEgfWfLs5jzhR+YErkdtkVtYDioZXZyefv4cNIQ101vktauWePhb9VHIMtzWzvpZEZ4UWr/g06hP/w3LYuuWea+WUuGUKxaJWIp4norb0qZN7cbivsDu1ftRvzOxfnX6OBVPH90HWVbXOnrpqcEEkLULSbKKznzLgK+Uv8jjgG2rA1/1pMBdP0rbgru7cY/LnH0ijbymIq5ejzfDzkfXU4kJL5bxesCWysUTpoyrlnf0aWG10FHQS9rNEVuN8YuoZBVrHvxnuoNaHbd43jGmq0fe8HE1aanhFhVMh21x3GsluXbkpNKBm5QpyHrIeeuNpm1i9+r6MbjMagXbWH3N6nh6vTCwWKPa9Kif3RG6iCBrpilBBKz3Y8xu2pe2Hn4e8qbDzvgtMJvrqYm1+8dhT/r+6v2q/9H1uI269UZyHAtyyzeeS1De2O7VR4mJ9K1V0zvMHq3YWj8z0g+v6aifC0O9bBkwZNRBH2uFugVa4O+79zEI7cbHnVFTkvuU8+h53OdP33pWDUWPrz5LJYPNZ5koVX12lDxaO/L6cutXd6ue4FF6PAAGtFv1JV2J6vNpU5ZCx9/W6ziojML+Tps++7IYruE9T5BVXNWIpqYwlzBjHO7q/q1o+hjrIZ4J2QJvwN+uB22p47VcIJZ5duvo1qOr958D3q5avx+vPirFUonjRxnKdvTHP6acYIG7KVts93kgfn16HZtjt+dCHbP//ChK0RHk7PMR0MhI05pez6OsK5D02gI9aVefrx0nxj0uPH4u3gxEbNTR87VmMJAAU+nGv+n+hr+xu7s7/egolYweuUI+EOR50pO49bzk2l3PpXK37k9355i2+UKB3CLKV0bKMtJHvGejHnj1TfTAFbCqmsKWtKtH6WB6bfVGwgagCuBK5Z4fh7zB5vp9iOGYkayvvX7z5FSxQxZuvg72gh16d/dWLp1yrU7vHjnD1RiVuH51+tG4L52rWqDRNX9/0DWLbo6wsbWRP4MkBs8MPoKh6SZw12i4S5e9WRMZ13JJW+6Pq0cxW/I+dpHq69PHiaPn09YTWIJsyZWIpQLBbgukYolcydzgummRGFiBR66wLfbH52b8B5GuP3clTbRe79Wb+JKBJqQiw4kQjkCnXtrQa87gFJjlusXvgOBZS5qJRk4qQ2zOpkkAVtdjtmAilS5FvEe7q0cR6hgPNL1+03wiEQz7vT6nx9P/E2TgC6fT60/G02bCfxOz3fu3YsmJW9efHD+6uhu1UY9ef1Y1mcAa6n+pfyTQtBS6tnbdYqLr2GFj55SkOOOuTHYKt9nsYqaUSweHfnYgLmizVuZo3HO0vvtHkCcz5Tq6Po2XCM1mEvEzfqbgcPOMxxOlrJkV7l6/lYhR1POr62FbLhamDs3e14Y3FjyReCxXyixmZ2fN2S26gi/7CXzeUBi3ZMjvPTO1z3Uo2f2w7Rj8NhYK5kDtq9cBDaqB5MV/ILkvFKyCL18HP7l/dGs1k/b5n1yv5nY75n/WI6DPSNKa3d//Y519pdctQbApNB8du57vWmiQC4a+6w8jdkbi1Tp4DPjydCYdTh7dfz1rOfvaqbuOP3gb72D09KNAMo3hcvo6+MViyv/9Rvb4gyXsy6tXp58f5dIT/uau5ex/x881vljzZjs+cvz8OqYh4BelwMV/sOqZXQZcHX/ZfX7cMa0LV8l97+aZqN80YR1iBUDHbC6Q/PutwBMJ5rI4jlsB48xtnh+8OYNZhHPIBpYiGLq4d5/ffJF4YhaHGGhoKvpDdXtuG48tTtWnFoG9/rAe6fGG05kpVM/GLoDgw+3/A818iJGruiW/AAAAAElFTkSuQmC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0" descr="data:image/png;base64,iVBORw0KGgoAAAANSUhEUgAAAMgAAAC8CAMAAAAKNRF7AAACAVBMVEX///8AAAALaTbnmiNgOhe8ICXqnCPy8vJeXl766+ztniQFZzPIUVTC1ssUcT/os7S7GB75+fnm5ubu7u65AAnhliPb29uZmZmioqLg4ODNzc24uLjbkiLMiCDAwMDV1dWPj4/Egx/UjiGJXBeenp6+fx+JiYmhbRy5ICWpqal1dXXHx8eTk5N/f39AQEAtLS10TxZnZ2eudR2dahsNAAAbEwZ/VRUdHR1YNhZDLg5OTk5dPxE5JwsFGg9ubm4iIiIIIhQIKxhlRRQvIQoLQCM5OTkLTClfQBEJNB0EEApPMBQQDAVPNg8hFwg0IA5VVVWpHiJEKhJMEBI4AACGGRwwFACfHSFjFRg5HABvFRg4DA5IMg+EsphJJgAhDgBTRjaDAAgxAABoQgCXZGWBUwALWC6AGh2jg4SSGx9sooRPjmqdAABONB4IEhqNhHdzX0NCMiAhKRu0qJlxZlWTd0xrKyKtnIWIdVuWfFswfFCKYiu20cEeBAViAAApDA1uVC2Yv6hFGRc+IRpcVEsvKCFPOyw7NS4+FwCSaC0xMhNKPxshLR1/YTssNBhXRzKbY2RkLzCDPD+de3yRMjR1VFXEtZ3xz9DflJenbG1WPz/lsmuxl5iBP0EAABNLAACkVljNZmjknZ6xiImziVO1gTfQam2BLjAhLy9nLjByLxlkQkNFZeJmAAAgAElEQVR4nL19jUPbVpavbxxsV5lu/TGyjSXZloQs/C1LtsAfGJAAA5axYSiEeEhSShJmmqSZyex0p03odEiY7r6+zrTp67y+dtu3+3ZnZ/tXvnMl29gGE9opvU2TQKx777nnnN/5nXvPFTbbRRtFXfijP1RzBv2X0Gvys8gl9Hpu+/Iz7yX06n3zK+cldHtOS9798lL6/fKte55L6XhE83/1InQ5Hb9offkjSuJ986efXlLXn/70xY/n8M57rbfCl9R38nbrkx/N4b88mPzk0vT/Vav11Y9kXKGDyduX4+q4Ube33vr0R4Gu0CfurU8uA3ut5v1mq7X1Yzi8983Jg8scyPNla3PsR3B4cPStg0vCXqtFXmxtui/f4b/cmrzr/tR3iSN47rnvbrn/eplDQAu/5d7cOrgs7LVa8kXr7qT7ch0eO/pd95uXu1rON92bm+5LdXhw9MmdrbfilzeC2ai3Jrdb7kt0eM+9lnvzrvvupaP8J+6D7TH33eRl9X/vLXdrY7J1ecGw275sjW1vjrkvK1pRt92T2wfuF5eRUQ027yewYq2xS0JHcPSxze2xyR8hYfB8Oene2Rm7HIcHRx9rbWy5X1ya5fa1yAv35AYY19YPjyu+N91jk9t3xy4Z3zvNc29y7AAb1w+/bPdaY7hr98GPk/aEQSXbO2M/vMNTW6CQG6DsSw6G3eYBA9g6hMX7gS0AO/rYzsbk2KUHw24LvwUD3pgcG2vd+wEl8X8Fchw8AZv964+1M+CBIScPsXEd/HBxy/cpXpmNbfjt8oNht0FQHNs83AJJXvxgHBU7+tjdGxhExn+oPl/aICiOTW6ANV/M4T0XMECI6KCLJ3ehy0sJhh6fPxg+PQ+ski08KiDMSyUJpdPhl80NkBA6uwFr435xOm9zJgMR39/ljv508/hm/p1TSxr5BgNMHltD6yUL6KECkUgwfv40/Li/sc38wdjY5CkodHp+28gfNxN/R+obbyIkySLzf4bngYPiWOtwG6vkm/P5XTAYSedCVOpccePmkuD+3KcyQ0/8/9CyrCKUmfg+NucLeW3hWYSKdlaS5MfD9pPEprCJDsbONIW+WaTifhdCpVA4do5OgL+BKrYRjk1vnlJIWlYlwSEhNBW3eUPfMQg7QRd1hFCBVeD3uuvU45+aNo1B5ptzQMYXpfyLCPeQDMXO+Vx4Cy8L9rnT26Se9E3oQOUq8PsUQovfTZJwFlmtZuDfc6c4QxKC4thWHrLFc8K7NxCOdDsKh1KjbRCI6NYNCwVPm08aP16ROv1Mfaew78uhbmvA/8W3U8nhAXAcBmvYOCcmOmPhZKbbT5aKxEYupvfNzRvYTs8IhqGJx3gtC/VuR6WL51zjVGIKP2vwvKToIEpREN5NDLlC+Lbb7d7cuPtsZEh0pkORnhwgSXg8PUoST+xnmzdabvdPvxr6hDf9vszU8GoqEs+XG6Z5xP0X8vrxJtaDpkq8wBbLOlJpwUA1hnk8ZOPUmy9akL6PPDPxRZM9u+pYl3+Un3j/5G59vbX1yadDq+18KNBSvSKTSqFRrsgML6mSDj0tXmSPMHQESlBYqSiJhtGuN2SCoBVD56VAZNAbnBHqy88m3S+oMBU5LYxzIjw+KAdCoVDqDJ2MU9SXkINUv6TGB7tx+uPv85UizxEEo6OiURT5Yk2QK6jx8UWYkfO3FcAICWms2saj8w67g2RkrSa9/ZAangdE5NafHygfnc6xAhTG3cGWCSWjp0SOPFbqG5OnGYIv/PBtSSuLDA0TkAumw7MqMhgFNf7pAgmLJ36MNI41EC/LRVMQu93O8JydlvcqxuPg0Mfvuce2kcw+HJ5ffMJXHZYDoeY4FTglscygn01uDcdt6vG/FDWZJmmFtdsdihkLZFnBdibVnwVeTljGwT95QmzAYzxCZV5nCBDkQ5YTSILh5f2hiYS/3jlEBrc3FHWpqCdxWg6QxBkfgk+qDdp/sv2HIZ1SezIvECTLMLwAgpBFCWK7JlRQnXfICM2+nK+EskhXaEBtA4wRiaLOQT8M/7EhKTJH0GxpwAR8j9UnG08avHE90C9JKOWMniUHQgnwnf4O4sUiX8lvHO69PeDnHpdME7SsqMbHKusAm2irQgE1RA3WlpMr9frLo0lysQAq1VBFwOpUlAYjiEwZJT7kOEHk+OLswDxCH3FXNw5vbDTYt/sE9KbGw2fLgVDQm+qDHM9jtnhj43DjqqAMbDj4FysSJ8scJ6cftAVZpouSDNPhweQNWWo3si8XJAQEq66IEENq+Ele50hBz5Q+FmVQMM0X0UAX1IcEyaOdN1Ti7T5kjYUsYnJWm0360yefdB45lPxdJNGEPOB94Sld5Ui7Q1DezpTqMmcHg4CHYVZlXsbR5KWCRPBghaIKjxmKgWRVF+yEqDB2ksS/COZfB1YOBOFUlMfLVO2pJEj5mqPkgBjgD8W6ZuiLGUJ5JY80xiFMDCznA5nA49lJOycCbjKAu4WiouGlbZth8WU7RqZJ6KpkMoJGRSiXRZG1E+DwpMNO08ze4kBMA0EU6Hdje7q2F+xMDyA2NloOiMzOYHcW1F5Z296AlVPtg4I4m2WWo0nsHQTh4ERFKgqGKQDSeEwf0Sn0GxakbQpgNFSMvZJY4O0Mx9C0g5EFXtXaKD348XcJUkVPdrb1Wtc2vFEfdZ4cCKU8XTehFEnfvnsIeE+Ig8A+gSqaqgqyAPYMEyBlpACIooqqG0Uc29d+fT5NoTI48hQkGSxKbNQVFbU5DL+sgxExd8u6BsmB/5bdLqH8E6DJkoUCnomkb+p8QVAk0omLkY/2EHoClkkTQ8Ham8NeVlRgYIgjBKmhmqzXeZJriDyeYv04eH6qhsepg3sAx2LbBoAEUk0FQ0xCs4nAMHz7SgotlxG6sZlPWzEqHHTmzhcDCKyP6jhrFN0Fy2rLnJwdJrX+QCyLVLs5th0QtMJKusAX6rxmZkroNEfobx2ap9cKmMDzfKOAChoDfdFcDVuVZ+jp5MeQPzIVtHFjwzINX9oXr58rhWlczpg5b+en24cb+YIgqJo2jEMwFNgXA2HMzqkNVC9IImbB9bLpImjqXLoVStRRHVChLJs0q1Yo4KfaMvib0EAA3r7B/RBfThZl1gEBd3vyTyYKBELjmfNEsFo2NG4iF3Xg3oEwRzCyIjQHmXFy3IaTGUBeB7YLpDeQhleoIkqAqiCR6xxJqFlsl5jAA82y1tUUSCXsBPACNBuk0gPDhZ8JCijeIU4duM2cKBSzErqXtZwNI5fvT273Jy4gcw5CFIwBlThj8Tj2Eh6GFvETxY6edZEFMo9Fm4qeL0jdKBaVIm9AKoJ0nsaSaHZLEGiv/69+7afLAuC93a5Qn0KWFYIcxDcypA+2CU/Uj88Lb4cj72KMFeR9Vz8RjOxan8OCYLgqcCIYR6H8L3xRKetl099HI7AlSL2uFuuQwwD+qnYC3B4VOYeDtVZEftj3eV9GEVkHSZIf+cfvut1v2ijKMzKkD7a6LxmPbOJnvI+B4jo4RX7Wr+wJ2YoaYNUkgAlEAQI7vCRxFV3VLXMZZuJ987IGUYFp0Qxwf5yL2GElCpqAARArWHD1OUmkIYskIQj0Y68NcqNWIOCLX0wOhGLOwGdu94uQzfOQYYD+iML1/mBdlc3xAPwZqQGWAaQCchKNZWEehgnAYFuj9mU8/mAaRJWA+kqkw0HXzKSKhgVBr+9zstZAbUFp9gkS3RUEB0xBqTptvq/c7j+HvRfwdKtlI5E/u808OaZy4GissOfqm0tiD5hqoaxwynX4cIVxgCD1IvxhB/JUU2Ga1YnQOQAczGY+0pBelEESuwzygCvzdVeMikRctyRBkPr3MHxIkjkHybNlHEOSL95KeEaQ97NawpO6/SfMzwJtlqcdNKQ/fcHW2XxfZtWPS+FxKpqbwrOx84gnHYQqGzoqv3s0GxstBbRQMv62qvK8rLN2mW8YsszQXGWxBGHUE6Gq2Yn+HDP2RBRIB6mKGk4QnfeeRvwXVgimwb4/mMYU1BSVc9gF+Xqub4md8cWjeAgWiGpmGgLJsnKtLol2rqIovMq/H0ye2qAabE5XWZYFWTNEtsajekVSWBbcvZDC/+gdUGYoa2CUp3neMN0unLOlLi4HqMQWNUMBZag8CEIK0oN+L/GETBeIP8M5Lgf5RAOpZTwzmRXlvcxLNhzHc6hYVu2argpGGbtbURUAxuu6npgYci1nAomsmT3yj8wJxZO+C0KW1eqRcTOtjNxSFZwFsjIa3pr1xtOPdJwWMRKejKFVZL7YppVyG5XOTXadmH/rrFRRZd2kKfCVgvGjiME4G/f2aYRCBgHDOyAfNdNff8r2HTwEN4iKeDae3J4oYkZFSKify/soMNQ1DWKfIYoVDLh1EEDk2waDg1vuPJ1QeEnB5lW+aGi6tU9pCFwFVXgVNfaMW9Ger/tcyIyFdl6pVc1nw56Xsd7h5o3E8cpEi6JKYkmY+skWtXfiyNjTkQbZXUNgTSxuoEKtrPO8pmD8zQZGO0kY70S1WbZcqfBYDosWaOBnBYBemVbbKEN1Hg+jGo1pMV1TrkexMlMvS0NOt5TT3LCjbioGh/uC1KYbrZNNiH6cUEZ63RAZ1ZwIMKxGjW/rhsBgwUqj091gooTqmiChGsQdHRU7/EZvYzstqowCSdpUyvqsq2jubji4ovI67jEU95zakHtZy/jMuxyRvNIWCLOzWtbqPT6LCm2e4Y26Obz56XqlWCiUOU5CZUEtoEw1Otq0cI7aNhqyneDaFandrvTGrIOZdWibC29B+cyoDySJ1/kn+Bux8fB3tSyE4k6ccHqRamimmQI/xF4TOdkTO9mFB4HaWrsiEA5WN0DAxPAp2sDXgUJdkgRatrOSgGN5paMTSZGVcqWsSZJaa9QhcFHXGVMhjkqDfx0cxxvzXIj2DraccwIm7mzwRWTaKbAJWGbfs5uGqkpardiGYc2cGwNnoyxzrCQ7ZIaRpEI93T9xp8cWqcZPgpwn+MxgGAcvQiJFEExF10yttgWSIAixWJZ4npd0vBhp7OkOO2eX6kYeDD0edsZc37klvH5sHwWjYJAcjt4EA1wuhXQND1Qu8njbo+PpWqUhEATN2WXVDvbViPVNm0pQgKKoL9gHpxjaIWgQEzmaryDdXI4CJr+C3a7WC3qxAoAxRflKIChBA2zSMIwTCL3T5vwezWZLw3xmEbAoWcFd2m9FQlm8/kW9XgA4gXEJGk9CV/F0OJqVZUkmaFrvO5SEnDRqbmSFehms/9d7dcngZUWTMI0uSG3oEu/+cgpHMna53IbWQImJR22D5839Zbk+Ba7+st2ZkS0O7t5ECgZfkefBmlIx8HNoZeAjNGnGXLrcaOjmwQiSyjA5Q6rv/bZHzDzeQh5RNu8sutmM9s73gnj6vKKaqQsqqJIiWM4AeYFAE7LEK5BrzmZ1RlFkEpsXuwasNf69D8H9Ex5bDMk4tIJSeKY8m0Vl4FMSyCbQDocFjaAG3kpQypLIY5G621LeiVg1XweMcJbyjfosKnW+H8DQ05bVmuWNCu7K7AxviZMOTq0U6ubS0AQhs1gQGRIcX+B7l245A5CcIwULQosOgsCd6zCGBOhu7d9gER0E2cm02iretUH1dMeIEmgWEBVSE0/6ZgXNTnUjkT9TryNNNjexoEdsuDTf7RCWhqUFC0UkgRBrJOFwqA/G8bJ+/tr3a1iZvswe5D8OVSIY1ey8IdPm9kmnKYyDVKz9EFQUcfFAYbZzDEGhqVmk601w02hDQwAbeufsJCzVkSrLsDC8jAxaVhwOnnf0+mR5xkIRpBIsBH1SzkOEDIdtkz/9fu0ViKQwHYUEGURCMbsGVsQLZHdIAmCKkBVIDXmxgAqKDCxW+7U5WQ/1KA8uq+k5wJpSRSsXtFpbjZp4FvkYCI4I+bFGs2XVQndVcJz0CjTfHK0ClEUHTDiGbDXofwUXEAy21rd/3Xrzhbs1eepf+tpPP/fCCo43G5qkAyWxVp0XygrRHdHBSHgWkMCVZTtOv0UVYqNJ+D3Bd2ttqdCWis+8tkhJb/Ptiggebpqd9+32lAEBR4HcjwP1cniLo3wiiUPU9U6krQHM8LWED1zE99pPT83xT5Ev7iW//d/3XpyWsU+Qv3jAvzxRwEBe1Do9Nxq8/UQOTSTApkkIbTR4vY73gorvm5iVAhUpRpE3itkwOAsk6YymKhVGwTTK9/gosVYs6jRhOhldlIGsy22R6DoeqLihNzq79ZU2tqzxCdtfhgVxt+Iev8c27vvyra0t6zvut6Ddfrrd6v/Yf5qIF68XixXLmxuwUBaHNC1AaENCTwiY2WG92I1Kcc1V/RgnR/F9zpAUg+W1BsrYJhqGoMqsLquaXaLwobM39XGj0eHodkIzM2WhInb7dnC8BFRFKldMhM4AcIcpz0+6yz5pTnvy4MXfZkvpBLAG6sv4XVwlcfBnVywQD4diNwYE+ckryaCZFJg0BGwBOrdO23CjBV0E0BQLxa5+UKGhP/RHwA2S79tVjW3IgsaUGwngiRWZk1hB5gyFNquAvNQsEGapO+0ykhgHIZsIiZcEcnlZBP6gSRgGEWYKgdDnpiAtmGIr14TfJ1/cS6UXk8nFDNhA4KvW2OTfohGPzedPBr7YGtDc5OfeGL5ebDo5LI/EizIv4k0P0yOBmxKcWq8wHdEUVG/nzbvIzjQLemLx5Nl21Yk38IuCrAL8yTqnmDnrePVjawfGbKIOccVOqIaAj3tY1kHisxeSEUTM6lEmF/DHfJ+bHr35xd23tmIJvOJbfwqEkp5I7o0vks7kZ63JjTBATDqdqGb+ttUakOQ1T8wfrEIyCLxdFBhQP2Gn7Rw+yyWYsoY9FO/PWctKQ1hoPzahN/QRCVzMAYkdUzb3drzRRzVBkUCBhiRY9WHhHKQDIjAfcAwC55UFUIdoqCxJKkwvSIHiGQVrJetyvmaayYsAlf62mjPrx6oARt5gbKv11zdBIU/jkEYnIj6Px+MLf/G037b+4kngI4A2z9KkvRd8aYW2QzrCkwSOBDqkKxAUCULQUb1pJVRxWalwDoLnWe1R2hSkCiih8DQ2n+KRRSn9TZysK7IgMpymcEAfNRJiq8ICUzmJKXjNCBILk/nGnNNBwAdGEm9OtrbzU1TEGYjfa4GPu8daVY8zFcabCbmqq5oZEOSbpikEQQx0DAMxikwTDh41VEY2WFoRZEWBYLxohUJnehfx8AwvAkhYu224hKeuiqwDAs1ihxuHIHkHZKooAH5gSXi3UsbkFLNqsn9EPCTJ1/O4aGysFRu3+YLx0uQ2PnZNJb3OmGVGW3F8r98ZyJQSsWg6d9AXWg4O8ZkuMdinHR9bYnotQOBQ4F+FMosjO8DLbGfLyOnCRRlANMG8u0fmoSmLxEDaVXKefAyiqKqoAnRL4py5rpKCLIpim+cIu31wXBXVN7HjfpYMRaOBnckbKOf358Y9nvRtc7abSU/K40xkrLIZZ/jbza4oB08g9x/qj6CVoiKKskDig1akYbxkIRXSsSCZDr3FlRVt1cSbkxPe0El5WJcFQ86rGUZNwp0AF9EbONyYm/n4rIUYMgQOQBNL8tfmn2/HAgdj2yW/J5AI+ccT2yYsvwiF47YAXiV/MJ2Kp/7rjY7DH1wFBB2yKQgdVlpd11QMyWYkcNB8udyGgNHdjfSVunOe6tvWc6asrTX9Zif5t+HNT+AqJjlgZNHuwIcUoCDJwOGjwgsM3fF4c3gFSQYEuslJt/te6sC9uRgOBwO5ZmbxiQVnVMIbcvmcwVIuFY+nSjuWQiZ3imrnmLDTF4Chgk2o0tZUnsc76gDBMttRu15H2W7Niitv0YDsUDVbJFVtLgJb7KnJv6jzDTMqyjizctAVVMCGS7IKz0NC3ZZEnEdak6AFRVErG1u4WPRe4GArFqhSngBCzbDLdOzbsRyu06xGI95IKOT3frmNK3y3tnVJUXp9QO4nS+2apOKMjcYuUkR1GJogDbx/RwgN3njQPW/z4+PqxVI1djoRcnr9sV1mv9r9OqWSJuoJRdHMeiSEBIIUsBDS3v6+sVvDm93WQnKMA0cW/r83W+5Po5ufjOPecsgVso0fY5PbcjXHE5Qr7A1PxMPheDq9sjG5+d+8zEK6gwkdhl0Z1mdv19jf38OxXZVpBw1plJnIy0VIvBwcJHOJbiqb2uP2cpHxEXVb3kWF7lX/hBUSMmkC6AxeL06GUCSpRYsPLaZT0UTzGJxI4azAQhCMSBNc7Y3NT9Obf4t5/YF0E+VAkiour259kI3HouFQNInTdFv4g4ODnxksADrgueVknLxnGI+OqrFUzDL+RkXisTviI2UHX2EhBrcZobsn53GxcuGcesAJg3y3q7zkfzAqXgbLT1gNU9OGZu7Zdd3L6Q0nHpgbdQLP0IqEP/OGK7HT+jaYSbgC/jQKenKLU6CTp2hqMRVMeyPRzGLK64ltbuQbNU3jOU6RLR6Uo7rLax6R1yt4vIKmyQ5cwaciAGRe6Anif9u+lz7nXCH0XBa6J3PJ/5BliKRmSkIyLIsP7XXN3LJb7DvtiS8Cxwd/BEovC7yev+tK77g/KYFZhSBvTvtTwcTK04NvS6VspuSNZtPhwOJxPPHGzo0GpG+KqoBn2Blttm8j18IjcygIFCxGFUhGCjLB8j1BKIUpnldWM36k0g87oSQssjRdrpjhT2mrnJ3ku4A3UI8SRIYoaDwpFBuqMp0/bKa33XdXUAbWN5zJxEreZLZKRfz+cDTtraZzAa+/dPvGkxv5dYWv6LJdKQuihmL9qzvRHQfAn1OKPIl9qFZkyBONBFjl1nmVpr7Env2dzjkIJSogAN5fILgi0jlMBzoDDOwee5uoyIAnkUDKVnYO3vgMBNnauIGTar/LlQN3SZifd1KZdMjjySU81O3WwcbmJihYwNZPA8UZmFSys/eqAQUi26iB94UdXE2yi2JHcc6HNH903n0ZT0yzf2R16nm4L5FlMxZxelnmyzjEW3XducGHkrP4NLyhkfwb+Y3W11gQcO+8a9wWm1p0hT3+WIbyeMLhQCY76xr3o5h3xz25AXTsDQlsnyPE/HAZmVUlZQCkQcYnS4g1o7LB8fvvWOYy/o6dr563ceOJ1ezvWiHH947KExxppYQy0C1NAKg0cDnI0Pl2JDdb4SGMaeutnY1tEGQDR/Otr8FLJtLhkDeUjNXjwBfjqVywVHI2v07/eXJye3tje/KPUl1X+DaqDlVjhDE/qrAghwREi220Mb8gOYeofmTNPvK2Xa2eVzLrSWsEbzmR/13eSm85s7wT2I4KTt0GF1wc8jJ/iprNH2zAGt7d2tna+lPiA5OWTN7+IhhKhv1UOkq5Eh6vnyq9kYtn40FIdifHWlt3Dw7gkRtAGieoIUFCTYyPip1RIU7hHSKzrgfyVHXf+mToIwd/7omVMyERqjXP+J5h7jg4FEPmKxUGaLVMV3hwk/TQfr4/avv3n21ubmwc3tjeGXN3BXFvxROzzbSzWqJSrqx3PBmK3X4aTCwGvpq0aMv2jcONje2tn73piQ/VymJSICk6Iwg4ldJVWTN5jIMx9iycSb7vUM71kfEmb69ZBvuxypuBTq5DsmlXahzQOUkTG2hxmBSMR23/5t7e2IK0YxvS2L/+l8Wv3C98tvDiFPSZigSncFCPPYWw/7M3Ojm7+eHWxnbrL7bgcCH3eBPVFdWApIGUILeCSZjbQw5FLZurmHxEysfnoVboWCDvm9rz7/HmfiwjSXgfxcHyLEFXcHXkqe1qyLn/DYTo5uCf/VfuGzduByEb0JSwLVnNphJ+f5xa2R77W6nV2urf6GpNuv9iS52aEzUFoF5kCVy+DCbV1iRsHg6wLdNeIhmG08+LI1SR5ixJA/t4L8thh7xKVmVIpBmGlMpiAZ0+4Palba/1zeyzqVjymxff/O9/vxehMhubTZ8tnomExpPR8J+3xna2x4ab+99s0VNXQnAVHqiE5gBh7IIqkkIZHN7BlMW0pTHBvnfOtS1Pet8hmGmj87GICz8cSsVOgM8pJF6XOj6oTp/x1IAgX6wkxoP+UCoYnvjD7cmxu2mqBH8NxxPxF+6xydPbjiDIGTdk4riAp27CjSwxMHqZN88XeLO+2JcTCcV1zlWirEzUqiatexf7l4NtQx4KzBRXL3NtXgaadcbTMc/nJ/NrfZvNt96ivnz69Ounk1YiX53I5aK5ldmtU0KY7TXbMHzghkv0ZR0iiKxghs0jXTYXVjFdOKY7WH20k8SLHGed2U/IFexeMi+qCqbZLEcrbUY/+0g46v38Jyfbon+NfeFu3fum+w33i2Tu6w+mslOHO2dvAk9+7jmtZVjKJkJsTaU5vEdAi5KoKBh6GoJ5MYJ6IJC10WU1JdXOZzEoOR9yRVwKLTIEzUs0LvPkAYV7mf9gC0ReOREEJl51t170Ju1+M304ubW5s7N1thzu1ue+M2cE+bcmG7wCcpC8xBG0CPNgKsw75iZiZs/Oz45ykhASuesm//C+Qxs4z8Bb+zSDi74UQ+MLKHqmWVLUK//3RCMHMdcALH2ae4r/cdSevPsnn/tTZ04H3ISXdBmndWZebbIMg/mNaVGxPCvkR1QMeFwGqSBrh+htTjs53TELZ3QpPzXi3QiRgOc/TwSZvN3vC+4XgcXNETJYH/i/r4x6A+R4FklFibe2rztzkdgPzVk4H6j2USVC1AORNhLW1I7lWt/2FcnzFW1tcVR9KpjGX0YdHbg/jS9+cfecIxL3XzyBUV4bKeUlIBP0yUwcktK2pjFRYYSBGpyT6bgqdjFjxf1ItmYwvcfBsFS+lh1dZ5v2vHbmVCcn3W/FqUxm6uA8QWyxkfQvlCnyktJ36EPWtI5d+Fz7jr3MWXcS40gmix1i68+gOt89+yI4gAwZRU0J47EzLkLHvJ+fJciLDzbufuVtPm0djABeU9jXzgAtTzhmVVGouLYAABsrSURBVCzGkSKKktCTBChS18DDzxj2ZvS0HP6sQux3r7L6M/Wa3BEE0nUgCrsJXyT4+OPdvb3rpy8BxpN9sHUyxQ/+K0F5fVTuD+dZVutz/6nZeJuv7+3tfvw4EHKmXhd4RpK71iFohWcdQTzpGnCw025bvc7QvVuekbdFe28VGIHn91zJh5LMcsBV6L3c8LOhuO0/zzhD/KKUiFFffJY7Pkch7p+8Ej4FPrFdhiBIjpX5h8nEHi8JbM/KHbLWm2SWpWul4WdDCCukC8zJD/HeBdcpFWCNsit+JAMLxZtYhIKGjcsb8Jw6egNB/rrzQbV0e7I1IoJYgvynLX5Kw4sWawfyK3wcTBiGTFhlA2amKPcwLrbnkIeTS4/rOs293tMTpZg+bia6JK+opYmM3N0eJUQ07GLOCe9rP3Wf0TYPb5/17b7203/znLpT6ES983AHkw24ajKuQgUbV8wChV6C6n0iOGpDEBxHLLGf6fX00MypNBYfr8h18Vk1u3eyY86fQj3KFfL85Hu2V8Zdw1dakrjeuGtL/INEVm6YVwnoMr4kyjzugVx1z07Xo/2P+nIG2H4v06Dw5RcHDfwX1KmU+X99oPfOpx2chJqDa0g9fZryv/I923hw++lQipNAZfZEJcaDB5KkMtjMK+a3lZ5KwgZHqAMQnHygEGylm/o5Pza3vxmdAeQVtLIOzLOnDzvJKQ8GQoqvtLn952+/7ztAPvvbxuYgDkayKtPTiB1fTimUDVYC89CtjaFyN8n1HsuE0O8lnhRYlnDctbaJfRnrkG1wpCqy9YJ1X/eka4fRv1vp+bWR3259+z3lsFVv7+Qrv+1XcaBB9p/8OMQ6KiBZ0Di7eTpAynI38DhdooO7WT152Nms0I5eouJ9zFi+XgDmS0jWDhM+t+rZrdCvzvH/t482ttH3rHPyrcCze//RpxKv6ySSW6fUeApFgpfsullEJArvdwbzxPbtZC174u7exTZt3+9u2VM8Y6brPJINwY5PqfBtFFIWrAXCyn3UZ1v+3xTbZXwJ99Xv0ZwTsExl/d0+QSKLVvkqHoyV6c5lIsQxRbkgmcsoy12nCuyRpFY/WdXxrAGCpLvbkQyJ72Q6FKSXac7cgwVAVxXziIoz98pqJ3ZJJe7rvLHxNPfq7/7hu7dXo19vVxTdqMZ7xpp8ZA5hxjAS7xdYJUOyXdLN0y2YHP1ORwkTNZKU+oxhPFsm7fsdWwt9xCo0TtJZHWl2U5A2y2vWYS7wR2ymez1BgrCiRQltfJ1z/uLad26/9EV/to3KWKO95CpskN1xMK2QJKusSiZUVAdLIUVOlpXOncfUHmlX+wTxZQyakC1b8z1kZI01nUQoINXa7a3zXcZCasAeOEylPU6fzxlZREVVKxYLKON778p3bdd+j4ue27qkltFsGPeHy15vMYQDhulUDuCr9bjV+EZdxJMQBV6hrbvavqbiIKW+iz2eBAjMGXhRnCnFoUiyaDm11ikfxhuNhFmVQMiqwEpZKhxINDOZ0iKuP1TAONBU2PfLa99Rjt+96s+iutLmFUVD2VIm06ymKKpUE1jedGtcNkDQ5c4ZgLmjDpFd5FVCfogliVdYgr1Z6ssCKHADh2BEqXhCIcm2IgokBgwHKVu1jQWFYWWFN+k0vqL06H1p19hT9/cVAAZVl3C9Ycrz8+8qyC888SkwGqWgKhyv8Pv8XnlX+ug5xA1MvQnIS2WWka3TWwOXJ4FlkQwv64xDrsapiY9lzPz6i/29TbzhTvPvQ14JaCWojCASDC4NIRXdOtFby+OiOVNPhsyBw+HKETsnSnpDJeV6/igw/uq17ybJtfe8gUQdKXZe12sKY06Thl9C2URNs5zuplXmVoA0Eb7HOQSFlhigMASjSMDACDY/GE1DWVxQiusAOB4VuTYjl+28qUpcoAE9zboS0cQsEh0Omue61QKyWjYkgBUAuL0YcPlffCdBrv3SRiWDe3XVjkERehI7uTkMyTkcQuFBNZp2Za2jK9OqWN6u8jREeSQxZo0HKTceDCX84VlUE2VRwZfFeaYhiA1GMM+GcSERmk2YV1upKY10sPhGnGnAdqwVzO1Zo70bdga8r/7Dd5Hk2nvOajxcLFdkXO5gBx1bxUF4O05wdLlpKJbFCjAnIol0UWUqgowLsxVRlqUzXjUQ7ry/CaHsh4zOsgDcNakjyaMJZwcU8hyQRpnGBsAxNAd/4pGVyv2UzZsLfCeVXPulM4ymmouPdN4cBHqkOdwjTQsS66CNjhN7qKxV/OLgixzTELmiLFhXo2G6mTN2hHxx8zQ1E4j8E2NwZAFwrCFalyHe7aovAJwMfFCCRFpR8E0xbGQEhN4UPgmY8nwHlVy79p4tY02Hx/rA5fw0AApYhaqyDoLTu4Qu+b41C6EhELDEpCb8Jtmd64gzEg/GcZvtIcPTBIAdpFCKRaU7h66eXwMvxVX3YKH47TXyh28/fvz4bV5EiSTuOGq7OHBd+4WzewOIF81u3hVliLqEgwEfFDh6/7cdQQId2C0AsjJtyIeYdzy9uZ7bYqxAEoZAOOga3kUGv+tsSoAgHAu5Cs0LnKIZxzHK7/M4/dTDhFkEhxb9r/7ugpJc+4f3evU9t+IRp8c5Hk6VjBrPsPguHy+T+x1K7EkrOO9mjApOj4rgpNzjC+YM5hIU8fEIW6kodoavNL0dQfZYXE7sYFQDHad6rz7yjHdeKhC7cCyBGBLsHqdnuwbin7iF2uaRDi9ze50TXGf1pirYZaMgm8ke4Blz1qb3WS28j4sHzfJYBRVJAOQTQWSHhK+jQLQt9eF391ZSNuS8mJdcu/Zq3wX+UlcSTySHWQTBaDSz1zEtZwKDbRmZF+PshgIueeYG4xnN90QWdIu0EYqBryV0LzpG3q8oaltRzCsA9R5j7b4naGPrM897F4qK135uu/f0yYkkJ0ycKhUVsawp7XInVfCk9wFSNNVhkdaGKBxe+P28gCRaL2fGb1npVkM4B194EuuMPz5rfX0w9jR4IQjG0Lsztm0qsYkfzp1keb541XS4bkGA8yG2DaYbLIEDo4ve8XBCvOmST9rcQf5Nd8V8E83+t39lguYEOjdCN8a23pjyXsDfwdOdi19PtrAcUcqM3v3xwBkKNEvRXmL+DmnuFHQnBNZw0bfQBRDSyM5jmsl7/+kEr3GN4FR2sUOL6yVcBGv9Pb+F1zjh+f3LBfmFLYXyB2M7sO6BdDWZnkVZT/+NZkgRel84H+JbKj1ejy8sJF6KWgDOzkgV4QJW6yngASyj9L9XAuJeqhoORXuKySY6V43vjuFSBhT0vMy4wLAoWIgbrcmNlTSqtEsRsNhZfL8ymT4j9Q/fV4ADy51NdQcueW2GfOeFEV88XXWVHuBNEwdnJbYqqUjSmqvH+D0pNJurLjZjoQAaahutyUMzmIS85yMXRiwzhOyMHTypunhuLx2wUG9xFs1GvMMT9KSfaBJPWpX/JGduq6CMq5qYGOErnjQq7u2rKgQjVlEZk0lXZFpQ+t44BflDM7i4J7ergaELrfnNsbvW31zO35+LXNd+3kW51uTXpcj7wv5i7ORS6aLr1HGJ7+G+wAlts7SS5nkBF1aq+3vGGe/BNFtoSsUvniKAs6kybUKEiJ683n54IjgFBpUAgNyvoGZpUBDw9MPOX9PnMhVg78GTZ54EJo7q8SEwPGUqE/dfv4l4E4BpgQfWSphJ77+efWYXfmYwJCfWihKD65PhMbmxmAueiNG55BFNuUqLpdzQK7TA4Ht/jztHu8m1X/qSKG2pJH937G4mQFHZoZf0nFECG69mkILzB2D8tNouKxzJSSNe4Ba5hRplvSwyDgEUQtKsiqr9QNcxiNlqdCJYzQ68TGBlZce9me99mU2+Oip/x3l6BsU7gH2jNfYGygzpFozzLJPxppHG4htKMvByWdPLOhrx1s7QscLrGk0rqqJqqlSroMEi52Qn7KHMYim7sjIgyB9arRt9X5f8r145UxIg794cqru6c9+xkG6gM2hn3rl3ptBaWVIlSVF5jlQLvPjobNOKl4E+sw7Aad3Aq5uJD3TXvR09N28Ovdw/cH3TvTO4pmc7/DVwdNzN8nznc0/M2LOwNCTJ2YUJZvKH0C4ksTWSk+3E/tkH9OHnJKfJLC4McFGhUyhIdQx5eWnO/GOuN+zcyvbY1tCaNj2/Pw3C1650AGtmBs1Yc78x1rqxMrfSVUtP0SNKfyBshqEHVZKZMkuWz/YRZ7Os6YIoCr1rl/3NfFHs3BxamcHzWEEzy71VXD7c6vP0Tkt7f3/Kuq793DdhZqggSPfxHmqjOVDyQldVqBoejhLeoBUGgDYrAs/o5dqZp9PQAgKrybyg9G6R9DUIYStYG/MrS6CRlbkZNN9RyQpa3hnbzK/0NNTRXNQ3DMLXfuENTqGGXsCCLHSehvh+Y8W81rGyMDO3dKLnKVes/9Wp45Sr++KNKlIZiTEE9uGpaVotycqGrGKw6ujR5xyPp6Px0HgkCPpYXphbWboDwiyjmbn5ectXQCZ0cxI8fabrNNg6TLtJAVfpF+XaL839OL1iYJUuoI49gb83CkUsyfzMyvJMv1anMt3XeYWrizhmlkxTiSINC6Jwvx4hiA8SAUUSpE5xWXLoLbczy8v5m7/KH87MzM+trMzPL8xh255ZWDkY+8c5NG8KAoYH5ofmzPmkPT8/sa5rkBPiF9lUDKPcmFmZW+i6Q/7AvWFYb5dYwf/ND8gCqYLPfEFKpzX9+MDTECTBUOSRZzK/kVVeFVQU7RjTUJt5cmPjg8IhyDAzv7S8srw8vwCLuPCPY1vLC13nX0bz86i7sLHxniTXsF3h7xXLWluaWZk3gcr8/x8nW6sgyMrM3AwIt7IwNzjqVGYgZE0FnBSqsZIoycrIErrfyoqCfcQ8RznFCmHxDqE9Wb6ysLx0ZwatLKF5cJhnW2MfLCyjBWuBlzC0zix0UCk93kFhwF1vynSeisYbfBEMtGOFqF6B+F4pgI2CgsH9lueGo8pQi1HgI6rMy78ZJYft1/syJ3YEGX59MhgWTC4PYWT5ysryHWxIADHzV5bA0xfg3+atjy3Nwd/nYLnnzenkvKYkIIezE4YqvMQb2toCdnbw+ULRaK9OtrqgB0qZn4F+l4fUMtBKSGV5Ut7/7UhBIipvZxgBC+IZMKyVmeWlhfllrPilJbxs1jRhvguPJluHd5aXVzqCLCzBFPFyd5w563/vd9eu/e693hvECpLGF9XKwh1z2vVGu1yRtvHlN6str6ys3FlYuDPoKEOtrnACIe+Prpf1vquQHEPWAjbv4GuHwXxnZpZn5lcAfJdRtku6waKwp6+ARuYsXwddLS2ANOD7M3hRM/Ec9eovf/lesrcudRBE08oLd1YwTFV0qcyXV834DsY1P4MjFcDw/Lnm1eY4xi7yo4szfe8qwBYJORYaSDZW8Aznlucxyi8sL1bDsVQGvgMBZGllY+zgV2BNC/MYcQCx5q/cWUDwa2kGx5l6wFaaSr36anyxsx4Iv32izde0hSuw5su/KmqapraljckWkKKZO3fmsWbBNmGJ0MpI8+IJ0k4qH45O3X2/4RmCkdlsn38sLN25smDqfB4WGq0sxpLJWDxu7sitzNS3xjZg9thnMORCdLmDBVmeWZrB3p+Nh7LFdq7qmsiaK46lLUq6YhgLV2DGC//cltqKUS5CmrwzP78C9oujE2D7Msa15bOEwE0GSkgr744WZPxDUSZIXu5/CKa/NJ8vAA5BWIev41Q2m3EFO657170DKDO/sDAH7glqW8CCrFyZW1o2vXkx7Ansy/mpYDyL5VjGoL3CG0UFBIF/X/oVX6nxxX9eWPofW5N/sBwc3N38c2kJPHBm4Q5oqWMVJ03kOYJVlNHbW2FREDmSVQfEn5n/HzP5Z3MQBE2ET+eAsuXCVk630Wr9CpSxsDBvkiSI/PN37izN3Vm+Mw/uOr+ySI3HsplMwF/CfHkBtApuZkgVsbxwBdS79C/thqiB3+FksePvMBB2dFAKhmKwBxB4Hi/LygksS4Kdk09ug51uUZHleRFXfwy0/I3Dw4WFTqAIBJBUnoqbYPDkYGx7Bjg4rJpJnYArLYACl5buwP8I62R2YiIeD3mrUxjvsKwAzoZc4WsL/3AH4OmfGypfWLiCez6w9utACXMYl2dWIDrC79jTQB5YreUeSy3IDllSBOHxSEFKRYEXDY44sa0ZvIz5wxuHAEZWP810ZjaTiJloujF58AQgYPnOFSuUYzeCgIYX8A5YBVbgVMkXD+PYutxhiUvzFb4hKgtX7szM3UGa3J67s2T11Tq0BAEJMJJAZF0wYQbkASX1KUQhSA0YSHl2hBieMOCBytZUu0Mptg3zjVTLV8DVC4dP8ks9gj3lynbeFAq6qoPdLyyZpAtoOPiISaHwOi5d6cx8dsoy0MU0FUzMAh+Y5xVdB43MLd1pqBK6c8ea4cZ23uw1b6bM0OMMxg0r6epJobfbRTy/CoNPkpvUWSTFGUWFgi4Jgs47GPOADksyvzy//KsPZkzWYbZ64eba2vr6+urq+nplrYADRnelwHjmu5gJvjJANVYS1ESKilCLQGv+Z01fAx8BizT49YU73RWqd7tdX1tr3KxjkwJQn1nCA1ifqmswLYUlRF3hVLlev4kSZ2T3cbS22qgovEOpq3xZbxhS4YnpfMvz2EhMWtRYW1+dnr560qbXT6wQ4kpv7nNgXQNBLeGMP69nor4ETmr+uZgH+AV6U6zMX+mC7Npqf7/Tq+trDWs7YwancjiwPKlrtYZu8HyBt+MC3vrq2hm3QHyZm1fXUIWt8zSrqaIkGodPbjwB9J1buGON1VgfkKHTcIGFWWQBbPgEJFdmlpYG4lkp+BHHraWdmMkv32nkl6/MAflEc10DRI3TXcMyNfr72MgfVkRV4TWBVAr4RHdteg2d/lk1aHUV4Z9BUC7LNMEDNO20nqCVO0vLGN/rIMUZI0Er4PfE1c1XxfXb0vzyIMkola4rcgFVSx0HmL8ys3xleb4nByqM6H+9cbLptXW3qOYlOyloBi/gb6yvnj6eptAqNhPAQ7VtqJXtg0N049DKDvKNAbUPLNkafqauNwpDe2ydBs5bL+BmYgOE+u6W0opJ2E+2T+qg8BGDrHZlyd9AT+7ebUjltsRbL49fWz195SuMVtd6g+PXjneYNehi9czFwlaM1dFAel039MKgAIUOIkADe4dfuK2vXwc/PhF5Za4HFI0C9va1s/WOh7KeuoFfao7q3S7WztDIeL2yOjCXvOncZwuBNW7pAMy0oOtGpaH3Hiz0I8Ju5y+ru7u9aYEeB2zfsixrqiNteHq138g6DYzoVLrrSaDpaVgv3Nbwcq6e5dqdTtc6qw6DTtf1SgWVK7o1jSEjXE8fWX82U6mm+U+Pnj+/b0q23hhQIgy22tFWY+TAWBwAZ2uWjbXp6ZuLp+E3mb058vnBtl7vLLv5BSrWrbc5WnKt3r91lEgfWfLs5jzhR+YErkdtkVtYDioZXZyefv4cNIQ101vktauWePhb9VHIMtzWzvpZEZ4UWr/g06hP/w3LYuuWea+WUuGUKxaJWIp4norb0qZN7cbivsDu1ftRvzOxfnX6OBVPH90HWVbXOnrpqcEEkLULSbKKznzLgK+Uv8jjgG2rA1/1pMBdP0rbgru7cY/LnH0ijbymIq5ejzfDzkfXU4kJL5bxesCWysUTpoyrlnf0aWG10FHQS9rNEVuN8YuoZBVrHvxnuoNaHbd43jGmq0fe8HE1aanhFhVMh21x3GsluXbkpNKBm5QpyHrIeeuNpm1i9+r6MbjMagXbWH3N6nh6vTCwWKPa9Kif3RG6iCBrpilBBKz3Y8xu2pe2Hn4e8qbDzvgtMJvrqYm1+8dhT/r+6v2q/9H1uI269UZyHAtyyzeeS1De2O7VR4mJ9K1V0zvMHq3YWj8z0g+v6aifC0O9bBkwZNRBH2uFugVa4O+79zEI7cbHnVFTkvuU8+h53OdP33pWDUWPrz5LJYPNZ5koVX12lDxaO/L6cutXd6ue4FF6PAAGtFv1JV2J6vNpU5ZCx9/W6ziojML+Tps++7IYruE9T5BVXNWIpqYwlzBjHO7q/q1o+hjrIZ4J2QJvwN+uB22p47VcIJZ5duvo1qOr958D3q5avx+vPirFUonjRxnKdvTHP6acYIG7KVts93kgfn16HZtjt+dCHbP//ChK0RHk7PMR0MhI05pez6OsK5D02gI9aVefrx0nxj0uPH4u3gxEbNTR87VmMJAAU+nGv+n+hr+xu7s7/egolYweuUI+EOR50pO49bzk2l3PpXK37k9355i2+UKB3CLKV0bKMtJHvGejHnj1TfTAFbCqmsKWtKtH6WB6bfVGwgagCuBK5Z4fh7zB5vp9iOGYkayvvX7z5FSxQxZuvg72gh16d/dWLp1yrU7vHjnD1RiVuH51+tG4L52rWqDRNX9/0DWLbo6wsbWRP4MkBs8MPoKh6SZw12i4S5e9WRMZ13JJW+6Pq0cxW/I+dpHq69PHiaPn09YTWIJsyZWIpQLBbgukYolcydzgummRGFiBR66wLfbH52b8B5GuP3clTbRe79Wb+JKBJqQiw4kQjkCnXtrQa87gFJjlusXvgOBZS5qJRk4qQ2zOpkkAVtdjtmAilS5FvEe7q0cR6hgPNL1+03wiEQz7vT6nx9P/E2TgC6fT60/G02bCfxOz3fu3YsmJW9efHD+6uhu1UY9ef1Y1mcAa6n+pfyTQtBS6tnbdYqLr2GFj55SkOOOuTHYKt9nsYqaUSweHfnYgLmizVuZo3HO0vvtHkCcz5Tq6Po2XCM1mEvEzfqbgcPOMxxOlrJkV7l6/lYhR1POr62FbLhamDs3e14Y3FjyReCxXyixmZ2fN2S26gi/7CXzeUBi3ZMjvPTO1z3Uo2f2w7Rj8NhYK5kDtq9cBDaqB5MV/ILkvFKyCL18HP7l/dGs1k/b5n1yv5nY75n/WI6DPSNKa3d//Y519pdctQbApNB8du57vWmiQC4a+6w8jdkbi1Tp4DPjydCYdTh7dfz1rOfvaqbuOP3gb72D09KNAMo3hcvo6+MViyv/9Rvb4gyXsy6tXp58f5dIT/uau5ex/x881vljzZjs+cvz8OqYh4BelwMV/sOqZXQZcHX/ZfX7cMa0LV8l97+aZqN80YR1iBUDHbC6Q/PutwBMJ5rI4jlsB48xtnh+8OYNZhHPIBpYiGLq4d5/ffJF4YhaHGGhoKvpDdXtuG48tTtWnFoG9/rAe6fGG05kpVM/GLoDgw+3/A818iJGruiW/AAAAAElFTkSuQmC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623071" y="3440875"/>
            <a:ext cx="616670" cy="4779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 smtClean="0">
              <a:solidFill>
                <a:srgbClr val="2F6F8C"/>
              </a:solidFill>
            </a:endParaRPr>
          </a:p>
          <a:p>
            <a:pPr algn="ctr"/>
            <a:r>
              <a:rPr lang="en-US" sz="1050" b="1" dirty="0">
                <a:solidFill>
                  <a:srgbClr val="92D050"/>
                </a:solidFill>
              </a:rPr>
              <a:t>Twitter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23832" y="5152128"/>
            <a:ext cx="714375" cy="72084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b="1" dirty="0" smtClean="0">
              <a:solidFill>
                <a:srgbClr val="2F6F8C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Twitter</a:t>
            </a:r>
          </a:p>
          <a:p>
            <a:pPr algn="ctr"/>
            <a:endParaRPr lang="en-US" sz="600" b="1" dirty="0">
              <a:solidFill>
                <a:srgbClr val="002060"/>
              </a:solidFill>
            </a:endParaRPr>
          </a:p>
          <a:p>
            <a:pPr algn="ctr"/>
            <a:r>
              <a:rPr lang="en-US" sz="1050" b="1" dirty="0" smtClean="0">
                <a:solidFill>
                  <a:srgbClr val="002060"/>
                </a:solidFill>
              </a:rPr>
              <a:t>Facebook</a:t>
            </a:r>
            <a:endParaRPr lang="en-US" sz="1200" b="1" dirty="0">
              <a:solidFill>
                <a:srgbClr val="002060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045060" y="5161383"/>
            <a:ext cx="1082321" cy="711604"/>
            <a:chOff x="4045060" y="5161383"/>
            <a:chExt cx="1082321" cy="711604"/>
          </a:xfrm>
        </p:grpSpPr>
        <p:pic>
          <p:nvPicPr>
            <p:cNvPr id="43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045060" y="5161383"/>
              <a:ext cx="1082321" cy="711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/>
          </p:nvSpPr>
          <p:spPr>
            <a:xfrm>
              <a:off x="4364041" y="5589215"/>
              <a:ext cx="5549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2060"/>
                  </a:solidFill>
                </a:rPr>
                <a:t>INAM</a:t>
              </a:r>
              <a:endParaRPr lang="en-US" sz="1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892051" y="3440491"/>
            <a:ext cx="723139" cy="536747"/>
            <a:chOff x="4892051" y="3445063"/>
            <a:chExt cx="723139" cy="536747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892051" y="3445063"/>
              <a:ext cx="723139" cy="47975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7" name="Rectangle 46"/>
            <p:cNvSpPr/>
            <p:nvPr/>
          </p:nvSpPr>
          <p:spPr>
            <a:xfrm>
              <a:off x="5002589" y="3704811"/>
              <a:ext cx="5549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rgbClr val="002060"/>
                  </a:solidFill>
                </a:rPr>
                <a:t>INAM</a:t>
              </a:r>
              <a:endParaRPr lang="en-US" sz="1200" dirty="0"/>
            </a:p>
          </p:txBody>
        </p:sp>
      </p:grpSp>
      <p:pic>
        <p:nvPicPr>
          <p:cNvPr id="1028" name="Picture 4" descr="https://encrypted-tbn0.gstatic.com/images?q=tbn:ANd9GcTxvqe3KI-8fMNVq6YogQBnH1jkoMm3Z4-SyMzbKDhqQlwRkA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767" y="3440491"/>
            <a:ext cx="552961" cy="4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encrypted-tbn0.gstatic.com/images?q=tbn:ANd9GcTxvqe3KI-8fMNVq6YogQBnH1jkoMm3Z4-SyMzbKDhqQlwRkAS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839" y="5161383"/>
            <a:ext cx="552961" cy="48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" t="15385" r="3707" b="10337"/>
          <a:stretch/>
        </p:blipFill>
        <p:spPr bwMode="auto">
          <a:xfrm>
            <a:off x="6800849" y="3190432"/>
            <a:ext cx="2189411" cy="1000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" name="Picture 6" descr="http://www.africa-internet.com/image/2/200/0/5/uploads/providers/logo/mce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7335" r="14420" b="27985"/>
          <a:stretch/>
        </p:blipFill>
        <p:spPr bwMode="auto">
          <a:xfrm>
            <a:off x="5254692" y="5161383"/>
            <a:ext cx="605713" cy="47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3" t="9248" r="13713" b="9885"/>
          <a:stretch/>
        </p:blipFill>
        <p:spPr bwMode="auto">
          <a:xfrm>
            <a:off x="403761" y="3700239"/>
            <a:ext cx="2321775" cy="16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Content Placeholder 1"/>
          <p:cNvSpPr txBox="1">
            <a:spLocks/>
          </p:cNvSpPr>
          <p:nvPr/>
        </p:nvSpPr>
        <p:spPr>
          <a:xfrm>
            <a:off x="3070229" y="5978936"/>
            <a:ext cx="2587624" cy="603355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1"/>
              </a:buClr>
              <a:buSzPct val="130000"/>
              <a:buFont typeface="Arial"/>
              <a:buChar char="•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5"/>
              </a:buClr>
              <a:buSzPct val="130000"/>
              <a:buFont typeface="Arial"/>
              <a:buChar char="•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5"/>
              </a:buClr>
              <a:buSzPct val="70000"/>
              <a:buFont typeface="Courier New"/>
              <a:buChar char="o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5"/>
              </a:buClr>
              <a:buSzPct val="50000"/>
              <a:buFont typeface="Arial"/>
              <a:buChar char="•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Font typeface="Arial"/>
              <a:buChar char="»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i="1" dirty="0" smtClean="0">
                <a:solidFill>
                  <a:srgbClr val="000000"/>
                </a:solidFill>
              </a:rPr>
              <a:t>Note: Illustrative Mockup</a:t>
            </a:r>
            <a:endParaRPr lang="en-US" sz="1400" b="1" i="1" dirty="0"/>
          </a:p>
        </p:txBody>
      </p:sp>
      <p:sp>
        <p:nvSpPr>
          <p:cNvPr id="35" name="Content Placeholder 1"/>
          <p:cNvSpPr txBox="1">
            <a:spLocks/>
          </p:cNvSpPr>
          <p:nvPr/>
        </p:nvSpPr>
        <p:spPr>
          <a:xfrm>
            <a:off x="6800848" y="1995042"/>
            <a:ext cx="2189411" cy="603355"/>
          </a:xfrm>
          <a:prstGeom prst="rect">
            <a:avLst/>
          </a:prstGeom>
        </p:spPr>
        <p:txBody>
          <a:bodyPr/>
          <a:lstStyle>
            <a:lvl1pPr marL="171450" indent="-17145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1"/>
              </a:buClr>
              <a:buSzPct val="130000"/>
              <a:buFont typeface="Arial"/>
              <a:buChar char="•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5"/>
              </a:buClr>
              <a:buSzPct val="130000"/>
              <a:buFont typeface="Arial"/>
              <a:buChar char="•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5"/>
              </a:buClr>
              <a:buSzPct val="70000"/>
              <a:buFont typeface="Courier New"/>
              <a:buChar char="o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Clr>
                <a:schemeClr val="accent5"/>
              </a:buClr>
              <a:buSzPct val="50000"/>
              <a:buFont typeface="Arial"/>
              <a:buChar char="•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ts val="2040"/>
              </a:lnSpc>
              <a:spcBef>
                <a:spcPct val="20000"/>
              </a:spcBef>
              <a:buFont typeface="Arial"/>
              <a:buChar char="»"/>
              <a:defRPr sz="1100" kern="1200" spc="10">
                <a:solidFill>
                  <a:srgbClr val="4555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200" b="1" i="1" dirty="0" smtClean="0">
                <a:solidFill>
                  <a:srgbClr val="000000"/>
                </a:solidFill>
              </a:rPr>
              <a:t>Additional partner </a:t>
            </a:r>
            <a:r>
              <a:rPr lang="en-US" sz="1200" b="1" i="1" dirty="0">
                <a:solidFill>
                  <a:srgbClr val="000000"/>
                </a:solidFill>
              </a:rPr>
              <a:t>SMS/IVR </a:t>
            </a:r>
            <a:r>
              <a:rPr lang="en-US" sz="1200" b="1" i="1" dirty="0" smtClean="0">
                <a:solidFill>
                  <a:srgbClr val="000000"/>
                </a:solidFill>
              </a:rPr>
              <a:t>services enabled with NMHS’s disaster </a:t>
            </a:r>
            <a:r>
              <a:rPr lang="en-US" sz="1200" b="1" i="1" dirty="0" err="1" smtClean="0">
                <a:solidFill>
                  <a:srgbClr val="000000"/>
                </a:solidFill>
              </a:rPr>
              <a:t>mgmt</a:t>
            </a:r>
            <a:r>
              <a:rPr lang="en-US" sz="1200" b="1" i="1" dirty="0" smtClean="0">
                <a:solidFill>
                  <a:srgbClr val="000000"/>
                </a:solidFill>
              </a:rPr>
              <a:t> stakeholders…</a:t>
            </a:r>
            <a:endParaRPr lang="en-US" sz="1400" b="1" i="1" dirty="0"/>
          </a:p>
        </p:txBody>
      </p:sp>
      <p:sp>
        <p:nvSpPr>
          <p:cNvPr id="14" name="Oval 13"/>
          <p:cNvSpPr/>
          <p:nvPr/>
        </p:nvSpPr>
        <p:spPr>
          <a:xfrm>
            <a:off x="3860800" y="3147900"/>
            <a:ext cx="2665814" cy="902131"/>
          </a:xfrm>
          <a:prstGeom prst="ellipse">
            <a:avLst/>
          </a:prstGeom>
          <a:noFill/>
          <a:ln w="25400">
            <a:solidFill>
              <a:srgbClr val="E07C27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4" name="Picture 6" descr="http://www.africa-internet.com/image/2/200/0/5/uploads/providers/logo/mce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t="17335" r="14420" b="27985"/>
          <a:stretch/>
        </p:blipFill>
        <p:spPr bwMode="auto">
          <a:xfrm>
            <a:off x="5755846" y="3464646"/>
            <a:ext cx="373821" cy="29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7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0376"/>
            <a:ext cx="8229600" cy="967262"/>
          </a:xfrm>
        </p:spPr>
        <p:txBody>
          <a:bodyPr/>
          <a:lstStyle/>
          <a:p>
            <a:r>
              <a:rPr lang="en-US" sz="3200" b="1" spc="50" dirty="0" smtClean="0">
                <a:solidFill>
                  <a:srgbClr val="455560"/>
                </a:solidFill>
              </a:rPr>
              <a:t>EN Support </a:t>
            </a:r>
            <a:r>
              <a:rPr lang="en-US" sz="3200" b="1" spc="50" dirty="0">
                <a:solidFill>
                  <a:srgbClr val="455560"/>
                </a:solidFill>
              </a:rPr>
              <a:t>for N</a:t>
            </a:r>
            <a:r>
              <a:rPr lang="en-US" sz="3200" b="1" spc="50" dirty="0">
                <a:solidFill>
                  <a:srgbClr val="455560"/>
                </a:solidFill>
              </a:rPr>
              <a:t>M</a:t>
            </a:r>
            <a:r>
              <a:rPr lang="en-US" sz="3200" b="1" spc="50" dirty="0">
                <a:solidFill>
                  <a:srgbClr val="455560"/>
                </a:solidFill>
              </a:rPr>
              <a:t>HS “Last Mile” Efforts</a:t>
            </a:r>
            <a:endParaRPr lang="en-US" sz="3200" b="1" spc="50" dirty="0">
              <a:solidFill>
                <a:srgbClr val="4555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82083" cy="4525963"/>
          </a:xfrm>
        </p:spPr>
        <p:txBody>
          <a:bodyPr/>
          <a:lstStyle/>
          <a:p>
            <a:r>
              <a:rPr lang="en-US" sz="2800" dirty="0"/>
              <a:t>Live Mesoscale </a:t>
            </a:r>
            <a:r>
              <a:rPr lang="en-US" sz="2800" dirty="0" smtClean="0"/>
              <a:t>Content from Observation Networks</a:t>
            </a:r>
            <a:endParaRPr lang="en-US" sz="2800" dirty="0"/>
          </a:p>
          <a:p>
            <a:r>
              <a:rPr lang="en-US" sz="2800" dirty="0" smtClean="0"/>
              <a:t>Current Conditions, </a:t>
            </a:r>
            <a:r>
              <a:rPr lang="en-US" sz="2800" dirty="0"/>
              <a:t>Storm </a:t>
            </a:r>
            <a:r>
              <a:rPr lang="en-US" sz="2800" dirty="0" smtClean="0"/>
              <a:t>Alerts, Point Forecasts</a:t>
            </a:r>
          </a:p>
          <a:p>
            <a:r>
              <a:rPr lang="en-US" sz="2800" dirty="0" smtClean="0"/>
              <a:t>Application Protocol Interfaces (APIs)</a:t>
            </a:r>
          </a:p>
          <a:p>
            <a:r>
              <a:rPr lang="en-US" sz="2800" dirty="0" smtClean="0"/>
              <a:t>GIS-based Weather and Climate </a:t>
            </a:r>
            <a:r>
              <a:rPr lang="en-US" sz="2800" dirty="0"/>
              <a:t>I</a:t>
            </a:r>
            <a:r>
              <a:rPr lang="en-US" sz="2800" dirty="0" smtClean="0"/>
              <a:t>nformation Display</a:t>
            </a:r>
          </a:p>
          <a:p>
            <a:r>
              <a:rPr lang="en-US" sz="2800" dirty="0" smtClean="0"/>
              <a:t>Smartphone Apps and SMS/IVR Support</a:t>
            </a:r>
          </a:p>
          <a:p>
            <a:r>
              <a:rPr lang="en-US" sz="2800" dirty="0" smtClean="0"/>
              <a:t>Public Private Partnership Enables Sustainability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36D4-A321-4E95-9911-BF3D791EEC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C0397-EA9A-4D92-9FD6-21D8428F660D}" type="slidenum">
              <a:rPr lang="en-US" smtClean="0">
                <a:solidFill>
                  <a:prstClr val="white"/>
                </a:solidFill>
              </a:rPr>
              <a:pPr/>
              <a:t>2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Title 3"/>
          <p:cNvSpPr>
            <a:spLocks noGrp="1"/>
          </p:cNvSpPr>
          <p:nvPr>
            <p:ph type="title" idx="4294967295"/>
          </p:nvPr>
        </p:nvSpPr>
        <p:spPr>
          <a:xfrm>
            <a:off x="196948" y="385763"/>
            <a:ext cx="8736037" cy="71596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b="1" spc="-150" dirty="0" smtClean="0">
                <a:latin typeface="Calibri" panose="020F0502020204030204" pitchFamily="34" charset="0"/>
              </a:rPr>
              <a:t>EN </a:t>
            </a:r>
            <a:r>
              <a:rPr lang="en-US" sz="3200" b="1" spc="-150" dirty="0" smtClean="0">
                <a:latin typeface="Calibri" panose="020F0502020204030204" pitchFamily="34" charset="0"/>
              </a:rPr>
              <a:t>Provides Technical Assistance to African NMHS</a:t>
            </a:r>
            <a:endParaRPr lang="en-US" sz="3200" b="1" spc="-150" dirty="0">
              <a:latin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119" y="1393609"/>
            <a:ext cx="4892723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Build and operate innovative weather and lightning detection (proxy radar) networks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Focus on severe weather monitoring, alerting, and disaster risk management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Coverage in 22 African countries (many LDCs) with more development underway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Regional starter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programs DNM Guinea,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ASECNA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,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EAC,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INAM Mozambique, etc.</a:t>
            </a:r>
            <a:endParaRPr lang="en-US" dirty="0">
              <a:solidFill>
                <a:schemeClr val="tx1">
                  <a:lumMod val="50000"/>
                </a:schemeClr>
              </a:solidFill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U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nder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UNDP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CIEWS programs: contracted with NMHS of Uganda; Liberia is being finalized</a:t>
            </a:r>
            <a:endParaRPr lang="en-US" dirty="0" smtClean="0">
              <a:solidFill>
                <a:schemeClr val="tx1">
                  <a:lumMod val="50000"/>
                </a:schemeClr>
              </a:solidFill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Co-lead of the USAID/SIDA Global Resilience Partnership (GRP) 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team project in Uganda</a:t>
            </a:r>
            <a:endParaRPr lang="en-US" dirty="0" smtClean="0">
              <a:solidFill>
                <a:schemeClr val="tx1">
                  <a:lumMod val="50000"/>
                </a:schemeClr>
              </a:solidFill>
              <a:cs typeface="Calibri" pitchFamily="34" charset="0"/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SzPct val="100000"/>
              <a:buFontTx/>
              <a:buChar char="•"/>
            </a:pP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Infrastructure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and VAS partnerships with mobile network operators (MNOs</a:t>
            </a:r>
            <a:r>
              <a:rPr lang="en-US" dirty="0" smtClean="0">
                <a:solidFill>
                  <a:schemeClr val="tx1">
                    <a:lumMod val="50000"/>
                  </a:schemeClr>
                </a:solidFill>
                <a:cs typeface="Calibri" pitchFamily="34" charset="0"/>
              </a:rPr>
              <a:t>) in Africa</a:t>
            </a:r>
            <a:endParaRPr lang="en-US" dirty="0">
              <a:solidFill>
                <a:schemeClr val="tx1">
                  <a:lumMod val="50000"/>
                </a:schemeClr>
              </a:solidFill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439"/>
          <a:stretch/>
        </p:blipFill>
        <p:spPr>
          <a:xfrm>
            <a:off x="1740559" y="4556236"/>
            <a:ext cx="2270077" cy="1622956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297" y="3722564"/>
            <a:ext cx="2144061" cy="15462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0667" y="6109536"/>
            <a:ext cx="7998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Central</a:t>
            </a:r>
            <a:endParaRPr lang="en-US" sz="1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862601" y="5213196"/>
            <a:ext cx="612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West</a:t>
            </a:r>
            <a:endParaRPr lang="en-US" sz="1600" b="1" i="1" dirty="0"/>
          </a:p>
        </p:txBody>
      </p:sp>
      <p:pic>
        <p:nvPicPr>
          <p:cNvPr id="13" name="Picture 22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6297" y="1614333"/>
            <a:ext cx="1684637" cy="1740494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0"/>
          <a:stretch/>
        </p:blipFill>
        <p:spPr>
          <a:xfrm>
            <a:off x="2033278" y="2035970"/>
            <a:ext cx="1684637" cy="2031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470358" y="1697860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Southern</a:t>
            </a:r>
            <a:endParaRPr lang="en-US" sz="16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99758" y="1297239"/>
            <a:ext cx="53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smtClean="0"/>
              <a:t>East</a:t>
            </a:r>
            <a:endParaRPr lang="en-US" sz="1600" b="1" i="1" dirty="0"/>
          </a:p>
        </p:txBody>
      </p:sp>
    </p:spTree>
    <p:extLst>
      <p:ext uri="{BB962C8B-B14F-4D97-AF65-F5344CB8AC3E}">
        <p14:creationId xmlns:p14="http://schemas.microsoft.com/office/powerpoint/2010/main" val="137526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7558" y="1469562"/>
            <a:ext cx="36844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595959">
                    <a:lumMod val="50000"/>
                  </a:srgbClr>
                </a:solidFill>
              </a:rPr>
              <a:t>NMHS Management </a:t>
            </a:r>
            <a:r>
              <a:rPr lang="en-US" sz="2000" b="1" dirty="0" smtClean="0">
                <a:solidFill>
                  <a:srgbClr val="595959">
                    <a:lumMod val="50000"/>
                  </a:srgbClr>
                </a:solidFill>
              </a:rPr>
              <a:t>Sensitization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– Introduction and continued engagement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in-country and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in United States</a:t>
            </a: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595959">
                    <a:lumMod val="50000"/>
                  </a:srgbClr>
                </a:solidFill>
              </a:rPr>
              <a:t>Network </a:t>
            </a:r>
            <a:r>
              <a:rPr lang="en-US" sz="2000" b="1" dirty="0">
                <a:solidFill>
                  <a:srgbClr val="595959">
                    <a:lumMod val="50000"/>
                  </a:srgbClr>
                </a:solidFill>
              </a:rPr>
              <a:t>Field Engineering Training </a:t>
            </a:r>
            <a:r>
              <a:rPr lang="en-US" sz="2000" dirty="0">
                <a:solidFill>
                  <a:srgbClr val="595959">
                    <a:lumMod val="50000"/>
                  </a:srgbClr>
                </a:solidFill>
              </a:rPr>
              <a:t>–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Train-the-trainer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and </a:t>
            </a:r>
            <a:r>
              <a:rPr lang="en-US" sz="2000" dirty="0">
                <a:solidFill>
                  <a:srgbClr val="595959">
                    <a:lumMod val="50000"/>
                  </a:srgbClr>
                </a:solidFill>
              </a:rPr>
              <a:t>professional development of technical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staff </a:t>
            </a:r>
            <a:endParaRPr lang="en-US" sz="2000" dirty="0">
              <a:solidFill>
                <a:srgbClr val="595959">
                  <a:lumMod val="50000"/>
                </a:srgbClr>
              </a:solidFill>
            </a:endParaRPr>
          </a:p>
          <a:p>
            <a:pPr marL="285750" indent="-285750">
              <a:spcAft>
                <a:spcPts val="1200"/>
              </a:spcAft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595959">
                    <a:lumMod val="50000"/>
                  </a:srgbClr>
                </a:solidFill>
              </a:rPr>
              <a:t>End-User / Forecaster Training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 – Multiple engagements enhancing skills in real-time operational </a:t>
            </a:r>
            <a:r>
              <a:rPr lang="en-US" sz="2000" dirty="0">
                <a:solidFill>
                  <a:srgbClr val="595959">
                    <a:lumMod val="50000"/>
                  </a:srgbClr>
                </a:solidFill>
              </a:rPr>
              <a:t>severe weather </a:t>
            </a:r>
            <a:r>
              <a:rPr lang="en-US" sz="2000" dirty="0" smtClean="0">
                <a:solidFill>
                  <a:srgbClr val="595959">
                    <a:lumMod val="50000"/>
                  </a:srgbClr>
                </a:solidFill>
              </a:rPr>
              <a:t>monitoring and alerting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-15766" y="141891"/>
            <a:ext cx="9144000" cy="8381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800">
                <a:solidFill>
                  <a:srgbClr val="2B338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3368675" algn="l"/>
              </a:tabLst>
            </a:pP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African NMHS Training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and Capacity Building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5055" y="5392647"/>
            <a:ext cx="23341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prstClr val="black"/>
                </a:solidFill>
              </a:rPr>
              <a:t>Hands-on </a:t>
            </a:r>
            <a:r>
              <a:rPr lang="en-US" sz="1600" i="1" dirty="0" smtClean="0">
                <a:solidFill>
                  <a:prstClr val="black"/>
                </a:solidFill>
              </a:rPr>
              <a:t>Installation and </a:t>
            </a:r>
            <a:r>
              <a:rPr lang="en-US" sz="1600" i="1" dirty="0" smtClean="0">
                <a:solidFill>
                  <a:prstClr val="black"/>
                </a:solidFill>
              </a:rPr>
              <a:t>Training in Guinea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55" y="3790991"/>
            <a:ext cx="2334103" cy="1601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96920" y="3266370"/>
            <a:ext cx="4441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prstClr val="black"/>
                </a:solidFill>
              </a:rPr>
              <a:t>USTDA Training at EN HQ in United States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14" name="Picture 2" descr="blog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055" y="1513770"/>
            <a:ext cx="4661359" cy="176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610600" y="6526068"/>
            <a:ext cx="533400" cy="331932"/>
          </a:xfrm>
        </p:spPr>
        <p:txBody>
          <a:bodyPr/>
          <a:lstStyle/>
          <a:p>
            <a:fld id="{A5CC0397-EA9A-4D92-9FD6-21D8428F660D}" type="slidenum">
              <a:rPr lang="en-US" sz="140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en-US" sz="1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59946" y="5393792"/>
            <a:ext cx="2078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prstClr val="black"/>
                </a:solidFill>
              </a:rPr>
              <a:t>Forecaster Training </a:t>
            </a:r>
            <a:r>
              <a:rPr lang="en-US" sz="1600" i="1" dirty="0" smtClean="0">
                <a:solidFill>
                  <a:prstClr val="black"/>
                </a:solidFill>
              </a:rPr>
              <a:t>at </a:t>
            </a:r>
            <a:r>
              <a:rPr lang="en-US" sz="1600" i="1" dirty="0" smtClean="0">
                <a:solidFill>
                  <a:prstClr val="black"/>
                </a:solidFill>
              </a:rPr>
              <a:t>UNMA NFC </a:t>
            </a:r>
            <a:r>
              <a:rPr lang="en-US" sz="1600" i="1" dirty="0" smtClean="0">
                <a:solidFill>
                  <a:prstClr val="black"/>
                </a:solidFill>
              </a:rPr>
              <a:t>Uganda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9946" y="3790991"/>
            <a:ext cx="2078747" cy="160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25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0" y="283779"/>
            <a:ext cx="91440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>
              <a:spcBef>
                <a:spcPct val="0"/>
              </a:spcBef>
              <a:buNone/>
              <a:defRPr sz="2800">
                <a:solidFill>
                  <a:srgbClr val="2B3386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3368675" algn="l"/>
              </a:tabLst>
            </a:pPr>
            <a:r>
              <a:rPr lang="en-US" sz="3200" b="1" spc="-150" dirty="0" smtClean="0">
                <a:solidFill>
                  <a:srgbClr val="455560"/>
                </a:solidFill>
              </a:rPr>
              <a:t>NMHS Support Services Enable Live Mesoscale </a:t>
            </a:r>
          </a:p>
          <a:p>
            <a:pPr algn="ctr">
              <a:tabLst>
                <a:tab pos="3368675" algn="l"/>
              </a:tabLst>
            </a:pPr>
            <a:r>
              <a:rPr lang="en-US" sz="3200" b="1" spc="-150" dirty="0" smtClean="0">
                <a:solidFill>
                  <a:srgbClr val="455560"/>
                </a:solidFill>
              </a:rPr>
              <a:t>Weather Content </a:t>
            </a:r>
            <a:r>
              <a:rPr lang="en-US" sz="3200" b="1" spc="-150" dirty="0">
                <a:solidFill>
                  <a:srgbClr val="455560"/>
                </a:solidFill>
              </a:rPr>
              <a:t>for </a:t>
            </a:r>
            <a:r>
              <a:rPr lang="en-US" sz="3200" b="1" spc="-150" dirty="0" smtClean="0">
                <a:solidFill>
                  <a:srgbClr val="455560"/>
                </a:solidFill>
              </a:rPr>
              <a:t>Safety </a:t>
            </a:r>
            <a:r>
              <a:rPr lang="en-US" sz="3200" b="1" spc="-150" dirty="0">
                <a:solidFill>
                  <a:srgbClr val="455560"/>
                </a:solidFill>
              </a:rPr>
              <a:t>of Life and Property</a:t>
            </a:r>
            <a:endParaRPr lang="en-US" sz="3200" b="1" spc="-150" dirty="0">
              <a:solidFill>
                <a:srgbClr val="455560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2400" y="2272010"/>
            <a:ext cx="4495800" cy="298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4238047"/>
              </p:ext>
            </p:extLst>
          </p:nvPr>
        </p:nvGraphicFramePr>
        <p:xfrm>
          <a:off x="4800600" y="2359584"/>
          <a:ext cx="4010350" cy="37338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005175"/>
                <a:gridCol w="2005175"/>
              </a:tblGrid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Next 1-2 Weeks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Several Days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ENcast Pin-Point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Forecasts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FFFCC"/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Next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Few Hours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ENcast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DTAs 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&amp; PulseRad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Next Hour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Minutes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DTAs </a:t>
                      </a: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&amp; PulseRad</a:t>
                      </a:r>
                      <a:endParaRPr lang="en-US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Current Conditions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NOW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Current Conditions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Lightning Proximity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74676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Post-Event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Assessment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Lightning</a:t>
                      </a:r>
                      <a:r>
                        <a:rPr lang="en-US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Database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Storm Cell Tracks</a:t>
                      </a:r>
                      <a:endParaRPr lang="en-US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074104" y="1810345"/>
            <a:ext cx="14508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prstClr val="black"/>
                </a:solidFill>
              </a:rPr>
              <a:t>Timescale</a:t>
            </a:r>
            <a:endParaRPr lang="en-US" sz="2400" b="1" u="sng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400" y="1821719"/>
            <a:ext cx="181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prstClr val="black"/>
                </a:solidFill>
              </a:rPr>
              <a:t>Support </a:t>
            </a:r>
            <a:r>
              <a:rPr lang="en-US" sz="2400" b="1" u="sng" dirty="0" err="1" smtClean="0">
                <a:solidFill>
                  <a:prstClr val="black"/>
                </a:solidFill>
              </a:rPr>
              <a:t>Svcs</a:t>
            </a:r>
            <a:endParaRPr lang="en-US" sz="2400" b="1" u="sng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208" y="1821719"/>
            <a:ext cx="34801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prstClr val="black"/>
                </a:solidFill>
              </a:rPr>
              <a:t>Early Warning Framework</a:t>
            </a:r>
            <a:endParaRPr lang="en-US" sz="2400" b="1" u="sng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7370" y="5300632"/>
            <a:ext cx="43088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TIMELY AND LOCALIZED </a:t>
            </a:r>
            <a:endParaRPr lang="en-US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EARLY WARNING CONTENT</a:t>
            </a:r>
            <a:endParaRPr lang="en-US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6519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2466688"/>
              </p:ext>
            </p:extLst>
          </p:nvPr>
        </p:nvGraphicFramePr>
        <p:xfrm>
          <a:off x="4591511" y="1707679"/>
          <a:ext cx="3894082" cy="4566384"/>
        </p:xfrm>
        <a:graphic>
          <a:graphicData uri="http://schemas.openxmlformats.org/drawingml/2006/table">
            <a:tbl>
              <a:tblPr bandRow="1">
                <a:tableStyleId>{69012ECD-51FC-41F1-AA8D-1B2483CD663E}</a:tableStyleId>
              </a:tblPr>
              <a:tblGrid>
                <a:gridCol w="19613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2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Wind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speed/direction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Wind direction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Barometric pressure rate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Min/max barometric pressure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Outdoor temperature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Average wind speed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Auxiliary temperature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Highest wind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gust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for 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day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High for the day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Low for the day</a:t>
                      </a:r>
                      <a:endParaRPr 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Outdoor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temp rate </a:t>
                      </a: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change</a:t>
                      </a:r>
                      <a:endParaRPr 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Heat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chill / Heat index</a:t>
                      </a:r>
                      <a:endParaRPr 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Precipitation rate and type</a:t>
                      </a:r>
                      <a:endParaRPr 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Daily, monthly, yearly rain</a:t>
                      </a:r>
                      <a:endParaRPr 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Ø"/>
                        <a:tabLst/>
                        <a:defRPr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Solar radiation</a:t>
                      </a:r>
                      <a:endParaRPr lang="en-US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Rain/hour rate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Dew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point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Max rain rate/hour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Wet</a:t>
                      </a:r>
                      <a:r>
                        <a:rPr lang="en-US" sz="1200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 bulb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 rain rate/hour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Relative humidity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Light intensity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Min/max humidity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Max light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42432"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Barometric pressure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buFont typeface="Wingdings" pitchFamily="2" charset="2"/>
                        <a:buChar char="Ø"/>
                      </a:pPr>
                      <a:r>
                        <a:rPr lang="en-US" sz="120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</a:rPr>
                        <a:t>Last light</a:t>
                      </a:r>
                      <a:endParaRPr lang="en-US" sz="1200" b="1" dirty="0">
                        <a:solidFill>
                          <a:schemeClr val="tx1">
                            <a:lumMod val="50000"/>
                          </a:schemeClr>
                        </a:solidFill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62609" y="312581"/>
            <a:ext cx="8389553" cy="864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ts val="3580"/>
              </a:lnSpc>
              <a:spcBef>
                <a:spcPct val="0"/>
              </a:spcBef>
              <a:buNone/>
              <a:defRPr sz="3400" kern="1200" cap="none" spc="50" baseline="0">
                <a:solidFill>
                  <a:srgbClr val="4555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3368675" algn="l"/>
              </a:tabLst>
            </a:pPr>
            <a:r>
              <a:rPr lang="en-US" sz="3200" b="1" spc="-150" dirty="0">
                <a:solidFill>
                  <a:schemeClr val="tx1"/>
                </a:solidFill>
                <a:latin typeface="Calibri" panose="020F0502020204030204" pitchFamily="34" charset="0"/>
              </a:rPr>
              <a:t>Real-Time, Quality Controlled Surface </a:t>
            </a:r>
            <a:r>
              <a:rPr lang="en-US" sz="3200" b="1" spc="-150" dirty="0" smtClean="0">
                <a:solidFill>
                  <a:schemeClr val="tx1"/>
                </a:solidFill>
                <a:latin typeface="Calibri" panose="020F0502020204030204" pitchFamily="34" charset="0"/>
              </a:rPr>
              <a:t>Weather:         NMHS “Network of Networks” Approach</a:t>
            </a:r>
            <a:endParaRPr lang="en-US" sz="3200" b="1" spc="-15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54870" y="1271021"/>
            <a:ext cx="396442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~30 Measured/Calculated Variables</a:t>
            </a:r>
            <a:endParaRPr lang="en-US" sz="2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15766" y="1499745"/>
            <a:ext cx="1445493" cy="4635375"/>
            <a:chOff x="133536" y="0"/>
            <a:chExt cx="1445493" cy="5638800"/>
          </a:xfrm>
        </p:grpSpPr>
        <p:sp>
          <p:nvSpPr>
            <p:cNvPr id="18" name="Rounded Rectangle 17"/>
            <p:cNvSpPr/>
            <p:nvPr/>
          </p:nvSpPr>
          <p:spPr>
            <a:xfrm>
              <a:off x="133536" y="0"/>
              <a:ext cx="1445493" cy="56388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133536" y="0"/>
              <a:ext cx="1445493" cy="845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Observations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68366" y="2506076"/>
            <a:ext cx="1435144" cy="1849334"/>
            <a:chOff x="1819944" y="0"/>
            <a:chExt cx="1445493" cy="5638800"/>
          </a:xfrm>
        </p:grpSpPr>
        <p:sp>
          <p:nvSpPr>
            <p:cNvPr id="21" name="Rounded Rectangle 20"/>
            <p:cNvSpPr/>
            <p:nvPr/>
          </p:nvSpPr>
          <p:spPr>
            <a:xfrm>
              <a:off x="1819944" y="0"/>
              <a:ext cx="1445493" cy="56388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ounded Rectangle 4"/>
            <p:cNvSpPr/>
            <p:nvPr/>
          </p:nvSpPr>
          <p:spPr>
            <a:xfrm>
              <a:off x="1819944" y="0"/>
              <a:ext cx="1445493" cy="5638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u="sng" kern="1200" dirty="0" smtClean="0"/>
                <a:t>AWS Data</a:t>
              </a:r>
              <a:endParaRPr lang="en-US" sz="1400" b="1" u="sng" kern="1200" dirty="0" smtClean="0"/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dirty="0" smtClean="0"/>
                <a:t>Real-time</a:t>
              </a:r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kern="1200" dirty="0" smtClean="0"/>
                <a:t>Hyper-local</a:t>
              </a:r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dirty="0" smtClean="0"/>
                <a:t>High-resolution</a:t>
              </a:r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kern="1200" dirty="0" smtClean="0"/>
                <a:t>WMO+ QA/QC</a:t>
              </a:r>
              <a:endParaRPr lang="en-US" sz="1100" b="1" kern="12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381284" y="2567575"/>
            <a:ext cx="602289" cy="367145"/>
            <a:chOff x="253993" y="3251299"/>
            <a:chExt cx="1204577" cy="602288"/>
          </a:xfrm>
        </p:grpSpPr>
        <p:sp>
          <p:nvSpPr>
            <p:cNvPr id="24" name="Rounded Rectangle 23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 NMHS AWS</a:t>
              </a:r>
              <a:endParaRPr lang="en-US" sz="1200" kern="1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12756" y="4444392"/>
            <a:ext cx="602289" cy="367145"/>
            <a:chOff x="253993" y="3251299"/>
            <a:chExt cx="1204577" cy="602288"/>
          </a:xfrm>
        </p:grpSpPr>
        <p:sp>
          <p:nvSpPr>
            <p:cNvPr id="27" name="Rounded Rectangle 26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 smtClean="0">
                  <a:solidFill>
                    <a:srgbClr val="FFFFFF"/>
                  </a:solidFill>
                </a:rPr>
                <a:t>Lightning Detection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20067" y="4977792"/>
            <a:ext cx="602289" cy="367145"/>
            <a:chOff x="253993" y="3251299"/>
            <a:chExt cx="1204577" cy="602288"/>
          </a:xfrm>
        </p:grpSpPr>
        <p:sp>
          <p:nvSpPr>
            <p:cNvPr id="30" name="Rounded Rectangle 29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 smtClean="0"/>
                <a:t>Other Met Data</a:t>
              </a:r>
              <a:endParaRPr lang="en-US" sz="1400" kern="1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420067" y="5497337"/>
            <a:ext cx="602289" cy="367145"/>
            <a:chOff x="253993" y="3251299"/>
            <a:chExt cx="1204577" cy="602288"/>
          </a:xfrm>
        </p:grpSpPr>
        <p:sp>
          <p:nvSpPr>
            <p:cNvPr id="33" name="Rounded Rectangle 32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dirty="0"/>
                <a:t>Existing AWS </a:t>
              </a:r>
              <a:r>
                <a:rPr lang="en-US" sz="800" dirty="0" smtClean="0"/>
                <a:t>Databases</a:t>
              </a:r>
              <a:endParaRPr lang="en-US" sz="800" dirty="0"/>
            </a:p>
          </p:txBody>
        </p:sp>
      </p:grpSp>
      <p:cxnSp>
        <p:nvCxnSpPr>
          <p:cNvPr id="35" name="Elbow Connector 34"/>
          <p:cNvCxnSpPr>
            <a:stCxn id="33" idx="3"/>
          </p:cNvCxnSpPr>
          <p:nvPr/>
        </p:nvCxnSpPr>
        <p:spPr>
          <a:xfrm flipV="1">
            <a:off x="2022356" y="4355410"/>
            <a:ext cx="1392556" cy="1325500"/>
          </a:xfrm>
          <a:prstGeom prst="bentConnector3">
            <a:avLst>
              <a:gd name="adj1" fmla="val 99003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3"/>
          </p:cNvCxnSpPr>
          <p:nvPr/>
        </p:nvCxnSpPr>
        <p:spPr>
          <a:xfrm>
            <a:off x="4203510" y="3430743"/>
            <a:ext cx="35136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1953262" y="2751147"/>
            <a:ext cx="82898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/>
          <p:cNvGrpSpPr/>
          <p:nvPr/>
        </p:nvGrpSpPr>
        <p:grpSpPr>
          <a:xfrm>
            <a:off x="1397049" y="3733114"/>
            <a:ext cx="602289" cy="367145"/>
            <a:chOff x="253993" y="3251299"/>
            <a:chExt cx="1204577" cy="602288"/>
          </a:xfrm>
        </p:grpSpPr>
        <p:sp>
          <p:nvSpPr>
            <p:cNvPr id="39" name="Rounded Rectangle 38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/>
                <a:t>3</a:t>
              </a:r>
              <a:r>
                <a:rPr lang="en-US" sz="1100" baseline="30000" dirty="0"/>
                <a:t>rd</a:t>
              </a:r>
              <a:r>
                <a:rPr lang="en-US" sz="1100" dirty="0"/>
                <a:t> Party AWS</a:t>
              </a:r>
              <a:endParaRPr lang="en-US" sz="1600" dirty="0"/>
            </a:p>
          </p:txBody>
        </p:sp>
      </p:grpSp>
      <p:cxnSp>
        <p:nvCxnSpPr>
          <p:cNvPr id="41" name="Straight Connector 40"/>
          <p:cNvCxnSpPr>
            <a:stCxn id="27" idx="3"/>
          </p:cNvCxnSpPr>
          <p:nvPr/>
        </p:nvCxnSpPr>
        <p:spPr>
          <a:xfrm flipV="1">
            <a:off x="2015045" y="4627964"/>
            <a:ext cx="1399867" cy="1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30" idx="3"/>
          </p:cNvCxnSpPr>
          <p:nvPr/>
        </p:nvCxnSpPr>
        <p:spPr>
          <a:xfrm>
            <a:off x="2022356" y="5161365"/>
            <a:ext cx="1399867" cy="2467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1675268" y="3347099"/>
            <a:ext cx="1106975" cy="660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40" idx="3"/>
          </p:cNvCxnSpPr>
          <p:nvPr/>
        </p:nvCxnSpPr>
        <p:spPr>
          <a:xfrm>
            <a:off x="1990518" y="3916687"/>
            <a:ext cx="791725" cy="74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1386883" y="3163527"/>
            <a:ext cx="602289" cy="367145"/>
            <a:chOff x="253993" y="3251299"/>
            <a:chExt cx="1204577" cy="602288"/>
          </a:xfrm>
        </p:grpSpPr>
        <p:sp>
          <p:nvSpPr>
            <p:cNvPr id="46" name="Rounded Rectangle 45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New AWS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1625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080" y="1762562"/>
            <a:ext cx="3812298" cy="4572000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62609" y="312581"/>
            <a:ext cx="8389553" cy="8649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lnSpc>
                <a:spcPts val="3580"/>
              </a:lnSpc>
              <a:spcBef>
                <a:spcPct val="0"/>
              </a:spcBef>
              <a:buNone/>
              <a:defRPr sz="3400" kern="1200" cap="none" spc="50" baseline="0">
                <a:solidFill>
                  <a:srgbClr val="4555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3368675" algn="l"/>
              </a:tabLst>
            </a:pPr>
            <a:r>
              <a:rPr lang="en-US" sz="3200" b="1" spc="0" dirty="0" smtClean="0">
                <a:solidFill>
                  <a:schemeClr val="tx1"/>
                </a:solidFill>
                <a:latin typeface="Calibri" panose="020F0502020204030204" pitchFamily="34" charset="0"/>
              </a:rPr>
              <a:t>High-Precision Forecasts for Any/All Points:            Multi-Model Ensemble MOS Approach</a:t>
            </a:r>
            <a:endParaRPr lang="en-US" sz="3200" b="1" spc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8175" y="1303624"/>
            <a:ext cx="386612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Hourly Point Forecasts out 15 Days</a:t>
            </a:r>
            <a:endParaRPr lang="en-US" sz="20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1015766" y="1527041"/>
            <a:ext cx="1445493" cy="4635375"/>
            <a:chOff x="133536" y="0"/>
            <a:chExt cx="1445493" cy="5638800"/>
          </a:xfrm>
        </p:grpSpPr>
        <p:sp>
          <p:nvSpPr>
            <p:cNvPr id="42" name="Rounded Rectangle 41"/>
            <p:cNvSpPr/>
            <p:nvPr/>
          </p:nvSpPr>
          <p:spPr>
            <a:xfrm>
              <a:off x="133536" y="0"/>
              <a:ext cx="1445493" cy="56388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3" name="Rounded Rectangle 4"/>
            <p:cNvSpPr/>
            <p:nvPr/>
          </p:nvSpPr>
          <p:spPr>
            <a:xfrm>
              <a:off x="133536" y="0"/>
              <a:ext cx="1445493" cy="84582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Field Observations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768366" y="2533372"/>
            <a:ext cx="1435144" cy="1849334"/>
            <a:chOff x="1819944" y="0"/>
            <a:chExt cx="1445493" cy="5638800"/>
          </a:xfrm>
        </p:grpSpPr>
        <p:sp>
          <p:nvSpPr>
            <p:cNvPr id="45" name="Rounded Rectangle 44"/>
            <p:cNvSpPr/>
            <p:nvPr/>
          </p:nvSpPr>
          <p:spPr>
            <a:xfrm>
              <a:off x="1819944" y="0"/>
              <a:ext cx="1445493" cy="5638800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Rounded Rectangle 4"/>
            <p:cNvSpPr/>
            <p:nvPr/>
          </p:nvSpPr>
          <p:spPr>
            <a:xfrm>
              <a:off x="1819944" y="0"/>
              <a:ext cx="1445493" cy="5638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400" b="1" u="sng" kern="1200" dirty="0" smtClean="0"/>
                <a:t>Forecast</a:t>
              </a:r>
              <a:endParaRPr lang="en-US" sz="1400" b="1" u="sng" kern="1200" dirty="0" smtClean="0"/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dirty="0" smtClean="0"/>
                <a:t>Model bias adjustment</a:t>
              </a:r>
              <a:endParaRPr lang="en-US" sz="1200" b="1" dirty="0" smtClean="0"/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kern="1200" dirty="0" smtClean="0"/>
                <a:t>Consensus forecast</a:t>
              </a:r>
              <a:endParaRPr lang="en-US" sz="1200" b="1" kern="1200" dirty="0" smtClean="0"/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dirty="0" smtClean="0"/>
                <a:t>Forward error correction</a:t>
              </a:r>
              <a:endParaRPr lang="en-US" sz="1200" b="1" dirty="0" smtClean="0"/>
            </a:p>
            <a:p>
              <a:pPr marL="285750" lvl="0" indent="-28575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itchFamily="34" charset="0"/>
                <a:buChar char="•"/>
              </a:pPr>
              <a:r>
                <a:rPr lang="en-US" sz="1200" b="1" kern="1200" dirty="0" smtClean="0"/>
                <a:t>QA/QC</a:t>
              </a:r>
              <a:endParaRPr lang="en-US" sz="1100" b="1" kern="1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381284" y="2594871"/>
            <a:ext cx="602289" cy="367145"/>
            <a:chOff x="253993" y="3251299"/>
            <a:chExt cx="1204577" cy="602288"/>
          </a:xfrm>
        </p:grpSpPr>
        <p:sp>
          <p:nvSpPr>
            <p:cNvPr id="48" name="Rounded Rectangle 47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 NMHS AWS</a:t>
              </a:r>
              <a:endParaRPr lang="en-US" sz="1200" kern="1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412756" y="4471688"/>
            <a:ext cx="602289" cy="367145"/>
            <a:chOff x="253993" y="3251299"/>
            <a:chExt cx="1204577" cy="602288"/>
          </a:xfrm>
        </p:grpSpPr>
        <p:sp>
          <p:nvSpPr>
            <p:cNvPr id="51" name="Rounded Rectangle 50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dirty="0" smtClean="0">
                  <a:solidFill>
                    <a:srgbClr val="FFFFFF"/>
                  </a:solidFill>
                </a:rPr>
                <a:t>Lightning Detection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420067" y="5005088"/>
            <a:ext cx="602289" cy="367145"/>
            <a:chOff x="253993" y="3251299"/>
            <a:chExt cx="1204577" cy="602288"/>
          </a:xfrm>
        </p:grpSpPr>
        <p:sp>
          <p:nvSpPr>
            <p:cNvPr id="54" name="Rounded Rectangle 53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 dirty="0" smtClean="0"/>
                <a:t>Other Met Data</a:t>
              </a:r>
              <a:endParaRPr lang="en-US" sz="1400" kern="12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420067" y="5524633"/>
            <a:ext cx="602289" cy="367145"/>
            <a:chOff x="253993" y="3251299"/>
            <a:chExt cx="1204577" cy="602288"/>
          </a:xfrm>
        </p:grpSpPr>
        <p:sp>
          <p:nvSpPr>
            <p:cNvPr id="57" name="Rounded Rectangle 56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800" dirty="0"/>
                <a:t>Existing AWS </a:t>
              </a:r>
              <a:r>
                <a:rPr lang="en-US" sz="800" dirty="0" smtClean="0"/>
                <a:t>Databases</a:t>
              </a:r>
              <a:endParaRPr lang="en-US" sz="800" dirty="0"/>
            </a:p>
          </p:txBody>
        </p:sp>
      </p:grpSp>
      <p:cxnSp>
        <p:nvCxnSpPr>
          <p:cNvPr id="59" name="Elbow Connector 58"/>
          <p:cNvCxnSpPr>
            <a:stCxn id="57" idx="3"/>
          </p:cNvCxnSpPr>
          <p:nvPr/>
        </p:nvCxnSpPr>
        <p:spPr>
          <a:xfrm flipV="1">
            <a:off x="2022356" y="4382706"/>
            <a:ext cx="1392556" cy="1325500"/>
          </a:xfrm>
          <a:prstGeom prst="bentConnector3">
            <a:avLst>
              <a:gd name="adj1" fmla="val 99003"/>
            </a:avLst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45" idx="3"/>
          </p:cNvCxnSpPr>
          <p:nvPr/>
        </p:nvCxnSpPr>
        <p:spPr>
          <a:xfrm>
            <a:off x="4203510" y="3458039"/>
            <a:ext cx="35136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49" idx="3"/>
          </p:cNvCxnSpPr>
          <p:nvPr/>
        </p:nvCxnSpPr>
        <p:spPr>
          <a:xfrm>
            <a:off x="1974753" y="2778444"/>
            <a:ext cx="807490" cy="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1397049" y="3760410"/>
            <a:ext cx="602289" cy="367145"/>
            <a:chOff x="253993" y="3251299"/>
            <a:chExt cx="1204577" cy="602288"/>
          </a:xfrm>
        </p:grpSpPr>
        <p:sp>
          <p:nvSpPr>
            <p:cNvPr id="63" name="Rounded Rectangle 62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dirty="0"/>
                <a:t>3</a:t>
              </a:r>
              <a:r>
                <a:rPr lang="en-US" sz="1100" baseline="30000" dirty="0"/>
                <a:t>rd</a:t>
              </a:r>
              <a:r>
                <a:rPr lang="en-US" sz="1100" dirty="0"/>
                <a:t> Party AWS</a:t>
              </a:r>
              <a:endParaRPr lang="en-US" sz="1600" dirty="0"/>
            </a:p>
          </p:txBody>
        </p:sp>
      </p:grpSp>
      <p:cxnSp>
        <p:nvCxnSpPr>
          <p:cNvPr id="65" name="Straight Connector 64"/>
          <p:cNvCxnSpPr>
            <a:stCxn id="51" idx="3"/>
          </p:cNvCxnSpPr>
          <p:nvPr/>
        </p:nvCxnSpPr>
        <p:spPr>
          <a:xfrm flipV="1">
            <a:off x="2015045" y="4655260"/>
            <a:ext cx="1399867" cy="1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54" idx="3"/>
          </p:cNvCxnSpPr>
          <p:nvPr/>
        </p:nvCxnSpPr>
        <p:spPr>
          <a:xfrm>
            <a:off x="2022356" y="5188661"/>
            <a:ext cx="1399867" cy="2467"/>
          </a:xfrm>
          <a:prstGeom prst="line">
            <a:avLst/>
          </a:prstGeom>
          <a:ln w="285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70" idx="3"/>
          </p:cNvCxnSpPr>
          <p:nvPr/>
        </p:nvCxnSpPr>
        <p:spPr>
          <a:xfrm flipV="1">
            <a:off x="1989172" y="3374395"/>
            <a:ext cx="793071" cy="1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64" idx="3"/>
          </p:cNvCxnSpPr>
          <p:nvPr/>
        </p:nvCxnSpPr>
        <p:spPr>
          <a:xfrm>
            <a:off x="1990518" y="3943983"/>
            <a:ext cx="791725" cy="749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9" name="Group 68"/>
          <p:cNvGrpSpPr/>
          <p:nvPr/>
        </p:nvGrpSpPr>
        <p:grpSpPr>
          <a:xfrm>
            <a:off x="1386883" y="3190823"/>
            <a:ext cx="602289" cy="367145"/>
            <a:chOff x="253993" y="3251299"/>
            <a:chExt cx="1204577" cy="602288"/>
          </a:xfrm>
        </p:grpSpPr>
        <p:sp>
          <p:nvSpPr>
            <p:cNvPr id="70" name="Rounded Rectangle 69"/>
            <p:cNvSpPr/>
            <p:nvPr/>
          </p:nvSpPr>
          <p:spPr>
            <a:xfrm>
              <a:off x="253993" y="3251299"/>
              <a:ext cx="1204577" cy="60228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Rounded Rectangle 4"/>
            <p:cNvSpPr/>
            <p:nvPr/>
          </p:nvSpPr>
          <p:spPr>
            <a:xfrm>
              <a:off x="271633" y="3268939"/>
              <a:ext cx="1169297" cy="56700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065" tIns="12065" rIns="12065" bIns="1206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200" kern="1200" dirty="0" smtClean="0"/>
                <a:t>New AWS</a:t>
              </a:r>
              <a:endParaRPr 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127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3357" y="272275"/>
            <a:ext cx="8045532" cy="966425"/>
          </a:xfrm>
        </p:spPr>
        <p:txBody>
          <a:bodyPr/>
          <a:lstStyle/>
          <a:p>
            <a:pPr algn="ctr"/>
            <a:r>
              <a:rPr lang="en-US" sz="3200" b="1" spc="-150" dirty="0" err="1">
                <a:solidFill>
                  <a:schemeClr val="tx1"/>
                </a:solidFill>
                <a:latin typeface="Calibri" panose="020F0502020204030204" pitchFamily="34" charset="0"/>
              </a:rPr>
              <a:t>PulseAPI</a:t>
            </a:r>
            <a:r>
              <a:rPr lang="en-US" sz="3200" b="1" spc="-150" dirty="0">
                <a:solidFill>
                  <a:schemeClr val="tx1"/>
                </a:solidFill>
                <a:latin typeface="Calibri" panose="020F0502020204030204" pitchFamily="34" charset="0"/>
              </a:rPr>
              <a:t>: Reliable </a:t>
            </a:r>
            <a:r>
              <a:rPr lang="en-US" sz="3200" b="1" spc="-150" dirty="0" smtClean="0">
                <a:solidFill>
                  <a:schemeClr val="tx1"/>
                </a:solidFill>
                <a:latin typeface="Calibri" panose="020F0502020204030204" pitchFamily="34" charset="0"/>
              </a:rPr>
              <a:t>Weather Data </a:t>
            </a:r>
            <a:r>
              <a:rPr lang="en-US" sz="3200" b="1" spc="-150" dirty="0">
                <a:solidFill>
                  <a:schemeClr val="tx1"/>
                </a:solidFill>
                <a:latin typeface="Calibri" panose="020F0502020204030204" pitchFamily="34" charset="0"/>
              </a:rPr>
              <a:t>Source </a:t>
            </a:r>
            <a:r>
              <a:rPr lang="en-US" sz="3200" b="1" spc="-150" dirty="0" smtClean="0">
                <a:solidFill>
                  <a:schemeClr val="tx1"/>
                </a:solidFill>
                <a:latin typeface="Calibri" panose="020F0502020204030204" pitchFamily="34" charset="0"/>
              </a:rPr>
              <a:t>Powering NMHS  and Authorized Partner </a:t>
            </a:r>
            <a:r>
              <a:rPr lang="en-US" sz="3200" b="1" spc="-150" dirty="0">
                <a:solidFill>
                  <a:schemeClr val="tx1"/>
                </a:solidFill>
                <a:latin typeface="Calibri" panose="020F0502020204030204" pitchFamily="34" charset="0"/>
              </a:rPr>
              <a:t>Applications </a:t>
            </a:r>
            <a:endParaRPr lang="en-US" sz="3200" b="1" spc="-15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580" y="1540083"/>
            <a:ext cx="5566128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bg2">
                    <a:lumMod val="10000"/>
                  </a:schemeClr>
                </a:solidFill>
              </a:rPr>
              <a:t>PulseAPI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gives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NMHS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and its authorized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partners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flexibility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use/display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weather and climate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data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via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Representational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State Transfer,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also known as 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REST</a:t>
            </a:r>
            <a:endParaRPr lang="en-US" b="1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An automatic, efficient,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and guaranteed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online delivery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method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where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you can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choose a file type, structure, and data variables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from a menu of options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Request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made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through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URL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to the API service which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returns a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JavaScript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Object Notification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(</a:t>
            </a: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JSON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)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format response via standard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HTTP internet protocols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JSON format response includes common attributes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for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different data types and parameters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2">
                    <a:lumMod val="10000"/>
                  </a:schemeClr>
                </a:solidFill>
              </a:rPr>
              <a:t>Multiple </a:t>
            </a: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data request types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can be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made, d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ata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varies according 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to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parameters passed and set by the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</a:rPr>
              <a:t>NMHS</a:t>
            </a:r>
            <a:endParaRPr lang="en-US" dirty="0" smtClean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5" t="10980" r="32029" b="6250"/>
          <a:stretch/>
        </p:blipFill>
        <p:spPr bwMode="auto">
          <a:xfrm>
            <a:off x="6087728" y="1660378"/>
            <a:ext cx="2667533" cy="36526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16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E3ED74B-5C5F-F741-BAA8-68C88EB8DA30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958" y="1503580"/>
            <a:ext cx="6045200" cy="3400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0" b="7726"/>
          <a:stretch/>
        </p:blipFill>
        <p:spPr bwMode="auto">
          <a:xfrm>
            <a:off x="354842" y="3323403"/>
            <a:ext cx="4311965" cy="294283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93833" y="5234582"/>
            <a:ext cx="3995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Real-Time Proximity Alerting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50% More Lead Time than </a:t>
            </a:r>
            <a:r>
              <a:rPr lang="en-US" sz="2000" b="1" dirty="0" smtClean="0"/>
              <a:t>Radar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A fraction of the cost</a:t>
            </a:r>
            <a:endParaRPr lang="en-US" sz="2000" b="1" dirty="0" smtClean="0"/>
          </a:p>
        </p:txBody>
      </p:sp>
      <p:sp>
        <p:nvSpPr>
          <p:cNvPr id="9" name="Title 3"/>
          <p:cNvSpPr>
            <a:spLocks noGrp="1"/>
          </p:cNvSpPr>
          <p:nvPr>
            <p:ph type="ctrTitle"/>
          </p:nvPr>
        </p:nvSpPr>
        <p:spPr>
          <a:xfrm>
            <a:off x="354842" y="244979"/>
            <a:ext cx="8434316" cy="966425"/>
          </a:xfrm>
        </p:spPr>
        <p:txBody>
          <a:bodyPr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Live EN Total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Lightning </a:t>
            </a:r>
            <a:r>
              <a:rPr lang="en-US" sz="32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Data Service and      Storm Alert Polygons at US NOAA </a:t>
            </a:r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</a:rPr>
              <a:t>/ NWS</a:t>
            </a:r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Picture 6" descr="http://berkscountyskywarn.org/nws_log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40" y="2380745"/>
            <a:ext cx="721508" cy="713863"/>
          </a:xfrm>
          <a:prstGeom prst="rect">
            <a:avLst/>
          </a:prstGeom>
          <a:noFill/>
        </p:spPr>
      </p:pic>
      <p:pic>
        <p:nvPicPr>
          <p:cNvPr id="11" name="Picture 4" descr="http://www.nssl.noaa.gov/projects/hmt06/NSSL%20Logo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96" y="1503580"/>
            <a:ext cx="684152" cy="68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rcmlab.agron.iastate.edu/mred/NOAA_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32" y="1503580"/>
            <a:ext cx="681990" cy="68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aimofohio.com/images/awc-logo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2373164"/>
            <a:ext cx="1181771" cy="75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652556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b="1" spc="-150" dirty="0">
                <a:latin typeface="Calibri" panose="020F0502020204030204" pitchFamily="34" charset="0"/>
              </a:rPr>
              <a:t>Real-Time </a:t>
            </a:r>
            <a:r>
              <a:rPr lang="en-US" sz="3200" b="1" spc="-150" dirty="0" smtClean="0">
                <a:latin typeface="Calibri" panose="020F0502020204030204" pitchFamily="34" charset="0"/>
              </a:rPr>
              <a:t>Storm Data Feeds and APIs for </a:t>
            </a:r>
            <a:br>
              <a:rPr lang="en-US" sz="3200" b="1" spc="-150" dirty="0" smtClean="0">
                <a:latin typeface="Calibri" panose="020F0502020204030204" pitchFamily="34" charset="0"/>
              </a:rPr>
            </a:br>
            <a:r>
              <a:rPr lang="en-US" sz="3200" b="1" spc="-150" dirty="0" smtClean="0">
                <a:latin typeface="Calibri" panose="020F0502020204030204" pitchFamily="34" charset="0"/>
              </a:rPr>
              <a:t>NMHS and Authorized Partner Applications</a:t>
            </a:r>
            <a:endParaRPr lang="en-US" sz="3200" b="1" spc="-150" dirty="0">
              <a:latin typeface="Calibri" panose="020F0502020204030204" pitchFamily="34" charset="0"/>
            </a:endParaRPr>
          </a:p>
        </p:txBody>
      </p:sp>
      <p:sp>
        <p:nvSpPr>
          <p:cNvPr id="11" name="TextBox 5"/>
          <p:cNvSpPr txBox="1">
            <a:spLocks noChangeArrowheads="1"/>
          </p:cNvSpPr>
          <p:nvPr/>
        </p:nvSpPr>
        <p:spPr bwMode="auto">
          <a:xfrm>
            <a:off x="672921" y="2242781"/>
            <a:ext cx="2819400" cy="3708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Location and timestamp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IC and CG type classification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</a:rPr>
              <a:t>Peak current 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Polarity </a:t>
            </a:r>
            <a:r>
              <a:rPr lang="en-US" sz="2000" dirty="0">
                <a:solidFill>
                  <a:srgbClr val="000000"/>
                </a:solidFill>
              </a:rPr>
              <a:t>(CG only)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Flash </a:t>
            </a:r>
            <a:r>
              <a:rPr lang="en-US" sz="2000" dirty="0">
                <a:solidFill>
                  <a:srgbClr val="000000"/>
                </a:solidFill>
              </a:rPr>
              <a:t>multiplicity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Location </a:t>
            </a:r>
            <a:r>
              <a:rPr lang="en-US" sz="2000" dirty="0" smtClean="0">
                <a:solidFill>
                  <a:srgbClr val="000000"/>
                </a:solidFill>
              </a:rPr>
              <a:t>accuracy</a:t>
            </a:r>
            <a:endParaRPr lang="ru-RU" sz="2000" dirty="0" smtClean="0">
              <a:solidFill>
                <a:srgbClr val="000000"/>
              </a:solidFill>
            </a:endParaRP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Height of IC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Etc.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0895" y="1301506"/>
            <a:ext cx="3794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Lightning Data </a:t>
            </a:r>
            <a:r>
              <a:rPr lang="en-US" sz="2400" b="1" dirty="0">
                <a:solidFill>
                  <a:srgbClr val="595959">
                    <a:lumMod val="50000"/>
                  </a:srgbClr>
                </a:solidFill>
              </a:rPr>
              <a:t>S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treams in Binary &amp; </a:t>
            </a:r>
            <a:r>
              <a:rPr lang="en-US" sz="2400" b="1" dirty="0" err="1" smtClean="0">
                <a:solidFill>
                  <a:srgbClr val="595959">
                    <a:lumMod val="50000"/>
                  </a:srgbClr>
                </a:solidFill>
              </a:rPr>
              <a:t>ASCii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595959">
                    <a:lumMod val="50000"/>
                  </a:srgbClr>
                </a:solidFill>
              </a:rPr>
              <a:t>F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ormats</a:t>
            </a:r>
            <a:endParaRPr lang="en-US" sz="2400" b="1" dirty="0">
              <a:solidFill>
                <a:srgbClr val="595959">
                  <a:lumMod val="50000"/>
                </a:srgbClr>
              </a:solidFill>
            </a:endParaRPr>
          </a:p>
        </p:txBody>
      </p:sp>
      <p:sp>
        <p:nvSpPr>
          <p:cNvPr id="16" name="TextBox 5"/>
          <p:cNvSpPr txBox="1">
            <a:spLocks noChangeArrowheads="1"/>
          </p:cNvSpPr>
          <p:nvPr/>
        </p:nvSpPr>
        <p:spPr bwMode="auto">
          <a:xfrm>
            <a:off x="4572000" y="2308201"/>
            <a:ext cx="3783724" cy="309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CAP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JSON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XML</a:t>
            </a:r>
            <a:endParaRPr lang="en-US" sz="2000" dirty="0" smtClean="0">
              <a:solidFill>
                <a:srgbClr val="000000"/>
              </a:solidFill>
            </a:endParaRP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HTTP5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NETCDF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Map tiles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Icons</a:t>
            </a:r>
          </a:p>
          <a:p>
            <a:pPr marL="182563" indent="-182563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Etc</a:t>
            </a:r>
            <a:r>
              <a:rPr lang="en-US" sz="2000" dirty="0" smtClean="0">
                <a:solidFill>
                  <a:srgbClr val="000000"/>
                </a:solidFill>
              </a:rPr>
              <a:t>.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09885" y="1315154"/>
            <a:ext cx="38573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Storm Analysis: Cell Tracks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, </a:t>
            </a:r>
            <a:endParaRPr lang="en-US" sz="2400" b="1" dirty="0" smtClean="0">
              <a:solidFill>
                <a:srgbClr val="595959">
                  <a:lumMod val="50000"/>
                </a:srgbClr>
              </a:solidFill>
            </a:endParaRPr>
          </a:p>
          <a:p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DTAs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, 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PulseRad</a:t>
            </a:r>
            <a:r>
              <a:rPr lang="ru-RU" sz="2400" b="1" dirty="0" smtClean="0">
                <a:solidFill>
                  <a:srgbClr val="595959">
                    <a:lumMod val="50000"/>
                  </a:srgbClr>
                </a:solidFill>
              </a:rPr>
              <a:t> 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as API</a:t>
            </a:r>
            <a:r>
              <a:rPr lang="ru-RU" sz="2400" b="1" dirty="0" smtClean="0">
                <a:solidFill>
                  <a:srgbClr val="595959">
                    <a:lumMod val="50000"/>
                  </a:srgbClr>
                </a:solidFill>
              </a:rPr>
              <a:t> </a:t>
            </a:r>
            <a:r>
              <a:rPr lang="en-US" sz="2400" b="1" dirty="0" smtClean="0">
                <a:solidFill>
                  <a:srgbClr val="595959">
                    <a:lumMod val="50000"/>
                  </a:srgbClr>
                </a:solidFill>
              </a:rPr>
              <a:t>“calls”</a:t>
            </a:r>
            <a:endParaRPr lang="en-US" sz="2400" b="1" dirty="0">
              <a:solidFill>
                <a:srgbClr val="595959">
                  <a:lumMod val="50000"/>
                </a:srgbClr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934200" y="6356350"/>
            <a:ext cx="2021541" cy="365125"/>
          </a:xfrm>
          <a:prstGeom prst="rect">
            <a:avLst/>
          </a:prstGeom>
        </p:spPr>
        <p:txBody>
          <a:bodyPr/>
          <a:lstStyle/>
          <a:p>
            <a:pPr algn="r"/>
            <a:fld id="{CFE593C7-081D-4EEA-ACA7-9D4818A868B3}" type="slidenum">
              <a:rPr lang="en-US" sz="1400" b="0" smtClean="0">
                <a:solidFill>
                  <a:prstClr val="white"/>
                </a:solidFill>
              </a:rPr>
              <a:pPr algn="r"/>
              <a:t>9</a:t>
            </a:fld>
            <a:endParaRPr lang="en-US" sz="1400" b="0" dirty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9" t="8779" r="21905" b="4316"/>
          <a:stretch/>
        </p:blipFill>
        <p:spPr bwMode="auto">
          <a:xfrm>
            <a:off x="6260936" y="2794631"/>
            <a:ext cx="2464943" cy="3156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114300" prst="hardEdge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28247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arthNetworks_template_r3">
  <a:themeElements>
    <a:clrScheme name="Earth Networks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arth Networks Powerpoint.pptx" id="{2FDD043A-17C0-48F6-9CC6-8A5E56C0CB82}" vid="{63E3FF18-D539-46E2-AA33-AE85C4AB4163}"/>
    </a:ext>
  </a:extLst>
</a:theme>
</file>

<file path=ppt/theme/theme10.xml><?xml version="1.0" encoding="utf-8"?>
<a:theme xmlns:a="http://schemas.openxmlformats.org/drawingml/2006/main" name="7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0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arth Networks Powerpoint.pptx" id="{2FDD043A-17C0-48F6-9CC6-8A5E56C0CB82}" vid="{5D5E8783-B5E8-4A28-A55E-50485558EEF1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Section Title Page">
  <a:themeElements>
    <a:clrScheme name="Earth Networks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arth Networks Powerpoint.pptx" id="{2FDD043A-17C0-48F6-9CC6-8A5E56C0CB82}" vid="{48464DA5-3DD1-4F38-8566-E25C6F857FAE}"/>
    </a:ext>
  </a:extLst>
</a:theme>
</file>

<file path=ppt/theme/theme3.xml><?xml version="1.0" encoding="utf-8"?>
<a:theme xmlns:a="http://schemas.openxmlformats.org/drawingml/2006/main" name="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="" xmlns:thm15="http://schemas.microsoft.com/office/thememl/2012/main" name="Earth Networks Powerpoint.pptx" id="{2FDD043A-17C0-48F6-9CC6-8A5E56C0CB82}" vid="{5D5E8783-B5E8-4A28-A55E-50485558EEF1}"/>
    </a:ext>
  </a:extLst>
</a:theme>
</file>

<file path=ppt/theme/theme4.xml><?xml version="1.0" encoding="utf-8"?>
<a:theme xmlns:a="http://schemas.openxmlformats.org/drawingml/2006/main" name="1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3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4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Internal Slide">
  <a:themeElements>
    <a:clrScheme name="Custom 1">
      <a:dk1>
        <a:srgbClr val="455560"/>
      </a:dk1>
      <a:lt1>
        <a:srgbClr val="FFFFFF"/>
      </a:lt1>
      <a:dk2>
        <a:srgbClr val="455560"/>
      </a:dk2>
      <a:lt2>
        <a:srgbClr val="FFFFFF"/>
      </a:lt2>
      <a:accent1>
        <a:srgbClr val="2F6F8C"/>
      </a:accent1>
      <a:accent2>
        <a:srgbClr val="8BB2C1"/>
      </a:accent2>
      <a:accent3>
        <a:srgbClr val="94B45B"/>
      </a:accent3>
      <a:accent4>
        <a:srgbClr val="ADC08D"/>
      </a:accent4>
      <a:accent5>
        <a:srgbClr val="E07C27"/>
      </a:accent5>
      <a:accent6>
        <a:srgbClr val="E29A59"/>
      </a:accent6>
      <a:hlink>
        <a:srgbClr val="94B45B"/>
      </a:hlink>
      <a:folHlink>
        <a:srgbClr val="74894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971960F10C89498FDBD1100AF0CE42" ma:contentTypeVersion="0" ma:contentTypeDescription="Create a new document." ma:contentTypeScope="" ma:versionID="b804985525c4b6cafed5499c0433aa7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D30535-E735-4418-AE0B-A5436F0577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7618BE-FAB3-4BE9-BA26-82ACD3BAF3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0580BC8-9157-49C6-94F1-788C2B0DD27F}">
  <ds:schemaRefs>
    <ds:schemaRef ds:uri="http://www.w3.org/XML/1998/namespace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Earth Networks Powerpoint</Template>
  <TotalTime>9714</TotalTime>
  <Words>990</Words>
  <Application>Microsoft Office PowerPoint</Application>
  <PresentationFormat>On-screen Show (4:3)</PresentationFormat>
  <Paragraphs>194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EarthNetworks_template_r3</vt:lpstr>
      <vt:lpstr>Section Title Page</vt:lpstr>
      <vt:lpstr>Internal Slide</vt:lpstr>
      <vt:lpstr>1_Internal Slide</vt:lpstr>
      <vt:lpstr>2_Internal Slide</vt:lpstr>
      <vt:lpstr>3_Internal Slide</vt:lpstr>
      <vt:lpstr>4_Internal Slide</vt:lpstr>
      <vt:lpstr>5_Internal Slide</vt:lpstr>
      <vt:lpstr>6_Internal Slide</vt:lpstr>
      <vt:lpstr>7_Internal Slide</vt:lpstr>
      <vt:lpstr>8_Internal Slide</vt:lpstr>
      <vt:lpstr>9_Internal Slide</vt:lpstr>
      <vt:lpstr>10_Internal Slide</vt:lpstr>
      <vt:lpstr>PowerPoint Presentation</vt:lpstr>
      <vt:lpstr>EN Provides Technical Assistance to African NMHS</vt:lpstr>
      <vt:lpstr>PowerPoint Presentation</vt:lpstr>
      <vt:lpstr>PowerPoint Presentation</vt:lpstr>
      <vt:lpstr>PowerPoint Presentation</vt:lpstr>
      <vt:lpstr>PowerPoint Presentation</vt:lpstr>
      <vt:lpstr>PulseAPI: Reliable Weather Data Source Powering NMHS  and Authorized Partner Applications </vt:lpstr>
      <vt:lpstr>Live EN Total Lightning Data Service and      Storm Alert Polygons at US NOAA / NWS</vt:lpstr>
      <vt:lpstr>Real-Time Storm Data Feeds and APIs for  NMHS and Authorized Partner Applications</vt:lpstr>
      <vt:lpstr>Early Warning Content in WMO Endorsed Common Alerting Protocol (CAP) Format</vt:lpstr>
      <vt:lpstr>PowerPoint Presentation</vt:lpstr>
      <vt:lpstr>PowerPoint Presentation</vt:lpstr>
      <vt:lpstr>EN Support for NMHS “Last Mile” Efforts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Ramsey</dc:creator>
  <cp:lastModifiedBy>Ari Davidov</cp:lastModifiedBy>
  <cp:revision>135</cp:revision>
  <dcterms:created xsi:type="dcterms:W3CDTF">2016-02-16T17:39:24Z</dcterms:created>
  <dcterms:modified xsi:type="dcterms:W3CDTF">2016-03-15T13:27:19Z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0x010100F7971960F10C89498FDBD1100AF0CE42</vt:lpwstr>
  </property>
</Properties>
</file>