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28" r:id="rId3"/>
    <p:sldId id="258" r:id="rId4"/>
    <p:sldId id="332" r:id="rId5"/>
    <p:sldId id="267" r:id="rId6"/>
    <p:sldId id="333" r:id="rId7"/>
    <p:sldId id="334" r:id="rId8"/>
    <p:sldId id="269" r:id="rId9"/>
    <p:sldId id="276" r:id="rId10"/>
    <p:sldId id="325" r:id="rId11"/>
    <p:sldId id="330" r:id="rId12"/>
    <p:sldId id="287" r:id="rId13"/>
    <p:sldId id="266" r:id="rId14"/>
    <p:sldId id="294" r:id="rId15"/>
    <p:sldId id="270" r:id="rId16"/>
    <p:sldId id="283" r:id="rId17"/>
    <p:sldId id="329" r:id="rId18"/>
    <p:sldId id="272" r:id="rId19"/>
    <p:sldId id="314" r:id="rId20"/>
    <p:sldId id="324" r:id="rId21"/>
    <p:sldId id="322" r:id="rId22"/>
    <p:sldId id="26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 Vujovic" initials="JV" lastIdx="5" clrIdx="0">
    <p:extLst>
      <p:ext uri="{19B8F6BF-5375-455C-9EA6-DF929625EA0E}">
        <p15:presenceInfo xmlns:p15="http://schemas.microsoft.com/office/powerpoint/2012/main" userId="Jess Vujov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D6B"/>
    <a:srgbClr val="9D0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21" autoAdjust="0"/>
    <p:restoredTop sz="81128" autoAdjust="0"/>
  </p:normalViewPr>
  <p:slideViewPr>
    <p:cSldViewPr snapToGrid="0">
      <p:cViewPr varScale="1">
        <p:scale>
          <a:sx n="91" d="100"/>
          <a:sy n="91" d="100"/>
        </p:scale>
        <p:origin x="65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-270" y="-26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F00EC-005C-4B6D-83B1-53D1D7490472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C857A-0164-40B3-A8B8-08F4A33822E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66438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1B189-2F4A-4CC6-B50F-619EB9A4F878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BC518-4BC8-4DFF-9D15-216A34198A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406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08BE6-E7BD-4274-A17D-3A0138049346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737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544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 smtClean="0"/>
              <a:t>Important</a:t>
            </a:r>
            <a:r>
              <a:rPr lang="en-ZA" baseline="0" dirty="0" smtClean="0"/>
              <a:t> to highlight here that through these workshops and the two way dialogue established between forecasters and farmers on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forecasting probabilities and farmers needs: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trust was established, which was critical for the projects’ long term success; and ii) allowed farmers to gain familiarity with seasonal forecasts and weather advisories they has previously not accessed/been exposed to. </a:t>
            </a:r>
            <a:endParaRPr lang="en-ZA" dirty="0" smtClean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525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515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SAB and Coke have both broken through the last mile barrier. What can we learn from them? What have they done? Nearly</a:t>
            </a:r>
            <a:r>
              <a:rPr lang="en-ZA" baseline="0" dirty="0" smtClean="0"/>
              <a:t> 50% of people in Africa lack access to critical medicines, yet, you can get a coco-cola nearly anywhere in the world….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8343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SAB and Coke have both broken through the last mile barrier. What can we learn from them? What have they done? Nearly</a:t>
            </a:r>
            <a:r>
              <a:rPr lang="en-ZA" baseline="0" dirty="0" smtClean="0"/>
              <a:t> 50% of people in Africa lack access to critical medicines, yet, you can get a coco-cola nearly anywhere in the world….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054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SAB and Coke have both broken through the last mile barrier. What can we learn from them? What have they done? Nearly</a:t>
            </a:r>
            <a:r>
              <a:rPr lang="en-ZA" baseline="0" dirty="0" smtClean="0"/>
              <a:t> 50% of people in Africa lack access to critical medicines, yet, you can get a coco-cola nearly anywhere in the world….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2602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6006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473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5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Important</a:t>
            </a:r>
            <a:r>
              <a:rPr lang="en-ZA" baseline="0" dirty="0" smtClean="0"/>
              <a:t> to highlight that this is not a problem unique to climate service/information provision. This is a problem which ALL sectors face. Therefore, it is important to draw on  successful case studies/lessons learnt from ALL sectors.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3259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075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439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97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212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The Mercy Corps </a:t>
            </a:r>
            <a:r>
              <a:rPr lang="en-ZA" dirty="0" err="1" smtClean="0"/>
              <a:t>Agri</a:t>
            </a:r>
            <a:r>
              <a:rPr lang="en-ZA" dirty="0" smtClean="0"/>
              <a:t>-Fin mobile program provides a “bundle” of advisory and financial services plus market information to the smallholder farmer via the mobile phone.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7320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The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BC518-4BC8-4DFF-9D15-216A34198AF6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009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17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381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487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044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062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80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404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734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387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459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525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A0606-DEAC-4BDB-9A59-C7D69F74E867}" type="datetimeFigureOut">
              <a:rPr lang="en-ZA" smtClean="0"/>
              <a:t>15-03-2016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7FA92-5268-41B9-A59F-D7F4BC4CD9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598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c4es.co.za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0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35098" y="325553"/>
            <a:ext cx="1220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hallenges, opportunities and successes </a:t>
            </a:r>
          </a:p>
          <a:p>
            <a:pPr algn="ctr"/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crossing the Last Mile:</a:t>
            </a:r>
          </a:p>
          <a:p>
            <a:pPr algn="ctr"/>
            <a:r>
              <a:rPr lang="en-ZA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delivering climate services in Africa</a:t>
            </a:r>
            <a:r>
              <a:rPr lang="en-ZA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ZA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-293343" y="5117711"/>
            <a:ext cx="5702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Anthony Mills</a:t>
            </a: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CEO 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C4 </a:t>
            </a:r>
            <a:r>
              <a:rPr lang="en-Z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EcoSolutions</a:t>
            </a:r>
            <a:endParaRPr lang="en-ZA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Cape Town, South Africa</a:t>
            </a:r>
          </a:p>
          <a:p>
            <a:pPr lvl="1" algn="ctr"/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www.c4es.co.za</a:t>
            </a: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 algn="ctr"/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ZA" b="1" dirty="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7415" y="5117712"/>
            <a:ext cx="6293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UNDP-CIRDA Country Partner Project Manager Workshop, </a:t>
            </a: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15-17 March 2016, Livingstone, Zambia.</a:t>
            </a:r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ZA" b="1" dirty="0">
              <a:latin typeface="Georgia" panose="020405020504050203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2345657"/>
            <a:ext cx="6581729" cy="25605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445" y="2339561"/>
            <a:ext cx="2085013" cy="2566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766" y="2338882"/>
            <a:ext cx="1261981" cy="2554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7055" y="2345657"/>
            <a:ext cx="1243692" cy="2566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26" y="5904548"/>
            <a:ext cx="1008531" cy="894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0846" y="5964025"/>
            <a:ext cx="2219136" cy="847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3939" y="166161"/>
            <a:ext cx="1566808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570" y="1750736"/>
            <a:ext cx="6820306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Multi-disciplinary teams are </a:t>
            </a:r>
            <a:r>
              <a:rPr lang="en-Z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needed to generate weather information products:</a:t>
            </a:r>
            <a:endParaRPr lang="en-ZA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ZA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“…</a:t>
            </a:r>
            <a:r>
              <a:rPr lang="en-Z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team of agronomists, soil scientists, plant pathologists, and </a:t>
            </a:r>
            <a:r>
              <a:rPr lang="en-Z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entomologists</a:t>
            </a:r>
            <a:r>
              <a:rPr lang="en-Z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Z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6535" y="1420316"/>
            <a:ext cx="120531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891758" y="2012838"/>
            <a:ext cx="270659" cy="43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9077972" y="2574983"/>
            <a:ext cx="18758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6446" y="3735895"/>
            <a:ext cx="37561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Products and packaging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7464" y="4944200"/>
            <a:ext cx="31765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Receipt/Trust/Action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9923865" y="3187572"/>
            <a:ext cx="270659" cy="5087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Down Arrow 8"/>
          <p:cNvSpPr/>
          <p:nvPr/>
        </p:nvSpPr>
        <p:spPr>
          <a:xfrm>
            <a:off x="9928437" y="4363941"/>
            <a:ext cx="270659" cy="452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22311" y="204106"/>
            <a:ext cx="773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Intricacies and complexity: </a:t>
            </a:r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50483" y="234884"/>
            <a:ext cx="663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Weaving ways across the Last Mile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34501" y="4710350"/>
            <a:ext cx="3348346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Bundle with other services (e.g. loans, insurance, market information, </a:t>
            </a:r>
            <a:r>
              <a:rPr lang="en-Z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extension)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123" y="3213696"/>
            <a:ext cx="275736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Engage with users regularly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123" y="4457688"/>
            <a:ext cx="27573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Iterate like Coke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34501" y="2999046"/>
            <a:ext cx="3347145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public funds at the outset. (Jury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still out whether last mile can be fully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123" y="5441577"/>
            <a:ext cx="275736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Look for virtuous cycles of value, trust, ease of access</a:t>
            </a:r>
            <a:endParaRPr lang="en-Z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3123" y="1376212"/>
            <a:ext cx="275736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Study the local context (e.g. cultural norms, women’s vs men’s preferences)</a:t>
            </a:r>
            <a:endParaRPr lang="en-Z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27442" y="1287742"/>
            <a:ext cx="3347145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on existing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networks and infrastructure wherever possible.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203" y="1819298"/>
            <a:ext cx="3197105" cy="413011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7365992" y="1815981"/>
            <a:ext cx="904248" cy="560877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06150" y="3554949"/>
            <a:ext cx="1023932" cy="1051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365992" y="4886960"/>
            <a:ext cx="1023932" cy="394847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021055" y="2096419"/>
            <a:ext cx="908464" cy="240207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141029" y="3554949"/>
            <a:ext cx="717629" cy="12691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070168" y="4639230"/>
            <a:ext cx="859351" cy="0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41028" y="5525958"/>
            <a:ext cx="717630" cy="423451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8565" y="98197"/>
            <a:ext cx="601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Network International's</a:t>
            </a:r>
          </a:p>
          <a:p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3-2-1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603" y="4325814"/>
            <a:ext cx="5418549" cy="239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5" y="4325813"/>
            <a:ext cx="3080423" cy="2392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268" y="4325814"/>
            <a:ext cx="3571336" cy="2392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278106" y="1602835"/>
            <a:ext cx="4903494" cy="2096956"/>
          </a:xfrm>
        </p:spPr>
        <p:txBody>
          <a:bodyPr>
            <a:normAutofit lnSpcReduction="10000"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internet/data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</a:p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Free voice service</a:t>
            </a:r>
          </a:p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3 million subscribers</a:t>
            </a:r>
          </a:p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 accessed ~50 million times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4402" y="1886658"/>
            <a:ext cx="4926809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funds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Piggybacked on Airtel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Virtuous cycles of value and </a:t>
            </a: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38349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381" y="220805"/>
            <a:ext cx="768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Mercy Corps </a:t>
            </a:r>
            <a:r>
              <a:rPr lang="en-Z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-Fin 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Mobile program </a:t>
            </a:r>
            <a:endParaRPr lang="en-ZA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4301" y="1524742"/>
            <a:ext cx="99088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394" y="1415398"/>
            <a:ext cx="64046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Zimbabwe, Uganda and Indonesia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SMS/voice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100,000 farmers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Banks, mobile network operators, smallholder farmer aggregators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Villagers preferred face to face, TV and radio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Intense training on use of mobile phones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5" y="1065474"/>
            <a:ext cx="4794093" cy="56715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5573" y="4681074"/>
            <a:ext cx="229322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Bundling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context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Virtuous cycles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funds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Piggybacking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193169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11194" y="207598"/>
            <a:ext cx="5904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Ecofarmer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Z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Econet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Zimbabwe)  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19528" y="1313794"/>
            <a:ext cx="5157787" cy="30469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Z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-Fin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Mobile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partnership with </a:t>
            </a:r>
            <a:r>
              <a:rPr lang="en-Z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Econet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SMSs: market prices, crop data, weather information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200,000 farmers</a:t>
            </a:r>
          </a:p>
          <a:p>
            <a:pPr>
              <a:lnSpc>
                <a:spcPct val="100000"/>
              </a:lnSpc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60% changing behaviour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858" y="4918189"/>
            <a:ext cx="2394701" cy="1785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451" y="4887058"/>
            <a:ext cx="2381250" cy="184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591" y="4958073"/>
            <a:ext cx="2619375" cy="1743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9966" y="1313793"/>
            <a:ext cx="5202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 weather stations on mobile phone towers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used for 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weather-index based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Location of farmers determined from cell phone tower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&gt;1000 farmers signed up (2014)</a:t>
            </a:r>
          </a:p>
          <a:p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528" y="4958073"/>
            <a:ext cx="229322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Bundling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Virtuous cycles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funds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Piggybacking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35203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08996" y="244094"/>
            <a:ext cx="531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Kilimo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Salama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(Kenya)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3042" y="1479153"/>
            <a:ext cx="5694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Syngenta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Foundation for Sustainable Agriculture (SFSA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Safaricom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UAP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Weather index-based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MPESA platform – ease of </a:t>
            </a:r>
            <a:r>
              <a:rPr lang="en-Z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payouts</a:t>
            </a:r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Syngenta store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Local trainers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Insurance with seed purchase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43160" y="1955085"/>
            <a:ext cx="229322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Bundling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Virtuous cycles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funds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ZA" sz="2000" b="1" dirty="0"/>
          </a:p>
        </p:txBody>
      </p:sp>
      <p:pic>
        <p:nvPicPr>
          <p:cNvPr id="13" name="Picture 2" descr="http://www.agfax.net/image/promoPicLge3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88" y="4777512"/>
            <a:ext cx="2751593" cy="19316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s3.amazonaws.com/blog_image/bimages/593/large/Kilimo_Salam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2414" y="4787812"/>
            <a:ext cx="3087129" cy="19316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boringdevelopment.files.wordpress.com/2014/01/demonstration-tent.jpg?w=1038&amp;h=576&amp;crop=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776" y="4787812"/>
            <a:ext cx="3480926" cy="19316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vision.ae/uploads/special_report_images/Final-Huawei-phoneRS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6935" y="4777512"/>
            <a:ext cx="2104724" cy="19419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36899" y="171076"/>
            <a:ext cx="798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in </a:t>
            </a:r>
            <a:r>
              <a:rPr lang="en-Z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Kaffrine</a:t>
            </a:r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Region, Senegal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46" y="1129314"/>
            <a:ext cx="63554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CGIAR and CCAF (2011–2012)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 farmer communities targeted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Provided forecasts and </a:t>
            </a:r>
            <a:r>
              <a:rPr lang="en-Z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-met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Intensive training and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SMSs in several languages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 Cross staff trained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Messages posted on boards at communal meeting points (e.g. boreholes)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091" y="1101319"/>
            <a:ext cx="3804403" cy="3318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214" y="4989239"/>
            <a:ext cx="3123542" cy="1776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538" y="4969078"/>
            <a:ext cx="2724361" cy="1806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49" y="4969079"/>
            <a:ext cx="1875592" cy="18065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196" y="4969078"/>
            <a:ext cx="2472895" cy="1766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41033" y="1117740"/>
            <a:ext cx="229322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Bundling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Virtuous cycles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funds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context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Iteration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40678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56" y="4848433"/>
            <a:ext cx="8397765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Tanzania GFCS study</a:t>
            </a:r>
          </a:p>
          <a:p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Men wanted radio presenters trained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Women wanted extension officers and village leaders trained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456" y="484416"/>
            <a:ext cx="8397765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Context changed at 10 km intervals!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village wanted messages in a mosque, another at boreholes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Women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planted later than 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Women planted different crops (millet vs maize)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Men owned the donkeys/horses needed for ploughing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Women needed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weather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on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‘end’ not start of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rains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File:Thunderstorm near Elko, Nevad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1844" y="631639"/>
            <a:ext cx="2706846" cy="58655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3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316" y="1416340"/>
            <a:ext cx="3023455" cy="2477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5" y="3893402"/>
            <a:ext cx="2913471" cy="29134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2000" y="1416339"/>
            <a:ext cx="5526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 African insurance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customer databases (location, assets)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Tailored SMSs to reduce hail and fire damage.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8742" y="171671"/>
            <a:ext cx="708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Weather alerts by insurance companies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" y="1416339"/>
            <a:ext cx="2913471" cy="2493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314" y="3893401"/>
            <a:ext cx="3023457" cy="2913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6810" y="3629686"/>
            <a:ext cx="229322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Bundling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Virtuous cycles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funds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Piggybacking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context</a:t>
            </a: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ZA" sz="20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802880" y="3484880"/>
            <a:ext cx="3068320" cy="2489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30510" y="3484881"/>
            <a:ext cx="2933450" cy="248919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02880" y="6118885"/>
            <a:ext cx="277672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Solely cost reduction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4307" y="244867"/>
            <a:ext cx="55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from other sectors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289" y="1338810"/>
            <a:ext cx="37112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Same problems</a:t>
            </a:r>
          </a:p>
          <a:p>
            <a:endParaRPr lang="en-Z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Disproportionate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Trust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000" y="1214651"/>
            <a:ext cx="2183905" cy="2376805"/>
          </a:xfrm>
          <a:prstGeom prst="rect">
            <a:avLst/>
          </a:prstGeom>
        </p:spPr>
      </p:pic>
      <p:pic>
        <p:nvPicPr>
          <p:cNvPr id="25" name="Picture 2" descr="http://d1lwft0f0qzya1.cloudfront.net/dims4/COKE/5b5d459/2147483647/thumbnail/596x334/quality/75/?url=http%3A%2F%2Fassets.coca-colacompany.com%2Fee%2F98%2F03dc5c8f466f91c7576bab3e2151%2Fproject-last-mile-6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00" y="3920486"/>
            <a:ext cx="4544417" cy="25467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farm1.static.flickr.com/149/348227278_a8c4fbdfc9_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5298" y="1214651"/>
            <a:ext cx="1861119" cy="24814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89" y="3698261"/>
            <a:ext cx="3752399" cy="281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291" y="763819"/>
            <a:ext cx="6232634" cy="5078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Worthy of deep contemplation:</a:t>
            </a:r>
          </a:p>
          <a:p>
            <a:endParaRPr lang="en-ZA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95% of Africa’s farmers rely on rain</a:t>
            </a:r>
          </a:p>
          <a:p>
            <a:endParaRPr lang="en-ZA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This rain is becoming more erratic as a result of climate change</a:t>
            </a:r>
            <a:endParaRPr lang="en-Z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13" t="18565" r="5072"/>
          <a:stretch/>
        </p:blipFill>
        <p:spPr>
          <a:xfrm>
            <a:off x="6894786" y="763819"/>
            <a:ext cx="4550980" cy="50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4307" y="244867"/>
            <a:ext cx="55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Coca Cola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5" y="1216768"/>
            <a:ext cx="11920177" cy="5155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78" y="1216768"/>
            <a:ext cx="4985897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1.5 billion cokes consumed per day!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company separate from manufacturing.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44" y="5664358"/>
            <a:ext cx="557772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 time data analysis – to find and fix problems like drops in sales i.e. iteration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084" y="2401151"/>
            <a:ext cx="4526167" cy="3390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14967" y="6164283"/>
            <a:ext cx="3431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Micro-distribution centres</a:t>
            </a:r>
            <a:endParaRPr lang="en-Z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3552" y="6164283"/>
            <a:ext cx="27830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Last Mile consumer</a:t>
            </a:r>
            <a:endParaRPr lang="en-Z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farm1.static.flickr.com/149/348227278_a8c4fbdfc9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31" y="2387561"/>
            <a:ext cx="2552883" cy="3403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7880962" y="3848976"/>
            <a:ext cx="100744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7" y="1149936"/>
            <a:ext cx="3008224" cy="225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566" y="3590775"/>
            <a:ext cx="2183905" cy="23768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5174" y="1342847"/>
            <a:ext cx="43115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Piggybacking on entrepreneurial networks into rural Africa</a:t>
            </a:r>
          </a:p>
        </p:txBody>
      </p:sp>
    </p:spTree>
    <p:extLst>
      <p:ext uri="{BB962C8B-B14F-4D97-AF65-F5344CB8AC3E}">
        <p14:creationId xmlns:p14="http://schemas.microsoft.com/office/powerpoint/2010/main" val="26738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98956" y="196043"/>
            <a:ext cx="416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111" y="1729370"/>
            <a:ext cx="10925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7497" y="1706260"/>
            <a:ext cx="90426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303111" y="1295511"/>
            <a:ext cx="857928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 intricacy and complexity</a:t>
            </a:r>
          </a:p>
          <a:p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 from successful operations (including other sectors)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local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Engage and train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traditional and digital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virtuous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cycles based on trust</a:t>
            </a:r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Seek public funds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Piggyback on infrastructure &amp; brands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376" y="2905760"/>
            <a:ext cx="2831994" cy="2141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233" y="4777977"/>
            <a:ext cx="2773920" cy="208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376" y="992427"/>
            <a:ext cx="2825835" cy="22176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9991" y="5649063"/>
            <a:ext cx="531536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Crossing the Last Mile will be an ongoing journey, not a static system.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269" y="1358536"/>
            <a:ext cx="7332617" cy="549946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5705" y="295012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 of presentation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6189" y="1578347"/>
            <a:ext cx="51796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ile:Nyakrom OneTouch Cell Phone Tower Vodaphon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4305" y="1086678"/>
            <a:ext cx="2859110" cy="57727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SunnyDay01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6678"/>
            <a:ext cx="2874150" cy="25973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Applying mixture of water and urine to the maize plants (5568155546)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830286"/>
            <a:ext cx="2874150" cy="4027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9419" y="171076"/>
            <a:ext cx="53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Overview of presentation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ile:Thunderstorm near Elko, Nevada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7154" y="1010012"/>
            <a:ext cx="2706846" cy="58655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854" y="1792335"/>
            <a:ext cx="8353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ntricacies and complexity of the Last Mile</a:t>
            </a:r>
          </a:p>
          <a:p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AutoNum type="arabicPeriod" startAt="2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Weaving ways across the Last Mile</a:t>
            </a:r>
          </a:p>
          <a:p>
            <a:pPr lvl="1" indent="-457200">
              <a:buAutoNum type="arabicPeriod" startAt="2"/>
            </a:pP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AutoNum type="arabicPeriod" startAt="2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from other sectors (retail, health, adaptation)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FontTx/>
              <a:buAutoNum type="arabicPeriod" startAt="2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51231"/>
            <a:ext cx="9530862" cy="1406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5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1145" y="1377981"/>
            <a:ext cx="8586951" cy="52629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Mile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telecommunications and technology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technologies and processes that connect the end customer to a communications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Last-Mile problem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 between consumers and connectivity has proved to be disproportionately expensive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Usually individuals, not organizations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2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2195" y="1611817"/>
            <a:ext cx="8272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AutoNum type="arabicPeriod" startAt="2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33781" y="1777042"/>
            <a:ext cx="1794294" cy="339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5" name="Right Arrow 4"/>
          <p:cNvSpPr/>
          <p:nvPr/>
        </p:nvSpPr>
        <p:spPr>
          <a:xfrm>
            <a:off x="432897" y="5691451"/>
            <a:ext cx="11250431" cy="107377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32897" y="2437222"/>
            <a:ext cx="2225426" cy="2078446"/>
          </a:xfrm>
          <a:custGeom>
            <a:avLst/>
            <a:gdLst>
              <a:gd name="connsiteX0" fmla="*/ 0 w 2225426"/>
              <a:gd name="connsiteY0" fmla="*/ 346415 h 2078446"/>
              <a:gd name="connsiteX1" fmla="*/ 346415 w 2225426"/>
              <a:gd name="connsiteY1" fmla="*/ 0 h 2078446"/>
              <a:gd name="connsiteX2" fmla="*/ 1879011 w 2225426"/>
              <a:gd name="connsiteY2" fmla="*/ 0 h 2078446"/>
              <a:gd name="connsiteX3" fmla="*/ 2225426 w 2225426"/>
              <a:gd name="connsiteY3" fmla="*/ 346415 h 2078446"/>
              <a:gd name="connsiteX4" fmla="*/ 2225426 w 2225426"/>
              <a:gd name="connsiteY4" fmla="*/ 1732031 h 2078446"/>
              <a:gd name="connsiteX5" fmla="*/ 1879011 w 2225426"/>
              <a:gd name="connsiteY5" fmla="*/ 2078446 h 2078446"/>
              <a:gd name="connsiteX6" fmla="*/ 346415 w 2225426"/>
              <a:gd name="connsiteY6" fmla="*/ 2078446 h 2078446"/>
              <a:gd name="connsiteX7" fmla="*/ 0 w 2225426"/>
              <a:gd name="connsiteY7" fmla="*/ 1732031 h 2078446"/>
              <a:gd name="connsiteX8" fmla="*/ 0 w 2225426"/>
              <a:gd name="connsiteY8" fmla="*/ 346415 h 20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426" h="2078446">
                <a:moveTo>
                  <a:pt x="0" y="346415"/>
                </a:moveTo>
                <a:cubicBezTo>
                  <a:pt x="0" y="155095"/>
                  <a:pt x="155095" y="0"/>
                  <a:pt x="346415" y="0"/>
                </a:cubicBezTo>
                <a:lnTo>
                  <a:pt x="1879011" y="0"/>
                </a:lnTo>
                <a:cubicBezTo>
                  <a:pt x="2070331" y="0"/>
                  <a:pt x="2225426" y="155095"/>
                  <a:pt x="2225426" y="346415"/>
                </a:cubicBezTo>
                <a:lnTo>
                  <a:pt x="2225426" y="1732031"/>
                </a:lnTo>
                <a:cubicBezTo>
                  <a:pt x="2225426" y="1923351"/>
                  <a:pt x="2070331" y="2078446"/>
                  <a:pt x="1879011" y="2078446"/>
                </a:cubicBezTo>
                <a:lnTo>
                  <a:pt x="346415" y="2078446"/>
                </a:lnTo>
                <a:cubicBezTo>
                  <a:pt x="155095" y="2078446"/>
                  <a:pt x="0" y="1923351"/>
                  <a:pt x="0" y="1732031"/>
                </a:cubicBezTo>
                <a:lnTo>
                  <a:pt x="0" y="34641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041" tIns="170041" rIns="170041" bIns="1700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kern="1200" dirty="0" smtClean="0">
                <a:pattFill prst="dkDnDiag">
                  <a:fgClr>
                    <a:schemeClr val="lt1"/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National Hydro- Meteorological Services</a:t>
            </a:r>
            <a:endParaRPr lang="en-ZA" kern="1200" dirty="0">
              <a:pattFill prst="dkDnDiag">
                <a:fgClr>
                  <a:schemeClr val="lt1"/>
                </a:fgClr>
                <a:bgClr>
                  <a:schemeClr val="bg1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654147" y="2930190"/>
            <a:ext cx="2225426" cy="2078446"/>
          </a:xfrm>
          <a:custGeom>
            <a:avLst/>
            <a:gdLst>
              <a:gd name="connsiteX0" fmla="*/ 0 w 2225426"/>
              <a:gd name="connsiteY0" fmla="*/ 346415 h 2078446"/>
              <a:gd name="connsiteX1" fmla="*/ 346415 w 2225426"/>
              <a:gd name="connsiteY1" fmla="*/ 0 h 2078446"/>
              <a:gd name="connsiteX2" fmla="*/ 1879011 w 2225426"/>
              <a:gd name="connsiteY2" fmla="*/ 0 h 2078446"/>
              <a:gd name="connsiteX3" fmla="*/ 2225426 w 2225426"/>
              <a:gd name="connsiteY3" fmla="*/ 346415 h 2078446"/>
              <a:gd name="connsiteX4" fmla="*/ 2225426 w 2225426"/>
              <a:gd name="connsiteY4" fmla="*/ 1732031 h 2078446"/>
              <a:gd name="connsiteX5" fmla="*/ 1879011 w 2225426"/>
              <a:gd name="connsiteY5" fmla="*/ 2078446 h 2078446"/>
              <a:gd name="connsiteX6" fmla="*/ 346415 w 2225426"/>
              <a:gd name="connsiteY6" fmla="*/ 2078446 h 2078446"/>
              <a:gd name="connsiteX7" fmla="*/ 0 w 2225426"/>
              <a:gd name="connsiteY7" fmla="*/ 1732031 h 2078446"/>
              <a:gd name="connsiteX8" fmla="*/ 0 w 2225426"/>
              <a:gd name="connsiteY8" fmla="*/ 346415 h 20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426" h="2078446">
                <a:moveTo>
                  <a:pt x="0" y="346415"/>
                </a:moveTo>
                <a:cubicBezTo>
                  <a:pt x="0" y="155095"/>
                  <a:pt x="155095" y="0"/>
                  <a:pt x="346415" y="0"/>
                </a:cubicBezTo>
                <a:lnTo>
                  <a:pt x="1879011" y="0"/>
                </a:lnTo>
                <a:cubicBezTo>
                  <a:pt x="2070331" y="0"/>
                  <a:pt x="2225426" y="155095"/>
                  <a:pt x="2225426" y="346415"/>
                </a:cubicBezTo>
                <a:lnTo>
                  <a:pt x="2225426" y="1732031"/>
                </a:lnTo>
                <a:cubicBezTo>
                  <a:pt x="2225426" y="1923351"/>
                  <a:pt x="2070331" y="2078446"/>
                  <a:pt x="1879011" y="2078446"/>
                </a:cubicBezTo>
                <a:lnTo>
                  <a:pt x="346415" y="2078446"/>
                </a:lnTo>
                <a:cubicBezTo>
                  <a:pt x="155095" y="2078446"/>
                  <a:pt x="0" y="1923351"/>
                  <a:pt x="0" y="1732031"/>
                </a:cubicBezTo>
                <a:lnTo>
                  <a:pt x="0" y="34641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041" tIns="170041" rIns="170041" bIns="1700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Agricultural Research and Extension</a:t>
            </a:r>
            <a:endParaRPr lang="en-ZA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810764" y="2443771"/>
            <a:ext cx="2225426" cy="2078446"/>
          </a:xfrm>
          <a:custGeom>
            <a:avLst/>
            <a:gdLst>
              <a:gd name="connsiteX0" fmla="*/ 0 w 2225426"/>
              <a:gd name="connsiteY0" fmla="*/ 346415 h 2078446"/>
              <a:gd name="connsiteX1" fmla="*/ 346415 w 2225426"/>
              <a:gd name="connsiteY1" fmla="*/ 0 h 2078446"/>
              <a:gd name="connsiteX2" fmla="*/ 1879011 w 2225426"/>
              <a:gd name="connsiteY2" fmla="*/ 0 h 2078446"/>
              <a:gd name="connsiteX3" fmla="*/ 2225426 w 2225426"/>
              <a:gd name="connsiteY3" fmla="*/ 346415 h 2078446"/>
              <a:gd name="connsiteX4" fmla="*/ 2225426 w 2225426"/>
              <a:gd name="connsiteY4" fmla="*/ 1732031 h 2078446"/>
              <a:gd name="connsiteX5" fmla="*/ 1879011 w 2225426"/>
              <a:gd name="connsiteY5" fmla="*/ 2078446 h 2078446"/>
              <a:gd name="connsiteX6" fmla="*/ 346415 w 2225426"/>
              <a:gd name="connsiteY6" fmla="*/ 2078446 h 2078446"/>
              <a:gd name="connsiteX7" fmla="*/ 0 w 2225426"/>
              <a:gd name="connsiteY7" fmla="*/ 1732031 h 2078446"/>
              <a:gd name="connsiteX8" fmla="*/ 0 w 2225426"/>
              <a:gd name="connsiteY8" fmla="*/ 346415 h 20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426" h="2078446">
                <a:moveTo>
                  <a:pt x="0" y="346415"/>
                </a:moveTo>
                <a:cubicBezTo>
                  <a:pt x="0" y="155095"/>
                  <a:pt x="155095" y="0"/>
                  <a:pt x="346415" y="0"/>
                </a:cubicBezTo>
                <a:lnTo>
                  <a:pt x="1879011" y="0"/>
                </a:lnTo>
                <a:cubicBezTo>
                  <a:pt x="2070331" y="0"/>
                  <a:pt x="2225426" y="155095"/>
                  <a:pt x="2225426" y="346415"/>
                </a:cubicBezTo>
                <a:lnTo>
                  <a:pt x="2225426" y="1732031"/>
                </a:lnTo>
                <a:cubicBezTo>
                  <a:pt x="2225426" y="1923351"/>
                  <a:pt x="2070331" y="2078446"/>
                  <a:pt x="1879011" y="2078446"/>
                </a:cubicBezTo>
                <a:lnTo>
                  <a:pt x="346415" y="2078446"/>
                </a:lnTo>
                <a:cubicBezTo>
                  <a:pt x="155095" y="2078446"/>
                  <a:pt x="0" y="1923351"/>
                  <a:pt x="0" y="1732031"/>
                </a:cubicBezTo>
                <a:lnTo>
                  <a:pt x="0" y="34641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041" tIns="170041" rIns="170041" bIns="1700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Communicators and boundary organizations (e.g. media, agricultural extension, NGOs, CBOs, private sector)</a:t>
            </a:r>
            <a:endParaRPr lang="en-ZA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935824" y="2930190"/>
            <a:ext cx="2225426" cy="2078446"/>
          </a:xfrm>
          <a:custGeom>
            <a:avLst/>
            <a:gdLst>
              <a:gd name="connsiteX0" fmla="*/ 0 w 2225426"/>
              <a:gd name="connsiteY0" fmla="*/ 346415 h 2078446"/>
              <a:gd name="connsiteX1" fmla="*/ 346415 w 2225426"/>
              <a:gd name="connsiteY1" fmla="*/ 0 h 2078446"/>
              <a:gd name="connsiteX2" fmla="*/ 1879011 w 2225426"/>
              <a:gd name="connsiteY2" fmla="*/ 0 h 2078446"/>
              <a:gd name="connsiteX3" fmla="*/ 2225426 w 2225426"/>
              <a:gd name="connsiteY3" fmla="*/ 346415 h 2078446"/>
              <a:gd name="connsiteX4" fmla="*/ 2225426 w 2225426"/>
              <a:gd name="connsiteY4" fmla="*/ 1732031 h 2078446"/>
              <a:gd name="connsiteX5" fmla="*/ 1879011 w 2225426"/>
              <a:gd name="connsiteY5" fmla="*/ 2078446 h 2078446"/>
              <a:gd name="connsiteX6" fmla="*/ 346415 w 2225426"/>
              <a:gd name="connsiteY6" fmla="*/ 2078446 h 2078446"/>
              <a:gd name="connsiteX7" fmla="*/ 0 w 2225426"/>
              <a:gd name="connsiteY7" fmla="*/ 1732031 h 2078446"/>
              <a:gd name="connsiteX8" fmla="*/ 0 w 2225426"/>
              <a:gd name="connsiteY8" fmla="*/ 346415 h 20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426" h="2078446">
                <a:moveTo>
                  <a:pt x="0" y="346415"/>
                </a:moveTo>
                <a:cubicBezTo>
                  <a:pt x="0" y="155095"/>
                  <a:pt x="155095" y="0"/>
                  <a:pt x="346415" y="0"/>
                </a:cubicBezTo>
                <a:lnTo>
                  <a:pt x="1879011" y="0"/>
                </a:lnTo>
                <a:cubicBezTo>
                  <a:pt x="2070331" y="0"/>
                  <a:pt x="2225426" y="155095"/>
                  <a:pt x="2225426" y="346415"/>
                </a:cubicBezTo>
                <a:lnTo>
                  <a:pt x="2225426" y="1732031"/>
                </a:lnTo>
                <a:cubicBezTo>
                  <a:pt x="2225426" y="1923351"/>
                  <a:pt x="2070331" y="2078446"/>
                  <a:pt x="1879011" y="2078446"/>
                </a:cubicBezTo>
                <a:lnTo>
                  <a:pt x="346415" y="2078446"/>
                </a:lnTo>
                <a:cubicBezTo>
                  <a:pt x="155095" y="2078446"/>
                  <a:pt x="0" y="1923351"/>
                  <a:pt x="0" y="1732031"/>
                </a:cubicBezTo>
                <a:lnTo>
                  <a:pt x="0" y="34641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041" tIns="170041" rIns="170041" bIns="1700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National-level end users (e.g. private sector, industry, seed distributors, policy makers)</a:t>
            </a:r>
            <a:endParaRPr lang="en-ZA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9161251" y="2581801"/>
            <a:ext cx="2225426" cy="2078446"/>
          </a:xfrm>
          <a:custGeom>
            <a:avLst/>
            <a:gdLst>
              <a:gd name="connsiteX0" fmla="*/ 0 w 2225426"/>
              <a:gd name="connsiteY0" fmla="*/ 346415 h 2078446"/>
              <a:gd name="connsiteX1" fmla="*/ 346415 w 2225426"/>
              <a:gd name="connsiteY1" fmla="*/ 0 h 2078446"/>
              <a:gd name="connsiteX2" fmla="*/ 1879011 w 2225426"/>
              <a:gd name="connsiteY2" fmla="*/ 0 h 2078446"/>
              <a:gd name="connsiteX3" fmla="*/ 2225426 w 2225426"/>
              <a:gd name="connsiteY3" fmla="*/ 346415 h 2078446"/>
              <a:gd name="connsiteX4" fmla="*/ 2225426 w 2225426"/>
              <a:gd name="connsiteY4" fmla="*/ 1732031 h 2078446"/>
              <a:gd name="connsiteX5" fmla="*/ 1879011 w 2225426"/>
              <a:gd name="connsiteY5" fmla="*/ 2078446 h 2078446"/>
              <a:gd name="connsiteX6" fmla="*/ 346415 w 2225426"/>
              <a:gd name="connsiteY6" fmla="*/ 2078446 h 2078446"/>
              <a:gd name="connsiteX7" fmla="*/ 0 w 2225426"/>
              <a:gd name="connsiteY7" fmla="*/ 1732031 h 2078446"/>
              <a:gd name="connsiteX8" fmla="*/ 0 w 2225426"/>
              <a:gd name="connsiteY8" fmla="*/ 346415 h 20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426" h="2078446">
                <a:moveTo>
                  <a:pt x="0" y="346415"/>
                </a:moveTo>
                <a:cubicBezTo>
                  <a:pt x="0" y="155095"/>
                  <a:pt x="155095" y="0"/>
                  <a:pt x="346415" y="0"/>
                </a:cubicBezTo>
                <a:lnTo>
                  <a:pt x="1879011" y="0"/>
                </a:lnTo>
                <a:cubicBezTo>
                  <a:pt x="2070331" y="0"/>
                  <a:pt x="2225426" y="155095"/>
                  <a:pt x="2225426" y="346415"/>
                </a:cubicBezTo>
                <a:lnTo>
                  <a:pt x="2225426" y="1732031"/>
                </a:lnTo>
                <a:cubicBezTo>
                  <a:pt x="2225426" y="1923351"/>
                  <a:pt x="2070331" y="2078446"/>
                  <a:pt x="1879011" y="2078446"/>
                </a:cubicBezTo>
                <a:lnTo>
                  <a:pt x="346415" y="2078446"/>
                </a:lnTo>
                <a:cubicBezTo>
                  <a:pt x="155095" y="2078446"/>
                  <a:pt x="0" y="1923351"/>
                  <a:pt x="0" y="1732031"/>
                </a:cubicBezTo>
                <a:lnTo>
                  <a:pt x="0" y="34641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041" tIns="170041" rIns="170041" bIns="1700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End users (e.g. farmers, </a:t>
            </a:r>
            <a:r>
              <a:rPr lang="en-ZA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pastoralists, rural entrepreneurs)</a:t>
            </a:r>
            <a:endParaRPr lang="en-ZA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809" y="562"/>
            <a:ext cx="1118344" cy="99186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2897" y="5175849"/>
            <a:ext cx="7597653" cy="459141"/>
          </a:xfrm>
          <a:prstGeom prst="roundRect">
            <a:avLst/>
          </a:prstGeom>
          <a:solidFill>
            <a:srgbClr val="052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30550" y="5175849"/>
            <a:ext cx="3988915" cy="459141"/>
          </a:xfrm>
          <a:prstGeom prst="roundRect">
            <a:avLst/>
          </a:prstGeom>
          <a:solidFill>
            <a:srgbClr val="052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en-ZA" sz="2000" dirty="0" smtClean="0"/>
              <a:t> </a:t>
            </a:r>
            <a:endParaRPr lang="en-Z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06074" y="5998313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of information</a:t>
            </a: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8584707" y="1385730"/>
            <a:ext cx="2977919" cy="1073770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/>
          <p:cNvSpPr txBox="1"/>
          <p:nvPr/>
        </p:nvSpPr>
        <p:spPr>
          <a:xfrm>
            <a:off x="9006278" y="1712419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Mile</a:t>
            </a: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3244" y="204107"/>
            <a:ext cx="552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Intricacies and </a:t>
            </a:r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288" y="4195344"/>
            <a:ext cx="60960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Raw weather data are of little value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to local communities, since they do not provide an actionable warning instruction or prediction…”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288" y="494971"/>
            <a:ext cx="60960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“…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timeous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and appropriate climate and weather information from the NHMS to the end users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, particularly local communities and smallholder farmers.”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288" y="2587629"/>
            <a:ext cx="6096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“…imperative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to communicate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accurate, actionable and trustworthy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climate and weather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information…”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739" y="708697"/>
            <a:ext cx="2212736" cy="447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021" y="687318"/>
            <a:ext cx="2180668" cy="45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7" y="206533"/>
            <a:ext cx="737826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“…many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climate-related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messages…are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complex and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 a trusted intermediary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to assist with interpretation to act accordingly.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4529821"/>
            <a:ext cx="73414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“…infrastructure required to cross the Last Mile … is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costly to install and maintain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…the Last Mile remains a challenge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even in developed economies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007" y="1998845"/>
            <a:ext cx="730469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“…a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common distribution problem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that is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pervasive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across a range of private and public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sectors…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telecommunications…traditional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retail 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distribution…public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transport, primary health care and electricity distribution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</p:txBody>
      </p:sp>
      <p:pic>
        <p:nvPicPr>
          <p:cNvPr id="5" name="Picture 2" descr="File:Thunderstorm near Elko, Nevad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8575" y="206533"/>
            <a:ext cx="2706846" cy="58655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96766" y="1130186"/>
            <a:ext cx="5181600" cy="5307711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Television, radio and print media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Retail (e.g. supermarkets)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Face-to-face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e.g. church groups, extension workers, fellow farmers)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052698" y="1130186"/>
            <a:ext cx="5535283" cy="5307711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Non-traditional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342900">
              <a:lnSpc>
                <a:spcPct val="100000"/>
              </a:lnSpc>
              <a:spcBef>
                <a:spcPts val="0"/>
              </a:spcBef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Mobile phones (SMS, voice messages) </a:t>
            </a:r>
          </a:p>
          <a:p>
            <a:pPr marL="342900" lvl="2" indent="-342900">
              <a:lnSpc>
                <a:spcPct val="100000"/>
              </a:lnSpc>
              <a:spcBef>
                <a:spcPts val="0"/>
              </a:spcBef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media (</a:t>
            </a:r>
            <a:r>
              <a:rPr lang="en-Z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Twitter and Facebook)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>
              <a:spcBef>
                <a:spcPts val="1000"/>
              </a:spcBef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>
              <a:spcBef>
                <a:spcPts val="1000"/>
              </a:spcBef>
            </a:pPr>
            <a:endParaRPr lang="en-ZA" sz="2800" dirty="0"/>
          </a:p>
          <a:p>
            <a:endParaRPr lang="en-ZA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12" y="4290646"/>
            <a:ext cx="3498850" cy="2431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586" y="4290645"/>
            <a:ext cx="3525328" cy="2341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490" y="4290645"/>
            <a:ext cx="4156465" cy="2341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2311" y="204106"/>
            <a:ext cx="7414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Intricacies and complexity: channels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992428"/>
            <a:ext cx="1220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" y="74167"/>
            <a:ext cx="2221184" cy="845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037" y="1810205"/>
            <a:ext cx="113451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Mobile network coverage in rural areas?</a:t>
            </a:r>
          </a:p>
          <a:p>
            <a:pPr>
              <a:lnSpc>
                <a:spcPct val="150000"/>
              </a:lnSpc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Ownership of phones (~58%)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to smart phones? (~12%)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Translation of SMSs and voice messages?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Literacy? (~60%)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Affordability? (phone as well as data)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1229192"/>
            <a:ext cx="2575689" cy="2543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959" y="4035347"/>
            <a:ext cx="2737229" cy="2043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8809" y="562"/>
            <a:ext cx="1118344" cy="991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7890" y="170888"/>
            <a:ext cx="837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Intricacies and complexity: mobile phones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8920</TotalTime>
  <Words>1326</Words>
  <Application>Microsoft Office PowerPoint</Application>
  <PresentationFormat>Widescreen</PresentationFormat>
  <Paragraphs>235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Vujovic</dc:creator>
  <cp:lastModifiedBy>Anthony Mills</cp:lastModifiedBy>
  <cp:revision>499</cp:revision>
  <dcterms:created xsi:type="dcterms:W3CDTF">2015-08-11T08:19:27Z</dcterms:created>
  <dcterms:modified xsi:type="dcterms:W3CDTF">2016-03-15T06:19:19Z</dcterms:modified>
</cp:coreProperties>
</file>