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822" r:id="rId3"/>
    <p:sldId id="913" r:id="rId4"/>
    <p:sldId id="903" r:id="rId5"/>
    <p:sldId id="918" r:id="rId6"/>
    <p:sldId id="928" r:id="rId7"/>
    <p:sldId id="927" r:id="rId8"/>
    <p:sldId id="923" r:id="rId9"/>
    <p:sldId id="929" r:id="rId10"/>
    <p:sldId id="926" r:id="rId11"/>
    <p:sldId id="925" r:id="rId12"/>
    <p:sldId id="921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rdon Mujakachi" initials="PM" lastIdx="36" clrIdx="0">
    <p:extLst>
      <p:ext uri="{19B8F6BF-5375-455C-9EA6-DF929625EA0E}">
        <p15:presenceInfo xmlns:p15="http://schemas.microsoft.com/office/powerpoint/2012/main" userId="S-1-5-21-4086426839-2194328902-939868130-27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00000"/>
    <a:srgbClr val="114B91"/>
    <a:srgbClr val="1458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03" autoAdjust="0"/>
    <p:restoredTop sz="89767" autoAdjust="0"/>
  </p:normalViewPr>
  <p:slideViewPr>
    <p:cSldViewPr>
      <p:cViewPr varScale="1">
        <p:scale>
          <a:sx n="67" d="100"/>
          <a:sy n="67" d="100"/>
        </p:scale>
        <p:origin x="1248" y="48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-10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17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7DA57C-C186-2D4A-9D15-6415313B2287}" type="datetimeFigureOut">
              <a:rPr lang="en-US" smtClean="0"/>
              <a:t>3/16/2016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22C3695-C1BF-AB44-B54B-551DE8FCE8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47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FE9B89A-AA86-884E-BC50-53E816BD6DA9}" type="datetimeFigureOut">
              <a:rPr lang="en-US" smtClean="0"/>
              <a:pPr/>
              <a:t>3/16/2016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9F4C7993-8C8E-3740-9FD7-A3151DAB97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6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7993-8C8E-3740-9FD7-A3151DAB97B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37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7993-8C8E-3740-9FD7-A3151DAB97B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896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7993-8C8E-3740-9FD7-A3151DAB97B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48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7993-8C8E-3740-9FD7-A3151DAB97B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258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7993-8C8E-3740-9FD7-A3151DAB97B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338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7993-8C8E-3740-9FD7-A3151DAB97B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273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C7993-8C8E-3740-9FD7-A3151DAB97B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41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408733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40341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1335649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951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86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541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799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551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772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951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8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5948388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321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374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02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320366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409768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270982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23086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05061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82358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W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W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67530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"/>
                <a:lumOff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FEF9-CD92-4C31-8BD5-095DEEA116E8}" type="datetimeFigureOut">
              <a:rPr lang="en-ZW" smtClean="0"/>
              <a:pPr/>
              <a:t>16/03/2016</a:t>
            </a:fld>
            <a:endParaRPr lang="en-Z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F4219-DEFF-406C-AE43-A19FC564FB8B}" type="slidenum">
              <a:rPr lang="en-ZW" smtClean="0"/>
              <a:pPr/>
              <a:t>‹#›</a:t>
            </a:fld>
            <a:endParaRPr lang="en-ZW" dirty="0"/>
          </a:p>
        </p:txBody>
      </p:sp>
    </p:spTree>
    <p:extLst>
      <p:ext uri="{BB962C8B-B14F-4D97-AF65-F5344CB8AC3E}">
        <p14:creationId xmlns:p14="http://schemas.microsoft.com/office/powerpoint/2010/main" val="2115295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W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5FEF9-CD92-4C31-8BD5-095DEEA116E8}" type="datetimeFigureOut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16/03/2016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F4219-DEFF-406C-AE43-A19FC564FB8B}" type="slidenum">
              <a:rPr lang="en-ZW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W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21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niah.Nyakanda@econet.co.z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"/>
                <a:lumOff val="95000"/>
              </a:schemeClr>
            </a:gs>
            <a:gs pos="61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088" y="980728"/>
            <a:ext cx="2808312" cy="648072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>
            <a:off x="1331640" y="6237312"/>
            <a:ext cx="68407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331640" y="2086503"/>
            <a:ext cx="684076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W" sz="2400" b="1" dirty="0"/>
              <a:t>Lessons Learned from Last Mile efforts throughout Africa.” </a:t>
            </a:r>
            <a:endParaRPr lang="en-ZW" sz="2400" b="1" dirty="0" smtClean="0"/>
          </a:p>
          <a:p>
            <a:pPr algn="ctr"/>
            <a:r>
              <a:rPr lang="en-ZW" sz="2400" b="1" dirty="0" smtClean="0"/>
              <a:t>Econet’s Experiences in Implementing Weather Indexed Insurance in Zimbabwe</a:t>
            </a:r>
          </a:p>
          <a:p>
            <a:pPr algn="ctr"/>
            <a:endParaRPr lang="en-ZW" sz="2400" b="1" dirty="0"/>
          </a:p>
          <a:p>
            <a:pPr algn="ctr"/>
            <a:r>
              <a:rPr lang="en-ZW" sz="2400" b="1" dirty="0" smtClean="0"/>
              <a:t>BENIAH NYAKANDA </a:t>
            </a:r>
          </a:p>
          <a:p>
            <a:pPr algn="ctr"/>
            <a:r>
              <a:rPr lang="en-ZW" sz="2400" b="1" dirty="0" smtClean="0">
                <a:hlinkClick r:id="rId3"/>
              </a:rPr>
              <a:t>Beniah.Nyakanda@econet.co.zw</a:t>
            </a:r>
            <a:endParaRPr lang="en-ZW" sz="2400" b="1" dirty="0" smtClean="0"/>
          </a:p>
          <a:p>
            <a:pPr algn="ctr"/>
            <a:r>
              <a:rPr lang="en-ZW" sz="2400" b="1" dirty="0"/>
              <a:t>+</a:t>
            </a:r>
            <a:r>
              <a:rPr lang="en-ZW" sz="2400" b="1" dirty="0" smtClean="0"/>
              <a:t>263774222867</a:t>
            </a:r>
            <a:r>
              <a:rPr lang="en-ZW" sz="2400" b="1" dirty="0" smtClean="0"/>
              <a:t> </a:t>
            </a:r>
            <a:endParaRPr lang="en-ZW" sz="2400" b="1" dirty="0" smtClean="0"/>
          </a:p>
          <a:p>
            <a:endParaRPr lang="en-ZW" sz="2000" dirty="0"/>
          </a:p>
          <a:p>
            <a:pPr algn="ctr">
              <a:lnSpc>
                <a:spcPct val="200000"/>
              </a:lnSpc>
            </a:pPr>
            <a:r>
              <a:rPr lang="en-ZW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16 MARCH 2016</a:t>
            </a:r>
            <a:endParaRPr lang="en-ZW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0"/>
            <a:ext cx="1181100" cy="813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94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88" y="1102582"/>
            <a:ext cx="9128512" cy="558924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ZW" sz="18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ZW" sz="1800" dirty="0" smtClean="0">
              <a:solidFill>
                <a:srgbClr val="002060"/>
              </a:solidFill>
            </a:endParaRPr>
          </a:p>
          <a:p>
            <a:endParaRPr lang="en-ZW" sz="1800" dirty="0">
              <a:solidFill>
                <a:srgbClr val="002060"/>
              </a:solidFill>
            </a:endParaRPr>
          </a:p>
          <a:p>
            <a:endParaRPr lang="en-ZW" sz="1800" dirty="0" smtClean="0">
              <a:solidFill>
                <a:srgbClr val="002060"/>
              </a:solidFill>
            </a:endParaRPr>
          </a:p>
          <a:p>
            <a:endParaRPr lang="en-ZW" sz="180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588" y="456853"/>
            <a:ext cx="1866900" cy="52387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0" y="980728"/>
            <a:ext cx="6943725" cy="37182"/>
          </a:xfrm>
          <a:prstGeom prst="line">
            <a:avLst/>
          </a:prstGeom>
          <a:noFill/>
          <a:ln w="38100" cap="flat" cmpd="sng" algn="ctr">
            <a:solidFill>
              <a:srgbClr val="C0504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936" y="13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W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Key Experiences and Learnings</a:t>
            </a:r>
            <a:endParaRPr lang="en-ZW" sz="32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88" y="1017910"/>
            <a:ext cx="8949000" cy="6404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lvl="1" indent="-5143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200" dirty="0" smtClean="0">
                <a:solidFill>
                  <a:srgbClr val="002060"/>
                </a:solidFill>
              </a:rPr>
              <a:t>Product design </a:t>
            </a:r>
            <a:r>
              <a:rPr lang="en-ZW" sz="2200" dirty="0">
                <a:solidFill>
                  <a:srgbClr val="002060"/>
                </a:solidFill>
              </a:rPr>
              <a:t>– </a:t>
            </a:r>
            <a:r>
              <a:rPr lang="en-ZW" sz="2200" dirty="0" smtClean="0">
                <a:solidFill>
                  <a:srgbClr val="002060"/>
                </a:solidFill>
              </a:rPr>
              <a:t>NWS limited </a:t>
            </a:r>
            <a:r>
              <a:rPr lang="en-ZW" sz="2200" dirty="0">
                <a:solidFill>
                  <a:srgbClr val="002060"/>
                </a:solidFill>
              </a:rPr>
              <a:t>historical data </a:t>
            </a:r>
            <a:r>
              <a:rPr lang="en-ZW" sz="2200" dirty="0" smtClean="0">
                <a:solidFill>
                  <a:srgbClr val="002060"/>
                </a:solidFill>
              </a:rPr>
              <a:t>– challenges for effective actuarial product design </a:t>
            </a:r>
            <a:endParaRPr lang="en-ZW" sz="2200" dirty="0">
              <a:solidFill>
                <a:srgbClr val="002060"/>
              </a:solidFill>
            </a:endParaRPr>
          </a:p>
          <a:p>
            <a:pPr marL="857250" lvl="1" indent="-5143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200" dirty="0" smtClean="0">
                <a:solidFill>
                  <a:srgbClr val="002060"/>
                </a:solidFill>
              </a:rPr>
              <a:t>NWS – pressure to generate revenue  - costly support service; not supportable by start up</a:t>
            </a:r>
          </a:p>
          <a:p>
            <a:pPr marL="857250" lvl="1" indent="-5143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200" dirty="0" smtClean="0">
                <a:solidFill>
                  <a:srgbClr val="002060"/>
                </a:solidFill>
              </a:rPr>
              <a:t>NWS – operate separately to extension services, limited agronomic weather supported. Limited technical support.</a:t>
            </a:r>
          </a:p>
          <a:p>
            <a:pPr marL="857250" lvl="1" indent="-5143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200" dirty="0">
                <a:solidFill>
                  <a:srgbClr val="002060"/>
                </a:solidFill>
              </a:rPr>
              <a:t>Challenges with data gaps – limited opportunity to leverage NWS to fill in data gaps given sparse </a:t>
            </a:r>
            <a:r>
              <a:rPr lang="en-ZW" sz="2200" dirty="0" smtClean="0">
                <a:solidFill>
                  <a:srgbClr val="002060"/>
                </a:solidFill>
              </a:rPr>
              <a:t>stations </a:t>
            </a:r>
          </a:p>
          <a:p>
            <a:pPr marL="857250" lvl="1" indent="-5143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200" dirty="0" smtClean="0">
                <a:solidFill>
                  <a:srgbClr val="002060"/>
                </a:solidFill>
              </a:rPr>
              <a:t>Deployment </a:t>
            </a:r>
            <a:r>
              <a:rPr lang="en-ZW" sz="2200" dirty="0">
                <a:solidFill>
                  <a:srgbClr val="002060"/>
                </a:solidFill>
              </a:rPr>
              <a:t>of  ground based weather stations costly, and not justified by </a:t>
            </a:r>
            <a:r>
              <a:rPr lang="en-ZW" sz="2200" dirty="0" smtClean="0">
                <a:solidFill>
                  <a:srgbClr val="002060"/>
                </a:solidFill>
              </a:rPr>
              <a:t>demand</a:t>
            </a:r>
            <a:r>
              <a:rPr lang="en-ZW" sz="2200" dirty="0">
                <a:solidFill>
                  <a:srgbClr val="002060"/>
                </a:solidFill>
              </a:rPr>
              <a:t> </a:t>
            </a:r>
            <a:r>
              <a:rPr lang="en-ZW" sz="2200" dirty="0" smtClean="0">
                <a:solidFill>
                  <a:srgbClr val="002060"/>
                </a:solidFill>
              </a:rPr>
              <a:t>@ US$7000 per </a:t>
            </a:r>
            <a:r>
              <a:rPr lang="en-ZW" sz="2200" dirty="0" smtClean="0">
                <a:solidFill>
                  <a:srgbClr val="002060"/>
                </a:solidFill>
              </a:rPr>
              <a:t>unit – use satellite</a:t>
            </a:r>
            <a:endParaRPr lang="en-ZW" sz="2200" dirty="0" smtClean="0">
              <a:solidFill>
                <a:srgbClr val="002060"/>
              </a:solidFill>
            </a:endParaRPr>
          </a:p>
          <a:p>
            <a:pPr marL="857250" lvl="1" indent="-5143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200" dirty="0" smtClean="0">
                <a:solidFill>
                  <a:srgbClr val="002060"/>
                </a:solidFill>
              </a:rPr>
              <a:t>Low effective demand - bundle </a:t>
            </a:r>
            <a:r>
              <a:rPr lang="en-ZW" sz="2200" dirty="0" smtClean="0">
                <a:solidFill>
                  <a:srgbClr val="002060"/>
                </a:solidFill>
              </a:rPr>
              <a:t>services with other products tied to insurance </a:t>
            </a:r>
            <a:r>
              <a:rPr lang="en-ZW" sz="2200" dirty="0" smtClean="0">
                <a:solidFill>
                  <a:srgbClr val="002060"/>
                </a:solidFill>
              </a:rPr>
              <a:t>logic</a:t>
            </a:r>
          </a:p>
          <a:p>
            <a:pPr marL="857250" lvl="1" indent="-5143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200" dirty="0" smtClean="0">
                <a:solidFill>
                  <a:srgbClr val="002060"/>
                </a:solidFill>
              </a:rPr>
              <a:t>Importance of partnerships.</a:t>
            </a:r>
            <a:endParaRPr lang="en-ZW" sz="2200" dirty="0" smtClean="0">
              <a:solidFill>
                <a:srgbClr val="002060"/>
              </a:solidFill>
            </a:endParaRPr>
          </a:p>
          <a:p>
            <a:pPr marL="857250" lvl="1" indent="-5143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ZW" sz="2200" dirty="0" smtClean="0">
                <a:solidFill>
                  <a:srgbClr val="002060"/>
                </a:solidFill>
              </a:rPr>
              <a:t>Opportunity </a:t>
            </a:r>
            <a:r>
              <a:rPr lang="en-ZW" sz="2200" dirty="0" smtClean="0">
                <a:solidFill>
                  <a:srgbClr val="002060"/>
                </a:solidFill>
              </a:rPr>
              <a:t>to deploy cheaper terrestrial weather stations/monitors/sensors </a:t>
            </a:r>
            <a:endParaRPr lang="en-ZW" sz="2200" dirty="0">
              <a:solidFill>
                <a:srgbClr val="002060"/>
              </a:solidFill>
            </a:endParaRPr>
          </a:p>
          <a:p>
            <a:pPr marL="342900" lvl="1" algn="just">
              <a:lnSpc>
                <a:spcPct val="110000"/>
              </a:lnSpc>
            </a:pPr>
            <a:endParaRPr lang="en-ZW" sz="2200" dirty="0" smtClean="0">
              <a:solidFill>
                <a:srgbClr val="002060"/>
              </a:solidFill>
            </a:endParaRPr>
          </a:p>
          <a:p>
            <a:pPr marL="857250" lvl="1" indent="-5143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ZW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77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9000">
              <a:schemeClr val="accent1">
                <a:lumMod val="5000"/>
                <a:lumOff val="95000"/>
              </a:schemeClr>
            </a:gs>
            <a:gs pos="81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5" y="2636912"/>
            <a:ext cx="4362376" cy="1224136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5004048" y="2492896"/>
            <a:ext cx="0" cy="144016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076056" y="3284984"/>
            <a:ext cx="37514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ZA" sz="4800" b="1" dirty="0" smtClean="0">
                <a:solidFill>
                  <a:schemeClr val="tx2"/>
                </a:solidFill>
                <a:latin typeface="Trebuchet MS" panose="020B0603020202020204" pitchFamily="34" charset="0"/>
              </a:rPr>
              <a:t>THANK YOU </a:t>
            </a:r>
            <a:endParaRPr lang="en-ZA" sz="4800" b="1" dirty="0">
              <a:solidFill>
                <a:schemeClr val="tx2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5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"/>
                <a:lumOff val="95000"/>
              </a:schemeClr>
            </a:gs>
            <a:gs pos="81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936" y="13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W" sz="3200" dirty="0" smtClean="0">
                <a:solidFill>
                  <a:srgbClr val="114B9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Presentation Outline</a:t>
            </a:r>
            <a:endParaRPr lang="en-ZW" sz="3200" dirty="0">
              <a:solidFill>
                <a:srgbClr val="114B9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9596" y="456853"/>
            <a:ext cx="1866900" cy="52387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0" y="871538"/>
            <a:ext cx="6943725" cy="37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0" y="1052736"/>
            <a:ext cx="550810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ZW" sz="1700" dirty="0" smtClean="0">
                <a:solidFill>
                  <a:srgbClr val="1458A8"/>
                </a:solidFill>
                <a:latin typeface="Trebuchet MS" panose="020B0603020202020204" pitchFamily="34" charset="0"/>
              </a:rPr>
              <a:t>Who are we ?</a:t>
            </a:r>
          </a:p>
          <a:p>
            <a:pPr marL="285750" indent="-28575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ZW" sz="1700" dirty="0" smtClean="0">
                <a:solidFill>
                  <a:srgbClr val="1458A8"/>
                </a:solidFill>
                <a:latin typeface="Trebuchet MS" panose="020B0603020202020204" pitchFamily="34" charset="0"/>
              </a:rPr>
              <a:t>The Product</a:t>
            </a:r>
          </a:p>
          <a:p>
            <a:pPr marL="285750" indent="-28575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ZW" sz="1700" dirty="0" smtClean="0">
                <a:solidFill>
                  <a:srgbClr val="1458A8"/>
                </a:solidFill>
                <a:latin typeface="Trebuchet MS" panose="020B0603020202020204" pitchFamily="34" charset="0"/>
              </a:rPr>
              <a:t>Detailed Product Features</a:t>
            </a:r>
          </a:p>
          <a:p>
            <a:pPr marL="285750" indent="-28575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ZW" sz="1700" dirty="0" smtClean="0">
                <a:solidFill>
                  <a:srgbClr val="1458A8"/>
                </a:solidFill>
                <a:latin typeface="Trebuchet MS" panose="020B0603020202020204" pitchFamily="34" charset="0"/>
              </a:rPr>
              <a:t>Partnership with National Weather Services</a:t>
            </a:r>
          </a:p>
          <a:p>
            <a:pPr marL="285750" indent="-28575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ZW" sz="1700" dirty="0" smtClean="0">
                <a:solidFill>
                  <a:srgbClr val="1458A8"/>
                </a:solidFill>
                <a:latin typeface="Trebuchet MS" panose="020B0603020202020204" pitchFamily="34" charset="0"/>
              </a:rPr>
              <a:t>The Journey</a:t>
            </a:r>
          </a:p>
          <a:p>
            <a:pPr marL="285750" indent="-28575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ZW" sz="1700" dirty="0" smtClean="0">
                <a:solidFill>
                  <a:srgbClr val="1458A8"/>
                </a:solidFill>
                <a:latin typeface="Trebuchet MS" panose="020B0603020202020204" pitchFamily="34" charset="0"/>
              </a:rPr>
              <a:t>Key Experiences an Learnings</a:t>
            </a:r>
          </a:p>
          <a:p>
            <a:pPr marL="285750" indent="-28575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r>
              <a:rPr lang="en-ZW" sz="1700" dirty="0" smtClean="0">
                <a:solidFill>
                  <a:srgbClr val="1458A8"/>
                </a:solidFill>
                <a:latin typeface="Trebuchet MS" panose="020B0603020202020204" pitchFamily="34" charset="0"/>
              </a:rPr>
              <a:t>Recommendations</a:t>
            </a:r>
          </a:p>
          <a:p>
            <a:pPr marL="285750" indent="-285750" algn="just">
              <a:lnSpc>
                <a:spcPct val="250000"/>
              </a:lnSpc>
              <a:buFont typeface="Arial" panose="020B0604020202020204" pitchFamily="34" charset="0"/>
              <a:buChar char="•"/>
            </a:pPr>
            <a:endParaRPr lang="en-ZW" sz="1700" dirty="0">
              <a:solidFill>
                <a:srgbClr val="1458A8"/>
              </a:solidFill>
              <a:latin typeface="Trebuchet MS" panose="020B060302020202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23676"/>
            <a:ext cx="3312368" cy="31949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902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5000"/>
                <a:lumOff val="95000"/>
              </a:schemeClr>
            </a:gs>
            <a:gs pos="81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>
            <a:spLocks noGrp="1"/>
          </p:cNvSpPr>
          <p:nvPr>
            <p:ph type="title"/>
          </p:nvPr>
        </p:nvSpPr>
        <p:spPr>
          <a:xfrm>
            <a:off x="4936" y="13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W" sz="3200" dirty="0" smtClean="0">
                <a:solidFill>
                  <a:srgbClr val="114B9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Who are we?</a:t>
            </a:r>
            <a:endParaRPr lang="en-ZW" sz="3200" dirty="0">
              <a:solidFill>
                <a:srgbClr val="114B9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4288" y="528861"/>
            <a:ext cx="1866900" cy="5238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0" y="871538"/>
            <a:ext cx="6943725" cy="37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0" y="790415"/>
            <a:ext cx="90311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400" dirty="0" smtClean="0">
                <a:solidFill>
                  <a:srgbClr val="002060"/>
                </a:solidFill>
              </a:rPr>
              <a:t>Econet is Zimbabwe’s largest </a:t>
            </a:r>
            <a:r>
              <a:rPr lang="en-ZW" sz="2400" dirty="0" smtClean="0">
                <a:solidFill>
                  <a:srgbClr val="002060"/>
                </a:solidFill>
              </a:rPr>
              <a:t>MNO (over 50% market)</a:t>
            </a:r>
            <a:endParaRPr lang="en-ZW" sz="2400" dirty="0" smtClean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400" dirty="0" smtClean="0">
                <a:solidFill>
                  <a:srgbClr val="002060"/>
                </a:solidFill>
              </a:rPr>
              <a:t>Other strategic Business Units – Burundi and Lesotho</a:t>
            </a:r>
            <a:endParaRPr lang="en-ZW" sz="2400" dirty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400" dirty="0">
                <a:solidFill>
                  <a:srgbClr val="002060"/>
                </a:solidFill>
              </a:rPr>
              <a:t>EcoFarmer is Econet’s m-Farming Platform initiative.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400" dirty="0" smtClean="0">
                <a:solidFill>
                  <a:srgbClr val="002060"/>
                </a:solidFill>
              </a:rPr>
              <a:t>Launched </a:t>
            </a:r>
            <a:r>
              <a:rPr lang="en-ZW" sz="2400" dirty="0">
                <a:solidFill>
                  <a:srgbClr val="002060"/>
                </a:solidFill>
              </a:rPr>
              <a:t>in </a:t>
            </a:r>
            <a:r>
              <a:rPr lang="en-ZW" sz="2400" dirty="0" smtClean="0">
                <a:solidFill>
                  <a:srgbClr val="002060"/>
                </a:solidFill>
              </a:rPr>
              <a:t>2013 </a:t>
            </a:r>
            <a:r>
              <a:rPr lang="en-ZW" sz="2400" dirty="0">
                <a:solidFill>
                  <a:srgbClr val="002060"/>
                </a:solidFill>
              </a:rPr>
              <a:t>as a </a:t>
            </a:r>
            <a:r>
              <a:rPr lang="en-ZW" sz="2400" dirty="0" smtClean="0">
                <a:solidFill>
                  <a:srgbClr val="002060"/>
                </a:solidFill>
              </a:rPr>
              <a:t>WII product</a:t>
            </a:r>
            <a:endParaRPr lang="en-ZW" sz="2400" dirty="0" smtClean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400" dirty="0" smtClean="0">
                <a:solidFill>
                  <a:srgbClr val="002060"/>
                </a:solidFill>
              </a:rPr>
              <a:t>Updated to </a:t>
            </a:r>
            <a:r>
              <a:rPr lang="en-ZW" sz="2400" dirty="0" smtClean="0">
                <a:solidFill>
                  <a:srgbClr val="002060"/>
                </a:solidFill>
              </a:rPr>
              <a:t>offer </a:t>
            </a:r>
            <a:r>
              <a:rPr lang="en-ZW" sz="2400" dirty="0" smtClean="0">
                <a:solidFill>
                  <a:srgbClr val="002060"/>
                </a:solidFill>
              </a:rPr>
              <a:t>information</a:t>
            </a:r>
            <a:r>
              <a:rPr lang="en-ZW" sz="2400" dirty="0" smtClean="0">
                <a:solidFill>
                  <a:srgbClr val="002060"/>
                </a:solidFill>
              </a:rPr>
              <a:t>, financial &amp; value chain services</a:t>
            </a:r>
            <a:r>
              <a:rPr lang="en-ZW" sz="24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400" dirty="0" smtClean="0">
                <a:solidFill>
                  <a:srgbClr val="002060"/>
                </a:solidFill>
              </a:rPr>
              <a:t>At various stages of implementation.</a:t>
            </a:r>
            <a:endParaRPr lang="en-ZW" sz="2400" dirty="0" smtClean="0">
              <a:solidFill>
                <a:srgbClr val="002060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400" dirty="0" smtClean="0">
                <a:solidFill>
                  <a:srgbClr val="002060"/>
                </a:solidFill>
              </a:rPr>
              <a:t>Services leverage sister units– </a:t>
            </a:r>
            <a:r>
              <a:rPr lang="en-ZW" sz="2400" dirty="0" smtClean="0">
                <a:solidFill>
                  <a:srgbClr val="002060"/>
                </a:solidFill>
              </a:rPr>
              <a:t>EcoCash (Mobile Money), EcoSure (Micro-Insurance</a:t>
            </a:r>
            <a:r>
              <a:rPr lang="en-ZW" sz="2400" dirty="0" smtClean="0">
                <a:solidFill>
                  <a:srgbClr val="002060"/>
                </a:solidFill>
              </a:rPr>
              <a:t>), Eco-Health and other group companies </a:t>
            </a:r>
            <a:r>
              <a:rPr lang="en-ZW" sz="2400" dirty="0" smtClean="0">
                <a:solidFill>
                  <a:srgbClr val="002060"/>
                </a:solidFill>
              </a:rPr>
              <a:t>– Steward Bank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W" sz="2400" dirty="0" smtClean="0">
                <a:solidFill>
                  <a:srgbClr val="002060"/>
                </a:solidFill>
              </a:rPr>
              <a:t>Strategic role – acquisition, retention, new revenue and transforming our rural communities (informed self interest) - over 65 %. </a:t>
            </a:r>
            <a:endParaRPr lang="en-ZW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2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accent1">
                <a:lumMod val="5000"/>
                <a:lumOff val="95000"/>
              </a:schemeClr>
            </a:gs>
            <a:gs pos="81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>
            <a:spLocks noGrp="1"/>
          </p:cNvSpPr>
          <p:nvPr>
            <p:ph type="title"/>
          </p:nvPr>
        </p:nvSpPr>
        <p:spPr>
          <a:xfrm>
            <a:off x="4936" y="13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W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Product</a:t>
            </a:r>
            <a:endParaRPr lang="en-ZW" sz="32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7588" y="456853"/>
            <a:ext cx="1866900" cy="5238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0" y="980728"/>
            <a:ext cx="6943725" cy="37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31" y="1008800"/>
            <a:ext cx="5862074" cy="5727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2013 - 23 Automated</a:t>
            </a:r>
            <a:r>
              <a:rPr kumimoji="0" lang="en-ZW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</a:t>
            </a: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eather stations of 17.5 km radius each.</a:t>
            </a:r>
          </a:p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ZW" sz="2400" noProof="0" dirty="0" smtClean="0">
                <a:solidFill>
                  <a:srgbClr val="002060"/>
                </a:solidFill>
                <a:latin typeface="Calibri" panose="020F0502020204030204"/>
              </a:rPr>
              <a:t>2014 – 10 weather stations</a:t>
            </a:r>
          </a:p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US$25.00 and US$100.00 maize drought cover  x 5</a:t>
            </a:r>
          </a:p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10 % premium p</a:t>
            </a:r>
            <a:r>
              <a:rPr lang="en-ZW" sz="2400" dirty="0" err="1" smtClean="0">
                <a:solidFill>
                  <a:srgbClr val="002060"/>
                </a:solidFill>
                <a:latin typeface="Calibri" panose="020F0502020204030204"/>
              </a:rPr>
              <a:t>ayable</a:t>
            </a:r>
            <a:r>
              <a:rPr lang="en-ZW" sz="2400" dirty="0" smtClean="0">
                <a:solidFill>
                  <a:srgbClr val="002060"/>
                </a:solidFill>
                <a:latin typeface="Calibri" panose="020F0502020204030204"/>
              </a:rPr>
              <a:t> over phone</a:t>
            </a:r>
            <a:endParaRPr kumimoji="0" lang="en-Z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Maize farming tips given for free.</a:t>
            </a:r>
          </a:p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Insurance voucher included in Seed Co maize pack.</a:t>
            </a:r>
          </a:p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Latter distributed directly over </a:t>
            </a: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mobile – Dial *144#, select financial</a:t>
            </a:r>
            <a:r>
              <a:rPr kumimoji="0" lang="en-ZW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services, WII, cover, number of policies, and confirm. </a:t>
            </a:r>
            <a:endParaRPr kumimoji="0" lang="en-ZW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sz="1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sz="1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W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C:\Users\gmashiri\AppData\Local\Microsoft\Windows\Temporary Internet Files\Content.Outlook\0EECID0W\Picture 5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168" y="1189473"/>
            <a:ext cx="3125832" cy="25995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92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>
            <a:spLocks noGrp="1"/>
          </p:cNvSpPr>
          <p:nvPr>
            <p:ph type="title"/>
          </p:nvPr>
        </p:nvSpPr>
        <p:spPr>
          <a:xfrm>
            <a:off x="4936" y="13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W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Detailed Product Features</a:t>
            </a:r>
            <a:endParaRPr lang="en-ZW" sz="32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7588" y="456853"/>
            <a:ext cx="1866900" cy="5238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0" y="980728"/>
            <a:ext cx="6943725" cy="37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31" y="1008800"/>
            <a:ext cx="8962257" cy="5727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ZW" sz="1800" b="1" noProof="0" dirty="0" smtClean="0">
                <a:solidFill>
                  <a:srgbClr val="002060"/>
                </a:solidFill>
                <a:latin typeface="Calibri" panose="020F0502020204030204"/>
              </a:rPr>
              <a:t>Terms</a:t>
            </a:r>
            <a:endParaRPr lang="en-ZW" sz="1800" b="1" noProof="0" dirty="0" smtClean="0">
              <a:solidFill>
                <a:srgbClr val="002060"/>
              </a:solidFill>
              <a:latin typeface="Calibri" panose="020F0502020204030204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ZW" sz="1800" dirty="0" smtClean="0">
                <a:solidFill>
                  <a:srgbClr val="002060"/>
                </a:solidFill>
                <a:latin typeface="Calibri" panose="020F0502020204030204"/>
              </a:rPr>
              <a:t>Only to registered subscribers – name, province, district and ward over USSD</a:t>
            </a:r>
            <a:endParaRPr lang="en-ZW" sz="1800" noProof="0" dirty="0" smtClean="0">
              <a:solidFill>
                <a:srgbClr val="002060"/>
              </a:solidFill>
              <a:latin typeface="Calibri" panose="020F0502020204030204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ZW" sz="1800" noProof="0" dirty="0" smtClean="0">
                <a:solidFill>
                  <a:srgbClr val="002060"/>
                </a:solidFill>
                <a:latin typeface="Calibri" panose="020F0502020204030204"/>
              </a:rPr>
              <a:t>Cover </a:t>
            </a:r>
            <a:r>
              <a:rPr lang="en-ZW" sz="1800" noProof="0" dirty="0" smtClean="0">
                <a:solidFill>
                  <a:srgbClr val="002060"/>
                </a:solidFill>
                <a:latin typeface="Calibri" panose="020F0502020204030204"/>
              </a:rPr>
              <a:t>based on maize only</a:t>
            </a: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ZW" sz="1800" noProof="0" dirty="0" smtClean="0">
                <a:solidFill>
                  <a:srgbClr val="002060"/>
                </a:solidFill>
                <a:latin typeface="Calibri" panose="020F0502020204030204"/>
              </a:rPr>
              <a:t>Cover for seed (US$25.00) or harvest (US$100.00). Up to 5 policies</a:t>
            </a: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W" sz="1800" b="0" i="0" u="none" strike="noStrike" kern="1200" cap="none" spc="0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10 % premium</a:t>
            </a: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ZW" sz="1800" dirty="0" smtClean="0">
                <a:solidFill>
                  <a:srgbClr val="002060"/>
                </a:solidFill>
                <a:latin typeface="Calibri" panose="020F0502020204030204"/>
              </a:rPr>
              <a:t>Planting dates 15 November to 25 December</a:t>
            </a: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W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  <a:r>
              <a:rPr kumimoji="0" lang="en-ZW" sz="1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December seasonal subscription cut off</a:t>
            </a: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W" sz="1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Start cover is when first cum. 30 mm received over 3 days within planting dates </a:t>
            </a: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ZW" sz="1800" dirty="0" smtClean="0">
                <a:solidFill>
                  <a:srgbClr val="002060"/>
                </a:solidFill>
                <a:latin typeface="Calibri" panose="020F0502020204030204"/>
              </a:rPr>
              <a:t>End of cover – 120 days after start of season</a:t>
            </a:r>
            <a:endParaRPr kumimoji="0" lang="en-ZW" sz="18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ZW" sz="1800" b="1" i="1" u="sng" dirty="0" smtClean="0">
                <a:solidFill>
                  <a:srgbClr val="002060"/>
                </a:solidFill>
                <a:latin typeface="Calibri" panose="020F0502020204030204"/>
              </a:rPr>
              <a:t>Pay out Triggers</a:t>
            </a:r>
            <a:endParaRPr lang="en-ZW" sz="1800" b="1" i="1" u="sng" dirty="0">
              <a:solidFill>
                <a:srgbClr val="002060"/>
              </a:solidFill>
              <a:latin typeface="Calibri" panose="020F0502020204030204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W" sz="1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False rainfall start – when effective rains are followed by 10 or more days where no more than 3 mm is received per day</a:t>
            </a: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ZW" sz="1800" dirty="0" smtClean="0">
                <a:solidFill>
                  <a:srgbClr val="002060"/>
                </a:solidFill>
                <a:latin typeface="Calibri" panose="020F0502020204030204"/>
              </a:rPr>
              <a:t>Excessive rainfall – 50 mm received per day over 6 or more consecutive days within 50 days of start of cover</a:t>
            </a: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ZW" sz="18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Excessive dry days – when subscriber receives &lt; 2.5 mm per day  over &gt;23 days within cover period.</a:t>
            </a: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sz="1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sz="1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W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570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>
            <a:spLocks noGrp="1"/>
          </p:cNvSpPr>
          <p:nvPr>
            <p:ph type="title"/>
          </p:nvPr>
        </p:nvSpPr>
        <p:spPr>
          <a:xfrm>
            <a:off x="4936" y="13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W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Partnership with Met Services</a:t>
            </a:r>
            <a:endParaRPr lang="en-ZW" sz="32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7588" y="456853"/>
            <a:ext cx="1866900" cy="52387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0" y="980728"/>
            <a:ext cx="6943725" cy="37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31" y="1008800"/>
            <a:ext cx="8962257" cy="5727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ZW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Overall Design</a:t>
            </a:r>
          </a:p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W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Fully private funded</a:t>
            </a:r>
          </a:p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ZW" sz="2400" dirty="0" smtClean="0">
                <a:solidFill>
                  <a:srgbClr val="002060"/>
                </a:solidFill>
                <a:latin typeface="Calibri" panose="020F0502020204030204"/>
              </a:rPr>
              <a:t>Meteorological Services Department (MSD) recruited as a partner under MOA</a:t>
            </a:r>
          </a:p>
          <a:p>
            <a:pPr marL="857250" marR="0" lvl="1" indent="-514350" algn="just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ZW" sz="2400" dirty="0" smtClean="0">
                <a:solidFill>
                  <a:srgbClr val="002060"/>
                </a:solidFill>
                <a:latin typeface="Calibri" panose="020F0502020204030204"/>
              </a:rPr>
              <a:t>Role of MSD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ZW" sz="2100" dirty="0" smtClean="0">
                <a:solidFill>
                  <a:srgbClr val="002060"/>
                </a:solidFill>
                <a:latin typeface="Calibri" panose="020F0502020204030204"/>
              </a:rPr>
              <a:t>Siting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ZW" sz="2100" dirty="0" smtClean="0">
                <a:solidFill>
                  <a:schemeClr val="tx2"/>
                </a:solidFill>
                <a:latin typeface="Calibri" panose="020F0502020204030204"/>
              </a:rPr>
              <a:t>S</a:t>
            </a:r>
            <a:r>
              <a:rPr lang="en-ZW" sz="2400" dirty="0" smtClean="0">
                <a:solidFill>
                  <a:schemeClr val="tx2"/>
                </a:solidFill>
              </a:rPr>
              <a:t>ite </a:t>
            </a:r>
            <a:r>
              <a:rPr lang="en-ZW" sz="2400" dirty="0">
                <a:solidFill>
                  <a:schemeClr val="tx2"/>
                </a:solidFill>
              </a:rPr>
              <a:t>comparison and homogeneity </a:t>
            </a:r>
            <a:r>
              <a:rPr lang="en-ZW" sz="2400" dirty="0" smtClean="0">
                <a:solidFill>
                  <a:schemeClr val="tx2"/>
                </a:solidFill>
              </a:rPr>
              <a:t>tests – WMO standards</a:t>
            </a:r>
            <a:endParaRPr lang="en-ZW" sz="2100" dirty="0" smtClean="0">
              <a:solidFill>
                <a:schemeClr val="tx2"/>
              </a:solidFill>
              <a:latin typeface="Calibri" panose="020F0502020204030204"/>
            </a:endParaRP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ZW" sz="2100" dirty="0" smtClean="0">
                <a:solidFill>
                  <a:srgbClr val="002060"/>
                </a:solidFill>
                <a:latin typeface="Calibri" panose="020F0502020204030204"/>
              </a:rPr>
              <a:t>Validate data from EcoFarmer </a:t>
            </a:r>
            <a:r>
              <a:rPr lang="en-ZW" sz="2100" dirty="0" smtClean="0">
                <a:solidFill>
                  <a:srgbClr val="002060"/>
                </a:solidFill>
                <a:latin typeface="Calibri" panose="020F0502020204030204"/>
              </a:rPr>
              <a:t>stations.</a:t>
            </a:r>
            <a:endParaRPr lang="en-ZW" sz="2100" dirty="0" smtClean="0">
              <a:solidFill>
                <a:srgbClr val="002060"/>
              </a:solidFill>
              <a:latin typeface="Calibri" panose="020F0502020204030204"/>
            </a:endParaRP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ZW" sz="2100" dirty="0" smtClean="0">
                <a:solidFill>
                  <a:srgbClr val="002060"/>
                </a:solidFill>
                <a:latin typeface="Calibri" panose="020F0502020204030204"/>
              </a:rPr>
              <a:t>Preventative and corrective maintenance where </a:t>
            </a:r>
            <a:r>
              <a:rPr lang="en-ZW" sz="2100" dirty="0" smtClean="0">
                <a:solidFill>
                  <a:srgbClr val="002060"/>
                </a:solidFill>
                <a:latin typeface="Calibri" panose="020F0502020204030204"/>
              </a:rPr>
              <a:t>required.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ZW" sz="2100" dirty="0" smtClean="0">
                <a:solidFill>
                  <a:srgbClr val="002060"/>
                </a:solidFill>
                <a:latin typeface="Calibri" panose="020F0502020204030204"/>
              </a:rPr>
              <a:t>Consultancy fee</a:t>
            </a:r>
            <a:endParaRPr lang="en-ZW" sz="2100" dirty="0" smtClean="0">
              <a:solidFill>
                <a:srgbClr val="002060"/>
              </a:solidFill>
              <a:latin typeface="Calibri" panose="020F0502020204030204"/>
            </a:endParaRP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ZW" sz="2100" dirty="0" smtClean="0">
                <a:solidFill>
                  <a:srgbClr val="002060"/>
                </a:solidFill>
                <a:latin typeface="Calibri" panose="020F0502020204030204"/>
              </a:rPr>
              <a:t>Offer forecasting data over EcoFarmer platform (revenue share)</a:t>
            </a:r>
            <a:endParaRPr lang="en-ZW" sz="2100" dirty="0" smtClean="0">
              <a:solidFill>
                <a:srgbClr val="002060"/>
              </a:solidFill>
              <a:latin typeface="Calibri" panose="020F0502020204030204"/>
            </a:endParaRPr>
          </a:p>
          <a:p>
            <a:pPr marL="800100" lvl="1" indent="-457200" algn="just">
              <a:lnSpc>
                <a:spcPct val="100000"/>
              </a:lnSpc>
              <a:buFont typeface="+mj-lt"/>
              <a:buAutoNum type="arabicPeriod"/>
              <a:defRPr/>
            </a:pPr>
            <a:r>
              <a:rPr lang="en-ZW" sz="2400" dirty="0" smtClean="0">
                <a:solidFill>
                  <a:srgbClr val="002060"/>
                </a:solidFill>
                <a:latin typeface="Calibri" panose="020F0502020204030204"/>
              </a:rPr>
              <a:t>Role </a:t>
            </a:r>
            <a:r>
              <a:rPr lang="en-ZW" sz="2400" dirty="0" smtClean="0">
                <a:solidFill>
                  <a:srgbClr val="002060"/>
                </a:solidFill>
                <a:latin typeface="Calibri" panose="020F0502020204030204"/>
              </a:rPr>
              <a:t>of EcoFarmer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kumimoji="0" lang="en-ZW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Provide MSD access to data for public </a:t>
            </a:r>
            <a:r>
              <a:rPr kumimoji="0" lang="en-ZW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(forecasting)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ZW" sz="2400" dirty="0" smtClean="0">
                <a:solidFill>
                  <a:srgbClr val="002060"/>
                </a:solidFill>
                <a:latin typeface="Calibri" panose="020F0502020204030204"/>
              </a:rPr>
              <a:t>Offer own weather stations and processing system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kumimoji="0" lang="en-ZW" sz="24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Free offer of seasonal climate warnings – public warnings</a:t>
            </a:r>
            <a:endParaRPr kumimoji="0" lang="en-ZW" sz="2400" b="0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sz="1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sz="18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just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W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07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9000">
              <a:schemeClr val="accent1">
                <a:lumMod val="5000"/>
                <a:lumOff val="95000"/>
              </a:schemeClr>
            </a:gs>
            <a:gs pos="81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6"/>
          <p:cNvSpPr>
            <a:spLocks noGrp="1"/>
          </p:cNvSpPr>
          <p:nvPr>
            <p:ph type="title"/>
          </p:nvPr>
        </p:nvSpPr>
        <p:spPr>
          <a:xfrm>
            <a:off x="4936" y="13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W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Journey</a:t>
            </a:r>
            <a:endParaRPr lang="en-ZW" sz="32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7588" y="456853"/>
            <a:ext cx="1866900" cy="523875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 flipV="1">
            <a:off x="0" y="980728"/>
            <a:ext cx="6943725" cy="3718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15525" y="1156905"/>
            <a:ext cx="4945860" cy="42162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marR="0" lvl="1" indent="-514350" algn="l" defTabSz="685800" rtl="0" eaLnBrk="1" fontAlgn="auto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ZW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1100 subscribers with total cover of US$60 000 for 2013/2014</a:t>
            </a:r>
          </a:p>
          <a:p>
            <a:pPr marL="857250" lvl="1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ZW" sz="2000" dirty="0" smtClean="0">
                <a:solidFill>
                  <a:srgbClr val="002060"/>
                </a:solidFill>
              </a:rPr>
              <a:t>Pay-out of US$1200 to 22 farmers </a:t>
            </a:r>
          </a:p>
          <a:p>
            <a:pPr marL="857250" lvl="1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ZW" sz="2000" dirty="0" smtClean="0">
                <a:solidFill>
                  <a:srgbClr val="002060"/>
                </a:solidFill>
              </a:rPr>
              <a:t>260 </a:t>
            </a:r>
            <a:r>
              <a:rPr lang="en-ZW" sz="2000" dirty="0">
                <a:solidFill>
                  <a:srgbClr val="002060"/>
                </a:solidFill>
              </a:rPr>
              <a:t>000 farmers opted for EcoFarmer services, while over 50 00 fully registered on the </a:t>
            </a:r>
            <a:r>
              <a:rPr lang="en-ZW" sz="2000" dirty="0" smtClean="0">
                <a:solidFill>
                  <a:srgbClr val="002060"/>
                </a:solidFill>
              </a:rPr>
              <a:t>platform</a:t>
            </a:r>
          </a:p>
          <a:p>
            <a:pPr marL="857250" lvl="1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ZW" sz="2000" dirty="0" smtClean="0">
                <a:solidFill>
                  <a:srgbClr val="002060"/>
                </a:solidFill>
              </a:rPr>
              <a:t>System upgrade 2014/2015</a:t>
            </a:r>
          </a:p>
          <a:p>
            <a:pPr marL="857250" lvl="1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ZW" sz="2000" dirty="0" smtClean="0">
                <a:solidFill>
                  <a:srgbClr val="002060"/>
                </a:solidFill>
              </a:rPr>
              <a:t>Went to market late</a:t>
            </a:r>
          </a:p>
          <a:p>
            <a:pPr marL="857250" lvl="1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ZW" sz="2000" dirty="0" smtClean="0">
                <a:solidFill>
                  <a:srgbClr val="002060"/>
                </a:solidFill>
              </a:rPr>
              <a:t>Subscribers dipped to 435 in 2014/15</a:t>
            </a:r>
          </a:p>
          <a:p>
            <a:pPr marL="857250" lvl="1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ZW" sz="2000" dirty="0" smtClean="0">
                <a:solidFill>
                  <a:srgbClr val="002060"/>
                </a:solidFill>
              </a:rPr>
              <a:t>No pay-out in 2014/15</a:t>
            </a:r>
          </a:p>
          <a:p>
            <a:pPr marL="857250" lvl="1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ZW" sz="2000" dirty="0" smtClean="0">
                <a:solidFill>
                  <a:srgbClr val="002060"/>
                </a:solidFill>
              </a:rPr>
              <a:t>Introduced bundled product in 2015/16 – ZFU Combo  - address low demand</a:t>
            </a:r>
          </a:p>
          <a:p>
            <a:pPr marL="857250" lvl="1" indent="-514350" algn="just">
              <a:lnSpc>
                <a:spcPct val="110000"/>
              </a:lnSpc>
              <a:buFont typeface="+mj-lt"/>
              <a:buAutoNum type="arabicPeriod"/>
            </a:pPr>
            <a:r>
              <a:rPr lang="en-ZW" sz="2000" dirty="0" smtClean="0">
                <a:solidFill>
                  <a:srgbClr val="002060"/>
                </a:solidFill>
              </a:rPr>
              <a:t>Nation wide; use of satellite data from aWhere (USA)</a:t>
            </a:r>
          </a:p>
          <a:p>
            <a:pPr marL="342900" lvl="1" indent="0" algn="just">
              <a:lnSpc>
                <a:spcPct val="110000"/>
              </a:lnSpc>
              <a:buNone/>
            </a:pPr>
            <a:endParaRPr lang="en-ZW" sz="2000" dirty="0" smtClean="0">
              <a:solidFill>
                <a:srgbClr val="002060"/>
              </a:solidFill>
            </a:endParaRPr>
          </a:p>
          <a:p>
            <a:pPr marL="857250" lvl="1" indent="-514350" algn="just">
              <a:lnSpc>
                <a:spcPct val="110000"/>
              </a:lnSpc>
              <a:buFont typeface="+mj-lt"/>
              <a:buAutoNum type="arabicPeriod"/>
            </a:pPr>
            <a:endParaRPr lang="en-ZW" sz="2000" dirty="0">
              <a:solidFill>
                <a:srgbClr val="002060"/>
              </a:solidFill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ZW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ZW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ZW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600" y="1011349"/>
            <a:ext cx="3563888" cy="295171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508104" y="4509120"/>
            <a:ext cx="3456384" cy="1091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0" lvl="1" indent="-514350">
              <a:lnSpc>
                <a:spcPct val="110000"/>
              </a:lnSpc>
              <a:buFont typeface="+mj-lt"/>
              <a:buAutoNum type="arabicPeriod"/>
            </a:pPr>
            <a:r>
              <a:rPr lang="en-ZW" sz="2000" dirty="0" smtClean="0">
                <a:solidFill>
                  <a:srgbClr val="002060"/>
                </a:solidFill>
              </a:rPr>
              <a:t>ZFU Combo - over 20 000 </a:t>
            </a:r>
            <a:r>
              <a:rPr lang="en-ZW" sz="2000" dirty="0">
                <a:solidFill>
                  <a:srgbClr val="002060"/>
                </a:solidFill>
              </a:rPr>
              <a:t>subscribers – over US$500.000 </a:t>
            </a:r>
            <a:r>
              <a:rPr lang="en-ZW" sz="2000" dirty="0" smtClean="0">
                <a:solidFill>
                  <a:srgbClr val="002060"/>
                </a:solidFill>
              </a:rPr>
              <a:t>cover</a:t>
            </a:r>
            <a:endParaRPr lang="en-ZW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93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2" descr="Image result for question ma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/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alibri"/>
              <a:ea typeface="+mn-ea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373619"/>
              </p:ext>
            </p:extLst>
          </p:nvPr>
        </p:nvGraphicFramePr>
        <p:xfrm>
          <a:off x="-11113" y="1029233"/>
          <a:ext cx="9144000" cy="5797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4580"/>
                <a:gridCol w="6789420"/>
              </a:tblGrid>
              <a:tr h="8608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W" sz="20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$0.50</a:t>
                      </a:r>
                      <a:endParaRPr lang="en-ZW" sz="2000" b="1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W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Funeral Cover </a:t>
                      </a:r>
                      <a:r>
                        <a:rPr lang="en-ZW" sz="20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US$500.00 Cover</a:t>
                      </a:r>
                      <a:endParaRPr lang="en-ZW" sz="20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ZW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62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$0.08</a:t>
                      </a:r>
                      <a:endParaRPr lang="en-ZW" sz="20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Union (ZFU)  </a:t>
                      </a:r>
                      <a:r>
                        <a:rPr lang="en-ZW" sz="20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 Fee</a:t>
                      </a:r>
                      <a:endParaRPr lang="en-ZW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</a:tr>
              <a:tr h="8988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$0.17</a:t>
                      </a:r>
                      <a:endParaRPr lang="en-ZW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Union (ZFU) Membership </a:t>
                      </a:r>
                      <a:r>
                        <a:rPr lang="en-ZW" sz="20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fee  = US$2.00 per year</a:t>
                      </a:r>
                      <a:endParaRPr lang="en-ZW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</a:tr>
              <a:tr h="1606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$0.25</a:t>
                      </a:r>
                      <a:endParaRPr lang="en-ZW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Maize </a:t>
                      </a:r>
                      <a:r>
                        <a:rPr lang="en-ZW" sz="20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production </a:t>
                      </a:r>
                      <a:r>
                        <a:rPr lang="en-ZW" sz="20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 </a:t>
                      </a:r>
                      <a:r>
                        <a:rPr lang="en-ZW" sz="20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US$25.00 </a:t>
                      </a:r>
                      <a:r>
                        <a:rPr lang="en-ZW" sz="20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Weather Index </a:t>
                      </a:r>
                      <a:r>
                        <a:rPr lang="en-ZW" sz="20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Insurance </a:t>
                      </a:r>
                      <a:r>
                        <a:rPr lang="en-ZW" sz="20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(WII</a:t>
                      </a:r>
                      <a:r>
                        <a:rPr lang="en-ZW" sz="20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ZW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</a:tr>
              <a:tr h="16060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Free</a:t>
                      </a:r>
                      <a:endParaRPr lang="en-ZW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W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Access Discounted </a:t>
                      </a:r>
                      <a:r>
                        <a:rPr lang="en-ZW" sz="20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Inputs</a:t>
                      </a:r>
                      <a:r>
                        <a:rPr lang="en-ZW" sz="20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from partner suppliers for members</a:t>
                      </a:r>
                      <a:endParaRPr lang="en-ZW" sz="20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9525" marB="0" anchor="ctr"/>
                </a:tc>
              </a:tr>
            </a:tbl>
          </a:graphicData>
        </a:graphic>
      </p:graphicFrame>
      <p:sp>
        <p:nvSpPr>
          <p:cNvPr id="5" name="Title 6"/>
          <p:cNvSpPr>
            <a:spLocks noGrp="1"/>
          </p:cNvSpPr>
          <p:nvPr>
            <p:ph type="title"/>
          </p:nvPr>
        </p:nvSpPr>
        <p:spPr>
          <a:xfrm>
            <a:off x="4936" y="13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W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ZFU Combo Details</a:t>
            </a:r>
            <a:endParaRPr lang="en-ZW" sz="32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2280" y="195238"/>
            <a:ext cx="186690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4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68" y="1268760"/>
            <a:ext cx="9128512" cy="5589240"/>
          </a:xfrm>
        </p:spPr>
        <p:txBody>
          <a:bodyPr>
            <a:noAutofit/>
          </a:bodyPr>
          <a:lstStyle/>
          <a:p>
            <a:pPr algn="just"/>
            <a:r>
              <a:rPr lang="en-ZW" sz="2400" dirty="0" smtClean="0">
                <a:solidFill>
                  <a:srgbClr val="002060"/>
                </a:solidFill>
              </a:rPr>
              <a:t>How </a:t>
            </a:r>
            <a:r>
              <a:rPr lang="en-ZW" sz="2400" dirty="0">
                <a:solidFill>
                  <a:srgbClr val="002060"/>
                </a:solidFill>
              </a:rPr>
              <a:t>do we leverage </a:t>
            </a:r>
            <a:r>
              <a:rPr lang="en-ZW" sz="2400" dirty="0" smtClean="0">
                <a:solidFill>
                  <a:srgbClr val="002060"/>
                </a:solidFill>
              </a:rPr>
              <a:t>third party weather data services and </a:t>
            </a:r>
            <a:r>
              <a:rPr lang="en-ZW" sz="2400" dirty="0">
                <a:solidFill>
                  <a:srgbClr val="002060"/>
                </a:solidFill>
              </a:rPr>
              <a:t>NMS in a way that allows NMS to validate the </a:t>
            </a:r>
            <a:r>
              <a:rPr lang="en-ZW" sz="2400" dirty="0" smtClean="0">
                <a:solidFill>
                  <a:srgbClr val="002060"/>
                </a:solidFill>
              </a:rPr>
              <a:t>data</a:t>
            </a:r>
            <a:r>
              <a:rPr lang="en-ZW" sz="2400" dirty="0">
                <a:solidFill>
                  <a:srgbClr val="002060"/>
                </a:solidFill>
              </a:rPr>
              <a:t> a</a:t>
            </a:r>
            <a:r>
              <a:rPr lang="en-ZW" sz="2400" dirty="0" smtClean="0">
                <a:solidFill>
                  <a:srgbClr val="002060"/>
                </a:solidFill>
              </a:rPr>
              <a:t>nd maintain revenue streams.</a:t>
            </a:r>
            <a:endParaRPr lang="en-ZW" sz="2400" dirty="0">
              <a:solidFill>
                <a:srgbClr val="002060"/>
              </a:solidFill>
            </a:endParaRPr>
          </a:p>
          <a:p>
            <a:pPr algn="just"/>
            <a:r>
              <a:rPr lang="en-ZW" sz="2400" dirty="0">
                <a:solidFill>
                  <a:srgbClr val="002060"/>
                </a:solidFill>
              </a:rPr>
              <a:t>How to </a:t>
            </a:r>
            <a:r>
              <a:rPr lang="en-ZW" sz="2400" dirty="0" smtClean="0">
                <a:solidFill>
                  <a:srgbClr val="002060"/>
                </a:solidFill>
              </a:rPr>
              <a:t>bring in NWS</a:t>
            </a:r>
            <a:r>
              <a:rPr lang="en-ZW" sz="2400" dirty="0">
                <a:solidFill>
                  <a:srgbClr val="002060"/>
                </a:solidFill>
              </a:rPr>
              <a:t>, extension services, </a:t>
            </a:r>
            <a:r>
              <a:rPr lang="en-ZW" sz="2400" dirty="0" smtClean="0">
                <a:solidFill>
                  <a:srgbClr val="002060"/>
                </a:solidFill>
              </a:rPr>
              <a:t>early warning units, civil protection, universities </a:t>
            </a:r>
            <a:r>
              <a:rPr lang="en-ZW" sz="2400" dirty="0">
                <a:solidFill>
                  <a:srgbClr val="002060"/>
                </a:solidFill>
              </a:rPr>
              <a:t>and research institutions to design appropriate products and </a:t>
            </a:r>
            <a:r>
              <a:rPr lang="en-ZW" sz="2400" dirty="0" smtClean="0">
                <a:solidFill>
                  <a:srgbClr val="002060"/>
                </a:solidFill>
              </a:rPr>
              <a:t>services?</a:t>
            </a:r>
            <a:endParaRPr lang="en-ZW" sz="2400" dirty="0">
              <a:solidFill>
                <a:srgbClr val="002060"/>
              </a:solidFill>
            </a:endParaRPr>
          </a:p>
          <a:p>
            <a:pPr algn="just"/>
            <a:r>
              <a:rPr lang="en-ZW" sz="2400" dirty="0" smtClean="0">
                <a:solidFill>
                  <a:srgbClr val="002060"/>
                </a:solidFill>
              </a:rPr>
              <a:t>How to design services to share costs and benefits? - Business </a:t>
            </a:r>
            <a:r>
              <a:rPr lang="en-ZW" sz="2400" dirty="0" smtClean="0">
                <a:solidFill>
                  <a:srgbClr val="002060"/>
                </a:solidFill>
              </a:rPr>
              <a:t>model </a:t>
            </a:r>
            <a:r>
              <a:rPr lang="en-ZW" sz="2400" dirty="0" smtClean="0">
                <a:solidFill>
                  <a:srgbClr val="002060"/>
                </a:solidFill>
              </a:rPr>
              <a:t>experimentation – need for agile development.</a:t>
            </a:r>
          </a:p>
          <a:p>
            <a:pPr algn="just"/>
            <a:r>
              <a:rPr lang="en-ZW" sz="2400" dirty="0" smtClean="0">
                <a:solidFill>
                  <a:srgbClr val="002060"/>
                </a:solidFill>
              </a:rPr>
              <a:t>What are the necessary regulatory and institutional frameworks?</a:t>
            </a:r>
            <a:endParaRPr lang="en-ZW" sz="2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en-ZW" sz="24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en-ZW" sz="2400" b="1" dirty="0">
              <a:solidFill>
                <a:srgbClr val="002060"/>
              </a:solidFill>
            </a:endParaRPr>
          </a:p>
          <a:p>
            <a:pPr marL="342900" lvl="1" indent="0" algn="just">
              <a:lnSpc>
                <a:spcPct val="110000"/>
              </a:lnSpc>
              <a:buNone/>
            </a:pPr>
            <a:endParaRPr lang="en-ZW" sz="2400" dirty="0" smtClean="0">
              <a:solidFill>
                <a:srgbClr val="002060"/>
              </a:solidFill>
            </a:endParaRPr>
          </a:p>
          <a:p>
            <a:pPr marL="342900" lvl="1" indent="0">
              <a:lnSpc>
                <a:spcPct val="150000"/>
              </a:lnSpc>
              <a:buNone/>
            </a:pPr>
            <a:endParaRPr lang="en-ZW" sz="24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ZW" sz="24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ZW" sz="2400" dirty="0" smtClean="0">
              <a:solidFill>
                <a:srgbClr val="002060"/>
              </a:solidFill>
            </a:endParaRPr>
          </a:p>
          <a:p>
            <a:endParaRPr lang="en-ZW" sz="2400" dirty="0">
              <a:solidFill>
                <a:srgbClr val="002060"/>
              </a:solidFill>
            </a:endParaRPr>
          </a:p>
          <a:p>
            <a:endParaRPr lang="en-ZW" sz="2400" dirty="0" smtClean="0">
              <a:solidFill>
                <a:srgbClr val="002060"/>
              </a:solidFill>
            </a:endParaRPr>
          </a:p>
          <a:p>
            <a:endParaRPr lang="en-ZW" sz="2400" dirty="0">
              <a:solidFill>
                <a:srgbClr val="00206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7588" y="456853"/>
            <a:ext cx="1866900" cy="52387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flipV="1">
            <a:off x="0" y="980728"/>
            <a:ext cx="6943725" cy="37182"/>
          </a:xfrm>
          <a:prstGeom prst="line">
            <a:avLst/>
          </a:prstGeom>
          <a:noFill/>
          <a:ln w="38100" cap="flat" cmpd="sng" algn="ctr">
            <a:solidFill>
              <a:srgbClr val="C0504D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936" y="1390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ZW" sz="3200" dirty="0" smtClean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Issues</a:t>
            </a:r>
            <a:endParaRPr lang="en-ZW" sz="32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9001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34952</TotalTime>
  <Words>798</Words>
  <Application>Microsoft Office PowerPoint</Application>
  <PresentationFormat>On-screen Show (4:3)</PresentationFormat>
  <Paragraphs>122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Aharoni</vt:lpstr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1_Office Theme</vt:lpstr>
      <vt:lpstr>PowerPoint Presentation</vt:lpstr>
      <vt:lpstr>Presentation Outline</vt:lpstr>
      <vt:lpstr>Who are we?</vt:lpstr>
      <vt:lpstr>The Product</vt:lpstr>
      <vt:lpstr>Detailed Product Features</vt:lpstr>
      <vt:lpstr>Partnership with Met Services</vt:lpstr>
      <vt:lpstr>The Journey</vt:lpstr>
      <vt:lpstr>ZFU Combo Details</vt:lpstr>
      <vt:lpstr>Issues</vt:lpstr>
      <vt:lpstr>Key Experiences and Learnings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Beniah Nyakanda</cp:lastModifiedBy>
  <cp:revision>1498</cp:revision>
  <cp:lastPrinted>2014-11-27T12:58:58Z</cp:lastPrinted>
  <dcterms:created xsi:type="dcterms:W3CDTF">2014-04-14T16:40:17Z</dcterms:created>
  <dcterms:modified xsi:type="dcterms:W3CDTF">2016-03-16T10:52:50Z</dcterms:modified>
</cp:coreProperties>
</file>