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2" r:id="rId4"/>
    <p:sldId id="258" r:id="rId5"/>
    <p:sldId id="266" r:id="rId6"/>
    <p:sldId id="265" r:id="rId7"/>
    <p:sldId id="271" r:id="rId8"/>
    <p:sldId id="267" r:id="rId9"/>
    <p:sldId id="260" r:id="rId10"/>
  </p:sldIdLst>
  <p:sldSz cx="10625138" cy="6838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E4E4E4"/>
    <a:srgbClr val="E2E2E2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37" autoAdjust="0"/>
  </p:normalViewPr>
  <p:slideViewPr>
    <p:cSldViewPr snapToGrid="0" snapToObjects="1">
      <p:cViewPr>
        <p:scale>
          <a:sx n="75" d="100"/>
          <a:sy n="75" d="100"/>
        </p:scale>
        <p:origin x="-888" y="84"/>
      </p:cViewPr>
      <p:guideLst>
        <p:guide orient="horz" pos="2154"/>
        <p:guide pos="33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nyango.ACREAFRICA\Documents\Work%20Documents\Process%20&amp;%20Client%20Tracking%20Tools\Kenya\LR%202015\Kenya%20LR2015%20Premium%20Breakdown%20v0911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Data Use by Value </a:t>
            </a:r>
            <a:r>
              <a:rPr lang="en-US" dirty="0" smtClean="0"/>
              <a:t>Insured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Sheet15!$E$4</c:f>
              <c:strCache>
                <c:ptCount val="1"/>
                <c:pt idx="0">
                  <c:v>Contribution</c:v>
                </c:pt>
              </c:strCache>
            </c:strRef>
          </c:tx>
          <c:dLbls>
            <c:dLbl>
              <c:idx val="0"/>
              <c:layout>
                <c:manualLayout>
                  <c:x val="-0.13560997070489464"/>
                  <c:y val="0.15375600490331415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Satellite
</a:t>
                    </a:r>
                    <a:r>
                      <a:rPr lang="en-US" sz="1200" b="1" dirty="0"/>
                      <a:t>15%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3031495324287878"/>
                  <c:y val="-0.29116409537166899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Weather Stations
</a:t>
                    </a:r>
                    <a:r>
                      <a:rPr lang="en-US" sz="1200" b="1" dirty="0"/>
                      <a:t>85%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Sheet15!$D$5:$D$6</c:f>
              <c:strCache>
                <c:ptCount val="2"/>
                <c:pt idx="0">
                  <c:v>Satellite</c:v>
                </c:pt>
                <c:pt idx="1">
                  <c:v>Weather Stations</c:v>
                </c:pt>
              </c:strCache>
            </c:strRef>
          </c:cat>
          <c:val>
            <c:numRef>
              <c:f>Sheet15!$E$5:$E$6</c:f>
              <c:numCache>
                <c:formatCode>_(* #,##0.00_);_(* \(#,##0.00\);_(* "-"??_);_(@_)</c:formatCode>
                <c:ptCount val="2"/>
                <c:pt idx="0">
                  <c:v>58656488.230000004</c:v>
                </c:pt>
                <c:pt idx="1">
                  <c:v>345210456.5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A1634-4969-416E-987C-D10F7FDAE38E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685800"/>
            <a:ext cx="53244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CA7C4-2802-4FCA-8B14-6E3E8DA5D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1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th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3694" y="4897823"/>
            <a:ext cx="3937255" cy="1139825"/>
          </a:xfrm>
          <a:prstGeom prst="rect">
            <a:avLst/>
          </a:prstGeom>
        </p:spPr>
        <p:txBody>
          <a:bodyPr/>
          <a:lstStyle>
            <a:lvl1pPr algn="r">
              <a:defRPr sz="2800" b="0" i="0">
                <a:solidFill>
                  <a:schemeClr val="bg1"/>
                </a:solidFill>
                <a:latin typeface="Dosis Bold"/>
                <a:cs typeface="Dosis Bold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63528" y="6038177"/>
            <a:ext cx="3937000" cy="531813"/>
          </a:xfrm>
          <a:prstGeom prst="rect">
            <a:avLst/>
          </a:prstGeom>
        </p:spPr>
        <p:txBody>
          <a:bodyPr/>
          <a:lstStyle>
            <a:lvl1pPr algn="r">
              <a:defRPr sz="1600" b="0" i="0">
                <a:solidFill>
                  <a:srgbClr val="FFFFFF"/>
                </a:solidFill>
                <a:latin typeface="Dosis Bold"/>
                <a:cs typeface="Dosis Bold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41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eader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9"/>
            <a:ext cx="10625138" cy="130240"/>
          </a:xfrm>
          <a:prstGeom prst="rect">
            <a:avLst/>
          </a:prstGeom>
        </p:spPr>
      </p:pic>
      <p:pic>
        <p:nvPicPr>
          <p:cNvPr id="18" name="Picture 17" descr="Header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9"/>
            <a:ext cx="10625138" cy="130240"/>
          </a:xfrm>
          <a:prstGeom prst="rect">
            <a:avLst/>
          </a:prstGeom>
        </p:spPr>
      </p:pic>
      <p:pic>
        <p:nvPicPr>
          <p:cNvPr id="19" name="Picture 18" descr="Acre Orang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5418" y="6021977"/>
            <a:ext cx="453681" cy="586327"/>
          </a:xfrm>
          <a:prstGeom prst="rect">
            <a:avLst/>
          </a:prstGeom>
        </p:spPr>
      </p:pic>
      <p:sp>
        <p:nvSpPr>
          <p:cNvPr id="20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43858" y="1347333"/>
            <a:ext cx="9526663" cy="4317673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54617" y="381000"/>
            <a:ext cx="4464050" cy="730250"/>
          </a:xfrm>
          <a:prstGeom prst="rect">
            <a:avLst/>
          </a:prstGeom>
        </p:spPr>
        <p:txBody>
          <a:bodyPr vert="horz"/>
          <a:lstStyle>
            <a:lvl1pPr>
              <a:defRPr sz="3600" b="0" i="0" baseline="0">
                <a:solidFill>
                  <a:srgbClr val="F16000"/>
                </a:solidFill>
                <a:latin typeface="Dosis Bold"/>
                <a:cs typeface="Dosis Bold"/>
              </a:defRPr>
            </a:lvl1pPr>
          </a:lstStyle>
          <a:p>
            <a:pPr lvl="0"/>
            <a:r>
              <a:rPr lang="en-US" dirty="0" smtClean="0"/>
              <a:t>1.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454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&amp; Text Slide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434013" y="628650"/>
            <a:ext cx="4659312" cy="503635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54617" y="1336875"/>
            <a:ext cx="4418513" cy="4328132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Roboto Light"/>
                <a:cs typeface="Roboto Light"/>
              </a:defRPr>
            </a:lvl1pPr>
            <a:lvl2pPr>
              <a:defRPr>
                <a:latin typeface="Roboto Light"/>
                <a:cs typeface="Roboto Light"/>
              </a:defRPr>
            </a:lvl2pPr>
            <a:lvl3pPr>
              <a:defRPr>
                <a:latin typeface="Roboto Light"/>
                <a:cs typeface="Roboto Light"/>
              </a:defRPr>
            </a:lvl3pPr>
            <a:lvl4pPr>
              <a:defRPr>
                <a:latin typeface="Roboto Light"/>
                <a:cs typeface="Roboto Light"/>
              </a:defRPr>
            </a:lvl4pPr>
            <a:lvl5pPr>
              <a:defRPr>
                <a:latin typeface="Roboto Light"/>
                <a:cs typeface="Robot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Header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9"/>
            <a:ext cx="10625138" cy="130240"/>
          </a:xfrm>
          <a:prstGeom prst="rect">
            <a:avLst/>
          </a:prstGeom>
        </p:spPr>
      </p:pic>
      <p:pic>
        <p:nvPicPr>
          <p:cNvPr id="9" name="Picture 8" descr="Acre Orang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5418" y="6021977"/>
            <a:ext cx="453681" cy="586327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54617" y="381000"/>
            <a:ext cx="4464050" cy="730250"/>
          </a:xfrm>
          <a:prstGeom prst="rect">
            <a:avLst/>
          </a:prstGeom>
        </p:spPr>
        <p:txBody>
          <a:bodyPr vert="horz"/>
          <a:lstStyle>
            <a:lvl1pPr>
              <a:defRPr sz="3600" b="0" i="0">
                <a:solidFill>
                  <a:srgbClr val="F16000"/>
                </a:solidFill>
                <a:latin typeface="Dosis Bold"/>
                <a:cs typeface="Dosis Bold"/>
              </a:defRPr>
            </a:lvl1pPr>
          </a:lstStyle>
          <a:p>
            <a:pPr lvl="0"/>
            <a:r>
              <a:rPr lang="en-US" dirty="0" smtClean="0"/>
              <a:t>2.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193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P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9"/>
            <a:ext cx="10625138" cy="13024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43858" y="1347333"/>
            <a:ext cx="9526663" cy="4317673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pic>
        <p:nvPicPr>
          <p:cNvPr id="8" name="Picture 7" descr="Acre Orang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5418" y="6021977"/>
            <a:ext cx="453681" cy="586327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54617" y="381000"/>
            <a:ext cx="4464050" cy="730250"/>
          </a:xfrm>
          <a:prstGeom prst="rect">
            <a:avLst/>
          </a:prstGeom>
        </p:spPr>
        <p:txBody>
          <a:bodyPr vert="horz"/>
          <a:lstStyle>
            <a:lvl1pPr>
              <a:defRPr sz="3600" b="0" i="0">
                <a:solidFill>
                  <a:srgbClr val="F16000"/>
                </a:solidFill>
                <a:latin typeface="Dosis Bold"/>
                <a:cs typeface="Dosis Bold"/>
              </a:defRPr>
            </a:lvl1pPr>
          </a:lstStyle>
          <a:p>
            <a:pPr lvl="0"/>
            <a:r>
              <a:rPr lang="en-US" dirty="0" smtClean="0"/>
              <a:t>3.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06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130939"/>
            <a:ext cx="10625138" cy="670801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7" name="Picture 6" descr="Heade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9"/>
            <a:ext cx="10625138" cy="130240"/>
          </a:xfrm>
          <a:prstGeom prst="rect">
            <a:avLst/>
          </a:prstGeom>
        </p:spPr>
      </p:pic>
      <p:pic>
        <p:nvPicPr>
          <p:cNvPr id="8" name="Picture 7" descr="Acre Orang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5564" y="5608605"/>
            <a:ext cx="773535" cy="999699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080544" y="2553562"/>
            <a:ext cx="4464050" cy="730250"/>
          </a:xfrm>
          <a:prstGeom prst="rect">
            <a:avLst/>
          </a:prstGeom>
        </p:spPr>
        <p:txBody>
          <a:bodyPr vert="horz"/>
          <a:lstStyle>
            <a:lvl1pPr algn="ctr">
              <a:defRPr sz="4800" b="0" i="0">
                <a:solidFill>
                  <a:schemeClr val="tx2">
                    <a:lumMod val="50000"/>
                  </a:schemeClr>
                </a:solidFill>
                <a:latin typeface="Dosis Bold"/>
                <a:cs typeface="Dosis Bold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080544" y="3442245"/>
            <a:ext cx="4464050" cy="730250"/>
          </a:xfrm>
          <a:prstGeom prst="rect">
            <a:avLst/>
          </a:prstGeom>
        </p:spPr>
        <p:txBody>
          <a:bodyPr vert="horz"/>
          <a:lstStyle>
            <a:lvl1pPr algn="ctr">
              <a:defRPr sz="3200" b="0" i="0">
                <a:solidFill>
                  <a:srgbClr val="F16000"/>
                </a:solidFill>
                <a:latin typeface="Dosis Bold"/>
                <a:cs typeface="Dosis Bold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825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cre Afric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5578" y="1153669"/>
            <a:ext cx="2073982" cy="1164744"/>
          </a:xfrm>
          <a:prstGeom prst="rect">
            <a:avLst/>
          </a:prstGeom>
        </p:spPr>
      </p:pic>
      <p:pic>
        <p:nvPicPr>
          <p:cNvPr id="2" name="Picture 1" descr="Heade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5138" cy="130240"/>
          </a:xfrm>
          <a:prstGeom prst="rect">
            <a:avLst/>
          </a:prstGeom>
        </p:spPr>
      </p:pic>
      <p:pic>
        <p:nvPicPr>
          <p:cNvPr id="3" name="Picture 2" descr="Website foote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39310"/>
            <a:ext cx="10625138" cy="3199640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080544" y="3274185"/>
            <a:ext cx="4464050" cy="730250"/>
          </a:xfrm>
          <a:prstGeom prst="rect">
            <a:avLst/>
          </a:prstGeom>
        </p:spPr>
        <p:txBody>
          <a:bodyPr vert="horz"/>
          <a:lstStyle>
            <a:lvl1pPr algn="ctr">
              <a:defRPr sz="2800" b="0" i="0">
                <a:solidFill>
                  <a:schemeClr val="tx2">
                    <a:lumMod val="50000"/>
                  </a:schemeClr>
                </a:solidFill>
                <a:latin typeface="Dosis Bold"/>
                <a:cs typeface="Dosis Bold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06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6886" y="2124507"/>
            <a:ext cx="9031367" cy="146594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3771" y="3875405"/>
            <a:ext cx="7437597" cy="1747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257" y="6338694"/>
            <a:ext cx="2479199" cy="364111"/>
          </a:xfrm>
          <a:prstGeom prst="rect">
            <a:avLst/>
          </a:prstGeom>
        </p:spPr>
        <p:txBody>
          <a:bodyPr/>
          <a:lstStyle/>
          <a:p>
            <a:fld id="{4E21DECB-B535-E243-8E14-343E12594AEE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0256" y="6338694"/>
            <a:ext cx="3364627" cy="36411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14682" y="6338694"/>
            <a:ext cx="2479199" cy="364111"/>
          </a:xfrm>
          <a:prstGeom prst="rect">
            <a:avLst/>
          </a:prstGeom>
        </p:spPr>
        <p:txBody>
          <a:bodyPr/>
          <a:lstStyle/>
          <a:p>
            <a:fld id="{47B8CD48-9890-6643-AF3A-611C30C76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49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ext Slide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9"/>
            <a:ext cx="10625138" cy="13024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670514"/>
            <a:ext cx="10625138" cy="11684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93841" y="629045"/>
            <a:ext cx="9037456" cy="72951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>
              <a:defRPr sz="3600" b="0" i="0">
                <a:solidFill>
                  <a:srgbClr val="F16000"/>
                </a:solidFill>
                <a:latin typeface="Dosis SemiBold"/>
                <a:cs typeface="Dosis SemiBold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793841" y="1905000"/>
            <a:ext cx="9037456" cy="338137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Roboto Light"/>
                <a:cs typeface="Roboto Light"/>
              </a:defRPr>
            </a:lvl1pPr>
            <a:lvl2pPr>
              <a:defRPr>
                <a:latin typeface="Roboto Light"/>
                <a:cs typeface="Roboto Light"/>
              </a:defRPr>
            </a:lvl2pPr>
            <a:lvl3pPr>
              <a:defRPr>
                <a:latin typeface="Roboto Light"/>
                <a:cs typeface="Roboto Light"/>
              </a:defRPr>
            </a:lvl3pPr>
            <a:lvl4pPr>
              <a:defRPr>
                <a:latin typeface="Roboto Light"/>
                <a:cs typeface="Roboto Light"/>
              </a:defRPr>
            </a:lvl4pPr>
            <a:lvl5pPr>
              <a:defRPr>
                <a:latin typeface="Roboto Light"/>
                <a:cs typeface="Robo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 descr="Acre Afric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25" y="5942419"/>
            <a:ext cx="964808" cy="54183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072084" y="6057776"/>
            <a:ext cx="1882775" cy="393912"/>
          </a:xfrm>
          <a:prstGeom prst="rect">
            <a:avLst/>
          </a:prstGeom>
        </p:spPr>
        <p:txBody>
          <a:bodyPr vert="horz"/>
          <a:lstStyle>
            <a:lvl1pPr algn="r">
              <a:defRPr sz="1600" b="0" i="0" baseline="0">
                <a:latin typeface="Roboto Medium"/>
                <a:cs typeface="Roboto Medium"/>
              </a:defRPr>
            </a:lvl1pPr>
            <a:lvl2pPr>
              <a:defRPr b="0" i="0">
                <a:latin typeface="Roboto Medium"/>
                <a:cs typeface="Roboto Medium"/>
              </a:defRPr>
            </a:lvl2pPr>
            <a:lvl3pPr>
              <a:defRPr b="0" i="0">
                <a:latin typeface="Roboto Medium"/>
                <a:cs typeface="Roboto Medium"/>
              </a:defRPr>
            </a:lvl3pPr>
            <a:lvl4pPr>
              <a:defRPr b="0" i="0">
                <a:latin typeface="Roboto Medium"/>
                <a:cs typeface="Roboto Medium"/>
              </a:defRPr>
            </a:lvl4pPr>
            <a:lvl5pPr>
              <a:defRPr b="0" i="0">
                <a:latin typeface="Roboto Medium"/>
                <a:cs typeface="Roboto Medium"/>
              </a:defRPr>
            </a:lvl5pPr>
          </a:lstStyle>
          <a:p>
            <a:pPr lvl="0"/>
            <a:r>
              <a:rPr lang="en-US" dirty="0" smtClean="0"/>
              <a:t>PROJECT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70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cre Mother Page.pn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-16452" y="0"/>
            <a:ext cx="10641590" cy="6838950"/>
          </a:xfrm>
          <a:prstGeom prst="rect">
            <a:avLst/>
          </a:prstGeom>
        </p:spPr>
      </p:pic>
      <p:pic>
        <p:nvPicPr>
          <p:cNvPr id="11" name="Picture 10" descr="Website footer.png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452" y="3310230"/>
            <a:ext cx="10641589" cy="352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2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5" r:id="rId6"/>
    <p:sldLayoutId id="2147483666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400" y="5316923"/>
            <a:ext cx="3063549" cy="1139825"/>
          </a:xfrm>
        </p:spPr>
        <p:txBody>
          <a:bodyPr/>
          <a:lstStyle/>
          <a:p>
            <a:r>
              <a:rPr lang="en-US" dirty="0" smtClean="0"/>
              <a:t>March 2016 CIRDA Workshop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63949" y="6223914"/>
            <a:ext cx="3937000" cy="531813"/>
          </a:xfrm>
        </p:spPr>
        <p:txBody>
          <a:bodyPr/>
          <a:lstStyle/>
          <a:p>
            <a:r>
              <a:rPr lang="en-US" dirty="0" smtClean="0"/>
              <a:t>Lessons Learnt by Acre Africa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50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About Acre Africa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5034" y="1393484"/>
            <a:ext cx="92179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000" dirty="0" smtClean="0"/>
              <a:t>A micro</a:t>
            </a:r>
            <a:r>
              <a:rPr lang="en-GB" sz="2000" dirty="0"/>
              <a:t>-insurance product </a:t>
            </a:r>
            <a:r>
              <a:rPr lang="en-GB" sz="2000" dirty="0" smtClean="0"/>
              <a:t>designer; providing localized </a:t>
            </a:r>
            <a:r>
              <a:rPr lang="en-GB" sz="2000" dirty="0"/>
              <a:t>solutions that reduce climate-associated risk</a:t>
            </a:r>
            <a:r>
              <a:rPr lang="en-US" sz="2000" dirty="0" smtClean="0"/>
              <a:t>. 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Main product is weather-based index insurance based on rainfall</a:t>
            </a:r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GB" sz="2000" dirty="0"/>
              <a:t>Started off as </a:t>
            </a:r>
            <a:r>
              <a:rPr lang="en-GB" sz="2000" i="1" dirty="0" err="1" smtClean="0"/>
              <a:t>Kilimo</a:t>
            </a:r>
            <a:r>
              <a:rPr lang="en-GB" sz="2000" i="1" dirty="0" smtClean="0"/>
              <a:t> </a:t>
            </a:r>
            <a:r>
              <a:rPr lang="en-GB" sz="2000" i="1" dirty="0" err="1"/>
              <a:t>Salama</a:t>
            </a:r>
            <a:r>
              <a:rPr lang="en-GB" sz="2000" i="1" dirty="0"/>
              <a:t> </a:t>
            </a:r>
            <a:r>
              <a:rPr lang="en-GB" sz="2000" dirty="0" smtClean="0"/>
              <a:t>in </a:t>
            </a:r>
            <a:r>
              <a:rPr lang="en-GB" sz="2000" dirty="0"/>
              <a:t>2009; spun off into </a:t>
            </a:r>
            <a:r>
              <a:rPr lang="en-GB" sz="2000"/>
              <a:t>a </a:t>
            </a:r>
            <a:r>
              <a:rPr lang="en-GB" sz="2000" smtClean="0"/>
              <a:t>social </a:t>
            </a:r>
            <a:r>
              <a:rPr lang="en-GB" sz="2000" dirty="0" smtClean="0"/>
              <a:t>enterprise  </a:t>
            </a:r>
            <a:r>
              <a:rPr lang="en-GB" sz="2000" dirty="0"/>
              <a:t>in June 2014</a:t>
            </a:r>
            <a:r>
              <a:rPr lang="en-GB" sz="2000" dirty="0" smtClean="0"/>
              <a:t>.</a:t>
            </a:r>
          </a:p>
          <a:p>
            <a:pPr marL="342900" indent="-342900">
              <a:buFont typeface="Arial"/>
              <a:buChar char="•"/>
            </a:pPr>
            <a:endParaRPr lang="en-GB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Operates as </a:t>
            </a:r>
            <a:r>
              <a:rPr lang="en-US" sz="2000" dirty="0"/>
              <a:t>an </a:t>
            </a:r>
            <a:r>
              <a:rPr lang="en-US" sz="2000" i="1" dirty="0"/>
              <a:t>insurance </a:t>
            </a:r>
            <a:r>
              <a:rPr lang="en-US" sz="2000" i="1" dirty="0" smtClean="0"/>
              <a:t>intermediary</a:t>
            </a:r>
            <a:endParaRPr lang="en-GB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000" dirty="0" smtClean="0"/>
              <a:t>A </a:t>
            </a:r>
            <a:r>
              <a:rPr lang="en-GB" sz="2000" dirty="0"/>
              <a:t>registered insurance surveyor in </a:t>
            </a:r>
            <a:r>
              <a:rPr lang="en-GB" sz="2000" dirty="0" smtClean="0"/>
              <a:t>Kenya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000" dirty="0" smtClean="0"/>
              <a:t>An insurance agent in Rwanda and Tanzania</a:t>
            </a:r>
          </a:p>
          <a:p>
            <a:pPr marL="342900" indent="-342900">
              <a:buFont typeface="Arial"/>
              <a:buChar char="•"/>
            </a:pPr>
            <a:endParaRPr lang="en-GB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O</a:t>
            </a:r>
            <a:r>
              <a:rPr lang="en-US" sz="2000" dirty="0" smtClean="0"/>
              <a:t>ver </a:t>
            </a:r>
            <a:r>
              <a:rPr lang="en-US" sz="2000" i="1" dirty="0"/>
              <a:t>300,000</a:t>
            </a:r>
            <a:r>
              <a:rPr lang="en-US" sz="2000" dirty="0"/>
              <a:t> farmers </a:t>
            </a:r>
            <a:r>
              <a:rPr lang="en-US" sz="2000" dirty="0" smtClean="0"/>
              <a:t>insured in </a:t>
            </a:r>
            <a:r>
              <a:rPr lang="en-US" sz="2000" dirty="0"/>
              <a:t>Kenya, Tanzania and Rwanda </a:t>
            </a:r>
            <a:r>
              <a:rPr lang="en-US" sz="2000" dirty="0" smtClean="0"/>
              <a:t>through </a:t>
            </a:r>
            <a:r>
              <a:rPr lang="en-US" sz="2000" dirty="0"/>
              <a:t>products designed by Acre Africa </a:t>
            </a:r>
            <a:r>
              <a:rPr lang="en-US" sz="2000" dirty="0" smtClean="0"/>
              <a:t>as at 2015.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6539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Business Model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15387" y="1111250"/>
            <a:ext cx="8995241" cy="5548863"/>
            <a:chOff x="715387" y="1111250"/>
            <a:chExt cx="8995241" cy="5548863"/>
          </a:xfrm>
        </p:grpSpPr>
        <p:pic>
          <p:nvPicPr>
            <p:cNvPr id="4" name="Picture 3" descr="Value-Chain-V2-1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5387" y="1111250"/>
              <a:ext cx="8995241" cy="554886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559300" y="5829300"/>
              <a:ext cx="1257300" cy="369332"/>
            </a:xfrm>
            <a:prstGeom prst="rect">
              <a:avLst/>
            </a:prstGeom>
            <a:solidFill>
              <a:srgbClr val="F2F2F2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9" name="Curved Connector 8"/>
            <p:cNvCxnSpPr/>
            <p:nvPr/>
          </p:nvCxnSpPr>
          <p:spPr>
            <a:xfrm rot="16200000" flipH="1">
              <a:off x="5257800" y="2876550"/>
              <a:ext cx="12700" cy="2959100"/>
            </a:xfrm>
            <a:prstGeom prst="curvedConnector3">
              <a:avLst>
                <a:gd name="adj1" fmla="val 4000000"/>
              </a:avLst>
            </a:prstGeom>
            <a:ln>
              <a:solidFill>
                <a:schemeClr val="tx2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210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468348" y="381000"/>
            <a:ext cx="4464050" cy="730250"/>
          </a:xfrm>
        </p:spPr>
        <p:txBody>
          <a:bodyPr/>
          <a:lstStyle/>
          <a:p>
            <a:pPr algn="ctr"/>
            <a:r>
              <a:rPr lang="en-US" dirty="0" smtClean="0"/>
              <a:t>Acre’s Investors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7" y="1508125"/>
            <a:ext cx="3857625" cy="1181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94" y="1508125"/>
            <a:ext cx="2266950" cy="2019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7" y="4162425"/>
            <a:ext cx="2924175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944" y="4162425"/>
            <a:ext cx="2857500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598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068" y="463945"/>
            <a:ext cx="8518632" cy="729515"/>
          </a:xfrm>
        </p:spPr>
        <p:txBody>
          <a:bodyPr/>
          <a:lstStyle/>
          <a:p>
            <a:pPr algn="ctr"/>
            <a:r>
              <a:rPr lang="en-US" dirty="0" smtClean="0">
                <a:latin typeface="Dosis Bold"/>
              </a:rPr>
              <a:t>Partners</a:t>
            </a:r>
            <a:endParaRPr lang="en-US" dirty="0">
              <a:latin typeface="Dosis Bold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95400" y="1669537"/>
            <a:ext cx="7750961" cy="2870149"/>
            <a:chOff x="1592458" y="1358900"/>
            <a:chExt cx="6178133" cy="4495801"/>
          </a:xfrm>
        </p:grpSpPr>
        <p:sp>
          <p:nvSpPr>
            <p:cNvPr id="6" name="Freeform 5"/>
            <p:cNvSpPr/>
            <p:nvPr/>
          </p:nvSpPr>
          <p:spPr>
            <a:xfrm>
              <a:off x="1592458" y="1358901"/>
              <a:ext cx="1469702" cy="4495800"/>
            </a:xfrm>
            <a:custGeom>
              <a:avLst/>
              <a:gdLst>
                <a:gd name="connsiteX0" fmla="*/ 0 w 1469702"/>
                <a:gd name="connsiteY0" fmla="*/ 146970 h 5105399"/>
                <a:gd name="connsiteX1" fmla="*/ 146970 w 1469702"/>
                <a:gd name="connsiteY1" fmla="*/ 0 h 5105399"/>
                <a:gd name="connsiteX2" fmla="*/ 1322732 w 1469702"/>
                <a:gd name="connsiteY2" fmla="*/ 0 h 5105399"/>
                <a:gd name="connsiteX3" fmla="*/ 1469702 w 1469702"/>
                <a:gd name="connsiteY3" fmla="*/ 146970 h 5105399"/>
                <a:gd name="connsiteX4" fmla="*/ 1469702 w 1469702"/>
                <a:gd name="connsiteY4" fmla="*/ 4958429 h 5105399"/>
                <a:gd name="connsiteX5" fmla="*/ 1322732 w 1469702"/>
                <a:gd name="connsiteY5" fmla="*/ 5105399 h 5105399"/>
                <a:gd name="connsiteX6" fmla="*/ 146970 w 1469702"/>
                <a:gd name="connsiteY6" fmla="*/ 5105399 h 5105399"/>
                <a:gd name="connsiteX7" fmla="*/ 0 w 1469702"/>
                <a:gd name="connsiteY7" fmla="*/ 4958429 h 5105399"/>
                <a:gd name="connsiteX8" fmla="*/ 0 w 1469702"/>
                <a:gd name="connsiteY8" fmla="*/ 146970 h 510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9702" h="5105399">
                  <a:moveTo>
                    <a:pt x="0" y="146970"/>
                  </a:moveTo>
                  <a:cubicBezTo>
                    <a:pt x="0" y="65801"/>
                    <a:pt x="65801" y="0"/>
                    <a:pt x="146970" y="0"/>
                  </a:cubicBezTo>
                  <a:lnTo>
                    <a:pt x="1322732" y="0"/>
                  </a:lnTo>
                  <a:cubicBezTo>
                    <a:pt x="1403901" y="0"/>
                    <a:pt x="1469702" y="65801"/>
                    <a:pt x="1469702" y="146970"/>
                  </a:cubicBezTo>
                  <a:lnTo>
                    <a:pt x="1469702" y="4958429"/>
                  </a:lnTo>
                  <a:cubicBezTo>
                    <a:pt x="1469702" y="5039598"/>
                    <a:pt x="1403901" y="5105399"/>
                    <a:pt x="1322732" y="5105399"/>
                  </a:cubicBezTo>
                  <a:lnTo>
                    <a:pt x="146970" y="5105399"/>
                  </a:lnTo>
                  <a:cubicBezTo>
                    <a:pt x="65801" y="5105399"/>
                    <a:pt x="0" y="5039598"/>
                    <a:pt x="0" y="4958429"/>
                  </a:cubicBezTo>
                  <a:lnTo>
                    <a:pt x="0" y="1469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36423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kern="1200" dirty="0" smtClean="0">
                <a:latin typeface="+mj-lt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dirty="0">
                <a:latin typeface="+mj-lt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kern="1200" dirty="0" smtClean="0">
                <a:latin typeface="+mj-lt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kern="1200" dirty="0" smtClean="0">
                <a:latin typeface="+mj-lt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dirty="0" smtClean="0">
                <a:latin typeface="+mj-lt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>
                  <a:latin typeface="+mj-lt"/>
                </a:rPr>
                <a:t>Non-Profit </a:t>
              </a:r>
              <a:r>
                <a:rPr lang="en-US" b="1" dirty="0">
                  <a:latin typeface="+mj-lt"/>
                </a:rPr>
                <a:t>O</a:t>
              </a:r>
              <a:r>
                <a:rPr lang="en-US" b="1" dirty="0" smtClean="0">
                  <a:latin typeface="+mj-lt"/>
                </a:rPr>
                <a:t>rganizations </a:t>
              </a:r>
              <a:endParaRPr lang="en-US" b="1" dirty="0">
                <a:latin typeface="+mj-lt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1665942" y="2890953"/>
              <a:ext cx="1322732" cy="1157317"/>
            </a:xfrm>
            <a:custGeom>
              <a:avLst/>
              <a:gdLst>
                <a:gd name="connsiteX0" fmla="*/ 0 w 1175762"/>
                <a:gd name="connsiteY0" fmla="*/ 100301 h 1003006"/>
                <a:gd name="connsiteX1" fmla="*/ 100301 w 1175762"/>
                <a:gd name="connsiteY1" fmla="*/ 0 h 1003006"/>
                <a:gd name="connsiteX2" fmla="*/ 1075461 w 1175762"/>
                <a:gd name="connsiteY2" fmla="*/ 0 h 1003006"/>
                <a:gd name="connsiteX3" fmla="*/ 1175762 w 1175762"/>
                <a:gd name="connsiteY3" fmla="*/ 100301 h 1003006"/>
                <a:gd name="connsiteX4" fmla="*/ 1175762 w 1175762"/>
                <a:gd name="connsiteY4" fmla="*/ 902705 h 1003006"/>
                <a:gd name="connsiteX5" fmla="*/ 1075461 w 1175762"/>
                <a:gd name="connsiteY5" fmla="*/ 1003006 h 1003006"/>
                <a:gd name="connsiteX6" fmla="*/ 100301 w 1175762"/>
                <a:gd name="connsiteY6" fmla="*/ 1003006 h 1003006"/>
                <a:gd name="connsiteX7" fmla="*/ 0 w 1175762"/>
                <a:gd name="connsiteY7" fmla="*/ 902705 h 1003006"/>
                <a:gd name="connsiteX8" fmla="*/ 0 w 1175762"/>
                <a:gd name="connsiteY8" fmla="*/ 100301 h 100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762" h="1003006">
                  <a:moveTo>
                    <a:pt x="0" y="100301"/>
                  </a:moveTo>
                  <a:cubicBezTo>
                    <a:pt x="0" y="44906"/>
                    <a:pt x="44906" y="0"/>
                    <a:pt x="100301" y="0"/>
                  </a:cubicBezTo>
                  <a:lnTo>
                    <a:pt x="1075461" y="0"/>
                  </a:lnTo>
                  <a:cubicBezTo>
                    <a:pt x="1130856" y="0"/>
                    <a:pt x="1175762" y="44906"/>
                    <a:pt x="1175762" y="100301"/>
                  </a:cubicBezTo>
                  <a:lnTo>
                    <a:pt x="1175762" y="902705"/>
                  </a:lnTo>
                  <a:cubicBezTo>
                    <a:pt x="1175762" y="958100"/>
                    <a:pt x="1130856" y="1003006"/>
                    <a:pt x="1075461" y="1003006"/>
                  </a:cubicBezTo>
                  <a:lnTo>
                    <a:pt x="100301" y="1003006"/>
                  </a:lnTo>
                  <a:cubicBezTo>
                    <a:pt x="44906" y="1003006"/>
                    <a:pt x="0" y="958100"/>
                    <a:pt x="0" y="902705"/>
                  </a:cubicBezTo>
                  <a:lnTo>
                    <a:pt x="0" y="10030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7" tIns="50332" rIns="57317" bIns="50332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+mj-lt"/>
                </a:rPr>
                <a:t>Govt.  </a:t>
              </a:r>
              <a:r>
                <a:rPr lang="en-US" sz="1400" b="1" dirty="0" smtClean="0">
                  <a:latin typeface="+mj-lt"/>
                </a:rPr>
                <a:t>agencies</a:t>
              </a:r>
              <a:endParaRPr lang="en-US" sz="1400" b="1" kern="1200" dirty="0">
                <a:latin typeface="+mj-lt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1665942" y="4048272"/>
              <a:ext cx="1322732" cy="1426694"/>
            </a:xfrm>
            <a:custGeom>
              <a:avLst/>
              <a:gdLst>
                <a:gd name="connsiteX0" fmla="*/ 0 w 1175762"/>
                <a:gd name="connsiteY0" fmla="*/ 100301 h 1003006"/>
                <a:gd name="connsiteX1" fmla="*/ 100301 w 1175762"/>
                <a:gd name="connsiteY1" fmla="*/ 0 h 1003006"/>
                <a:gd name="connsiteX2" fmla="*/ 1075461 w 1175762"/>
                <a:gd name="connsiteY2" fmla="*/ 0 h 1003006"/>
                <a:gd name="connsiteX3" fmla="*/ 1175762 w 1175762"/>
                <a:gd name="connsiteY3" fmla="*/ 100301 h 1003006"/>
                <a:gd name="connsiteX4" fmla="*/ 1175762 w 1175762"/>
                <a:gd name="connsiteY4" fmla="*/ 902705 h 1003006"/>
                <a:gd name="connsiteX5" fmla="*/ 1075461 w 1175762"/>
                <a:gd name="connsiteY5" fmla="*/ 1003006 h 1003006"/>
                <a:gd name="connsiteX6" fmla="*/ 100301 w 1175762"/>
                <a:gd name="connsiteY6" fmla="*/ 1003006 h 1003006"/>
                <a:gd name="connsiteX7" fmla="*/ 0 w 1175762"/>
                <a:gd name="connsiteY7" fmla="*/ 902705 h 1003006"/>
                <a:gd name="connsiteX8" fmla="*/ 0 w 1175762"/>
                <a:gd name="connsiteY8" fmla="*/ 100301 h 100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762" h="1003006">
                  <a:moveTo>
                    <a:pt x="0" y="100301"/>
                  </a:moveTo>
                  <a:cubicBezTo>
                    <a:pt x="0" y="44906"/>
                    <a:pt x="44906" y="0"/>
                    <a:pt x="100301" y="0"/>
                  </a:cubicBezTo>
                  <a:lnTo>
                    <a:pt x="1075461" y="0"/>
                  </a:lnTo>
                  <a:cubicBezTo>
                    <a:pt x="1130856" y="0"/>
                    <a:pt x="1175762" y="44906"/>
                    <a:pt x="1175762" y="100301"/>
                  </a:cubicBezTo>
                  <a:lnTo>
                    <a:pt x="1175762" y="902705"/>
                  </a:lnTo>
                  <a:cubicBezTo>
                    <a:pt x="1175762" y="958100"/>
                    <a:pt x="1130856" y="1003006"/>
                    <a:pt x="1075461" y="1003006"/>
                  </a:cubicBezTo>
                  <a:lnTo>
                    <a:pt x="100301" y="1003006"/>
                  </a:lnTo>
                  <a:cubicBezTo>
                    <a:pt x="44906" y="1003006"/>
                    <a:pt x="0" y="958100"/>
                    <a:pt x="0" y="902705"/>
                  </a:cubicBezTo>
                  <a:lnTo>
                    <a:pt x="0" y="10030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7" tIns="50332" rIns="57317" bIns="50332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 smtClean="0">
                  <a:latin typeface="+mj-lt"/>
                </a:rPr>
                <a:t>Research Institutions</a:t>
              </a:r>
              <a:endParaRPr lang="en-US" sz="1400" b="1" kern="1200" dirty="0">
                <a:latin typeface="+mj-lt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3172388" y="1358900"/>
              <a:ext cx="1469702" cy="4495801"/>
            </a:xfrm>
            <a:custGeom>
              <a:avLst/>
              <a:gdLst>
                <a:gd name="connsiteX0" fmla="*/ 0 w 1469702"/>
                <a:gd name="connsiteY0" fmla="*/ 146970 h 5105399"/>
                <a:gd name="connsiteX1" fmla="*/ 146970 w 1469702"/>
                <a:gd name="connsiteY1" fmla="*/ 0 h 5105399"/>
                <a:gd name="connsiteX2" fmla="*/ 1322732 w 1469702"/>
                <a:gd name="connsiteY2" fmla="*/ 0 h 5105399"/>
                <a:gd name="connsiteX3" fmla="*/ 1469702 w 1469702"/>
                <a:gd name="connsiteY3" fmla="*/ 146970 h 5105399"/>
                <a:gd name="connsiteX4" fmla="*/ 1469702 w 1469702"/>
                <a:gd name="connsiteY4" fmla="*/ 4958429 h 5105399"/>
                <a:gd name="connsiteX5" fmla="*/ 1322732 w 1469702"/>
                <a:gd name="connsiteY5" fmla="*/ 5105399 h 5105399"/>
                <a:gd name="connsiteX6" fmla="*/ 146970 w 1469702"/>
                <a:gd name="connsiteY6" fmla="*/ 5105399 h 5105399"/>
                <a:gd name="connsiteX7" fmla="*/ 0 w 1469702"/>
                <a:gd name="connsiteY7" fmla="*/ 4958429 h 5105399"/>
                <a:gd name="connsiteX8" fmla="*/ 0 w 1469702"/>
                <a:gd name="connsiteY8" fmla="*/ 146970 h 510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9702" h="5105399">
                  <a:moveTo>
                    <a:pt x="0" y="146970"/>
                  </a:moveTo>
                  <a:cubicBezTo>
                    <a:pt x="0" y="65801"/>
                    <a:pt x="65801" y="0"/>
                    <a:pt x="146970" y="0"/>
                  </a:cubicBezTo>
                  <a:lnTo>
                    <a:pt x="1322732" y="0"/>
                  </a:lnTo>
                  <a:cubicBezTo>
                    <a:pt x="1403901" y="0"/>
                    <a:pt x="1469702" y="65801"/>
                    <a:pt x="1469702" y="146970"/>
                  </a:cubicBezTo>
                  <a:lnTo>
                    <a:pt x="1469702" y="4958429"/>
                  </a:lnTo>
                  <a:cubicBezTo>
                    <a:pt x="1469702" y="5039598"/>
                    <a:pt x="1403901" y="5105399"/>
                    <a:pt x="1322732" y="5105399"/>
                  </a:cubicBezTo>
                  <a:lnTo>
                    <a:pt x="146970" y="5105399"/>
                  </a:lnTo>
                  <a:cubicBezTo>
                    <a:pt x="65801" y="5105399"/>
                    <a:pt x="0" y="5039598"/>
                    <a:pt x="0" y="4958429"/>
                  </a:cubicBezTo>
                  <a:lnTo>
                    <a:pt x="0" y="1469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36423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kern="1200" dirty="0" smtClean="0">
                <a:latin typeface="+mj-lt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dirty="0">
                <a:latin typeface="+mj-lt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kern="1200" dirty="0" smtClean="0">
                <a:latin typeface="+mj-lt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kern="1200" dirty="0" smtClean="0">
                <a:latin typeface="+mj-lt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dirty="0" smtClean="0">
                <a:latin typeface="+mj-lt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>
                  <a:latin typeface="+mj-lt"/>
                </a:rPr>
                <a:t>Private </a:t>
              </a:r>
              <a:r>
                <a:rPr lang="en-US" b="1" dirty="0">
                  <a:latin typeface="+mj-lt"/>
                </a:rPr>
                <a:t>Sector </a:t>
              </a:r>
              <a:r>
                <a:rPr lang="en-US" b="1" dirty="0" smtClean="0">
                  <a:latin typeface="+mj-lt"/>
                </a:rPr>
                <a:t>Service Providers</a:t>
              </a:r>
              <a:endParaRPr lang="en-US" b="1" dirty="0">
                <a:latin typeface="+mj-lt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245873" y="2890953"/>
              <a:ext cx="1322731" cy="1157317"/>
            </a:xfrm>
            <a:custGeom>
              <a:avLst/>
              <a:gdLst>
                <a:gd name="connsiteX0" fmla="*/ 0 w 1175762"/>
                <a:gd name="connsiteY0" fmla="*/ 100301 h 1003006"/>
                <a:gd name="connsiteX1" fmla="*/ 100301 w 1175762"/>
                <a:gd name="connsiteY1" fmla="*/ 0 h 1003006"/>
                <a:gd name="connsiteX2" fmla="*/ 1075461 w 1175762"/>
                <a:gd name="connsiteY2" fmla="*/ 0 h 1003006"/>
                <a:gd name="connsiteX3" fmla="*/ 1175762 w 1175762"/>
                <a:gd name="connsiteY3" fmla="*/ 100301 h 1003006"/>
                <a:gd name="connsiteX4" fmla="*/ 1175762 w 1175762"/>
                <a:gd name="connsiteY4" fmla="*/ 902705 h 1003006"/>
                <a:gd name="connsiteX5" fmla="*/ 1075461 w 1175762"/>
                <a:gd name="connsiteY5" fmla="*/ 1003006 h 1003006"/>
                <a:gd name="connsiteX6" fmla="*/ 100301 w 1175762"/>
                <a:gd name="connsiteY6" fmla="*/ 1003006 h 1003006"/>
                <a:gd name="connsiteX7" fmla="*/ 0 w 1175762"/>
                <a:gd name="connsiteY7" fmla="*/ 902705 h 1003006"/>
                <a:gd name="connsiteX8" fmla="*/ 0 w 1175762"/>
                <a:gd name="connsiteY8" fmla="*/ 100301 h 100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762" h="1003006">
                  <a:moveTo>
                    <a:pt x="0" y="100301"/>
                  </a:moveTo>
                  <a:cubicBezTo>
                    <a:pt x="0" y="44906"/>
                    <a:pt x="44906" y="0"/>
                    <a:pt x="100301" y="0"/>
                  </a:cubicBezTo>
                  <a:lnTo>
                    <a:pt x="1075461" y="0"/>
                  </a:lnTo>
                  <a:cubicBezTo>
                    <a:pt x="1130856" y="0"/>
                    <a:pt x="1175762" y="44906"/>
                    <a:pt x="1175762" y="100301"/>
                  </a:cubicBezTo>
                  <a:lnTo>
                    <a:pt x="1175762" y="902705"/>
                  </a:lnTo>
                  <a:cubicBezTo>
                    <a:pt x="1175762" y="958100"/>
                    <a:pt x="1130856" y="1003006"/>
                    <a:pt x="1075461" y="1003006"/>
                  </a:cubicBezTo>
                  <a:lnTo>
                    <a:pt x="100301" y="1003006"/>
                  </a:lnTo>
                  <a:cubicBezTo>
                    <a:pt x="44906" y="1003006"/>
                    <a:pt x="0" y="958100"/>
                    <a:pt x="0" y="902705"/>
                  </a:cubicBezTo>
                  <a:lnTo>
                    <a:pt x="0" y="10030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7" tIns="50332" rIns="57317" bIns="50332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latin typeface="+mj-lt"/>
                </a:rPr>
                <a:t>Insurers, Reinsurers</a:t>
              </a:r>
              <a:endParaRPr lang="en-US" sz="1400" b="1" kern="1200" dirty="0">
                <a:latin typeface="+mj-lt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245873" y="4048272"/>
              <a:ext cx="1322731" cy="1426694"/>
            </a:xfrm>
            <a:custGeom>
              <a:avLst/>
              <a:gdLst>
                <a:gd name="connsiteX0" fmla="*/ 0 w 1175762"/>
                <a:gd name="connsiteY0" fmla="*/ 100301 h 1003006"/>
                <a:gd name="connsiteX1" fmla="*/ 100301 w 1175762"/>
                <a:gd name="connsiteY1" fmla="*/ 0 h 1003006"/>
                <a:gd name="connsiteX2" fmla="*/ 1075461 w 1175762"/>
                <a:gd name="connsiteY2" fmla="*/ 0 h 1003006"/>
                <a:gd name="connsiteX3" fmla="*/ 1175762 w 1175762"/>
                <a:gd name="connsiteY3" fmla="*/ 100301 h 1003006"/>
                <a:gd name="connsiteX4" fmla="*/ 1175762 w 1175762"/>
                <a:gd name="connsiteY4" fmla="*/ 902705 h 1003006"/>
                <a:gd name="connsiteX5" fmla="*/ 1075461 w 1175762"/>
                <a:gd name="connsiteY5" fmla="*/ 1003006 h 1003006"/>
                <a:gd name="connsiteX6" fmla="*/ 100301 w 1175762"/>
                <a:gd name="connsiteY6" fmla="*/ 1003006 h 1003006"/>
                <a:gd name="connsiteX7" fmla="*/ 0 w 1175762"/>
                <a:gd name="connsiteY7" fmla="*/ 902705 h 1003006"/>
                <a:gd name="connsiteX8" fmla="*/ 0 w 1175762"/>
                <a:gd name="connsiteY8" fmla="*/ 100301 h 100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762" h="1003006">
                  <a:moveTo>
                    <a:pt x="0" y="100301"/>
                  </a:moveTo>
                  <a:cubicBezTo>
                    <a:pt x="0" y="44906"/>
                    <a:pt x="44906" y="0"/>
                    <a:pt x="100301" y="0"/>
                  </a:cubicBezTo>
                  <a:lnTo>
                    <a:pt x="1075461" y="0"/>
                  </a:lnTo>
                  <a:cubicBezTo>
                    <a:pt x="1130856" y="0"/>
                    <a:pt x="1175762" y="44906"/>
                    <a:pt x="1175762" y="100301"/>
                  </a:cubicBezTo>
                  <a:lnTo>
                    <a:pt x="1175762" y="902705"/>
                  </a:lnTo>
                  <a:cubicBezTo>
                    <a:pt x="1175762" y="958100"/>
                    <a:pt x="1130856" y="1003006"/>
                    <a:pt x="1075461" y="1003006"/>
                  </a:cubicBezTo>
                  <a:lnTo>
                    <a:pt x="100301" y="1003006"/>
                  </a:lnTo>
                  <a:cubicBezTo>
                    <a:pt x="44906" y="1003006"/>
                    <a:pt x="0" y="958100"/>
                    <a:pt x="0" y="902705"/>
                  </a:cubicBezTo>
                  <a:lnTo>
                    <a:pt x="0" y="10030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7" tIns="50332" rIns="57317" bIns="50332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latin typeface="+mj-lt"/>
                </a:rPr>
                <a:t>Mobile Network Operators 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752318" y="1358900"/>
              <a:ext cx="1469702" cy="4495801"/>
            </a:xfrm>
            <a:custGeom>
              <a:avLst/>
              <a:gdLst>
                <a:gd name="connsiteX0" fmla="*/ 0 w 1469702"/>
                <a:gd name="connsiteY0" fmla="*/ 146970 h 5105399"/>
                <a:gd name="connsiteX1" fmla="*/ 146970 w 1469702"/>
                <a:gd name="connsiteY1" fmla="*/ 0 h 5105399"/>
                <a:gd name="connsiteX2" fmla="*/ 1322732 w 1469702"/>
                <a:gd name="connsiteY2" fmla="*/ 0 h 5105399"/>
                <a:gd name="connsiteX3" fmla="*/ 1469702 w 1469702"/>
                <a:gd name="connsiteY3" fmla="*/ 146970 h 5105399"/>
                <a:gd name="connsiteX4" fmla="*/ 1469702 w 1469702"/>
                <a:gd name="connsiteY4" fmla="*/ 4958429 h 5105399"/>
                <a:gd name="connsiteX5" fmla="*/ 1322732 w 1469702"/>
                <a:gd name="connsiteY5" fmla="*/ 5105399 h 5105399"/>
                <a:gd name="connsiteX6" fmla="*/ 146970 w 1469702"/>
                <a:gd name="connsiteY6" fmla="*/ 5105399 h 5105399"/>
                <a:gd name="connsiteX7" fmla="*/ 0 w 1469702"/>
                <a:gd name="connsiteY7" fmla="*/ 4958429 h 5105399"/>
                <a:gd name="connsiteX8" fmla="*/ 0 w 1469702"/>
                <a:gd name="connsiteY8" fmla="*/ 146970 h 510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9702" h="5105399">
                  <a:moveTo>
                    <a:pt x="0" y="146970"/>
                  </a:moveTo>
                  <a:cubicBezTo>
                    <a:pt x="0" y="65801"/>
                    <a:pt x="65801" y="0"/>
                    <a:pt x="146970" y="0"/>
                  </a:cubicBezTo>
                  <a:lnTo>
                    <a:pt x="1322732" y="0"/>
                  </a:lnTo>
                  <a:cubicBezTo>
                    <a:pt x="1403901" y="0"/>
                    <a:pt x="1469702" y="65801"/>
                    <a:pt x="1469702" y="146970"/>
                  </a:cubicBezTo>
                  <a:lnTo>
                    <a:pt x="1469702" y="4958429"/>
                  </a:lnTo>
                  <a:cubicBezTo>
                    <a:pt x="1469702" y="5039598"/>
                    <a:pt x="1403901" y="5105399"/>
                    <a:pt x="1322732" y="5105399"/>
                  </a:cubicBezTo>
                  <a:lnTo>
                    <a:pt x="146970" y="5105399"/>
                  </a:lnTo>
                  <a:cubicBezTo>
                    <a:pt x="65801" y="5105399"/>
                    <a:pt x="0" y="5039598"/>
                    <a:pt x="0" y="4958429"/>
                  </a:cubicBezTo>
                  <a:lnTo>
                    <a:pt x="0" y="1469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36423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kern="1200" dirty="0" smtClean="0">
                <a:latin typeface="+mj-lt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dirty="0">
                <a:latin typeface="+mj-lt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kern="1200" dirty="0" smtClean="0">
                <a:latin typeface="+mj-lt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kern="1200" dirty="0" smtClean="0">
                <a:latin typeface="+mj-lt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dirty="0">
                <a:latin typeface="+mj-lt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>
                  <a:latin typeface="+mj-lt"/>
                </a:rPr>
                <a:t>Donors </a:t>
              </a:r>
              <a:endParaRPr lang="en-US" b="1" kern="1200" dirty="0">
                <a:latin typeface="+mj-lt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4825801" y="2890953"/>
              <a:ext cx="1322732" cy="2584015"/>
            </a:xfrm>
            <a:custGeom>
              <a:avLst/>
              <a:gdLst>
                <a:gd name="connsiteX0" fmla="*/ 0 w 1175762"/>
                <a:gd name="connsiteY0" fmla="*/ 100301 h 1003006"/>
                <a:gd name="connsiteX1" fmla="*/ 100301 w 1175762"/>
                <a:gd name="connsiteY1" fmla="*/ 0 h 1003006"/>
                <a:gd name="connsiteX2" fmla="*/ 1075461 w 1175762"/>
                <a:gd name="connsiteY2" fmla="*/ 0 h 1003006"/>
                <a:gd name="connsiteX3" fmla="*/ 1175762 w 1175762"/>
                <a:gd name="connsiteY3" fmla="*/ 100301 h 1003006"/>
                <a:gd name="connsiteX4" fmla="*/ 1175762 w 1175762"/>
                <a:gd name="connsiteY4" fmla="*/ 902705 h 1003006"/>
                <a:gd name="connsiteX5" fmla="*/ 1075461 w 1175762"/>
                <a:gd name="connsiteY5" fmla="*/ 1003006 h 1003006"/>
                <a:gd name="connsiteX6" fmla="*/ 100301 w 1175762"/>
                <a:gd name="connsiteY6" fmla="*/ 1003006 h 1003006"/>
                <a:gd name="connsiteX7" fmla="*/ 0 w 1175762"/>
                <a:gd name="connsiteY7" fmla="*/ 902705 h 1003006"/>
                <a:gd name="connsiteX8" fmla="*/ 0 w 1175762"/>
                <a:gd name="connsiteY8" fmla="*/ 100301 h 100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762" h="1003006">
                  <a:moveTo>
                    <a:pt x="0" y="100301"/>
                  </a:moveTo>
                  <a:cubicBezTo>
                    <a:pt x="0" y="44906"/>
                    <a:pt x="44906" y="0"/>
                    <a:pt x="100301" y="0"/>
                  </a:cubicBezTo>
                  <a:lnTo>
                    <a:pt x="1075461" y="0"/>
                  </a:lnTo>
                  <a:cubicBezTo>
                    <a:pt x="1130856" y="0"/>
                    <a:pt x="1175762" y="44906"/>
                    <a:pt x="1175762" y="100301"/>
                  </a:cubicBezTo>
                  <a:lnTo>
                    <a:pt x="1175762" y="902705"/>
                  </a:lnTo>
                  <a:cubicBezTo>
                    <a:pt x="1175762" y="958100"/>
                    <a:pt x="1130856" y="1003006"/>
                    <a:pt x="1075461" y="1003006"/>
                  </a:cubicBezTo>
                  <a:lnTo>
                    <a:pt x="100301" y="1003006"/>
                  </a:lnTo>
                  <a:cubicBezTo>
                    <a:pt x="44906" y="1003006"/>
                    <a:pt x="0" y="958100"/>
                    <a:pt x="0" y="902705"/>
                  </a:cubicBezTo>
                  <a:lnTo>
                    <a:pt x="0" y="10030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7" tIns="50332" rIns="57317" bIns="50332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 smtClean="0">
                  <a:latin typeface="+mj-lt"/>
                </a:rPr>
                <a:t>Grant-making institutions</a:t>
              </a:r>
              <a:endParaRPr lang="en-US" sz="1400" b="1" dirty="0">
                <a:latin typeface="+mj-lt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6300889" y="1358900"/>
              <a:ext cx="1469702" cy="4495801"/>
            </a:xfrm>
            <a:custGeom>
              <a:avLst/>
              <a:gdLst>
                <a:gd name="connsiteX0" fmla="*/ 0 w 1469702"/>
                <a:gd name="connsiteY0" fmla="*/ 146970 h 5105399"/>
                <a:gd name="connsiteX1" fmla="*/ 146970 w 1469702"/>
                <a:gd name="connsiteY1" fmla="*/ 0 h 5105399"/>
                <a:gd name="connsiteX2" fmla="*/ 1322732 w 1469702"/>
                <a:gd name="connsiteY2" fmla="*/ 0 h 5105399"/>
                <a:gd name="connsiteX3" fmla="*/ 1469702 w 1469702"/>
                <a:gd name="connsiteY3" fmla="*/ 146970 h 5105399"/>
                <a:gd name="connsiteX4" fmla="*/ 1469702 w 1469702"/>
                <a:gd name="connsiteY4" fmla="*/ 4958429 h 5105399"/>
                <a:gd name="connsiteX5" fmla="*/ 1322732 w 1469702"/>
                <a:gd name="connsiteY5" fmla="*/ 5105399 h 5105399"/>
                <a:gd name="connsiteX6" fmla="*/ 146970 w 1469702"/>
                <a:gd name="connsiteY6" fmla="*/ 5105399 h 5105399"/>
                <a:gd name="connsiteX7" fmla="*/ 0 w 1469702"/>
                <a:gd name="connsiteY7" fmla="*/ 4958429 h 5105399"/>
                <a:gd name="connsiteX8" fmla="*/ 0 w 1469702"/>
                <a:gd name="connsiteY8" fmla="*/ 146970 h 510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9702" h="5105399">
                  <a:moveTo>
                    <a:pt x="0" y="146970"/>
                  </a:moveTo>
                  <a:cubicBezTo>
                    <a:pt x="0" y="65801"/>
                    <a:pt x="65801" y="0"/>
                    <a:pt x="146970" y="0"/>
                  </a:cubicBezTo>
                  <a:lnTo>
                    <a:pt x="1322732" y="0"/>
                  </a:lnTo>
                  <a:cubicBezTo>
                    <a:pt x="1403901" y="0"/>
                    <a:pt x="1469702" y="65801"/>
                    <a:pt x="1469702" y="146970"/>
                  </a:cubicBezTo>
                  <a:lnTo>
                    <a:pt x="1469702" y="4958429"/>
                  </a:lnTo>
                  <a:cubicBezTo>
                    <a:pt x="1469702" y="5039598"/>
                    <a:pt x="1403901" y="5105399"/>
                    <a:pt x="1322732" y="5105399"/>
                  </a:cubicBezTo>
                  <a:lnTo>
                    <a:pt x="146970" y="5105399"/>
                  </a:lnTo>
                  <a:cubicBezTo>
                    <a:pt x="65801" y="5105399"/>
                    <a:pt x="0" y="5039598"/>
                    <a:pt x="0" y="4958429"/>
                  </a:cubicBezTo>
                  <a:lnTo>
                    <a:pt x="0" y="1469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36423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kern="1200" dirty="0" smtClean="0">
                <a:latin typeface="+mj-lt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dirty="0">
                <a:latin typeface="+mj-lt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kern="1200" dirty="0" smtClean="0">
                <a:latin typeface="+mj-lt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dirty="0">
                <a:latin typeface="+mj-lt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kern="1200" dirty="0" smtClean="0">
                <a:latin typeface="+mj-lt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>
                  <a:latin typeface="+mj-lt"/>
                </a:rPr>
                <a:t>Product Users</a:t>
              </a:r>
              <a:endParaRPr lang="en-US" b="1" kern="1200" dirty="0">
                <a:latin typeface="+mj-lt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6374374" y="2890952"/>
              <a:ext cx="1322731" cy="2584015"/>
            </a:xfrm>
            <a:custGeom>
              <a:avLst/>
              <a:gdLst>
                <a:gd name="connsiteX0" fmla="*/ 0 w 1175762"/>
                <a:gd name="connsiteY0" fmla="*/ 100301 h 1003006"/>
                <a:gd name="connsiteX1" fmla="*/ 100301 w 1175762"/>
                <a:gd name="connsiteY1" fmla="*/ 0 h 1003006"/>
                <a:gd name="connsiteX2" fmla="*/ 1075461 w 1175762"/>
                <a:gd name="connsiteY2" fmla="*/ 0 h 1003006"/>
                <a:gd name="connsiteX3" fmla="*/ 1175762 w 1175762"/>
                <a:gd name="connsiteY3" fmla="*/ 100301 h 1003006"/>
                <a:gd name="connsiteX4" fmla="*/ 1175762 w 1175762"/>
                <a:gd name="connsiteY4" fmla="*/ 902705 h 1003006"/>
                <a:gd name="connsiteX5" fmla="*/ 1075461 w 1175762"/>
                <a:gd name="connsiteY5" fmla="*/ 1003006 h 1003006"/>
                <a:gd name="connsiteX6" fmla="*/ 100301 w 1175762"/>
                <a:gd name="connsiteY6" fmla="*/ 1003006 h 1003006"/>
                <a:gd name="connsiteX7" fmla="*/ 0 w 1175762"/>
                <a:gd name="connsiteY7" fmla="*/ 902705 h 1003006"/>
                <a:gd name="connsiteX8" fmla="*/ 0 w 1175762"/>
                <a:gd name="connsiteY8" fmla="*/ 100301 h 100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762" h="1003006">
                  <a:moveTo>
                    <a:pt x="0" y="100301"/>
                  </a:moveTo>
                  <a:cubicBezTo>
                    <a:pt x="0" y="44906"/>
                    <a:pt x="44906" y="0"/>
                    <a:pt x="100301" y="0"/>
                  </a:cubicBezTo>
                  <a:lnTo>
                    <a:pt x="1075461" y="0"/>
                  </a:lnTo>
                  <a:cubicBezTo>
                    <a:pt x="1130856" y="0"/>
                    <a:pt x="1175762" y="44906"/>
                    <a:pt x="1175762" y="100301"/>
                  </a:cubicBezTo>
                  <a:lnTo>
                    <a:pt x="1175762" y="902705"/>
                  </a:lnTo>
                  <a:cubicBezTo>
                    <a:pt x="1175762" y="958100"/>
                    <a:pt x="1130856" y="1003006"/>
                    <a:pt x="1075461" y="1003006"/>
                  </a:cubicBezTo>
                  <a:lnTo>
                    <a:pt x="100301" y="1003006"/>
                  </a:lnTo>
                  <a:cubicBezTo>
                    <a:pt x="44906" y="1003006"/>
                    <a:pt x="0" y="958100"/>
                    <a:pt x="0" y="902705"/>
                  </a:cubicBezTo>
                  <a:lnTo>
                    <a:pt x="0" y="10030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7" tIns="50332" rIns="57317" bIns="50332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 smtClean="0">
                  <a:latin typeface="+mj-lt"/>
                </a:rPr>
                <a:t>Aggregators (and, ultimately farmers)</a:t>
              </a:r>
              <a:endParaRPr lang="en-US" sz="14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173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735716" y="381000"/>
            <a:ext cx="6722483" cy="730250"/>
          </a:xfrm>
        </p:spPr>
        <p:txBody>
          <a:bodyPr/>
          <a:lstStyle/>
          <a:p>
            <a:r>
              <a:rPr lang="en-US" dirty="0" smtClean="0"/>
              <a:t>Weather Data Sources Used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7963590"/>
              </p:ext>
            </p:extLst>
          </p:nvPr>
        </p:nvGraphicFramePr>
        <p:xfrm>
          <a:off x="1016794" y="1111250"/>
          <a:ext cx="4050506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1" y="1111250"/>
            <a:ext cx="4852192" cy="38036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283598" y="5219700"/>
            <a:ext cx="4852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78 stations owned by Acre Africa; powered by Adcon Telemetry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67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54616" y="381000"/>
            <a:ext cx="9732384" cy="730250"/>
          </a:xfrm>
        </p:spPr>
        <p:txBody>
          <a:bodyPr/>
          <a:lstStyle/>
          <a:p>
            <a:r>
              <a:rPr lang="en-US" dirty="0" smtClean="0"/>
              <a:t>Private vs. NHMS-owned Weather Stations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375174"/>
              </p:ext>
            </p:extLst>
          </p:nvPr>
        </p:nvGraphicFramePr>
        <p:xfrm>
          <a:off x="1224756" y="1111250"/>
          <a:ext cx="7920000" cy="23831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60000"/>
                <a:gridCol w="3960000"/>
              </a:tblGrid>
              <a:tr h="364462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NHMS - owned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4462"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Benefits</a:t>
                      </a:r>
                      <a:endParaRPr lang="en-US" b="1" u="sng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Weaknesses</a:t>
                      </a:r>
                      <a:endParaRPr lang="en-US" b="1" u="sng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3780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Wide</a:t>
                      </a:r>
                      <a:r>
                        <a:rPr lang="en-US" baseline="0" dirty="0" smtClean="0"/>
                        <a:t> variety of h</a:t>
                      </a:r>
                      <a:r>
                        <a:rPr lang="en-US" dirty="0" smtClean="0"/>
                        <a:t>igh</a:t>
                      </a:r>
                      <a:r>
                        <a:rPr lang="en-US" baseline="0" dirty="0" smtClean="0"/>
                        <a:t> quality data usually available</a:t>
                      </a:r>
                      <a:endParaRPr lang="en-US" dirty="0" smtClean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Lack of flexibility in location</a:t>
                      </a:r>
                      <a:r>
                        <a:rPr lang="en-US" baseline="0" dirty="0" smtClean="0"/>
                        <a:t> of stations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4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Station</a:t>
                      </a:r>
                      <a:r>
                        <a:rPr lang="en-US" baseline="0" dirty="0" smtClean="0"/>
                        <a:t> m</a:t>
                      </a:r>
                      <a:r>
                        <a:rPr lang="en-US" dirty="0" smtClean="0"/>
                        <a:t>aintenance</a:t>
                      </a:r>
                      <a:r>
                        <a:rPr lang="en-US" baseline="0" dirty="0" smtClean="0"/>
                        <a:t> done by NHMS</a:t>
                      </a:r>
                      <a:endParaRPr lang="en-US" dirty="0" smtClean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cost of data acquisition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3780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r>
                        <a:rPr lang="en-US" baseline="0" dirty="0" smtClean="0"/>
                        <a:t> acquisition may not be timely/Bureaucratic processes involved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40671"/>
              </p:ext>
            </p:extLst>
          </p:nvPr>
        </p:nvGraphicFramePr>
        <p:xfrm>
          <a:off x="1224756" y="3528677"/>
          <a:ext cx="7920000" cy="147692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60000"/>
                <a:gridCol w="3960000"/>
              </a:tblGrid>
              <a:tr h="362725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Privately</a:t>
                      </a:r>
                      <a:r>
                        <a:rPr lang="en-US" baseline="0" dirty="0" smtClean="0"/>
                        <a:t> O</a:t>
                      </a:r>
                      <a:r>
                        <a:rPr lang="en-US" dirty="0" smtClean="0"/>
                        <a:t>wned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2725"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Benefits</a:t>
                      </a:r>
                      <a:endParaRPr lang="en-US" b="1" u="sng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Weaknesses</a:t>
                      </a:r>
                      <a:endParaRPr lang="en-US" b="1" u="sng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96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Timely data acquisition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set up</a:t>
                      </a:r>
                      <a:r>
                        <a:rPr lang="en-US" baseline="0" dirty="0" smtClean="0"/>
                        <a:t> and maintenance costs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272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More</a:t>
                      </a:r>
                      <a:r>
                        <a:rPr lang="en-US" baseline="0" dirty="0" smtClean="0"/>
                        <a:t> f</a:t>
                      </a:r>
                      <a:r>
                        <a:rPr lang="en-US" dirty="0" smtClean="0"/>
                        <a:t>lexibility</a:t>
                      </a:r>
                      <a:r>
                        <a:rPr lang="en-US" baseline="0" dirty="0" smtClean="0"/>
                        <a:t> in location</a:t>
                      </a:r>
                      <a:endParaRPr lang="en-US" dirty="0" smtClean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Unintentional duplication of effort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14500" y="5486400"/>
            <a:ext cx="6718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Ideal data source would be NHMS if above issues resolved; for now, satellite data complements our AWS network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88633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54616" y="381000"/>
            <a:ext cx="9732384" cy="730250"/>
          </a:xfrm>
        </p:spPr>
        <p:txBody>
          <a:bodyPr/>
          <a:lstStyle/>
          <a:p>
            <a:r>
              <a:rPr lang="en-US" dirty="0" smtClean="0"/>
              <a:t>Why work with Satellite Data?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724149"/>
              </p:ext>
            </p:extLst>
          </p:nvPr>
        </p:nvGraphicFramePr>
        <p:xfrm>
          <a:off x="1224756" y="1111251"/>
          <a:ext cx="7920000" cy="30180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60000"/>
                <a:gridCol w="3960000"/>
              </a:tblGrid>
              <a:tr h="528440"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Benefits</a:t>
                      </a:r>
                      <a:endParaRPr lang="en-US" b="1" u="sng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Weaknesses</a:t>
                      </a:r>
                      <a:endParaRPr lang="en-US" b="1" u="sng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92477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 available in a timely manner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Accuracy varies from one location to another</a:t>
                      </a:r>
                      <a:r>
                        <a:rPr lang="en-US" baseline="0" dirty="0" smtClean="0"/>
                        <a:t> = higher basis risk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3667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Some are available free of charge (stations are expensive to maintain!)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2477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Available</a:t>
                      </a:r>
                      <a:r>
                        <a:rPr lang="en-US" baseline="0" dirty="0" smtClean="0"/>
                        <a:t> for entire continent; complement our stations</a:t>
                      </a:r>
                      <a:endParaRPr lang="en-US" dirty="0" smtClean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98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</a:p>
          <a:p>
            <a:endParaRPr lang="en-US" dirty="0" smtClean="0"/>
          </a:p>
          <a:p>
            <a:r>
              <a:rPr lang="en-US" sz="2000" dirty="0" smtClean="0"/>
              <a:t>E: sonyango@acreafrica.com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946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re Africa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Acre Africa Theme.thmx</Template>
  <TotalTime>8490</TotalTime>
  <Words>283</Words>
  <Application>Microsoft Office PowerPoint</Application>
  <PresentationFormat>Custom</PresentationFormat>
  <Paragraphs>79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Acre Africa Theme</vt:lpstr>
      <vt:lpstr>March 2016 CIRDA Workshop</vt:lpstr>
      <vt:lpstr>PowerPoint Presentation</vt:lpstr>
      <vt:lpstr>PowerPoint Presentation</vt:lpstr>
      <vt:lpstr>PowerPoint Presentation</vt:lpstr>
      <vt:lpstr>Partners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MacBook Pro</dc:creator>
  <cp:lastModifiedBy>Sharon Adhiambo Onyango</cp:lastModifiedBy>
  <cp:revision>109</cp:revision>
  <dcterms:created xsi:type="dcterms:W3CDTF">2015-03-11T09:09:10Z</dcterms:created>
  <dcterms:modified xsi:type="dcterms:W3CDTF">2016-03-16T08:06:29Z</dcterms:modified>
</cp:coreProperties>
</file>