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1"/>
  </p:notesMasterIdLst>
  <p:handoutMasterIdLst>
    <p:handoutMasterId r:id="rId32"/>
  </p:handoutMasterIdLst>
  <p:sldIdLst>
    <p:sldId id="256" r:id="rId5"/>
    <p:sldId id="298" r:id="rId6"/>
    <p:sldId id="299" r:id="rId7"/>
    <p:sldId id="300" r:id="rId8"/>
    <p:sldId id="285" r:id="rId9"/>
    <p:sldId id="297" r:id="rId10"/>
    <p:sldId id="268" r:id="rId11"/>
    <p:sldId id="269" r:id="rId12"/>
    <p:sldId id="301" r:id="rId13"/>
    <p:sldId id="302" r:id="rId14"/>
    <p:sldId id="304" r:id="rId15"/>
    <p:sldId id="270" r:id="rId16"/>
    <p:sldId id="286" r:id="rId17"/>
    <p:sldId id="287" r:id="rId18"/>
    <p:sldId id="295" r:id="rId19"/>
    <p:sldId id="288" r:id="rId20"/>
    <p:sldId id="306" r:id="rId21"/>
    <p:sldId id="273" r:id="rId22"/>
    <p:sldId id="305" r:id="rId23"/>
    <p:sldId id="293" r:id="rId24"/>
    <p:sldId id="308" r:id="rId25"/>
    <p:sldId id="307" r:id="rId26"/>
    <p:sldId id="311" r:id="rId27"/>
    <p:sldId id="310" r:id="rId28"/>
    <p:sldId id="289" r:id="rId29"/>
    <p:sldId id="309"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2280" autoAdjust="0"/>
  </p:normalViewPr>
  <p:slideViewPr>
    <p:cSldViewPr snapToGrid="0">
      <p:cViewPr varScale="1">
        <p:scale>
          <a:sx n="69" d="100"/>
          <a:sy n="69" d="100"/>
        </p:scale>
        <p:origin x="654" y="6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3558"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748668-3499-46EC-9B0D-46BF3DB33C7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ZA"/>
        </a:p>
      </dgm:t>
    </dgm:pt>
    <dgm:pt modelId="{5368F41A-C272-4728-85EB-5A9AF4ABC5BF}">
      <dgm:prSet phldrT="[Text]" custT="1"/>
      <dgm:spPr/>
      <dgm:t>
        <a:bodyPr/>
        <a:lstStyle/>
        <a:p>
          <a:r>
            <a:rPr lang="en-ZA" sz="1100" dirty="0" smtClean="0"/>
            <a:t>Vice President 'Office </a:t>
          </a:r>
          <a:endParaRPr lang="en-ZA" sz="1100" dirty="0"/>
        </a:p>
      </dgm:t>
    </dgm:pt>
    <dgm:pt modelId="{CBEA6814-1CF7-4C25-926D-4CF8EE59070A}" type="parTrans" cxnId="{9C193703-42FD-434E-BF66-AAFFAB5EF151}">
      <dgm:prSet/>
      <dgm:spPr/>
      <dgm:t>
        <a:bodyPr/>
        <a:lstStyle/>
        <a:p>
          <a:endParaRPr lang="en-ZA" sz="1100"/>
        </a:p>
      </dgm:t>
    </dgm:pt>
    <dgm:pt modelId="{3D7F5019-859C-41DD-BEE4-608B75D62D3E}" type="sibTrans" cxnId="{9C193703-42FD-434E-BF66-AAFFAB5EF151}">
      <dgm:prSet/>
      <dgm:spPr/>
      <dgm:t>
        <a:bodyPr/>
        <a:lstStyle/>
        <a:p>
          <a:endParaRPr lang="en-ZA" sz="1100"/>
        </a:p>
      </dgm:t>
    </dgm:pt>
    <dgm:pt modelId="{A6B1DE8E-E9D5-484F-AF40-ABA3523B4F66}">
      <dgm:prSet custT="1"/>
      <dgm:spPr/>
      <dgm:t>
        <a:bodyPr/>
        <a:lstStyle/>
        <a:p>
          <a:r>
            <a:rPr lang="en-ZA" sz="1100" dirty="0" smtClean="0"/>
            <a:t>Department of Environment </a:t>
          </a:r>
          <a:endParaRPr lang="en-ZA" sz="1100" dirty="0"/>
        </a:p>
      </dgm:t>
    </dgm:pt>
    <dgm:pt modelId="{4B076FC9-E2D5-4F98-9604-D609D28BD406}" type="parTrans" cxnId="{CC93845B-4EE2-438B-9ACC-61BE2DA1B550}">
      <dgm:prSet/>
      <dgm:spPr/>
      <dgm:t>
        <a:bodyPr/>
        <a:lstStyle/>
        <a:p>
          <a:endParaRPr lang="en-ZA" sz="1100"/>
        </a:p>
      </dgm:t>
    </dgm:pt>
    <dgm:pt modelId="{362D4F28-A917-4AB1-AB4A-6E7AFBCB55F2}" type="sibTrans" cxnId="{CC93845B-4EE2-438B-9ACC-61BE2DA1B550}">
      <dgm:prSet/>
      <dgm:spPr/>
      <dgm:t>
        <a:bodyPr/>
        <a:lstStyle/>
        <a:p>
          <a:endParaRPr lang="en-ZA" sz="1100"/>
        </a:p>
      </dgm:t>
    </dgm:pt>
    <dgm:pt modelId="{1D45D6FE-0630-472C-A783-B49E137AB29D}">
      <dgm:prSet custT="1"/>
      <dgm:spPr/>
      <dgm:t>
        <a:bodyPr/>
        <a:lstStyle/>
        <a:p>
          <a:r>
            <a:rPr lang="en-ZA" sz="1100" dirty="0" smtClean="0"/>
            <a:t>Other Ministries</a:t>
          </a:r>
          <a:endParaRPr lang="en-ZA" sz="1100" dirty="0"/>
        </a:p>
      </dgm:t>
    </dgm:pt>
    <dgm:pt modelId="{29383D24-AB7B-40EA-B4C0-3BA4CC8D35BB}" type="parTrans" cxnId="{B0A4D1D0-D960-4F74-BDAC-A3FCCB0952A3}">
      <dgm:prSet/>
      <dgm:spPr/>
      <dgm:t>
        <a:bodyPr/>
        <a:lstStyle/>
        <a:p>
          <a:endParaRPr lang="en-ZA" sz="1100"/>
        </a:p>
      </dgm:t>
    </dgm:pt>
    <dgm:pt modelId="{9673465C-19C5-4FFF-A64D-433F2AD18DEB}" type="sibTrans" cxnId="{B0A4D1D0-D960-4F74-BDAC-A3FCCB0952A3}">
      <dgm:prSet/>
      <dgm:spPr/>
      <dgm:t>
        <a:bodyPr/>
        <a:lstStyle/>
        <a:p>
          <a:endParaRPr lang="en-ZA" sz="1100"/>
        </a:p>
      </dgm:t>
    </dgm:pt>
    <dgm:pt modelId="{DEA94ED8-F74E-4AA7-A5C1-799D95D20D28}">
      <dgm:prSet custT="1"/>
      <dgm:spPr/>
      <dgm:t>
        <a:bodyPr/>
        <a:lstStyle/>
        <a:p>
          <a:r>
            <a:rPr lang="en-ZA" sz="1100" dirty="0" smtClean="0"/>
            <a:t>Disaster Management</a:t>
          </a:r>
          <a:endParaRPr lang="en-ZA" sz="1100" dirty="0"/>
        </a:p>
      </dgm:t>
    </dgm:pt>
    <dgm:pt modelId="{92EE0E0F-09C3-4ED3-8E5F-ECD4E60F0945}" type="parTrans" cxnId="{8D458814-EFDC-4CC4-9054-7813610083FD}">
      <dgm:prSet/>
      <dgm:spPr/>
      <dgm:t>
        <a:bodyPr/>
        <a:lstStyle/>
        <a:p>
          <a:endParaRPr lang="en-ZA" sz="1100"/>
        </a:p>
      </dgm:t>
    </dgm:pt>
    <dgm:pt modelId="{066AFB0F-D320-4202-8AD0-19AB9151F0F4}" type="sibTrans" cxnId="{8D458814-EFDC-4CC4-9054-7813610083FD}">
      <dgm:prSet/>
      <dgm:spPr/>
      <dgm:t>
        <a:bodyPr/>
        <a:lstStyle/>
        <a:p>
          <a:endParaRPr lang="en-ZA" sz="1100"/>
        </a:p>
      </dgm:t>
    </dgm:pt>
    <dgm:pt modelId="{36C304F6-8222-4E09-8E02-CBF5C9EC7E00}">
      <dgm:prSet phldrT="[Text]" custT="1"/>
      <dgm:spPr/>
      <dgm:t>
        <a:bodyPr/>
        <a:lstStyle/>
        <a:p>
          <a:r>
            <a:rPr lang="en-ZA" sz="1100" dirty="0" smtClean="0"/>
            <a:t>President</a:t>
          </a:r>
          <a:endParaRPr lang="en-ZA" sz="1100" dirty="0"/>
        </a:p>
      </dgm:t>
    </dgm:pt>
    <dgm:pt modelId="{9F3956DD-2961-4F16-8192-150528713EE1}" type="sibTrans" cxnId="{29889A14-FC2E-4A5C-9DFB-C9E3B8AB5181}">
      <dgm:prSet/>
      <dgm:spPr/>
      <dgm:t>
        <a:bodyPr/>
        <a:lstStyle/>
        <a:p>
          <a:endParaRPr lang="en-ZA" sz="1100"/>
        </a:p>
      </dgm:t>
    </dgm:pt>
    <dgm:pt modelId="{0874D119-D0EE-4A02-944F-1DDAE06BCB07}" type="parTrans" cxnId="{29889A14-FC2E-4A5C-9DFB-C9E3B8AB5181}">
      <dgm:prSet/>
      <dgm:spPr/>
      <dgm:t>
        <a:bodyPr/>
        <a:lstStyle/>
        <a:p>
          <a:endParaRPr lang="en-ZA" sz="1100"/>
        </a:p>
      </dgm:t>
    </dgm:pt>
    <dgm:pt modelId="{06375D42-B293-4D3F-AD31-8A3DE13E4FEB}">
      <dgm:prSet custT="1"/>
      <dgm:spPr/>
      <dgm:t>
        <a:bodyPr/>
        <a:lstStyle/>
        <a:p>
          <a:r>
            <a:rPr lang="en-ZA" sz="1100" dirty="0" smtClean="0"/>
            <a:t> Ministry of water </a:t>
          </a:r>
          <a:endParaRPr lang="en-ZA" sz="1100" dirty="0"/>
        </a:p>
      </dgm:t>
    </dgm:pt>
    <dgm:pt modelId="{0D6633D0-C631-45AD-9DA2-181ECD7C07BB}" type="parTrans" cxnId="{0203B7E6-30B4-40D6-BF90-04C8C8A56314}">
      <dgm:prSet/>
      <dgm:spPr/>
      <dgm:t>
        <a:bodyPr/>
        <a:lstStyle/>
        <a:p>
          <a:endParaRPr lang="en-GB" sz="1100"/>
        </a:p>
      </dgm:t>
    </dgm:pt>
    <dgm:pt modelId="{D9660CA7-0CC4-4986-89BF-FF7BCD2C4094}" type="sibTrans" cxnId="{0203B7E6-30B4-40D6-BF90-04C8C8A56314}">
      <dgm:prSet/>
      <dgm:spPr/>
      <dgm:t>
        <a:bodyPr/>
        <a:lstStyle/>
        <a:p>
          <a:endParaRPr lang="en-GB" sz="1100"/>
        </a:p>
      </dgm:t>
    </dgm:pt>
    <dgm:pt modelId="{0CAA60CF-EFBB-49D3-99EA-A432B8B76DAD}">
      <dgm:prSet custT="1"/>
      <dgm:spPr/>
      <dgm:t>
        <a:bodyPr/>
        <a:lstStyle/>
        <a:p>
          <a:r>
            <a:rPr lang="en-ZA" sz="1100" dirty="0" smtClean="0"/>
            <a:t>Ministry of Transport </a:t>
          </a:r>
          <a:endParaRPr lang="en-ZA" sz="1100" dirty="0"/>
        </a:p>
      </dgm:t>
    </dgm:pt>
    <dgm:pt modelId="{0A0D7E48-890F-477D-A84F-867631DA13D8}" type="parTrans" cxnId="{EE520BC0-974E-4514-A8B7-1049E1A72069}">
      <dgm:prSet/>
      <dgm:spPr/>
      <dgm:t>
        <a:bodyPr/>
        <a:lstStyle/>
        <a:p>
          <a:endParaRPr lang="en-GB" sz="1100"/>
        </a:p>
      </dgm:t>
    </dgm:pt>
    <dgm:pt modelId="{5D77426D-AFB9-4296-92BD-6C8CA3654942}" type="sibTrans" cxnId="{EE520BC0-974E-4514-A8B7-1049E1A72069}">
      <dgm:prSet/>
      <dgm:spPr/>
      <dgm:t>
        <a:bodyPr/>
        <a:lstStyle/>
        <a:p>
          <a:endParaRPr lang="en-GB" sz="1100"/>
        </a:p>
      </dgm:t>
    </dgm:pt>
    <dgm:pt modelId="{FE15A144-0664-4DB1-B3E3-E3F5D5A6800A}">
      <dgm:prSet custT="1"/>
      <dgm:spPr/>
      <dgm:t>
        <a:bodyPr/>
        <a:lstStyle/>
        <a:p>
          <a:r>
            <a:rPr lang="en-ZA" sz="1100" dirty="0" smtClean="0"/>
            <a:t> Tanzania Meteorological Agency    </a:t>
          </a:r>
          <a:endParaRPr lang="en-ZA" sz="1100" dirty="0"/>
        </a:p>
      </dgm:t>
    </dgm:pt>
    <dgm:pt modelId="{25607FB1-AB8E-44F4-921A-0BA28AF4A3B2}" type="parTrans" cxnId="{6D23E2A0-834E-4E69-B171-163B287A2AE3}">
      <dgm:prSet/>
      <dgm:spPr/>
      <dgm:t>
        <a:bodyPr/>
        <a:lstStyle/>
        <a:p>
          <a:endParaRPr lang="en-GB" sz="1100"/>
        </a:p>
      </dgm:t>
    </dgm:pt>
    <dgm:pt modelId="{EE4A6626-C058-430D-A999-821B911367FB}" type="sibTrans" cxnId="{6D23E2A0-834E-4E69-B171-163B287A2AE3}">
      <dgm:prSet/>
      <dgm:spPr/>
      <dgm:t>
        <a:bodyPr/>
        <a:lstStyle/>
        <a:p>
          <a:endParaRPr lang="en-GB" sz="1100"/>
        </a:p>
      </dgm:t>
    </dgm:pt>
    <dgm:pt modelId="{304E766E-1CA7-4619-8DE4-541011A62BC0}">
      <dgm:prSet custT="1"/>
      <dgm:spPr/>
      <dgm:t>
        <a:bodyPr/>
        <a:lstStyle/>
        <a:p>
          <a:r>
            <a:rPr lang="en-ZA" sz="1100" dirty="0" smtClean="0"/>
            <a:t>Ruvuma and Southern Basin Water Board </a:t>
          </a:r>
          <a:endParaRPr lang="en-ZA" sz="1100" dirty="0"/>
        </a:p>
      </dgm:t>
    </dgm:pt>
    <dgm:pt modelId="{5598AA3C-C15A-4A15-ADE2-D02B4D16A4B1}" type="parTrans" cxnId="{EF1391F9-3536-4EAD-8131-1A0A8B993D80}">
      <dgm:prSet/>
      <dgm:spPr/>
      <dgm:t>
        <a:bodyPr/>
        <a:lstStyle/>
        <a:p>
          <a:endParaRPr lang="en-GB" sz="1100"/>
        </a:p>
      </dgm:t>
    </dgm:pt>
    <dgm:pt modelId="{9C30A0AA-FC34-4AEF-B8AD-1BD8FB85329C}" type="sibTrans" cxnId="{EF1391F9-3536-4EAD-8131-1A0A8B993D80}">
      <dgm:prSet/>
      <dgm:spPr/>
      <dgm:t>
        <a:bodyPr/>
        <a:lstStyle/>
        <a:p>
          <a:endParaRPr lang="en-GB" sz="1100"/>
        </a:p>
      </dgm:t>
    </dgm:pt>
    <dgm:pt modelId="{650D1332-D228-47F8-BA7D-3151820360FE}">
      <dgm:prSet custT="1"/>
      <dgm:spPr/>
      <dgm:t>
        <a:bodyPr/>
        <a:lstStyle/>
        <a:p>
          <a:r>
            <a:rPr lang="en-ZA" sz="1100" dirty="0" smtClean="0"/>
            <a:t>Pangani Basin Water Board </a:t>
          </a:r>
          <a:endParaRPr lang="en-ZA" sz="1100" dirty="0"/>
        </a:p>
      </dgm:t>
    </dgm:pt>
    <dgm:pt modelId="{D440302E-0AAA-486F-9C13-4F34F2223527}" type="parTrans" cxnId="{B9E1316A-D2C9-4B3F-98BC-E460A2973003}">
      <dgm:prSet/>
      <dgm:spPr/>
      <dgm:t>
        <a:bodyPr/>
        <a:lstStyle/>
        <a:p>
          <a:endParaRPr lang="en-GB" sz="1100"/>
        </a:p>
      </dgm:t>
    </dgm:pt>
    <dgm:pt modelId="{A033C7E7-5334-48E6-9DEB-A6AA74821F4D}" type="sibTrans" cxnId="{B9E1316A-D2C9-4B3F-98BC-E460A2973003}">
      <dgm:prSet/>
      <dgm:spPr/>
      <dgm:t>
        <a:bodyPr/>
        <a:lstStyle/>
        <a:p>
          <a:endParaRPr lang="en-GB" sz="1100"/>
        </a:p>
      </dgm:t>
    </dgm:pt>
    <dgm:pt modelId="{EF398F18-D81E-4FD8-A5A0-808428154C0B}">
      <dgm:prSet custT="1"/>
      <dgm:spPr/>
      <dgm:t>
        <a:bodyPr/>
        <a:lstStyle/>
        <a:p>
          <a:r>
            <a:rPr lang="en-ZA" sz="1100" dirty="0" smtClean="0"/>
            <a:t>Prime Minister</a:t>
          </a:r>
          <a:endParaRPr lang="en-ZA" sz="1100" dirty="0"/>
        </a:p>
      </dgm:t>
    </dgm:pt>
    <dgm:pt modelId="{FBA08318-5BAE-4127-9831-49ABEAF1526F}" type="sibTrans" cxnId="{11CF857F-E8A7-4DB1-93B6-867BEBFB9EAB}">
      <dgm:prSet/>
      <dgm:spPr/>
      <dgm:t>
        <a:bodyPr/>
        <a:lstStyle/>
        <a:p>
          <a:endParaRPr lang="en-ZA" sz="1100"/>
        </a:p>
      </dgm:t>
    </dgm:pt>
    <dgm:pt modelId="{B403957D-7350-48DA-9866-2D76352D80C8}" type="parTrans" cxnId="{11CF857F-E8A7-4DB1-93B6-867BEBFB9EAB}">
      <dgm:prSet/>
      <dgm:spPr/>
      <dgm:t>
        <a:bodyPr/>
        <a:lstStyle/>
        <a:p>
          <a:endParaRPr lang="en-ZA" sz="1100"/>
        </a:p>
      </dgm:t>
    </dgm:pt>
    <dgm:pt modelId="{46980D1F-353A-451B-9DC3-CA34A4271E46}">
      <dgm:prSet custT="1"/>
      <dgm:spPr/>
      <dgm:t>
        <a:bodyPr/>
        <a:lstStyle/>
        <a:p>
          <a:r>
            <a:rPr lang="en-ZA" sz="1100" dirty="0" smtClean="0"/>
            <a:t>Ministry Of agriculture Food Security and Cooperatives </a:t>
          </a:r>
          <a:endParaRPr lang="en-ZA" sz="1100" dirty="0"/>
        </a:p>
      </dgm:t>
    </dgm:pt>
    <dgm:pt modelId="{34C0B56C-D38C-4118-98F7-ED9F964DB671}" type="parTrans" cxnId="{1DDA3F64-94B3-4685-A8F3-CD8DA8DF5F63}">
      <dgm:prSet/>
      <dgm:spPr/>
      <dgm:t>
        <a:bodyPr/>
        <a:lstStyle/>
        <a:p>
          <a:endParaRPr lang="en-GB" sz="1100"/>
        </a:p>
      </dgm:t>
    </dgm:pt>
    <dgm:pt modelId="{5260E0A6-C7C0-4F11-8700-2A6B1C7CB48B}" type="sibTrans" cxnId="{1DDA3F64-94B3-4685-A8F3-CD8DA8DF5F63}">
      <dgm:prSet/>
      <dgm:spPr/>
      <dgm:t>
        <a:bodyPr/>
        <a:lstStyle/>
        <a:p>
          <a:endParaRPr lang="en-GB" sz="1100"/>
        </a:p>
      </dgm:t>
    </dgm:pt>
    <dgm:pt modelId="{AD7CC11C-50BD-41B8-9696-A5768D90791A}">
      <dgm:prSet custT="1"/>
      <dgm:spPr/>
      <dgm:t>
        <a:bodyPr/>
        <a:lstStyle/>
        <a:p>
          <a:r>
            <a:rPr lang="en-ZA" sz="1100" dirty="0" smtClean="0"/>
            <a:t>Local Government </a:t>
          </a:r>
          <a:endParaRPr lang="en-ZA" sz="1100" dirty="0"/>
        </a:p>
      </dgm:t>
    </dgm:pt>
    <dgm:pt modelId="{DEA6BCC1-0D56-462A-9611-BAF32BFD5F75}" type="parTrans" cxnId="{C8332E6B-A0FD-43E8-890E-4CD7337D55BE}">
      <dgm:prSet/>
      <dgm:spPr/>
      <dgm:t>
        <a:bodyPr/>
        <a:lstStyle/>
        <a:p>
          <a:endParaRPr lang="en-GB" sz="1100"/>
        </a:p>
      </dgm:t>
    </dgm:pt>
    <dgm:pt modelId="{FB990074-A705-48A1-867F-56DAC0EFEE9C}" type="sibTrans" cxnId="{C8332E6B-A0FD-43E8-890E-4CD7337D55BE}">
      <dgm:prSet/>
      <dgm:spPr/>
      <dgm:t>
        <a:bodyPr/>
        <a:lstStyle/>
        <a:p>
          <a:endParaRPr lang="en-GB" sz="1100"/>
        </a:p>
      </dgm:t>
    </dgm:pt>
    <dgm:pt modelId="{00E82A94-1AFE-4C98-84A5-01134051AF16}">
      <dgm:prSet custT="1"/>
      <dgm:spPr/>
      <dgm:t>
        <a:bodyPr/>
        <a:lstStyle/>
        <a:p>
          <a:r>
            <a:rPr lang="en-ZA" sz="1100" dirty="0" smtClean="0"/>
            <a:t>Liwale District Council </a:t>
          </a:r>
          <a:endParaRPr lang="en-ZA" sz="1100" dirty="0"/>
        </a:p>
      </dgm:t>
    </dgm:pt>
    <dgm:pt modelId="{CDA82E8C-EAE3-46FA-BE4C-12747FD77E05}" type="parTrans" cxnId="{4FA4E539-BD4F-40DD-AF6C-0CC9C72A6004}">
      <dgm:prSet/>
      <dgm:spPr/>
      <dgm:t>
        <a:bodyPr/>
        <a:lstStyle/>
        <a:p>
          <a:endParaRPr lang="en-GB" sz="1100"/>
        </a:p>
      </dgm:t>
    </dgm:pt>
    <dgm:pt modelId="{0123F78C-7CEC-4C95-902D-57335FE96FCA}" type="sibTrans" cxnId="{4FA4E539-BD4F-40DD-AF6C-0CC9C72A6004}">
      <dgm:prSet/>
      <dgm:spPr/>
      <dgm:t>
        <a:bodyPr/>
        <a:lstStyle/>
        <a:p>
          <a:endParaRPr lang="en-GB" sz="1100"/>
        </a:p>
      </dgm:t>
    </dgm:pt>
    <dgm:pt modelId="{8D00049B-AE68-4BE1-93B3-2CD8377D5E63}">
      <dgm:prSet custT="1"/>
      <dgm:spPr/>
      <dgm:t>
        <a:bodyPr/>
        <a:lstStyle/>
        <a:p>
          <a:r>
            <a:rPr lang="en-ZA" sz="1100" dirty="0" smtClean="0"/>
            <a:t>Arumeru District Council </a:t>
          </a:r>
          <a:endParaRPr lang="en-ZA" sz="1100" dirty="0"/>
        </a:p>
      </dgm:t>
    </dgm:pt>
    <dgm:pt modelId="{A71162E0-AA54-429E-8AF9-C35BC1E38B74}" type="parTrans" cxnId="{BEB251A2-1895-46B9-A42D-9150D7133AD0}">
      <dgm:prSet/>
      <dgm:spPr/>
      <dgm:t>
        <a:bodyPr/>
        <a:lstStyle/>
        <a:p>
          <a:endParaRPr lang="en-GB" sz="1100"/>
        </a:p>
      </dgm:t>
    </dgm:pt>
    <dgm:pt modelId="{A0B55EA6-7E7D-480F-AAC4-747AA85801C3}" type="sibTrans" cxnId="{BEB251A2-1895-46B9-A42D-9150D7133AD0}">
      <dgm:prSet/>
      <dgm:spPr/>
      <dgm:t>
        <a:bodyPr/>
        <a:lstStyle/>
        <a:p>
          <a:endParaRPr lang="en-GB" sz="1100"/>
        </a:p>
      </dgm:t>
    </dgm:pt>
    <dgm:pt modelId="{9A2D87DA-A96B-4BBF-9D4D-458EA646B77D}" type="pres">
      <dgm:prSet presAssocID="{7A748668-3499-46EC-9B0D-46BF3DB33C73}" presName="hierChild1" presStyleCnt="0">
        <dgm:presLayoutVars>
          <dgm:orgChart val="1"/>
          <dgm:chPref val="1"/>
          <dgm:dir val="rev"/>
          <dgm:animOne val="branch"/>
          <dgm:animLvl val="lvl"/>
          <dgm:resizeHandles/>
        </dgm:presLayoutVars>
      </dgm:prSet>
      <dgm:spPr/>
      <dgm:t>
        <a:bodyPr/>
        <a:lstStyle/>
        <a:p>
          <a:endParaRPr lang="en-ZA"/>
        </a:p>
      </dgm:t>
    </dgm:pt>
    <dgm:pt modelId="{7441DBF6-8200-4500-BF04-DDB6D69C7116}" type="pres">
      <dgm:prSet presAssocID="{36C304F6-8222-4E09-8E02-CBF5C9EC7E00}" presName="hierRoot1" presStyleCnt="0">
        <dgm:presLayoutVars>
          <dgm:hierBranch val="init"/>
        </dgm:presLayoutVars>
      </dgm:prSet>
      <dgm:spPr/>
    </dgm:pt>
    <dgm:pt modelId="{36D60033-F123-471C-8063-7E8331577BFE}" type="pres">
      <dgm:prSet presAssocID="{36C304F6-8222-4E09-8E02-CBF5C9EC7E00}" presName="rootComposite1" presStyleCnt="0"/>
      <dgm:spPr/>
    </dgm:pt>
    <dgm:pt modelId="{7C463BB5-96DC-45A6-A160-983AA3230B0F}" type="pres">
      <dgm:prSet presAssocID="{36C304F6-8222-4E09-8E02-CBF5C9EC7E00}" presName="rootText1" presStyleLbl="node0" presStyleIdx="0" presStyleCnt="1" custLinFactNeighborX="-10911" custLinFactNeighborY="39392">
        <dgm:presLayoutVars>
          <dgm:chPref val="3"/>
        </dgm:presLayoutVars>
      </dgm:prSet>
      <dgm:spPr/>
      <dgm:t>
        <a:bodyPr/>
        <a:lstStyle/>
        <a:p>
          <a:endParaRPr lang="en-ZA"/>
        </a:p>
      </dgm:t>
    </dgm:pt>
    <dgm:pt modelId="{D52970BD-108D-469C-A278-6629F696F364}" type="pres">
      <dgm:prSet presAssocID="{36C304F6-8222-4E09-8E02-CBF5C9EC7E00}" presName="rootConnector1" presStyleLbl="node1" presStyleIdx="0" presStyleCnt="0"/>
      <dgm:spPr/>
      <dgm:t>
        <a:bodyPr/>
        <a:lstStyle/>
        <a:p>
          <a:endParaRPr lang="en-ZA"/>
        </a:p>
      </dgm:t>
    </dgm:pt>
    <dgm:pt modelId="{BFD91530-02A4-4016-BA9D-CEF98882A912}" type="pres">
      <dgm:prSet presAssocID="{36C304F6-8222-4E09-8E02-CBF5C9EC7E00}" presName="hierChild2" presStyleCnt="0"/>
      <dgm:spPr/>
    </dgm:pt>
    <dgm:pt modelId="{CAAFAC77-6729-4BD6-81D9-ECACC902B533}" type="pres">
      <dgm:prSet presAssocID="{CBEA6814-1CF7-4C25-926D-4CF8EE59070A}" presName="Name37" presStyleLbl="parChTrans1D2" presStyleIdx="0" presStyleCnt="2"/>
      <dgm:spPr/>
      <dgm:t>
        <a:bodyPr/>
        <a:lstStyle/>
        <a:p>
          <a:endParaRPr lang="en-ZA"/>
        </a:p>
      </dgm:t>
    </dgm:pt>
    <dgm:pt modelId="{3E9EFC0D-C9A1-4FC9-ABD8-86A4B0EF39D8}" type="pres">
      <dgm:prSet presAssocID="{5368F41A-C272-4728-85EB-5A9AF4ABC5BF}" presName="hierRoot2" presStyleCnt="0">
        <dgm:presLayoutVars>
          <dgm:hierBranch val="init"/>
        </dgm:presLayoutVars>
      </dgm:prSet>
      <dgm:spPr/>
    </dgm:pt>
    <dgm:pt modelId="{ABFC2117-5E67-41AE-8906-508E00FEAA3C}" type="pres">
      <dgm:prSet presAssocID="{5368F41A-C272-4728-85EB-5A9AF4ABC5BF}" presName="rootComposite" presStyleCnt="0"/>
      <dgm:spPr/>
    </dgm:pt>
    <dgm:pt modelId="{94FDF165-76B7-4937-83C5-143EB19025E9}" type="pres">
      <dgm:prSet presAssocID="{5368F41A-C272-4728-85EB-5A9AF4ABC5BF}" presName="rootText" presStyleLbl="node2" presStyleIdx="0" presStyleCnt="2">
        <dgm:presLayoutVars>
          <dgm:chPref val="3"/>
        </dgm:presLayoutVars>
      </dgm:prSet>
      <dgm:spPr/>
      <dgm:t>
        <a:bodyPr/>
        <a:lstStyle/>
        <a:p>
          <a:endParaRPr lang="en-ZA"/>
        </a:p>
      </dgm:t>
    </dgm:pt>
    <dgm:pt modelId="{B3A39F19-1DAD-40EC-B8DE-5A6D8935C6C2}" type="pres">
      <dgm:prSet presAssocID="{5368F41A-C272-4728-85EB-5A9AF4ABC5BF}" presName="rootConnector" presStyleLbl="node2" presStyleIdx="0" presStyleCnt="2"/>
      <dgm:spPr/>
      <dgm:t>
        <a:bodyPr/>
        <a:lstStyle/>
        <a:p>
          <a:endParaRPr lang="en-ZA"/>
        </a:p>
      </dgm:t>
    </dgm:pt>
    <dgm:pt modelId="{C526FF25-52C0-40E1-B754-AB513BDB7DDD}" type="pres">
      <dgm:prSet presAssocID="{5368F41A-C272-4728-85EB-5A9AF4ABC5BF}" presName="hierChild4" presStyleCnt="0"/>
      <dgm:spPr/>
    </dgm:pt>
    <dgm:pt modelId="{8D7C25EA-772A-4005-AAD5-E1EB88B2832D}" type="pres">
      <dgm:prSet presAssocID="{4B076FC9-E2D5-4F98-9604-D609D28BD406}" presName="Name37" presStyleLbl="parChTrans1D3" presStyleIdx="0" presStyleCnt="7"/>
      <dgm:spPr/>
      <dgm:t>
        <a:bodyPr/>
        <a:lstStyle/>
        <a:p>
          <a:endParaRPr lang="en-ZA"/>
        </a:p>
      </dgm:t>
    </dgm:pt>
    <dgm:pt modelId="{EEFDA3F5-DAC9-4F69-B624-9223AF552ACF}" type="pres">
      <dgm:prSet presAssocID="{A6B1DE8E-E9D5-484F-AF40-ABA3523B4F66}" presName="hierRoot2" presStyleCnt="0">
        <dgm:presLayoutVars>
          <dgm:hierBranch val="init"/>
        </dgm:presLayoutVars>
      </dgm:prSet>
      <dgm:spPr/>
    </dgm:pt>
    <dgm:pt modelId="{E5C9F781-3BA8-4635-AEA0-DB7335B48EF9}" type="pres">
      <dgm:prSet presAssocID="{A6B1DE8E-E9D5-484F-AF40-ABA3523B4F66}" presName="rootComposite" presStyleCnt="0"/>
      <dgm:spPr/>
    </dgm:pt>
    <dgm:pt modelId="{C82F1151-AF9D-434F-BEFB-F8A113DA35BD}" type="pres">
      <dgm:prSet presAssocID="{A6B1DE8E-E9D5-484F-AF40-ABA3523B4F66}" presName="rootText" presStyleLbl="node3" presStyleIdx="0" presStyleCnt="7">
        <dgm:presLayoutVars>
          <dgm:chPref val="3"/>
        </dgm:presLayoutVars>
      </dgm:prSet>
      <dgm:spPr/>
      <dgm:t>
        <a:bodyPr/>
        <a:lstStyle/>
        <a:p>
          <a:endParaRPr lang="en-ZA"/>
        </a:p>
      </dgm:t>
    </dgm:pt>
    <dgm:pt modelId="{7D4A9B8B-39A8-478E-8D6E-A5A0C8FA0CDE}" type="pres">
      <dgm:prSet presAssocID="{A6B1DE8E-E9D5-484F-AF40-ABA3523B4F66}" presName="rootConnector" presStyleLbl="node3" presStyleIdx="0" presStyleCnt="7"/>
      <dgm:spPr/>
      <dgm:t>
        <a:bodyPr/>
        <a:lstStyle/>
        <a:p>
          <a:endParaRPr lang="en-ZA"/>
        </a:p>
      </dgm:t>
    </dgm:pt>
    <dgm:pt modelId="{83FC0AD5-9280-46F9-96E0-174AEEF0DB27}" type="pres">
      <dgm:prSet presAssocID="{A6B1DE8E-E9D5-484F-AF40-ABA3523B4F66}" presName="hierChild4" presStyleCnt="0"/>
      <dgm:spPr/>
    </dgm:pt>
    <dgm:pt modelId="{B23070D3-A7C2-4893-930C-E27FC0591832}" type="pres">
      <dgm:prSet presAssocID="{A6B1DE8E-E9D5-484F-AF40-ABA3523B4F66}" presName="hierChild5" presStyleCnt="0"/>
      <dgm:spPr/>
    </dgm:pt>
    <dgm:pt modelId="{19D33B61-4D62-48BB-B379-6CF59B9E6496}" type="pres">
      <dgm:prSet presAssocID="{5368F41A-C272-4728-85EB-5A9AF4ABC5BF}" presName="hierChild5" presStyleCnt="0"/>
      <dgm:spPr/>
    </dgm:pt>
    <dgm:pt modelId="{5A4CBDF9-22B3-4DE3-ADFF-16BD001C3175}" type="pres">
      <dgm:prSet presAssocID="{B403957D-7350-48DA-9866-2D76352D80C8}" presName="Name37" presStyleLbl="parChTrans1D2" presStyleIdx="1" presStyleCnt="2"/>
      <dgm:spPr/>
      <dgm:t>
        <a:bodyPr/>
        <a:lstStyle/>
        <a:p>
          <a:endParaRPr lang="en-ZA"/>
        </a:p>
      </dgm:t>
    </dgm:pt>
    <dgm:pt modelId="{446F0672-97F9-481A-954E-65BE93660B2B}" type="pres">
      <dgm:prSet presAssocID="{EF398F18-D81E-4FD8-A5A0-808428154C0B}" presName="hierRoot2" presStyleCnt="0">
        <dgm:presLayoutVars>
          <dgm:hierBranch val="init"/>
        </dgm:presLayoutVars>
      </dgm:prSet>
      <dgm:spPr/>
    </dgm:pt>
    <dgm:pt modelId="{A8D2F6A1-325D-4708-B9BF-1A8A19DCDD54}" type="pres">
      <dgm:prSet presAssocID="{EF398F18-D81E-4FD8-A5A0-808428154C0B}" presName="rootComposite" presStyleCnt="0"/>
      <dgm:spPr/>
    </dgm:pt>
    <dgm:pt modelId="{8BC5BF30-921F-4F41-967F-D084BAFC0D64}" type="pres">
      <dgm:prSet presAssocID="{EF398F18-D81E-4FD8-A5A0-808428154C0B}" presName="rootText" presStyleLbl="node2" presStyleIdx="1" presStyleCnt="2">
        <dgm:presLayoutVars>
          <dgm:chPref val="3"/>
        </dgm:presLayoutVars>
      </dgm:prSet>
      <dgm:spPr/>
      <dgm:t>
        <a:bodyPr/>
        <a:lstStyle/>
        <a:p>
          <a:endParaRPr lang="en-ZA"/>
        </a:p>
      </dgm:t>
    </dgm:pt>
    <dgm:pt modelId="{2F01A99C-E10E-40B2-98E5-EA1271BC49B5}" type="pres">
      <dgm:prSet presAssocID="{EF398F18-D81E-4FD8-A5A0-808428154C0B}" presName="rootConnector" presStyleLbl="node2" presStyleIdx="1" presStyleCnt="2"/>
      <dgm:spPr/>
      <dgm:t>
        <a:bodyPr/>
        <a:lstStyle/>
        <a:p>
          <a:endParaRPr lang="en-ZA"/>
        </a:p>
      </dgm:t>
    </dgm:pt>
    <dgm:pt modelId="{C99883A6-7573-449E-B9B3-E142608A1C6A}" type="pres">
      <dgm:prSet presAssocID="{EF398F18-D81E-4FD8-A5A0-808428154C0B}" presName="hierChild4" presStyleCnt="0"/>
      <dgm:spPr/>
    </dgm:pt>
    <dgm:pt modelId="{EF3B8AF2-81A3-4493-9E13-276649C8D350}" type="pres">
      <dgm:prSet presAssocID="{29383D24-AB7B-40EA-B4C0-3BA4CC8D35BB}" presName="Name37" presStyleLbl="parChTrans1D3" presStyleIdx="1" presStyleCnt="7"/>
      <dgm:spPr/>
      <dgm:t>
        <a:bodyPr/>
        <a:lstStyle/>
        <a:p>
          <a:endParaRPr lang="en-ZA"/>
        </a:p>
      </dgm:t>
    </dgm:pt>
    <dgm:pt modelId="{79DC9E06-51A6-4756-A24F-6A4E5B3D23D5}" type="pres">
      <dgm:prSet presAssocID="{1D45D6FE-0630-472C-A783-B49E137AB29D}" presName="hierRoot2" presStyleCnt="0">
        <dgm:presLayoutVars>
          <dgm:hierBranch val="init"/>
        </dgm:presLayoutVars>
      </dgm:prSet>
      <dgm:spPr/>
    </dgm:pt>
    <dgm:pt modelId="{36E0BCA3-FD15-4547-A27D-B462B6ECEFD1}" type="pres">
      <dgm:prSet presAssocID="{1D45D6FE-0630-472C-A783-B49E137AB29D}" presName="rootComposite" presStyleCnt="0"/>
      <dgm:spPr/>
    </dgm:pt>
    <dgm:pt modelId="{6480D68B-0112-403B-A25B-C68DBE349356}" type="pres">
      <dgm:prSet presAssocID="{1D45D6FE-0630-472C-A783-B49E137AB29D}" presName="rootText" presStyleLbl="node3" presStyleIdx="1" presStyleCnt="7">
        <dgm:presLayoutVars>
          <dgm:chPref val="3"/>
        </dgm:presLayoutVars>
      </dgm:prSet>
      <dgm:spPr/>
      <dgm:t>
        <a:bodyPr/>
        <a:lstStyle/>
        <a:p>
          <a:endParaRPr lang="en-ZA"/>
        </a:p>
      </dgm:t>
    </dgm:pt>
    <dgm:pt modelId="{31162057-7AB4-4FD4-B826-D424F1AC3EBA}" type="pres">
      <dgm:prSet presAssocID="{1D45D6FE-0630-472C-A783-B49E137AB29D}" presName="rootConnector" presStyleLbl="node3" presStyleIdx="1" presStyleCnt="7"/>
      <dgm:spPr/>
      <dgm:t>
        <a:bodyPr/>
        <a:lstStyle/>
        <a:p>
          <a:endParaRPr lang="en-ZA"/>
        </a:p>
      </dgm:t>
    </dgm:pt>
    <dgm:pt modelId="{7804E164-8ACB-4F22-B3A6-34CC0184C18D}" type="pres">
      <dgm:prSet presAssocID="{1D45D6FE-0630-472C-A783-B49E137AB29D}" presName="hierChild4" presStyleCnt="0"/>
      <dgm:spPr/>
    </dgm:pt>
    <dgm:pt modelId="{77142AA5-B226-458F-9EBB-5660E0BC0F42}" type="pres">
      <dgm:prSet presAssocID="{1D45D6FE-0630-472C-A783-B49E137AB29D}" presName="hierChild5" presStyleCnt="0"/>
      <dgm:spPr/>
    </dgm:pt>
    <dgm:pt modelId="{FA6178E2-E5DC-41AC-A855-D49F27387A18}" type="pres">
      <dgm:prSet presAssocID="{0D6633D0-C631-45AD-9DA2-181ECD7C07BB}" presName="Name37" presStyleLbl="parChTrans1D3" presStyleIdx="2" presStyleCnt="7"/>
      <dgm:spPr/>
      <dgm:t>
        <a:bodyPr/>
        <a:lstStyle/>
        <a:p>
          <a:endParaRPr lang="en-GB"/>
        </a:p>
      </dgm:t>
    </dgm:pt>
    <dgm:pt modelId="{FE4941BC-D37C-4959-AA02-69BCC70B2455}" type="pres">
      <dgm:prSet presAssocID="{06375D42-B293-4D3F-AD31-8A3DE13E4FEB}" presName="hierRoot2" presStyleCnt="0">
        <dgm:presLayoutVars>
          <dgm:hierBranch val="init"/>
        </dgm:presLayoutVars>
      </dgm:prSet>
      <dgm:spPr/>
    </dgm:pt>
    <dgm:pt modelId="{F2426EA7-1507-40F1-99C7-64464A8F1337}" type="pres">
      <dgm:prSet presAssocID="{06375D42-B293-4D3F-AD31-8A3DE13E4FEB}" presName="rootComposite" presStyleCnt="0"/>
      <dgm:spPr/>
    </dgm:pt>
    <dgm:pt modelId="{063E03CC-72B6-4F8F-A2B4-42636CAF5FF1}" type="pres">
      <dgm:prSet presAssocID="{06375D42-B293-4D3F-AD31-8A3DE13E4FEB}" presName="rootText" presStyleLbl="node3" presStyleIdx="2" presStyleCnt="7">
        <dgm:presLayoutVars>
          <dgm:chPref val="3"/>
        </dgm:presLayoutVars>
      </dgm:prSet>
      <dgm:spPr/>
      <dgm:t>
        <a:bodyPr/>
        <a:lstStyle/>
        <a:p>
          <a:endParaRPr lang="en-GB"/>
        </a:p>
      </dgm:t>
    </dgm:pt>
    <dgm:pt modelId="{3598F440-1734-439B-9CA3-8017A557B699}" type="pres">
      <dgm:prSet presAssocID="{06375D42-B293-4D3F-AD31-8A3DE13E4FEB}" presName="rootConnector" presStyleLbl="node3" presStyleIdx="2" presStyleCnt="7"/>
      <dgm:spPr/>
      <dgm:t>
        <a:bodyPr/>
        <a:lstStyle/>
        <a:p>
          <a:endParaRPr lang="en-GB"/>
        </a:p>
      </dgm:t>
    </dgm:pt>
    <dgm:pt modelId="{E4DF56E3-22BB-4D5A-9D28-8472C7B3C937}" type="pres">
      <dgm:prSet presAssocID="{06375D42-B293-4D3F-AD31-8A3DE13E4FEB}" presName="hierChild4" presStyleCnt="0"/>
      <dgm:spPr/>
    </dgm:pt>
    <dgm:pt modelId="{BC4B2BA8-6312-4248-B7AB-9151F580049E}" type="pres">
      <dgm:prSet presAssocID="{5598AA3C-C15A-4A15-ADE2-D02B4D16A4B1}" presName="Name37" presStyleLbl="parChTrans1D4" presStyleIdx="0" presStyleCnt="5"/>
      <dgm:spPr/>
      <dgm:t>
        <a:bodyPr/>
        <a:lstStyle/>
        <a:p>
          <a:endParaRPr lang="en-GB"/>
        </a:p>
      </dgm:t>
    </dgm:pt>
    <dgm:pt modelId="{E1AB99DD-8253-4C37-8DDA-BF538C79FFE3}" type="pres">
      <dgm:prSet presAssocID="{304E766E-1CA7-4619-8DE4-541011A62BC0}" presName="hierRoot2" presStyleCnt="0">
        <dgm:presLayoutVars>
          <dgm:hierBranch val="init"/>
        </dgm:presLayoutVars>
      </dgm:prSet>
      <dgm:spPr/>
    </dgm:pt>
    <dgm:pt modelId="{90C1BBAD-9121-49E2-9CEC-C78F4BD1AFE1}" type="pres">
      <dgm:prSet presAssocID="{304E766E-1CA7-4619-8DE4-541011A62BC0}" presName="rootComposite" presStyleCnt="0"/>
      <dgm:spPr/>
    </dgm:pt>
    <dgm:pt modelId="{D94AE147-9CC2-4011-9499-DCA4D4FF0F40}" type="pres">
      <dgm:prSet presAssocID="{304E766E-1CA7-4619-8DE4-541011A62BC0}" presName="rootText" presStyleLbl="node4" presStyleIdx="0" presStyleCnt="5">
        <dgm:presLayoutVars>
          <dgm:chPref val="3"/>
        </dgm:presLayoutVars>
      </dgm:prSet>
      <dgm:spPr/>
      <dgm:t>
        <a:bodyPr/>
        <a:lstStyle/>
        <a:p>
          <a:endParaRPr lang="en-GB"/>
        </a:p>
      </dgm:t>
    </dgm:pt>
    <dgm:pt modelId="{0D47149F-DA82-479C-9D00-FE78C84D261F}" type="pres">
      <dgm:prSet presAssocID="{304E766E-1CA7-4619-8DE4-541011A62BC0}" presName="rootConnector" presStyleLbl="node4" presStyleIdx="0" presStyleCnt="5"/>
      <dgm:spPr/>
      <dgm:t>
        <a:bodyPr/>
        <a:lstStyle/>
        <a:p>
          <a:endParaRPr lang="en-GB"/>
        </a:p>
      </dgm:t>
    </dgm:pt>
    <dgm:pt modelId="{1ADF4C82-2AEF-4CB1-80F7-21EC6803600C}" type="pres">
      <dgm:prSet presAssocID="{304E766E-1CA7-4619-8DE4-541011A62BC0}" presName="hierChild4" presStyleCnt="0"/>
      <dgm:spPr/>
    </dgm:pt>
    <dgm:pt modelId="{DA783722-6BA0-48FF-BED1-D1C360B5A44D}" type="pres">
      <dgm:prSet presAssocID="{304E766E-1CA7-4619-8DE4-541011A62BC0}" presName="hierChild5" presStyleCnt="0"/>
      <dgm:spPr/>
    </dgm:pt>
    <dgm:pt modelId="{2C0601C8-0D93-4902-8BCE-C02363518AC9}" type="pres">
      <dgm:prSet presAssocID="{D440302E-0AAA-486F-9C13-4F34F2223527}" presName="Name37" presStyleLbl="parChTrans1D4" presStyleIdx="1" presStyleCnt="5"/>
      <dgm:spPr/>
      <dgm:t>
        <a:bodyPr/>
        <a:lstStyle/>
        <a:p>
          <a:endParaRPr lang="en-GB"/>
        </a:p>
      </dgm:t>
    </dgm:pt>
    <dgm:pt modelId="{0CC3045F-2327-4DE6-951E-58B08BB827AB}" type="pres">
      <dgm:prSet presAssocID="{650D1332-D228-47F8-BA7D-3151820360FE}" presName="hierRoot2" presStyleCnt="0">
        <dgm:presLayoutVars>
          <dgm:hierBranch val="init"/>
        </dgm:presLayoutVars>
      </dgm:prSet>
      <dgm:spPr/>
    </dgm:pt>
    <dgm:pt modelId="{CF20FC47-2741-49C2-9F15-33388823ABA9}" type="pres">
      <dgm:prSet presAssocID="{650D1332-D228-47F8-BA7D-3151820360FE}" presName="rootComposite" presStyleCnt="0"/>
      <dgm:spPr/>
    </dgm:pt>
    <dgm:pt modelId="{2F1D06AA-C852-40F7-95BC-B8E36634860C}" type="pres">
      <dgm:prSet presAssocID="{650D1332-D228-47F8-BA7D-3151820360FE}" presName="rootText" presStyleLbl="node4" presStyleIdx="1" presStyleCnt="5">
        <dgm:presLayoutVars>
          <dgm:chPref val="3"/>
        </dgm:presLayoutVars>
      </dgm:prSet>
      <dgm:spPr/>
      <dgm:t>
        <a:bodyPr/>
        <a:lstStyle/>
        <a:p>
          <a:endParaRPr lang="en-GB"/>
        </a:p>
      </dgm:t>
    </dgm:pt>
    <dgm:pt modelId="{3C412EBD-AD76-44B8-8668-1C4CCA2B1582}" type="pres">
      <dgm:prSet presAssocID="{650D1332-D228-47F8-BA7D-3151820360FE}" presName="rootConnector" presStyleLbl="node4" presStyleIdx="1" presStyleCnt="5"/>
      <dgm:spPr/>
      <dgm:t>
        <a:bodyPr/>
        <a:lstStyle/>
        <a:p>
          <a:endParaRPr lang="en-GB"/>
        </a:p>
      </dgm:t>
    </dgm:pt>
    <dgm:pt modelId="{DD4DE309-6B0B-4B4A-9E1A-B1AC85A6D4F9}" type="pres">
      <dgm:prSet presAssocID="{650D1332-D228-47F8-BA7D-3151820360FE}" presName="hierChild4" presStyleCnt="0"/>
      <dgm:spPr/>
    </dgm:pt>
    <dgm:pt modelId="{DEA01C11-9AF7-49D0-ADF3-F82A9542B9DD}" type="pres">
      <dgm:prSet presAssocID="{650D1332-D228-47F8-BA7D-3151820360FE}" presName="hierChild5" presStyleCnt="0"/>
      <dgm:spPr/>
    </dgm:pt>
    <dgm:pt modelId="{943E9BC8-5389-41F5-A119-11926050CDF5}" type="pres">
      <dgm:prSet presAssocID="{06375D42-B293-4D3F-AD31-8A3DE13E4FEB}" presName="hierChild5" presStyleCnt="0"/>
      <dgm:spPr/>
    </dgm:pt>
    <dgm:pt modelId="{6BECA54C-F8FF-4C35-BBB7-CAAE710E57C8}" type="pres">
      <dgm:prSet presAssocID="{0A0D7E48-890F-477D-A84F-867631DA13D8}" presName="Name37" presStyleLbl="parChTrans1D3" presStyleIdx="3" presStyleCnt="7"/>
      <dgm:spPr/>
      <dgm:t>
        <a:bodyPr/>
        <a:lstStyle/>
        <a:p>
          <a:endParaRPr lang="en-GB"/>
        </a:p>
      </dgm:t>
    </dgm:pt>
    <dgm:pt modelId="{466C3058-482A-407E-B07C-675C402F6E17}" type="pres">
      <dgm:prSet presAssocID="{0CAA60CF-EFBB-49D3-99EA-A432B8B76DAD}" presName="hierRoot2" presStyleCnt="0">
        <dgm:presLayoutVars>
          <dgm:hierBranch val="init"/>
        </dgm:presLayoutVars>
      </dgm:prSet>
      <dgm:spPr/>
    </dgm:pt>
    <dgm:pt modelId="{0A96A684-5D12-4211-9CFC-AA4349FECCB4}" type="pres">
      <dgm:prSet presAssocID="{0CAA60CF-EFBB-49D3-99EA-A432B8B76DAD}" presName="rootComposite" presStyleCnt="0"/>
      <dgm:spPr/>
    </dgm:pt>
    <dgm:pt modelId="{1CD7DB5A-1B6C-49B0-B39C-53A5C0D8A943}" type="pres">
      <dgm:prSet presAssocID="{0CAA60CF-EFBB-49D3-99EA-A432B8B76DAD}" presName="rootText" presStyleLbl="node3" presStyleIdx="3" presStyleCnt="7">
        <dgm:presLayoutVars>
          <dgm:chPref val="3"/>
        </dgm:presLayoutVars>
      </dgm:prSet>
      <dgm:spPr/>
      <dgm:t>
        <a:bodyPr/>
        <a:lstStyle/>
        <a:p>
          <a:endParaRPr lang="en-GB"/>
        </a:p>
      </dgm:t>
    </dgm:pt>
    <dgm:pt modelId="{7BDA3086-0267-4811-9AFF-C24F9D18F43B}" type="pres">
      <dgm:prSet presAssocID="{0CAA60CF-EFBB-49D3-99EA-A432B8B76DAD}" presName="rootConnector" presStyleLbl="node3" presStyleIdx="3" presStyleCnt="7"/>
      <dgm:spPr/>
      <dgm:t>
        <a:bodyPr/>
        <a:lstStyle/>
        <a:p>
          <a:endParaRPr lang="en-GB"/>
        </a:p>
      </dgm:t>
    </dgm:pt>
    <dgm:pt modelId="{BA7FC4D8-22F3-4A2B-9CE9-345BA786424B}" type="pres">
      <dgm:prSet presAssocID="{0CAA60CF-EFBB-49D3-99EA-A432B8B76DAD}" presName="hierChild4" presStyleCnt="0"/>
      <dgm:spPr/>
    </dgm:pt>
    <dgm:pt modelId="{1CF1A1E1-E46C-4CE3-9D8C-ADC4814182FD}" type="pres">
      <dgm:prSet presAssocID="{25607FB1-AB8E-44F4-921A-0BA28AF4A3B2}" presName="Name37" presStyleLbl="parChTrans1D4" presStyleIdx="2" presStyleCnt="5"/>
      <dgm:spPr/>
      <dgm:t>
        <a:bodyPr/>
        <a:lstStyle/>
        <a:p>
          <a:endParaRPr lang="en-GB"/>
        </a:p>
      </dgm:t>
    </dgm:pt>
    <dgm:pt modelId="{DC284869-7A9E-4091-BAC5-1E4A71425F34}" type="pres">
      <dgm:prSet presAssocID="{FE15A144-0664-4DB1-B3E3-E3F5D5A6800A}" presName="hierRoot2" presStyleCnt="0">
        <dgm:presLayoutVars>
          <dgm:hierBranch val="init"/>
        </dgm:presLayoutVars>
      </dgm:prSet>
      <dgm:spPr/>
    </dgm:pt>
    <dgm:pt modelId="{C4BB75DF-9CDC-4558-B10F-FCF0E40F4803}" type="pres">
      <dgm:prSet presAssocID="{FE15A144-0664-4DB1-B3E3-E3F5D5A6800A}" presName="rootComposite" presStyleCnt="0"/>
      <dgm:spPr/>
    </dgm:pt>
    <dgm:pt modelId="{42BEEC10-38B1-4378-B560-8BA2AB94B787}" type="pres">
      <dgm:prSet presAssocID="{FE15A144-0664-4DB1-B3E3-E3F5D5A6800A}" presName="rootText" presStyleLbl="node4" presStyleIdx="2" presStyleCnt="5">
        <dgm:presLayoutVars>
          <dgm:chPref val="3"/>
        </dgm:presLayoutVars>
      </dgm:prSet>
      <dgm:spPr/>
      <dgm:t>
        <a:bodyPr/>
        <a:lstStyle/>
        <a:p>
          <a:endParaRPr lang="en-GB"/>
        </a:p>
      </dgm:t>
    </dgm:pt>
    <dgm:pt modelId="{F02ACAB2-DF36-4CBC-939C-61C664C62D01}" type="pres">
      <dgm:prSet presAssocID="{FE15A144-0664-4DB1-B3E3-E3F5D5A6800A}" presName="rootConnector" presStyleLbl="node4" presStyleIdx="2" presStyleCnt="5"/>
      <dgm:spPr/>
      <dgm:t>
        <a:bodyPr/>
        <a:lstStyle/>
        <a:p>
          <a:endParaRPr lang="en-GB"/>
        </a:p>
      </dgm:t>
    </dgm:pt>
    <dgm:pt modelId="{09513AA2-4C44-4418-925F-D0EC902A8712}" type="pres">
      <dgm:prSet presAssocID="{FE15A144-0664-4DB1-B3E3-E3F5D5A6800A}" presName="hierChild4" presStyleCnt="0"/>
      <dgm:spPr/>
    </dgm:pt>
    <dgm:pt modelId="{202866EB-7BB2-4523-A552-27856B8628A1}" type="pres">
      <dgm:prSet presAssocID="{FE15A144-0664-4DB1-B3E3-E3F5D5A6800A}" presName="hierChild5" presStyleCnt="0"/>
      <dgm:spPr/>
    </dgm:pt>
    <dgm:pt modelId="{44C79D81-A1CD-43EB-975A-A947AA4F9D59}" type="pres">
      <dgm:prSet presAssocID="{0CAA60CF-EFBB-49D3-99EA-A432B8B76DAD}" presName="hierChild5" presStyleCnt="0"/>
      <dgm:spPr/>
    </dgm:pt>
    <dgm:pt modelId="{69FC1F39-15DB-489C-A722-79289899BF72}" type="pres">
      <dgm:prSet presAssocID="{92EE0E0F-09C3-4ED3-8E5F-ECD4E60F0945}" presName="Name37" presStyleLbl="parChTrans1D3" presStyleIdx="4" presStyleCnt="7"/>
      <dgm:spPr/>
      <dgm:t>
        <a:bodyPr/>
        <a:lstStyle/>
        <a:p>
          <a:endParaRPr lang="en-ZA"/>
        </a:p>
      </dgm:t>
    </dgm:pt>
    <dgm:pt modelId="{EEE7C822-3745-43AA-AFE5-6FD371A4231A}" type="pres">
      <dgm:prSet presAssocID="{DEA94ED8-F74E-4AA7-A5C1-799D95D20D28}" presName="hierRoot2" presStyleCnt="0">
        <dgm:presLayoutVars>
          <dgm:hierBranch val="init"/>
        </dgm:presLayoutVars>
      </dgm:prSet>
      <dgm:spPr/>
    </dgm:pt>
    <dgm:pt modelId="{5BBC2E1A-42C2-4544-9E11-75E4CBD236A1}" type="pres">
      <dgm:prSet presAssocID="{DEA94ED8-F74E-4AA7-A5C1-799D95D20D28}" presName="rootComposite" presStyleCnt="0"/>
      <dgm:spPr/>
    </dgm:pt>
    <dgm:pt modelId="{F6DBB5D9-8341-4A68-8180-FC3BB3DE0CF5}" type="pres">
      <dgm:prSet presAssocID="{DEA94ED8-F74E-4AA7-A5C1-799D95D20D28}" presName="rootText" presStyleLbl="node3" presStyleIdx="4" presStyleCnt="7" custLinFactX="-8150" custLinFactNeighborX="-100000" custLinFactNeighborY="5729">
        <dgm:presLayoutVars>
          <dgm:chPref val="3"/>
        </dgm:presLayoutVars>
      </dgm:prSet>
      <dgm:spPr/>
      <dgm:t>
        <a:bodyPr/>
        <a:lstStyle/>
        <a:p>
          <a:endParaRPr lang="en-ZA"/>
        </a:p>
      </dgm:t>
    </dgm:pt>
    <dgm:pt modelId="{77653395-16CF-46EA-BB27-7C21A094B470}" type="pres">
      <dgm:prSet presAssocID="{DEA94ED8-F74E-4AA7-A5C1-799D95D20D28}" presName="rootConnector" presStyleLbl="node3" presStyleIdx="4" presStyleCnt="7"/>
      <dgm:spPr/>
      <dgm:t>
        <a:bodyPr/>
        <a:lstStyle/>
        <a:p>
          <a:endParaRPr lang="en-ZA"/>
        </a:p>
      </dgm:t>
    </dgm:pt>
    <dgm:pt modelId="{B51BB24F-4B75-46C1-9788-764856024CFA}" type="pres">
      <dgm:prSet presAssocID="{DEA94ED8-F74E-4AA7-A5C1-799D95D20D28}" presName="hierChild4" presStyleCnt="0"/>
      <dgm:spPr/>
    </dgm:pt>
    <dgm:pt modelId="{B13F58BB-77D1-434E-98CC-20859C4FD6A4}" type="pres">
      <dgm:prSet presAssocID="{DEA94ED8-F74E-4AA7-A5C1-799D95D20D28}" presName="hierChild5" presStyleCnt="0"/>
      <dgm:spPr/>
    </dgm:pt>
    <dgm:pt modelId="{CA5A1EF8-DF43-433D-A7C8-20D7B5A8104C}" type="pres">
      <dgm:prSet presAssocID="{34C0B56C-D38C-4118-98F7-ED9F964DB671}" presName="Name37" presStyleLbl="parChTrans1D3" presStyleIdx="5" presStyleCnt="7"/>
      <dgm:spPr/>
      <dgm:t>
        <a:bodyPr/>
        <a:lstStyle/>
        <a:p>
          <a:endParaRPr lang="en-GB"/>
        </a:p>
      </dgm:t>
    </dgm:pt>
    <dgm:pt modelId="{8EF3F01C-8160-4839-86AE-FCB1F89CC18C}" type="pres">
      <dgm:prSet presAssocID="{46980D1F-353A-451B-9DC3-CA34A4271E46}" presName="hierRoot2" presStyleCnt="0">
        <dgm:presLayoutVars>
          <dgm:hierBranch val="init"/>
        </dgm:presLayoutVars>
      </dgm:prSet>
      <dgm:spPr/>
    </dgm:pt>
    <dgm:pt modelId="{23B79F55-A005-48CF-B0FD-E9A19737F9D4}" type="pres">
      <dgm:prSet presAssocID="{46980D1F-353A-451B-9DC3-CA34A4271E46}" presName="rootComposite" presStyleCnt="0"/>
      <dgm:spPr/>
    </dgm:pt>
    <dgm:pt modelId="{F1493A12-BBB9-4023-BC62-FAC02D392EC1}" type="pres">
      <dgm:prSet presAssocID="{46980D1F-353A-451B-9DC3-CA34A4271E46}" presName="rootText" presStyleLbl="node3" presStyleIdx="5" presStyleCnt="7" custLinFactX="24506" custLinFactNeighborX="100000" custLinFactNeighborY="15092">
        <dgm:presLayoutVars>
          <dgm:chPref val="3"/>
        </dgm:presLayoutVars>
      </dgm:prSet>
      <dgm:spPr/>
      <dgm:t>
        <a:bodyPr/>
        <a:lstStyle/>
        <a:p>
          <a:endParaRPr lang="en-GB"/>
        </a:p>
      </dgm:t>
    </dgm:pt>
    <dgm:pt modelId="{593FBD40-3C80-44D6-81CA-6F93C8B7592F}" type="pres">
      <dgm:prSet presAssocID="{46980D1F-353A-451B-9DC3-CA34A4271E46}" presName="rootConnector" presStyleLbl="node3" presStyleIdx="5" presStyleCnt="7"/>
      <dgm:spPr/>
      <dgm:t>
        <a:bodyPr/>
        <a:lstStyle/>
        <a:p>
          <a:endParaRPr lang="en-GB"/>
        </a:p>
      </dgm:t>
    </dgm:pt>
    <dgm:pt modelId="{7D5E9F71-4DE8-4D77-8911-3C1A5E92194E}" type="pres">
      <dgm:prSet presAssocID="{46980D1F-353A-451B-9DC3-CA34A4271E46}" presName="hierChild4" presStyleCnt="0"/>
      <dgm:spPr/>
    </dgm:pt>
    <dgm:pt modelId="{B32A8C64-2744-4391-8971-D03493F5D684}" type="pres">
      <dgm:prSet presAssocID="{46980D1F-353A-451B-9DC3-CA34A4271E46}" presName="hierChild5" presStyleCnt="0"/>
      <dgm:spPr/>
    </dgm:pt>
    <dgm:pt modelId="{F2FD42F2-E879-4D52-B3F7-AF85BEB793F5}" type="pres">
      <dgm:prSet presAssocID="{DEA6BCC1-0D56-462A-9611-BAF32BFD5F75}" presName="Name37" presStyleLbl="parChTrans1D3" presStyleIdx="6" presStyleCnt="7"/>
      <dgm:spPr/>
      <dgm:t>
        <a:bodyPr/>
        <a:lstStyle/>
        <a:p>
          <a:endParaRPr lang="en-GB"/>
        </a:p>
      </dgm:t>
    </dgm:pt>
    <dgm:pt modelId="{00165729-F65C-480C-A8B6-C92876F0D667}" type="pres">
      <dgm:prSet presAssocID="{AD7CC11C-50BD-41B8-9696-A5768D90791A}" presName="hierRoot2" presStyleCnt="0">
        <dgm:presLayoutVars>
          <dgm:hierBranch val="init"/>
        </dgm:presLayoutVars>
      </dgm:prSet>
      <dgm:spPr/>
    </dgm:pt>
    <dgm:pt modelId="{BB422746-D972-4A4B-99EA-B746D1A73C0E}" type="pres">
      <dgm:prSet presAssocID="{AD7CC11C-50BD-41B8-9696-A5768D90791A}" presName="rootComposite" presStyleCnt="0"/>
      <dgm:spPr/>
    </dgm:pt>
    <dgm:pt modelId="{B75B2F35-2A93-4C3C-9C11-79BC17E37A05}" type="pres">
      <dgm:prSet presAssocID="{AD7CC11C-50BD-41B8-9696-A5768D90791A}" presName="rootText" presStyleLbl="node3" presStyleIdx="6" presStyleCnt="7">
        <dgm:presLayoutVars>
          <dgm:chPref val="3"/>
        </dgm:presLayoutVars>
      </dgm:prSet>
      <dgm:spPr/>
      <dgm:t>
        <a:bodyPr/>
        <a:lstStyle/>
        <a:p>
          <a:endParaRPr lang="en-GB"/>
        </a:p>
      </dgm:t>
    </dgm:pt>
    <dgm:pt modelId="{05DC1A1F-A075-4FC4-8D24-BDDF5F788D86}" type="pres">
      <dgm:prSet presAssocID="{AD7CC11C-50BD-41B8-9696-A5768D90791A}" presName="rootConnector" presStyleLbl="node3" presStyleIdx="6" presStyleCnt="7"/>
      <dgm:spPr/>
      <dgm:t>
        <a:bodyPr/>
        <a:lstStyle/>
        <a:p>
          <a:endParaRPr lang="en-GB"/>
        </a:p>
      </dgm:t>
    </dgm:pt>
    <dgm:pt modelId="{298D0D2C-70F7-41FD-A739-747CE556D286}" type="pres">
      <dgm:prSet presAssocID="{AD7CC11C-50BD-41B8-9696-A5768D90791A}" presName="hierChild4" presStyleCnt="0"/>
      <dgm:spPr/>
    </dgm:pt>
    <dgm:pt modelId="{3EEFF61D-2D61-4434-BDA9-5EE676F4C256}" type="pres">
      <dgm:prSet presAssocID="{CDA82E8C-EAE3-46FA-BE4C-12747FD77E05}" presName="Name37" presStyleLbl="parChTrans1D4" presStyleIdx="3" presStyleCnt="5"/>
      <dgm:spPr/>
      <dgm:t>
        <a:bodyPr/>
        <a:lstStyle/>
        <a:p>
          <a:endParaRPr lang="en-GB"/>
        </a:p>
      </dgm:t>
    </dgm:pt>
    <dgm:pt modelId="{46C358D6-1428-4B85-B310-F09CD322E96E}" type="pres">
      <dgm:prSet presAssocID="{00E82A94-1AFE-4C98-84A5-01134051AF16}" presName="hierRoot2" presStyleCnt="0">
        <dgm:presLayoutVars>
          <dgm:hierBranch val="init"/>
        </dgm:presLayoutVars>
      </dgm:prSet>
      <dgm:spPr/>
    </dgm:pt>
    <dgm:pt modelId="{BFE31E3F-18E6-4F4F-90C6-93788CF58938}" type="pres">
      <dgm:prSet presAssocID="{00E82A94-1AFE-4C98-84A5-01134051AF16}" presName="rootComposite" presStyleCnt="0"/>
      <dgm:spPr/>
    </dgm:pt>
    <dgm:pt modelId="{7CE8309C-658C-425B-9A24-DDC250090DC7}" type="pres">
      <dgm:prSet presAssocID="{00E82A94-1AFE-4C98-84A5-01134051AF16}" presName="rootText" presStyleLbl="node4" presStyleIdx="3" presStyleCnt="5">
        <dgm:presLayoutVars>
          <dgm:chPref val="3"/>
        </dgm:presLayoutVars>
      </dgm:prSet>
      <dgm:spPr/>
      <dgm:t>
        <a:bodyPr/>
        <a:lstStyle/>
        <a:p>
          <a:endParaRPr lang="en-GB"/>
        </a:p>
      </dgm:t>
    </dgm:pt>
    <dgm:pt modelId="{3E1095B8-826C-4A96-AAA5-958AE8B857CC}" type="pres">
      <dgm:prSet presAssocID="{00E82A94-1AFE-4C98-84A5-01134051AF16}" presName="rootConnector" presStyleLbl="node4" presStyleIdx="3" presStyleCnt="5"/>
      <dgm:spPr/>
      <dgm:t>
        <a:bodyPr/>
        <a:lstStyle/>
        <a:p>
          <a:endParaRPr lang="en-GB"/>
        </a:p>
      </dgm:t>
    </dgm:pt>
    <dgm:pt modelId="{633E35A2-F0D2-4389-8DE7-3998E0D2CBC5}" type="pres">
      <dgm:prSet presAssocID="{00E82A94-1AFE-4C98-84A5-01134051AF16}" presName="hierChild4" presStyleCnt="0"/>
      <dgm:spPr/>
    </dgm:pt>
    <dgm:pt modelId="{33EACBE4-CB4D-474A-8B37-BB942C2B31B8}" type="pres">
      <dgm:prSet presAssocID="{00E82A94-1AFE-4C98-84A5-01134051AF16}" presName="hierChild5" presStyleCnt="0"/>
      <dgm:spPr/>
    </dgm:pt>
    <dgm:pt modelId="{C80D2906-6C51-41A6-84F4-A715BC2E34A3}" type="pres">
      <dgm:prSet presAssocID="{A71162E0-AA54-429E-8AF9-C35BC1E38B74}" presName="Name37" presStyleLbl="parChTrans1D4" presStyleIdx="4" presStyleCnt="5"/>
      <dgm:spPr/>
      <dgm:t>
        <a:bodyPr/>
        <a:lstStyle/>
        <a:p>
          <a:endParaRPr lang="en-GB"/>
        </a:p>
      </dgm:t>
    </dgm:pt>
    <dgm:pt modelId="{EED19324-2436-4E19-BC4C-52A9DE0436D8}" type="pres">
      <dgm:prSet presAssocID="{8D00049B-AE68-4BE1-93B3-2CD8377D5E63}" presName="hierRoot2" presStyleCnt="0">
        <dgm:presLayoutVars>
          <dgm:hierBranch val="init"/>
        </dgm:presLayoutVars>
      </dgm:prSet>
      <dgm:spPr/>
    </dgm:pt>
    <dgm:pt modelId="{E9ABB786-A016-45E8-9DA0-BFE56E17087A}" type="pres">
      <dgm:prSet presAssocID="{8D00049B-AE68-4BE1-93B3-2CD8377D5E63}" presName="rootComposite" presStyleCnt="0"/>
      <dgm:spPr/>
    </dgm:pt>
    <dgm:pt modelId="{02127F31-D5D9-45B7-8D6D-2C1B0E2064C6}" type="pres">
      <dgm:prSet presAssocID="{8D00049B-AE68-4BE1-93B3-2CD8377D5E63}" presName="rootText" presStyleLbl="node4" presStyleIdx="4" presStyleCnt="5">
        <dgm:presLayoutVars>
          <dgm:chPref val="3"/>
        </dgm:presLayoutVars>
      </dgm:prSet>
      <dgm:spPr/>
      <dgm:t>
        <a:bodyPr/>
        <a:lstStyle/>
        <a:p>
          <a:endParaRPr lang="en-GB"/>
        </a:p>
      </dgm:t>
    </dgm:pt>
    <dgm:pt modelId="{91506655-FDAC-4D7F-8FF2-BACF54E4BAFE}" type="pres">
      <dgm:prSet presAssocID="{8D00049B-AE68-4BE1-93B3-2CD8377D5E63}" presName="rootConnector" presStyleLbl="node4" presStyleIdx="4" presStyleCnt="5"/>
      <dgm:spPr/>
      <dgm:t>
        <a:bodyPr/>
        <a:lstStyle/>
        <a:p>
          <a:endParaRPr lang="en-GB"/>
        </a:p>
      </dgm:t>
    </dgm:pt>
    <dgm:pt modelId="{A1FD6F14-06E6-4584-91D7-5CF14405A50E}" type="pres">
      <dgm:prSet presAssocID="{8D00049B-AE68-4BE1-93B3-2CD8377D5E63}" presName="hierChild4" presStyleCnt="0"/>
      <dgm:spPr/>
    </dgm:pt>
    <dgm:pt modelId="{BDE52D6E-3BB7-4796-93B4-EC4D2DDF943A}" type="pres">
      <dgm:prSet presAssocID="{8D00049B-AE68-4BE1-93B3-2CD8377D5E63}" presName="hierChild5" presStyleCnt="0"/>
      <dgm:spPr/>
    </dgm:pt>
    <dgm:pt modelId="{B69BE490-E02D-4F08-9D72-06BB88D0A302}" type="pres">
      <dgm:prSet presAssocID="{AD7CC11C-50BD-41B8-9696-A5768D90791A}" presName="hierChild5" presStyleCnt="0"/>
      <dgm:spPr/>
    </dgm:pt>
    <dgm:pt modelId="{475BFBFF-13D3-4299-80AE-0B38D70EE028}" type="pres">
      <dgm:prSet presAssocID="{EF398F18-D81E-4FD8-A5A0-808428154C0B}" presName="hierChild5" presStyleCnt="0"/>
      <dgm:spPr/>
    </dgm:pt>
    <dgm:pt modelId="{98831CE0-C2D1-44FB-B841-4EDD1ECA170F}" type="pres">
      <dgm:prSet presAssocID="{36C304F6-8222-4E09-8E02-CBF5C9EC7E00}" presName="hierChild3" presStyleCnt="0"/>
      <dgm:spPr/>
    </dgm:pt>
  </dgm:ptLst>
  <dgm:cxnLst>
    <dgm:cxn modelId="{8D458814-EFDC-4CC4-9054-7813610083FD}" srcId="{EF398F18-D81E-4FD8-A5A0-808428154C0B}" destId="{DEA94ED8-F74E-4AA7-A5C1-799D95D20D28}" srcOrd="3" destOrd="0" parTransId="{92EE0E0F-09C3-4ED3-8E5F-ECD4E60F0945}" sibTransId="{066AFB0F-D320-4202-8AD0-19AB9151F0F4}"/>
    <dgm:cxn modelId="{A9F0B137-607D-49EB-AF4E-C91F3DF17544}" type="presOf" srcId="{650D1332-D228-47F8-BA7D-3151820360FE}" destId="{3C412EBD-AD76-44B8-8668-1C4CCA2B1582}" srcOrd="1" destOrd="0" presId="urn:microsoft.com/office/officeart/2005/8/layout/orgChart1"/>
    <dgm:cxn modelId="{0203B7E6-30B4-40D6-BF90-04C8C8A56314}" srcId="{EF398F18-D81E-4FD8-A5A0-808428154C0B}" destId="{06375D42-B293-4D3F-AD31-8A3DE13E4FEB}" srcOrd="1" destOrd="0" parTransId="{0D6633D0-C631-45AD-9DA2-181ECD7C07BB}" sibTransId="{D9660CA7-0CC4-4986-89BF-FF7BCD2C4094}"/>
    <dgm:cxn modelId="{39C18210-9E7C-470D-A336-1396716AB73A}" type="presOf" srcId="{4B076FC9-E2D5-4F98-9604-D609D28BD406}" destId="{8D7C25EA-772A-4005-AAD5-E1EB88B2832D}" srcOrd="0" destOrd="0" presId="urn:microsoft.com/office/officeart/2005/8/layout/orgChart1"/>
    <dgm:cxn modelId="{716BE79B-4D94-4615-A06E-C9D0AC61E7D9}" type="presOf" srcId="{0A0D7E48-890F-477D-A84F-867631DA13D8}" destId="{6BECA54C-F8FF-4C35-BBB7-CAAE710E57C8}" srcOrd="0" destOrd="0" presId="urn:microsoft.com/office/officeart/2005/8/layout/orgChart1"/>
    <dgm:cxn modelId="{CC93845B-4EE2-438B-9ACC-61BE2DA1B550}" srcId="{5368F41A-C272-4728-85EB-5A9AF4ABC5BF}" destId="{A6B1DE8E-E9D5-484F-AF40-ABA3523B4F66}" srcOrd="0" destOrd="0" parTransId="{4B076FC9-E2D5-4F98-9604-D609D28BD406}" sibTransId="{362D4F28-A917-4AB1-AB4A-6E7AFBCB55F2}"/>
    <dgm:cxn modelId="{84BEB628-3954-4A8E-B667-98BABB51560E}" type="presOf" srcId="{36C304F6-8222-4E09-8E02-CBF5C9EC7E00}" destId="{7C463BB5-96DC-45A6-A160-983AA3230B0F}" srcOrd="0" destOrd="0" presId="urn:microsoft.com/office/officeart/2005/8/layout/orgChart1"/>
    <dgm:cxn modelId="{95118659-942C-4DFB-A4DF-58543633E73F}" type="presOf" srcId="{34C0B56C-D38C-4118-98F7-ED9F964DB671}" destId="{CA5A1EF8-DF43-433D-A7C8-20D7B5A8104C}" srcOrd="0" destOrd="0" presId="urn:microsoft.com/office/officeart/2005/8/layout/orgChart1"/>
    <dgm:cxn modelId="{B0A4D1D0-D960-4F74-BDAC-A3FCCB0952A3}" srcId="{EF398F18-D81E-4FD8-A5A0-808428154C0B}" destId="{1D45D6FE-0630-472C-A783-B49E137AB29D}" srcOrd="0" destOrd="0" parTransId="{29383D24-AB7B-40EA-B4C0-3BA4CC8D35BB}" sibTransId="{9673465C-19C5-4FFF-A64D-433F2AD18DEB}"/>
    <dgm:cxn modelId="{77F6C913-0F1B-4CB7-9A55-49C7596B8352}" type="presOf" srcId="{36C304F6-8222-4E09-8E02-CBF5C9EC7E00}" destId="{D52970BD-108D-469C-A278-6629F696F364}" srcOrd="1" destOrd="0" presId="urn:microsoft.com/office/officeart/2005/8/layout/orgChart1"/>
    <dgm:cxn modelId="{EF1391F9-3536-4EAD-8131-1A0A8B993D80}" srcId="{06375D42-B293-4D3F-AD31-8A3DE13E4FEB}" destId="{304E766E-1CA7-4619-8DE4-541011A62BC0}" srcOrd="0" destOrd="0" parTransId="{5598AA3C-C15A-4A15-ADE2-D02B4D16A4B1}" sibTransId="{9C30A0AA-FC34-4AEF-B8AD-1BD8FB85329C}"/>
    <dgm:cxn modelId="{5B22E715-52B1-40B2-A288-F676C77DD578}" type="presOf" srcId="{8D00049B-AE68-4BE1-93B3-2CD8377D5E63}" destId="{02127F31-D5D9-45B7-8D6D-2C1B0E2064C6}" srcOrd="0" destOrd="0" presId="urn:microsoft.com/office/officeart/2005/8/layout/orgChart1"/>
    <dgm:cxn modelId="{29889A14-FC2E-4A5C-9DFB-C9E3B8AB5181}" srcId="{7A748668-3499-46EC-9B0D-46BF3DB33C73}" destId="{36C304F6-8222-4E09-8E02-CBF5C9EC7E00}" srcOrd="0" destOrd="0" parTransId="{0874D119-D0EE-4A02-944F-1DDAE06BCB07}" sibTransId="{9F3956DD-2961-4F16-8192-150528713EE1}"/>
    <dgm:cxn modelId="{B16F0869-E236-47D6-84C9-A448F2C1E7A4}" type="presOf" srcId="{FE15A144-0664-4DB1-B3E3-E3F5D5A6800A}" destId="{F02ACAB2-DF36-4CBC-939C-61C664C62D01}" srcOrd="1" destOrd="0" presId="urn:microsoft.com/office/officeart/2005/8/layout/orgChart1"/>
    <dgm:cxn modelId="{A4DAF53E-4C65-436D-AD95-1AC1DD71B444}" type="presOf" srcId="{46980D1F-353A-451B-9DC3-CA34A4271E46}" destId="{593FBD40-3C80-44D6-81CA-6F93C8B7592F}" srcOrd="1" destOrd="0" presId="urn:microsoft.com/office/officeart/2005/8/layout/orgChart1"/>
    <dgm:cxn modelId="{DAF7014B-588B-45EC-9EF6-F78E33009747}" type="presOf" srcId="{7A748668-3499-46EC-9B0D-46BF3DB33C73}" destId="{9A2D87DA-A96B-4BBF-9D4D-458EA646B77D}" srcOrd="0" destOrd="0" presId="urn:microsoft.com/office/officeart/2005/8/layout/orgChart1"/>
    <dgm:cxn modelId="{B4370FF4-0E0C-45C9-9A25-A4B22A25A872}" type="presOf" srcId="{8D00049B-AE68-4BE1-93B3-2CD8377D5E63}" destId="{91506655-FDAC-4D7F-8FF2-BACF54E4BAFE}" srcOrd="1" destOrd="0" presId="urn:microsoft.com/office/officeart/2005/8/layout/orgChart1"/>
    <dgm:cxn modelId="{16924E55-6705-4FD0-AF3A-ED166AD69F35}" type="presOf" srcId="{92EE0E0F-09C3-4ED3-8E5F-ECD4E60F0945}" destId="{69FC1F39-15DB-489C-A722-79289899BF72}" srcOrd="0" destOrd="0" presId="urn:microsoft.com/office/officeart/2005/8/layout/orgChart1"/>
    <dgm:cxn modelId="{997B81C7-299A-4573-B4E3-5A6D99C579B8}" type="presOf" srcId="{5368F41A-C272-4728-85EB-5A9AF4ABC5BF}" destId="{94FDF165-76B7-4937-83C5-143EB19025E9}" srcOrd="0" destOrd="0" presId="urn:microsoft.com/office/officeart/2005/8/layout/orgChart1"/>
    <dgm:cxn modelId="{770BAE71-B4D4-45F2-B540-364805A3D28E}" type="presOf" srcId="{AD7CC11C-50BD-41B8-9696-A5768D90791A}" destId="{B75B2F35-2A93-4C3C-9C11-79BC17E37A05}" srcOrd="0" destOrd="0" presId="urn:microsoft.com/office/officeart/2005/8/layout/orgChart1"/>
    <dgm:cxn modelId="{4A29B252-520E-41EE-A944-24899628BFF6}" type="presOf" srcId="{5368F41A-C272-4728-85EB-5A9AF4ABC5BF}" destId="{B3A39F19-1DAD-40EC-B8DE-5A6D8935C6C2}" srcOrd="1" destOrd="0" presId="urn:microsoft.com/office/officeart/2005/8/layout/orgChart1"/>
    <dgm:cxn modelId="{5C848152-1669-4841-9E67-F0C06E3BC9F3}" type="presOf" srcId="{CDA82E8C-EAE3-46FA-BE4C-12747FD77E05}" destId="{3EEFF61D-2D61-4434-BDA9-5EE676F4C256}" srcOrd="0" destOrd="0" presId="urn:microsoft.com/office/officeart/2005/8/layout/orgChart1"/>
    <dgm:cxn modelId="{9599BEF1-035D-4AED-9ADB-70F27B0E4C98}" type="presOf" srcId="{0CAA60CF-EFBB-49D3-99EA-A432B8B76DAD}" destId="{7BDA3086-0267-4811-9AFF-C24F9D18F43B}" srcOrd="1" destOrd="0" presId="urn:microsoft.com/office/officeart/2005/8/layout/orgChart1"/>
    <dgm:cxn modelId="{11CF857F-E8A7-4DB1-93B6-867BEBFB9EAB}" srcId="{36C304F6-8222-4E09-8E02-CBF5C9EC7E00}" destId="{EF398F18-D81E-4FD8-A5A0-808428154C0B}" srcOrd="1" destOrd="0" parTransId="{B403957D-7350-48DA-9866-2D76352D80C8}" sibTransId="{FBA08318-5BAE-4127-9831-49ABEAF1526F}"/>
    <dgm:cxn modelId="{5889C28D-DEE1-4692-8E7F-1C44B003842C}" type="presOf" srcId="{DEA94ED8-F74E-4AA7-A5C1-799D95D20D28}" destId="{77653395-16CF-46EA-BB27-7C21A094B470}" srcOrd="1" destOrd="0" presId="urn:microsoft.com/office/officeart/2005/8/layout/orgChart1"/>
    <dgm:cxn modelId="{0B3FC0AA-B932-439B-AA47-8035C6C6BD15}" type="presOf" srcId="{304E766E-1CA7-4619-8DE4-541011A62BC0}" destId="{D94AE147-9CC2-4011-9499-DCA4D4FF0F40}" srcOrd="0" destOrd="0" presId="urn:microsoft.com/office/officeart/2005/8/layout/orgChart1"/>
    <dgm:cxn modelId="{04CCA691-C332-4ECB-9677-1A304D71FC27}" type="presOf" srcId="{CBEA6814-1CF7-4C25-926D-4CF8EE59070A}" destId="{CAAFAC77-6729-4BD6-81D9-ECACC902B533}" srcOrd="0" destOrd="0" presId="urn:microsoft.com/office/officeart/2005/8/layout/orgChart1"/>
    <dgm:cxn modelId="{1DDA3F64-94B3-4685-A8F3-CD8DA8DF5F63}" srcId="{EF398F18-D81E-4FD8-A5A0-808428154C0B}" destId="{46980D1F-353A-451B-9DC3-CA34A4271E46}" srcOrd="4" destOrd="0" parTransId="{34C0B56C-D38C-4118-98F7-ED9F964DB671}" sibTransId="{5260E0A6-C7C0-4F11-8700-2A6B1C7CB48B}"/>
    <dgm:cxn modelId="{938DCBA8-B50B-45BA-A02E-24ECD5CF15E8}" type="presOf" srcId="{EF398F18-D81E-4FD8-A5A0-808428154C0B}" destId="{2F01A99C-E10E-40B2-98E5-EA1271BC49B5}" srcOrd="1" destOrd="0" presId="urn:microsoft.com/office/officeart/2005/8/layout/orgChart1"/>
    <dgm:cxn modelId="{6D23E2A0-834E-4E69-B171-163B287A2AE3}" srcId="{0CAA60CF-EFBB-49D3-99EA-A432B8B76DAD}" destId="{FE15A144-0664-4DB1-B3E3-E3F5D5A6800A}" srcOrd="0" destOrd="0" parTransId="{25607FB1-AB8E-44F4-921A-0BA28AF4A3B2}" sibTransId="{EE4A6626-C058-430D-A999-821B911367FB}"/>
    <dgm:cxn modelId="{4FA4E539-BD4F-40DD-AF6C-0CC9C72A6004}" srcId="{AD7CC11C-50BD-41B8-9696-A5768D90791A}" destId="{00E82A94-1AFE-4C98-84A5-01134051AF16}" srcOrd="0" destOrd="0" parTransId="{CDA82E8C-EAE3-46FA-BE4C-12747FD77E05}" sibTransId="{0123F78C-7CEC-4C95-902D-57335FE96FCA}"/>
    <dgm:cxn modelId="{6672C462-D1A7-4E33-B5A9-6D7B29F838C4}" type="presOf" srcId="{25607FB1-AB8E-44F4-921A-0BA28AF4A3B2}" destId="{1CF1A1E1-E46C-4CE3-9D8C-ADC4814182FD}" srcOrd="0" destOrd="0" presId="urn:microsoft.com/office/officeart/2005/8/layout/orgChart1"/>
    <dgm:cxn modelId="{3C5FF607-D6C1-480D-AF3F-ED0EE72B9911}" type="presOf" srcId="{AD7CC11C-50BD-41B8-9696-A5768D90791A}" destId="{05DC1A1F-A075-4FC4-8D24-BDDF5F788D86}" srcOrd="1" destOrd="0" presId="urn:microsoft.com/office/officeart/2005/8/layout/orgChart1"/>
    <dgm:cxn modelId="{C0BC790D-2CDB-4CF3-9434-4BB5748972A1}" type="presOf" srcId="{00E82A94-1AFE-4C98-84A5-01134051AF16}" destId="{3E1095B8-826C-4A96-AAA5-958AE8B857CC}" srcOrd="1" destOrd="0" presId="urn:microsoft.com/office/officeart/2005/8/layout/orgChart1"/>
    <dgm:cxn modelId="{9C193703-42FD-434E-BF66-AAFFAB5EF151}" srcId="{36C304F6-8222-4E09-8E02-CBF5C9EC7E00}" destId="{5368F41A-C272-4728-85EB-5A9AF4ABC5BF}" srcOrd="0" destOrd="0" parTransId="{CBEA6814-1CF7-4C25-926D-4CF8EE59070A}" sibTransId="{3D7F5019-859C-41DD-BEE4-608B75D62D3E}"/>
    <dgm:cxn modelId="{B9E1316A-D2C9-4B3F-98BC-E460A2973003}" srcId="{06375D42-B293-4D3F-AD31-8A3DE13E4FEB}" destId="{650D1332-D228-47F8-BA7D-3151820360FE}" srcOrd="1" destOrd="0" parTransId="{D440302E-0AAA-486F-9C13-4F34F2223527}" sibTransId="{A033C7E7-5334-48E6-9DEB-A6AA74821F4D}"/>
    <dgm:cxn modelId="{C8332E6B-A0FD-43E8-890E-4CD7337D55BE}" srcId="{EF398F18-D81E-4FD8-A5A0-808428154C0B}" destId="{AD7CC11C-50BD-41B8-9696-A5768D90791A}" srcOrd="5" destOrd="0" parTransId="{DEA6BCC1-0D56-462A-9611-BAF32BFD5F75}" sibTransId="{FB990074-A705-48A1-867F-56DAC0EFEE9C}"/>
    <dgm:cxn modelId="{0C32B689-51BA-47CD-B133-96D57C48BAB0}" type="presOf" srcId="{0CAA60CF-EFBB-49D3-99EA-A432B8B76DAD}" destId="{1CD7DB5A-1B6C-49B0-B39C-53A5C0D8A943}" srcOrd="0" destOrd="0" presId="urn:microsoft.com/office/officeart/2005/8/layout/orgChart1"/>
    <dgm:cxn modelId="{DC325A6B-199B-47F5-9AF0-352CA511DFCC}" type="presOf" srcId="{06375D42-B293-4D3F-AD31-8A3DE13E4FEB}" destId="{063E03CC-72B6-4F8F-A2B4-42636CAF5FF1}" srcOrd="0" destOrd="0" presId="urn:microsoft.com/office/officeart/2005/8/layout/orgChart1"/>
    <dgm:cxn modelId="{23E65360-BA69-44C2-89BB-E1AEF0E923B2}" type="presOf" srcId="{06375D42-B293-4D3F-AD31-8A3DE13E4FEB}" destId="{3598F440-1734-439B-9CA3-8017A557B699}" srcOrd="1" destOrd="0" presId="urn:microsoft.com/office/officeart/2005/8/layout/orgChart1"/>
    <dgm:cxn modelId="{71BB8276-7E08-4E56-8AB8-28F08D016A21}" type="presOf" srcId="{DEA94ED8-F74E-4AA7-A5C1-799D95D20D28}" destId="{F6DBB5D9-8341-4A68-8180-FC3BB3DE0CF5}" srcOrd="0" destOrd="0" presId="urn:microsoft.com/office/officeart/2005/8/layout/orgChart1"/>
    <dgm:cxn modelId="{EE520BC0-974E-4514-A8B7-1049E1A72069}" srcId="{EF398F18-D81E-4FD8-A5A0-808428154C0B}" destId="{0CAA60CF-EFBB-49D3-99EA-A432B8B76DAD}" srcOrd="2" destOrd="0" parTransId="{0A0D7E48-890F-477D-A84F-867631DA13D8}" sibTransId="{5D77426D-AFB9-4296-92BD-6C8CA3654942}"/>
    <dgm:cxn modelId="{5F92007C-A14C-41AA-A6B8-F62860BF1589}" type="presOf" srcId="{46980D1F-353A-451B-9DC3-CA34A4271E46}" destId="{F1493A12-BBB9-4023-BC62-FAC02D392EC1}" srcOrd="0" destOrd="0" presId="urn:microsoft.com/office/officeart/2005/8/layout/orgChart1"/>
    <dgm:cxn modelId="{76436FF2-1572-4438-80EE-A8FB924ACC99}" type="presOf" srcId="{29383D24-AB7B-40EA-B4C0-3BA4CC8D35BB}" destId="{EF3B8AF2-81A3-4493-9E13-276649C8D350}" srcOrd="0" destOrd="0" presId="urn:microsoft.com/office/officeart/2005/8/layout/orgChart1"/>
    <dgm:cxn modelId="{52E2E0C2-9E5E-41EA-BBE9-FBACABB27CDB}" type="presOf" srcId="{1D45D6FE-0630-472C-A783-B49E137AB29D}" destId="{6480D68B-0112-403B-A25B-C68DBE349356}" srcOrd="0" destOrd="0" presId="urn:microsoft.com/office/officeart/2005/8/layout/orgChart1"/>
    <dgm:cxn modelId="{BEB251A2-1895-46B9-A42D-9150D7133AD0}" srcId="{AD7CC11C-50BD-41B8-9696-A5768D90791A}" destId="{8D00049B-AE68-4BE1-93B3-2CD8377D5E63}" srcOrd="1" destOrd="0" parTransId="{A71162E0-AA54-429E-8AF9-C35BC1E38B74}" sibTransId="{A0B55EA6-7E7D-480F-AAC4-747AA85801C3}"/>
    <dgm:cxn modelId="{4F51D115-6ABF-4B73-B7AE-28850EAD6FAC}" type="presOf" srcId="{EF398F18-D81E-4FD8-A5A0-808428154C0B}" destId="{8BC5BF30-921F-4F41-967F-D084BAFC0D64}" srcOrd="0" destOrd="0" presId="urn:microsoft.com/office/officeart/2005/8/layout/orgChart1"/>
    <dgm:cxn modelId="{876BFBF4-F5FD-4946-8E7B-2B2959E831E8}" type="presOf" srcId="{00E82A94-1AFE-4C98-84A5-01134051AF16}" destId="{7CE8309C-658C-425B-9A24-DDC250090DC7}" srcOrd="0" destOrd="0" presId="urn:microsoft.com/office/officeart/2005/8/layout/orgChart1"/>
    <dgm:cxn modelId="{FB8658D1-7448-4E80-8DCA-4E5C0DEA0753}" type="presOf" srcId="{A6B1DE8E-E9D5-484F-AF40-ABA3523B4F66}" destId="{C82F1151-AF9D-434F-BEFB-F8A113DA35BD}" srcOrd="0" destOrd="0" presId="urn:microsoft.com/office/officeart/2005/8/layout/orgChart1"/>
    <dgm:cxn modelId="{6A6427DF-6D6F-42BE-BA89-64E2484A8BF7}" type="presOf" srcId="{304E766E-1CA7-4619-8DE4-541011A62BC0}" destId="{0D47149F-DA82-479C-9D00-FE78C84D261F}" srcOrd="1" destOrd="0" presId="urn:microsoft.com/office/officeart/2005/8/layout/orgChart1"/>
    <dgm:cxn modelId="{428EDCEC-B1E4-4EC4-A5C5-EBADADD17551}" type="presOf" srcId="{1D45D6FE-0630-472C-A783-B49E137AB29D}" destId="{31162057-7AB4-4FD4-B826-D424F1AC3EBA}" srcOrd="1" destOrd="0" presId="urn:microsoft.com/office/officeart/2005/8/layout/orgChart1"/>
    <dgm:cxn modelId="{DFCDE163-DBD0-4D56-92F9-245A6737E296}" type="presOf" srcId="{B403957D-7350-48DA-9866-2D76352D80C8}" destId="{5A4CBDF9-22B3-4DE3-ADFF-16BD001C3175}" srcOrd="0" destOrd="0" presId="urn:microsoft.com/office/officeart/2005/8/layout/orgChart1"/>
    <dgm:cxn modelId="{EDE72F4C-6918-4181-9FAF-D0393286E82C}" type="presOf" srcId="{5598AA3C-C15A-4A15-ADE2-D02B4D16A4B1}" destId="{BC4B2BA8-6312-4248-B7AB-9151F580049E}" srcOrd="0" destOrd="0" presId="urn:microsoft.com/office/officeart/2005/8/layout/orgChart1"/>
    <dgm:cxn modelId="{99789A0D-7778-4827-9D28-37ACF2652837}" type="presOf" srcId="{0D6633D0-C631-45AD-9DA2-181ECD7C07BB}" destId="{FA6178E2-E5DC-41AC-A855-D49F27387A18}" srcOrd="0" destOrd="0" presId="urn:microsoft.com/office/officeart/2005/8/layout/orgChart1"/>
    <dgm:cxn modelId="{F2F03F12-9F3A-40C2-97F5-DCD0421898C1}" type="presOf" srcId="{D440302E-0AAA-486F-9C13-4F34F2223527}" destId="{2C0601C8-0D93-4902-8BCE-C02363518AC9}" srcOrd="0" destOrd="0" presId="urn:microsoft.com/office/officeart/2005/8/layout/orgChart1"/>
    <dgm:cxn modelId="{CECC7839-6F96-4BB2-89EA-2A95D4B021EE}" type="presOf" srcId="{DEA6BCC1-0D56-462A-9611-BAF32BFD5F75}" destId="{F2FD42F2-E879-4D52-B3F7-AF85BEB793F5}" srcOrd="0" destOrd="0" presId="urn:microsoft.com/office/officeart/2005/8/layout/orgChart1"/>
    <dgm:cxn modelId="{B5D531B8-8D25-47F5-86CA-76CF9FF43F19}" type="presOf" srcId="{A6B1DE8E-E9D5-484F-AF40-ABA3523B4F66}" destId="{7D4A9B8B-39A8-478E-8D6E-A5A0C8FA0CDE}" srcOrd="1" destOrd="0" presId="urn:microsoft.com/office/officeart/2005/8/layout/orgChart1"/>
    <dgm:cxn modelId="{12E10C22-A685-4149-9B24-F671954E7769}" type="presOf" srcId="{650D1332-D228-47F8-BA7D-3151820360FE}" destId="{2F1D06AA-C852-40F7-95BC-B8E36634860C}" srcOrd="0" destOrd="0" presId="urn:microsoft.com/office/officeart/2005/8/layout/orgChart1"/>
    <dgm:cxn modelId="{53FA1BD2-29E4-43E6-9861-6774E4DA7EE6}" type="presOf" srcId="{FE15A144-0664-4DB1-B3E3-E3F5D5A6800A}" destId="{42BEEC10-38B1-4378-B560-8BA2AB94B787}" srcOrd="0" destOrd="0" presId="urn:microsoft.com/office/officeart/2005/8/layout/orgChart1"/>
    <dgm:cxn modelId="{13DAB832-F3A1-490B-A79B-CD243E861B21}" type="presOf" srcId="{A71162E0-AA54-429E-8AF9-C35BC1E38B74}" destId="{C80D2906-6C51-41A6-84F4-A715BC2E34A3}" srcOrd="0" destOrd="0" presId="urn:microsoft.com/office/officeart/2005/8/layout/orgChart1"/>
    <dgm:cxn modelId="{7BFAA1F1-5D51-4783-A814-C16F84E9E307}" type="presParOf" srcId="{9A2D87DA-A96B-4BBF-9D4D-458EA646B77D}" destId="{7441DBF6-8200-4500-BF04-DDB6D69C7116}" srcOrd="0" destOrd="0" presId="urn:microsoft.com/office/officeart/2005/8/layout/orgChart1"/>
    <dgm:cxn modelId="{A7C5F768-E566-4E95-BC2C-79CF62F1BE85}" type="presParOf" srcId="{7441DBF6-8200-4500-BF04-DDB6D69C7116}" destId="{36D60033-F123-471C-8063-7E8331577BFE}" srcOrd="0" destOrd="0" presId="urn:microsoft.com/office/officeart/2005/8/layout/orgChart1"/>
    <dgm:cxn modelId="{0E0D7031-1C7C-4D36-AE0D-34B6FF57147B}" type="presParOf" srcId="{36D60033-F123-471C-8063-7E8331577BFE}" destId="{7C463BB5-96DC-45A6-A160-983AA3230B0F}" srcOrd="0" destOrd="0" presId="urn:microsoft.com/office/officeart/2005/8/layout/orgChart1"/>
    <dgm:cxn modelId="{3DC7F3D1-34F2-47FF-B176-6ABFAEA812B2}" type="presParOf" srcId="{36D60033-F123-471C-8063-7E8331577BFE}" destId="{D52970BD-108D-469C-A278-6629F696F364}" srcOrd="1" destOrd="0" presId="urn:microsoft.com/office/officeart/2005/8/layout/orgChart1"/>
    <dgm:cxn modelId="{3D026B09-F282-4A2E-8FCE-EE22F6921A98}" type="presParOf" srcId="{7441DBF6-8200-4500-BF04-DDB6D69C7116}" destId="{BFD91530-02A4-4016-BA9D-CEF98882A912}" srcOrd="1" destOrd="0" presId="urn:microsoft.com/office/officeart/2005/8/layout/orgChart1"/>
    <dgm:cxn modelId="{B5C59FB3-F3DC-4CC9-B301-6EF180F5BFB9}" type="presParOf" srcId="{BFD91530-02A4-4016-BA9D-CEF98882A912}" destId="{CAAFAC77-6729-4BD6-81D9-ECACC902B533}" srcOrd="0" destOrd="0" presId="urn:microsoft.com/office/officeart/2005/8/layout/orgChart1"/>
    <dgm:cxn modelId="{6887B5F0-A628-4170-AC52-21ED034FDE4E}" type="presParOf" srcId="{BFD91530-02A4-4016-BA9D-CEF98882A912}" destId="{3E9EFC0D-C9A1-4FC9-ABD8-86A4B0EF39D8}" srcOrd="1" destOrd="0" presId="urn:microsoft.com/office/officeart/2005/8/layout/orgChart1"/>
    <dgm:cxn modelId="{6229260E-1821-4A14-A049-1D7992F3171C}" type="presParOf" srcId="{3E9EFC0D-C9A1-4FC9-ABD8-86A4B0EF39D8}" destId="{ABFC2117-5E67-41AE-8906-508E00FEAA3C}" srcOrd="0" destOrd="0" presId="urn:microsoft.com/office/officeart/2005/8/layout/orgChart1"/>
    <dgm:cxn modelId="{A0C852CF-2BC4-460B-87B5-C903DF566D32}" type="presParOf" srcId="{ABFC2117-5E67-41AE-8906-508E00FEAA3C}" destId="{94FDF165-76B7-4937-83C5-143EB19025E9}" srcOrd="0" destOrd="0" presId="urn:microsoft.com/office/officeart/2005/8/layout/orgChart1"/>
    <dgm:cxn modelId="{B72B3B90-1DDB-4E13-BEE0-51A3C88A7693}" type="presParOf" srcId="{ABFC2117-5E67-41AE-8906-508E00FEAA3C}" destId="{B3A39F19-1DAD-40EC-B8DE-5A6D8935C6C2}" srcOrd="1" destOrd="0" presId="urn:microsoft.com/office/officeart/2005/8/layout/orgChart1"/>
    <dgm:cxn modelId="{B40B836C-A5D0-45FD-9DEC-449F325FE70B}" type="presParOf" srcId="{3E9EFC0D-C9A1-4FC9-ABD8-86A4B0EF39D8}" destId="{C526FF25-52C0-40E1-B754-AB513BDB7DDD}" srcOrd="1" destOrd="0" presId="urn:microsoft.com/office/officeart/2005/8/layout/orgChart1"/>
    <dgm:cxn modelId="{801FC462-0C8A-4D47-9216-DE1C24196550}" type="presParOf" srcId="{C526FF25-52C0-40E1-B754-AB513BDB7DDD}" destId="{8D7C25EA-772A-4005-AAD5-E1EB88B2832D}" srcOrd="0" destOrd="0" presId="urn:microsoft.com/office/officeart/2005/8/layout/orgChart1"/>
    <dgm:cxn modelId="{AFB84138-E92D-4948-B07F-197BB5CF9C20}" type="presParOf" srcId="{C526FF25-52C0-40E1-B754-AB513BDB7DDD}" destId="{EEFDA3F5-DAC9-4F69-B624-9223AF552ACF}" srcOrd="1" destOrd="0" presId="urn:microsoft.com/office/officeart/2005/8/layout/orgChart1"/>
    <dgm:cxn modelId="{0DE22D00-5F2B-4B03-8E7F-524880B4630F}" type="presParOf" srcId="{EEFDA3F5-DAC9-4F69-B624-9223AF552ACF}" destId="{E5C9F781-3BA8-4635-AEA0-DB7335B48EF9}" srcOrd="0" destOrd="0" presId="urn:microsoft.com/office/officeart/2005/8/layout/orgChart1"/>
    <dgm:cxn modelId="{7B98EA74-C096-4F2E-9AC0-669519D83612}" type="presParOf" srcId="{E5C9F781-3BA8-4635-AEA0-DB7335B48EF9}" destId="{C82F1151-AF9D-434F-BEFB-F8A113DA35BD}" srcOrd="0" destOrd="0" presId="urn:microsoft.com/office/officeart/2005/8/layout/orgChart1"/>
    <dgm:cxn modelId="{3A9FD22F-DE78-497F-BA8F-F6C64A72B1EB}" type="presParOf" srcId="{E5C9F781-3BA8-4635-AEA0-DB7335B48EF9}" destId="{7D4A9B8B-39A8-478E-8D6E-A5A0C8FA0CDE}" srcOrd="1" destOrd="0" presId="urn:microsoft.com/office/officeart/2005/8/layout/orgChart1"/>
    <dgm:cxn modelId="{7A1C518A-18B8-4DD6-95D1-F53B94EB3220}" type="presParOf" srcId="{EEFDA3F5-DAC9-4F69-B624-9223AF552ACF}" destId="{83FC0AD5-9280-46F9-96E0-174AEEF0DB27}" srcOrd="1" destOrd="0" presId="urn:microsoft.com/office/officeart/2005/8/layout/orgChart1"/>
    <dgm:cxn modelId="{46F5ADC8-BA4A-4692-8F2C-62E2F7038771}" type="presParOf" srcId="{EEFDA3F5-DAC9-4F69-B624-9223AF552ACF}" destId="{B23070D3-A7C2-4893-930C-E27FC0591832}" srcOrd="2" destOrd="0" presId="urn:microsoft.com/office/officeart/2005/8/layout/orgChart1"/>
    <dgm:cxn modelId="{078A67B4-7A19-4FB1-AA1F-AEDCC5F3917C}" type="presParOf" srcId="{3E9EFC0D-C9A1-4FC9-ABD8-86A4B0EF39D8}" destId="{19D33B61-4D62-48BB-B379-6CF59B9E6496}" srcOrd="2" destOrd="0" presId="urn:microsoft.com/office/officeart/2005/8/layout/orgChart1"/>
    <dgm:cxn modelId="{201A7638-8289-42AF-B4E1-697E5BECABEA}" type="presParOf" srcId="{BFD91530-02A4-4016-BA9D-CEF98882A912}" destId="{5A4CBDF9-22B3-4DE3-ADFF-16BD001C3175}" srcOrd="2" destOrd="0" presId="urn:microsoft.com/office/officeart/2005/8/layout/orgChart1"/>
    <dgm:cxn modelId="{7F086D19-FE3B-4D94-8DB6-DA9D47D07426}" type="presParOf" srcId="{BFD91530-02A4-4016-BA9D-CEF98882A912}" destId="{446F0672-97F9-481A-954E-65BE93660B2B}" srcOrd="3" destOrd="0" presId="urn:microsoft.com/office/officeart/2005/8/layout/orgChart1"/>
    <dgm:cxn modelId="{38543AE6-7914-408F-962F-7E2B82483938}" type="presParOf" srcId="{446F0672-97F9-481A-954E-65BE93660B2B}" destId="{A8D2F6A1-325D-4708-B9BF-1A8A19DCDD54}" srcOrd="0" destOrd="0" presId="urn:microsoft.com/office/officeart/2005/8/layout/orgChart1"/>
    <dgm:cxn modelId="{B17DFBCB-9A8B-47FC-B4B5-0C1A9B819D7A}" type="presParOf" srcId="{A8D2F6A1-325D-4708-B9BF-1A8A19DCDD54}" destId="{8BC5BF30-921F-4F41-967F-D084BAFC0D64}" srcOrd="0" destOrd="0" presId="urn:microsoft.com/office/officeart/2005/8/layout/orgChart1"/>
    <dgm:cxn modelId="{0F7540C4-01A4-4315-B2B5-49862C464A01}" type="presParOf" srcId="{A8D2F6A1-325D-4708-B9BF-1A8A19DCDD54}" destId="{2F01A99C-E10E-40B2-98E5-EA1271BC49B5}" srcOrd="1" destOrd="0" presId="urn:microsoft.com/office/officeart/2005/8/layout/orgChart1"/>
    <dgm:cxn modelId="{2C84D454-EA1D-4782-A115-C8A468445FC7}" type="presParOf" srcId="{446F0672-97F9-481A-954E-65BE93660B2B}" destId="{C99883A6-7573-449E-B9B3-E142608A1C6A}" srcOrd="1" destOrd="0" presId="urn:microsoft.com/office/officeart/2005/8/layout/orgChart1"/>
    <dgm:cxn modelId="{FF59B72B-C501-44A0-A302-01713B786005}" type="presParOf" srcId="{C99883A6-7573-449E-B9B3-E142608A1C6A}" destId="{EF3B8AF2-81A3-4493-9E13-276649C8D350}" srcOrd="0" destOrd="0" presId="urn:microsoft.com/office/officeart/2005/8/layout/orgChart1"/>
    <dgm:cxn modelId="{5315B693-03F6-4106-96DC-484E5AB5EDCE}" type="presParOf" srcId="{C99883A6-7573-449E-B9B3-E142608A1C6A}" destId="{79DC9E06-51A6-4756-A24F-6A4E5B3D23D5}" srcOrd="1" destOrd="0" presId="urn:microsoft.com/office/officeart/2005/8/layout/orgChart1"/>
    <dgm:cxn modelId="{9AF1070F-0711-4FB8-9042-5899FFB32B73}" type="presParOf" srcId="{79DC9E06-51A6-4756-A24F-6A4E5B3D23D5}" destId="{36E0BCA3-FD15-4547-A27D-B462B6ECEFD1}" srcOrd="0" destOrd="0" presId="urn:microsoft.com/office/officeart/2005/8/layout/orgChart1"/>
    <dgm:cxn modelId="{00C38A3E-134C-4FA2-9709-783867D68101}" type="presParOf" srcId="{36E0BCA3-FD15-4547-A27D-B462B6ECEFD1}" destId="{6480D68B-0112-403B-A25B-C68DBE349356}" srcOrd="0" destOrd="0" presId="urn:microsoft.com/office/officeart/2005/8/layout/orgChart1"/>
    <dgm:cxn modelId="{2740EB52-DC3A-4BF8-AF63-9875097A28F5}" type="presParOf" srcId="{36E0BCA3-FD15-4547-A27D-B462B6ECEFD1}" destId="{31162057-7AB4-4FD4-B826-D424F1AC3EBA}" srcOrd="1" destOrd="0" presId="urn:microsoft.com/office/officeart/2005/8/layout/orgChart1"/>
    <dgm:cxn modelId="{4114DB86-BCE8-4B55-BC07-48E0332743B1}" type="presParOf" srcId="{79DC9E06-51A6-4756-A24F-6A4E5B3D23D5}" destId="{7804E164-8ACB-4F22-B3A6-34CC0184C18D}" srcOrd="1" destOrd="0" presId="urn:microsoft.com/office/officeart/2005/8/layout/orgChart1"/>
    <dgm:cxn modelId="{AF52B157-8D53-4D9B-BB8F-765D13BDCCDC}" type="presParOf" srcId="{79DC9E06-51A6-4756-A24F-6A4E5B3D23D5}" destId="{77142AA5-B226-458F-9EBB-5660E0BC0F42}" srcOrd="2" destOrd="0" presId="urn:microsoft.com/office/officeart/2005/8/layout/orgChart1"/>
    <dgm:cxn modelId="{470F59A5-EA01-44E9-B711-97EDEA644BEA}" type="presParOf" srcId="{C99883A6-7573-449E-B9B3-E142608A1C6A}" destId="{FA6178E2-E5DC-41AC-A855-D49F27387A18}" srcOrd="2" destOrd="0" presId="urn:microsoft.com/office/officeart/2005/8/layout/orgChart1"/>
    <dgm:cxn modelId="{EFCA106B-9268-403F-98C8-647ED7861960}" type="presParOf" srcId="{C99883A6-7573-449E-B9B3-E142608A1C6A}" destId="{FE4941BC-D37C-4959-AA02-69BCC70B2455}" srcOrd="3" destOrd="0" presId="urn:microsoft.com/office/officeart/2005/8/layout/orgChart1"/>
    <dgm:cxn modelId="{ADB7EFE9-504F-44D5-9D18-FDEB79F13151}" type="presParOf" srcId="{FE4941BC-D37C-4959-AA02-69BCC70B2455}" destId="{F2426EA7-1507-40F1-99C7-64464A8F1337}" srcOrd="0" destOrd="0" presId="urn:microsoft.com/office/officeart/2005/8/layout/orgChart1"/>
    <dgm:cxn modelId="{13665B74-522E-4BF3-82C0-8FB6183CA8B7}" type="presParOf" srcId="{F2426EA7-1507-40F1-99C7-64464A8F1337}" destId="{063E03CC-72B6-4F8F-A2B4-42636CAF5FF1}" srcOrd="0" destOrd="0" presId="urn:microsoft.com/office/officeart/2005/8/layout/orgChart1"/>
    <dgm:cxn modelId="{AF102103-19AD-489E-9A0E-15B8CF5FECF2}" type="presParOf" srcId="{F2426EA7-1507-40F1-99C7-64464A8F1337}" destId="{3598F440-1734-439B-9CA3-8017A557B699}" srcOrd="1" destOrd="0" presId="urn:microsoft.com/office/officeart/2005/8/layout/orgChart1"/>
    <dgm:cxn modelId="{F0B4BF98-0FC3-411A-9463-15B164F4A22A}" type="presParOf" srcId="{FE4941BC-D37C-4959-AA02-69BCC70B2455}" destId="{E4DF56E3-22BB-4D5A-9D28-8472C7B3C937}" srcOrd="1" destOrd="0" presId="urn:microsoft.com/office/officeart/2005/8/layout/orgChart1"/>
    <dgm:cxn modelId="{1B926C62-5D4A-4126-8324-71F48B21C024}" type="presParOf" srcId="{E4DF56E3-22BB-4D5A-9D28-8472C7B3C937}" destId="{BC4B2BA8-6312-4248-B7AB-9151F580049E}" srcOrd="0" destOrd="0" presId="urn:microsoft.com/office/officeart/2005/8/layout/orgChart1"/>
    <dgm:cxn modelId="{030153AE-B7B3-449B-8ED0-19030331B11B}" type="presParOf" srcId="{E4DF56E3-22BB-4D5A-9D28-8472C7B3C937}" destId="{E1AB99DD-8253-4C37-8DDA-BF538C79FFE3}" srcOrd="1" destOrd="0" presId="urn:microsoft.com/office/officeart/2005/8/layout/orgChart1"/>
    <dgm:cxn modelId="{A786E931-CBE9-4912-83F7-BEAD3588007E}" type="presParOf" srcId="{E1AB99DD-8253-4C37-8DDA-BF538C79FFE3}" destId="{90C1BBAD-9121-49E2-9CEC-C78F4BD1AFE1}" srcOrd="0" destOrd="0" presId="urn:microsoft.com/office/officeart/2005/8/layout/orgChart1"/>
    <dgm:cxn modelId="{5EAFFD5D-14AA-44D7-921C-8880D47ED089}" type="presParOf" srcId="{90C1BBAD-9121-49E2-9CEC-C78F4BD1AFE1}" destId="{D94AE147-9CC2-4011-9499-DCA4D4FF0F40}" srcOrd="0" destOrd="0" presId="urn:microsoft.com/office/officeart/2005/8/layout/orgChart1"/>
    <dgm:cxn modelId="{00872725-0DB9-4C9F-8C31-FECF464EBCE2}" type="presParOf" srcId="{90C1BBAD-9121-49E2-9CEC-C78F4BD1AFE1}" destId="{0D47149F-DA82-479C-9D00-FE78C84D261F}" srcOrd="1" destOrd="0" presId="urn:microsoft.com/office/officeart/2005/8/layout/orgChart1"/>
    <dgm:cxn modelId="{DB0992DB-804B-48FA-A1C4-C644FD225341}" type="presParOf" srcId="{E1AB99DD-8253-4C37-8DDA-BF538C79FFE3}" destId="{1ADF4C82-2AEF-4CB1-80F7-21EC6803600C}" srcOrd="1" destOrd="0" presId="urn:microsoft.com/office/officeart/2005/8/layout/orgChart1"/>
    <dgm:cxn modelId="{8FC9169B-6FE6-4E7B-8DFD-2B38365D9AF7}" type="presParOf" srcId="{E1AB99DD-8253-4C37-8DDA-BF538C79FFE3}" destId="{DA783722-6BA0-48FF-BED1-D1C360B5A44D}" srcOrd="2" destOrd="0" presId="urn:microsoft.com/office/officeart/2005/8/layout/orgChart1"/>
    <dgm:cxn modelId="{F0C4BF5E-532D-437D-9F37-C5235FDBB2C3}" type="presParOf" srcId="{E4DF56E3-22BB-4D5A-9D28-8472C7B3C937}" destId="{2C0601C8-0D93-4902-8BCE-C02363518AC9}" srcOrd="2" destOrd="0" presId="urn:microsoft.com/office/officeart/2005/8/layout/orgChart1"/>
    <dgm:cxn modelId="{18297993-727A-47E9-A42E-93F3C9B9447D}" type="presParOf" srcId="{E4DF56E3-22BB-4D5A-9D28-8472C7B3C937}" destId="{0CC3045F-2327-4DE6-951E-58B08BB827AB}" srcOrd="3" destOrd="0" presId="urn:microsoft.com/office/officeart/2005/8/layout/orgChart1"/>
    <dgm:cxn modelId="{70AD0A09-D8EF-4E5C-8361-BB63AD59A1E9}" type="presParOf" srcId="{0CC3045F-2327-4DE6-951E-58B08BB827AB}" destId="{CF20FC47-2741-49C2-9F15-33388823ABA9}" srcOrd="0" destOrd="0" presId="urn:microsoft.com/office/officeart/2005/8/layout/orgChart1"/>
    <dgm:cxn modelId="{A934747E-C43D-4424-85D0-CB8DE550C3FF}" type="presParOf" srcId="{CF20FC47-2741-49C2-9F15-33388823ABA9}" destId="{2F1D06AA-C852-40F7-95BC-B8E36634860C}" srcOrd="0" destOrd="0" presId="urn:microsoft.com/office/officeart/2005/8/layout/orgChart1"/>
    <dgm:cxn modelId="{7F824800-8A1E-47E8-BD88-A6C9E784209E}" type="presParOf" srcId="{CF20FC47-2741-49C2-9F15-33388823ABA9}" destId="{3C412EBD-AD76-44B8-8668-1C4CCA2B1582}" srcOrd="1" destOrd="0" presId="urn:microsoft.com/office/officeart/2005/8/layout/orgChart1"/>
    <dgm:cxn modelId="{045705A3-3D85-47C4-AA21-BE0467AC8CF7}" type="presParOf" srcId="{0CC3045F-2327-4DE6-951E-58B08BB827AB}" destId="{DD4DE309-6B0B-4B4A-9E1A-B1AC85A6D4F9}" srcOrd="1" destOrd="0" presId="urn:microsoft.com/office/officeart/2005/8/layout/orgChart1"/>
    <dgm:cxn modelId="{2FB1672A-9A08-4F6B-9C95-B67C29CA81EC}" type="presParOf" srcId="{0CC3045F-2327-4DE6-951E-58B08BB827AB}" destId="{DEA01C11-9AF7-49D0-ADF3-F82A9542B9DD}" srcOrd="2" destOrd="0" presId="urn:microsoft.com/office/officeart/2005/8/layout/orgChart1"/>
    <dgm:cxn modelId="{09588D1A-BDA4-4593-8934-D171E7B69B62}" type="presParOf" srcId="{FE4941BC-D37C-4959-AA02-69BCC70B2455}" destId="{943E9BC8-5389-41F5-A119-11926050CDF5}" srcOrd="2" destOrd="0" presId="urn:microsoft.com/office/officeart/2005/8/layout/orgChart1"/>
    <dgm:cxn modelId="{7161ED5A-73AD-4D55-BFD9-C4F95D1BA7E7}" type="presParOf" srcId="{C99883A6-7573-449E-B9B3-E142608A1C6A}" destId="{6BECA54C-F8FF-4C35-BBB7-CAAE710E57C8}" srcOrd="4" destOrd="0" presId="urn:microsoft.com/office/officeart/2005/8/layout/orgChart1"/>
    <dgm:cxn modelId="{6638BEE4-26CF-4852-A54A-0E71E7D75F58}" type="presParOf" srcId="{C99883A6-7573-449E-B9B3-E142608A1C6A}" destId="{466C3058-482A-407E-B07C-675C402F6E17}" srcOrd="5" destOrd="0" presId="urn:microsoft.com/office/officeart/2005/8/layout/orgChart1"/>
    <dgm:cxn modelId="{F730EF2F-A15E-45C2-BAFB-3FE76087E585}" type="presParOf" srcId="{466C3058-482A-407E-B07C-675C402F6E17}" destId="{0A96A684-5D12-4211-9CFC-AA4349FECCB4}" srcOrd="0" destOrd="0" presId="urn:microsoft.com/office/officeart/2005/8/layout/orgChart1"/>
    <dgm:cxn modelId="{5BE1987B-ABAE-4C9C-B5BF-976204688B9A}" type="presParOf" srcId="{0A96A684-5D12-4211-9CFC-AA4349FECCB4}" destId="{1CD7DB5A-1B6C-49B0-B39C-53A5C0D8A943}" srcOrd="0" destOrd="0" presId="urn:microsoft.com/office/officeart/2005/8/layout/orgChart1"/>
    <dgm:cxn modelId="{9F81568A-19A9-4443-B25E-74F5AF34F45F}" type="presParOf" srcId="{0A96A684-5D12-4211-9CFC-AA4349FECCB4}" destId="{7BDA3086-0267-4811-9AFF-C24F9D18F43B}" srcOrd="1" destOrd="0" presId="urn:microsoft.com/office/officeart/2005/8/layout/orgChart1"/>
    <dgm:cxn modelId="{147B23CC-B315-4A8E-BB66-9FFCFD135616}" type="presParOf" srcId="{466C3058-482A-407E-B07C-675C402F6E17}" destId="{BA7FC4D8-22F3-4A2B-9CE9-345BA786424B}" srcOrd="1" destOrd="0" presId="urn:microsoft.com/office/officeart/2005/8/layout/orgChart1"/>
    <dgm:cxn modelId="{0F298BD3-F6EB-41CE-89AC-B54D16EB0A94}" type="presParOf" srcId="{BA7FC4D8-22F3-4A2B-9CE9-345BA786424B}" destId="{1CF1A1E1-E46C-4CE3-9D8C-ADC4814182FD}" srcOrd="0" destOrd="0" presId="urn:microsoft.com/office/officeart/2005/8/layout/orgChart1"/>
    <dgm:cxn modelId="{E495DB1B-1F91-4ABF-BC6A-B928B070F4D2}" type="presParOf" srcId="{BA7FC4D8-22F3-4A2B-9CE9-345BA786424B}" destId="{DC284869-7A9E-4091-BAC5-1E4A71425F34}" srcOrd="1" destOrd="0" presId="urn:microsoft.com/office/officeart/2005/8/layout/orgChart1"/>
    <dgm:cxn modelId="{C708D8DE-C5BB-4BDF-86D7-4714905FA9FD}" type="presParOf" srcId="{DC284869-7A9E-4091-BAC5-1E4A71425F34}" destId="{C4BB75DF-9CDC-4558-B10F-FCF0E40F4803}" srcOrd="0" destOrd="0" presId="urn:microsoft.com/office/officeart/2005/8/layout/orgChart1"/>
    <dgm:cxn modelId="{538DC294-FC86-44D2-A368-85E1B09EBFEA}" type="presParOf" srcId="{C4BB75DF-9CDC-4558-B10F-FCF0E40F4803}" destId="{42BEEC10-38B1-4378-B560-8BA2AB94B787}" srcOrd="0" destOrd="0" presId="urn:microsoft.com/office/officeart/2005/8/layout/orgChart1"/>
    <dgm:cxn modelId="{4472A1E3-460D-43B4-90C3-6B02AFB7CEA1}" type="presParOf" srcId="{C4BB75DF-9CDC-4558-B10F-FCF0E40F4803}" destId="{F02ACAB2-DF36-4CBC-939C-61C664C62D01}" srcOrd="1" destOrd="0" presId="urn:microsoft.com/office/officeart/2005/8/layout/orgChart1"/>
    <dgm:cxn modelId="{8F369855-9D9C-4CE1-9066-715175398D61}" type="presParOf" srcId="{DC284869-7A9E-4091-BAC5-1E4A71425F34}" destId="{09513AA2-4C44-4418-925F-D0EC902A8712}" srcOrd="1" destOrd="0" presId="urn:microsoft.com/office/officeart/2005/8/layout/orgChart1"/>
    <dgm:cxn modelId="{59E2EF1D-794F-4C53-9DAD-72D447F22CBA}" type="presParOf" srcId="{DC284869-7A9E-4091-BAC5-1E4A71425F34}" destId="{202866EB-7BB2-4523-A552-27856B8628A1}" srcOrd="2" destOrd="0" presId="urn:microsoft.com/office/officeart/2005/8/layout/orgChart1"/>
    <dgm:cxn modelId="{58CF6122-260B-44CC-B3AB-1561FC299B49}" type="presParOf" srcId="{466C3058-482A-407E-B07C-675C402F6E17}" destId="{44C79D81-A1CD-43EB-975A-A947AA4F9D59}" srcOrd="2" destOrd="0" presId="urn:microsoft.com/office/officeart/2005/8/layout/orgChart1"/>
    <dgm:cxn modelId="{477B420C-18F7-47C9-B730-19B47B81D954}" type="presParOf" srcId="{C99883A6-7573-449E-B9B3-E142608A1C6A}" destId="{69FC1F39-15DB-489C-A722-79289899BF72}" srcOrd="6" destOrd="0" presId="urn:microsoft.com/office/officeart/2005/8/layout/orgChart1"/>
    <dgm:cxn modelId="{81F4BEFD-14C7-4FD5-AB34-6C28164B1BE4}" type="presParOf" srcId="{C99883A6-7573-449E-B9B3-E142608A1C6A}" destId="{EEE7C822-3745-43AA-AFE5-6FD371A4231A}" srcOrd="7" destOrd="0" presId="urn:microsoft.com/office/officeart/2005/8/layout/orgChart1"/>
    <dgm:cxn modelId="{437932CE-D255-46EE-B768-34143725BF2C}" type="presParOf" srcId="{EEE7C822-3745-43AA-AFE5-6FD371A4231A}" destId="{5BBC2E1A-42C2-4544-9E11-75E4CBD236A1}" srcOrd="0" destOrd="0" presId="urn:microsoft.com/office/officeart/2005/8/layout/orgChart1"/>
    <dgm:cxn modelId="{782B93CA-3DAE-40FC-996C-81F54A830A53}" type="presParOf" srcId="{5BBC2E1A-42C2-4544-9E11-75E4CBD236A1}" destId="{F6DBB5D9-8341-4A68-8180-FC3BB3DE0CF5}" srcOrd="0" destOrd="0" presId="urn:microsoft.com/office/officeart/2005/8/layout/orgChart1"/>
    <dgm:cxn modelId="{743AD380-B558-4BFB-8D8B-B1E7B6674950}" type="presParOf" srcId="{5BBC2E1A-42C2-4544-9E11-75E4CBD236A1}" destId="{77653395-16CF-46EA-BB27-7C21A094B470}" srcOrd="1" destOrd="0" presId="urn:microsoft.com/office/officeart/2005/8/layout/orgChart1"/>
    <dgm:cxn modelId="{67C48CA6-57DC-43B8-A993-9C2B900AA32F}" type="presParOf" srcId="{EEE7C822-3745-43AA-AFE5-6FD371A4231A}" destId="{B51BB24F-4B75-46C1-9788-764856024CFA}" srcOrd="1" destOrd="0" presId="urn:microsoft.com/office/officeart/2005/8/layout/orgChart1"/>
    <dgm:cxn modelId="{A514D0F5-0C5F-4421-A511-0CE27869E8DC}" type="presParOf" srcId="{EEE7C822-3745-43AA-AFE5-6FD371A4231A}" destId="{B13F58BB-77D1-434E-98CC-20859C4FD6A4}" srcOrd="2" destOrd="0" presId="urn:microsoft.com/office/officeart/2005/8/layout/orgChart1"/>
    <dgm:cxn modelId="{C5D40536-F6D0-4047-93EA-F97FECB0EB16}" type="presParOf" srcId="{C99883A6-7573-449E-B9B3-E142608A1C6A}" destId="{CA5A1EF8-DF43-433D-A7C8-20D7B5A8104C}" srcOrd="8" destOrd="0" presId="urn:microsoft.com/office/officeart/2005/8/layout/orgChart1"/>
    <dgm:cxn modelId="{43D1A168-B2AA-4284-A3E2-FB22CEA6F735}" type="presParOf" srcId="{C99883A6-7573-449E-B9B3-E142608A1C6A}" destId="{8EF3F01C-8160-4839-86AE-FCB1F89CC18C}" srcOrd="9" destOrd="0" presId="urn:microsoft.com/office/officeart/2005/8/layout/orgChart1"/>
    <dgm:cxn modelId="{417C4CD9-B09B-472F-BD40-F7D7315424F2}" type="presParOf" srcId="{8EF3F01C-8160-4839-86AE-FCB1F89CC18C}" destId="{23B79F55-A005-48CF-B0FD-E9A19737F9D4}" srcOrd="0" destOrd="0" presId="urn:microsoft.com/office/officeart/2005/8/layout/orgChart1"/>
    <dgm:cxn modelId="{B34EEE5A-EEA1-4C79-B673-40B1C79D8730}" type="presParOf" srcId="{23B79F55-A005-48CF-B0FD-E9A19737F9D4}" destId="{F1493A12-BBB9-4023-BC62-FAC02D392EC1}" srcOrd="0" destOrd="0" presId="urn:microsoft.com/office/officeart/2005/8/layout/orgChart1"/>
    <dgm:cxn modelId="{CA71924C-502A-41AA-9EA6-EA25B775061C}" type="presParOf" srcId="{23B79F55-A005-48CF-B0FD-E9A19737F9D4}" destId="{593FBD40-3C80-44D6-81CA-6F93C8B7592F}" srcOrd="1" destOrd="0" presId="urn:microsoft.com/office/officeart/2005/8/layout/orgChart1"/>
    <dgm:cxn modelId="{4A86A4E1-F1AD-48A1-B714-6D540D38D826}" type="presParOf" srcId="{8EF3F01C-8160-4839-86AE-FCB1F89CC18C}" destId="{7D5E9F71-4DE8-4D77-8911-3C1A5E92194E}" srcOrd="1" destOrd="0" presId="urn:microsoft.com/office/officeart/2005/8/layout/orgChart1"/>
    <dgm:cxn modelId="{F88727D1-58CA-4332-82C3-79EA37B39A27}" type="presParOf" srcId="{8EF3F01C-8160-4839-86AE-FCB1F89CC18C}" destId="{B32A8C64-2744-4391-8971-D03493F5D684}" srcOrd="2" destOrd="0" presId="urn:microsoft.com/office/officeart/2005/8/layout/orgChart1"/>
    <dgm:cxn modelId="{D0C1A6FB-13DA-4A09-A359-AB6278E36A28}" type="presParOf" srcId="{C99883A6-7573-449E-B9B3-E142608A1C6A}" destId="{F2FD42F2-E879-4D52-B3F7-AF85BEB793F5}" srcOrd="10" destOrd="0" presId="urn:microsoft.com/office/officeart/2005/8/layout/orgChart1"/>
    <dgm:cxn modelId="{51E1625B-60D0-44B3-8EEE-DBA4B89CFE09}" type="presParOf" srcId="{C99883A6-7573-449E-B9B3-E142608A1C6A}" destId="{00165729-F65C-480C-A8B6-C92876F0D667}" srcOrd="11" destOrd="0" presId="urn:microsoft.com/office/officeart/2005/8/layout/orgChart1"/>
    <dgm:cxn modelId="{798E0A19-2CF8-43A0-A4DA-FE6E916B1580}" type="presParOf" srcId="{00165729-F65C-480C-A8B6-C92876F0D667}" destId="{BB422746-D972-4A4B-99EA-B746D1A73C0E}" srcOrd="0" destOrd="0" presId="urn:microsoft.com/office/officeart/2005/8/layout/orgChart1"/>
    <dgm:cxn modelId="{CEA39617-78D0-4A88-BEE1-D653588003B2}" type="presParOf" srcId="{BB422746-D972-4A4B-99EA-B746D1A73C0E}" destId="{B75B2F35-2A93-4C3C-9C11-79BC17E37A05}" srcOrd="0" destOrd="0" presId="urn:microsoft.com/office/officeart/2005/8/layout/orgChart1"/>
    <dgm:cxn modelId="{60BB17D3-2334-4080-B948-0BBFB1E7C4FB}" type="presParOf" srcId="{BB422746-D972-4A4B-99EA-B746D1A73C0E}" destId="{05DC1A1F-A075-4FC4-8D24-BDDF5F788D86}" srcOrd="1" destOrd="0" presId="urn:microsoft.com/office/officeart/2005/8/layout/orgChart1"/>
    <dgm:cxn modelId="{5707F79F-99E9-4205-A34C-9D85833BBC65}" type="presParOf" srcId="{00165729-F65C-480C-A8B6-C92876F0D667}" destId="{298D0D2C-70F7-41FD-A739-747CE556D286}" srcOrd="1" destOrd="0" presId="urn:microsoft.com/office/officeart/2005/8/layout/orgChart1"/>
    <dgm:cxn modelId="{0CDFE6AF-E401-4CDB-934D-E27D927BCC85}" type="presParOf" srcId="{298D0D2C-70F7-41FD-A739-747CE556D286}" destId="{3EEFF61D-2D61-4434-BDA9-5EE676F4C256}" srcOrd="0" destOrd="0" presId="urn:microsoft.com/office/officeart/2005/8/layout/orgChart1"/>
    <dgm:cxn modelId="{EF0CCDB5-6096-4C4E-B857-9680497625B5}" type="presParOf" srcId="{298D0D2C-70F7-41FD-A739-747CE556D286}" destId="{46C358D6-1428-4B85-B310-F09CD322E96E}" srcOrd="1" destOrd="0" presId="urn:microsoft.com/office/officeart/2005/8/layout/orgChart1"/>
    <dgm:cxn modelId="{0FCDA621-0409-4B44-8E8C-BAD574E02275}" type="presParOf" srcId="{46C358D6-1428-4B85-B310-F09CD322E96E}" destId="{BFE31E3F-18E6-4F4F-90C6-93788CF58938}" srcOrd="0" destOrd="0" presId="urn:microsoft.com/office/officeart/2005/8/layout/orgChart1"/>
    <dgm:cxn modelId="{C5477661-FDDC-4EF6-958D-78DA757B80FE}" type="presParOf" srcId="{BFE31E3F-18E6-4F4F-90C6-93788CF58938}" destId="{7CE8309C-658C-425B-9A24-DDC250090DC7}" srcOrd="0" destOrd="0" presId="urn:microsoft.com/office/officeart/2005/8/layout/orgChart1"/>
    <dgm:cxn modelId="{4689B15D-44C0-4A73-B1D1-911AE81A9805}" type="presParOf" srcId="{BFE31E3F-18E6-4F4F-90C6-93788CF58938}" destId="{3E1095B8-826C-4A96-AAA5-958AE8B857CC}" srcOrd="1" destOrd="0" presId="urn:microsoft.com/office/officeart/2005/8/layout/orgChart1"/>
    <dgm:cxn modelId="{CD5EB242-5FFF-4B3D-824C-ADA06F7F2E2D}" type="presParOf" srcId="{46C358D6-1428-4B85-B310-F09CD322E96E}" destId="{633E35A2-F0D2-4389-8DE7-3998E0D2CBC5}" srcOrd="1" destOrd="0" presId="urn:microsoft.com/office/officeart/2005/8/layout/orgChart1"/>
    <dgm:cxn modelId="{47034821-5CD8-4A07-BEB7-D67E1CFE9477}" type="presParOf" srcId="{46C358D6-1428-4B85-B310-F09CD322E96E}" destId="{33EACBE4-CB4D-474A-8B37-BB942C2B31B8}" srcOrd="2" destOrd="0" presId="urn:microsoft.com/office/officeart/2005/8/layout/orgChart1"/>
    <dgm:cxn modelId="{2C5D1DDF-3D02-495E-9549-10FCA4D4E642}" type="presParOf" srcId="{298D0D2C-70F7-41FD-A739-747CE556D286}" destId="{C80D2906-6C51-41A6-84F4-A715BC2E34A3}" srcOrd="2" destOrd="0" presId="urn:microsoft.com/office/officeart/2005/8/layout/orgChart1"/>
    <dgm:cxn modelId="{322CAC97-C3E4-42B8-B3A5-DDCC1CD0BA2C}" type="presParOf" srcId="{298D0D2C-70F7-41FD-A739-747CE556D286}" destId="{EED19324-2436-4E19-BC4C-52A9DE0436D8}" srcOrd="3" destOrd="0" presId="urn:microsoft.com/office/officeart/2005/8/layout/orgChart1"/>
    <dgm:cxn modelId="{B3E4BD1F-9D90-446B-BCB1-911230F57228}" type="presParOf" srcId="{EED19324-2436-4E19-BC4C-52A9DE0436D8}" destId="{E9ABB786-A016-45E8-9DA0-BFE56E17087A}" srcOrd="0" destOrd="0" presId="urn:microsoft.com/office/officeart/2005/8/layout/orgChart1"/>
    <dgm:cxn modelId="{C7AE5409-E8FB-42F0-A13F-B62B4498889A}" type="presParOf" srcId="{E9ABB786-A016-45E8-9DA0-BFE56E17087A}" destId="{02127F31-D5D9-45B7-8D6D-2C1B0E2064C6}" srcOrd="0" destOrd="0" presId="urn:microsoft.com/office/officeart/2005/8/layout/orgChart1"/>
    <dgm:cxn modelId="{C5EAC8B6-7168-42C0-8BEE-921D5837A4A2}" type="presParOf" srcId="{E9ABB786-A016-45E8-9DA0-BFE56E17087A}" destId="{91506655-FDAC-4D7F-8FF2-BACF54E4BAFE}" srcOrd="1" destOrd="0" presId="urn:microsoft.com/office/officeart/2005/8/layout/orgChart1"/>
    <dgm:cxn modelId="{4CBB4458-69D3-4891-BB0F-B3C4F7E9F4F7}" type="presParOf" srcId="{EED19324-2436-4E19-BC4C-52A9DE0436D8}" destId="{A1FD6F14-06E6-4584-91D7-5CF14405A50E}" srcOrd="1" destOrd="0" presId="urn:microsoft.com/office/officeart/2005/8/layout/orgChart1"/>
    <dgm:cxn modelId="{EAD41D83-CD5C-4FE8-8B9E-738BF9A4745C}" type="presParOf" srcId="{EED19324-2436-4E19-BC4C-52A9DE0436D8}" destId="{BDE52D6E-3BB7-4796-93B4-EC4D2DDF943A}" srcOrd="2" destOrd="0" presId="urn:microsoft.com/office/officeart/2005/8/layout/orgChart1"/>
    <dgm:cxn modelId="{7C77A864-199D-427D-AED1-CE2738B66C58}" type="presParOf" srcId="{00165729-F65C-480C-A8B6-C92876F0D667}" destId="{B69BE490-E02D-4F08-9D72-06BB88D0A302}" srcOrd="2" destOrd="0" presId="urn:microsoft.com/office/officeart/2005/8/layout/orgChart1"/>
    <dgm:cxn modelId="{086F64F3-0C58-4DC1-BE61-3B0E1EDA9E38}" type="presParOf" srcId="{446F0672-97F9-481A-954E-65BE93660B2B}" destId="{475BFBFF-13D3-4299-80AE-0B38D70EE028}" srcOrd="2" destOrd="0" presId="urn:microsoft.com/office/officeart/2005/8/layout/orgChart1"/>
    <dgm:cxn modelId="{2250EE43-228A-4AC2-A806-D6514FFD9CCB}" type="presParOf" srcId="{7441DBF6-8200-4500-BF04-DDB6D69C7116}" destId="{98831CE0-C2D1-44FB-B841-4EDD1ECA170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D2906-6C51-41A6-84F4-A715BC2E34A3}">
      <dsp:nvSpPr>
        <dsp:cNvPr id="0" name=""/>
        <dsp:cNvSpPr/>
      </dsp:nvSpPr>
      <dsp:spPr>
        <a:xfrm>
          <a:off x="107458" y="2272282"/>
          <a:ext cx="157785" cy="1230724"/>
        </a:xfrm>
        <a:custGeom>
          <a:avLst/>
          <a:gdLst/>
          <a:ahLst/>
          <a:cxnLst/>
          <a:rect l="0" t="0" r="0" b="0"/>
          <a:pathLst>
            <a:path>
              <a:moveTo>
                <a:pt x="0" y="0"/>
              </a:moveTo>
              <a:lnTo>
                <a:pt x="0" y="1230724"/>
              </a:lnTo>
              <a:lnTo>
                <a:pt x="157785" y="12307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EFF61D-2D61-4434-BDA9-5EE676F4C256}">
      <dsp:nvSpPr>
        <dsp:cNvPr id="0" name=""/>
        <dsp:cNvSpPr/>
      </dsp:nvSpPr>
      <dsp:spPr>
        <a:xfrm>
          <a:off x="107458" y="2272282"/>
          <a:ext cx="157785" cy="483874"/>
        </a:xfrm>
        <a:custGeom>
          <a:avLst/>
          <a:gdLst/>
          <a:ahLst/>
          <a:cxnLst/>
          <a:rect l="0" t="0" r="0" b="0"/>
          <a:pathLst>
            <a:path>
              <a:moveTo>
                <a:pt x="0" y="0"/>
              </a:moveTo>
              <a:lnTo>
                <a:pt x="0" y="483874"/>
              </a:lnTo>
              <a:lnTo>
                <a:pt x="157785" y="4838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FD42F2-E879-4D52-B3F7-AF85BEB793F5}">
      <dsp:nvSpPr>
        <dsp:cNvPr id="0" name=""/>
        <dsp:cNvSpPr/>
      </dsp:nvSpPr>
      <dsp:spPr>
        <a:xfrm>
          <a:off x="528218" y="1525432"/>
          <a:ext cx="3182000" cy="220899"/>
        </a:xfrm>
        <a:custGeom>
          <a:avLst/>
          <a:gdLst/>
          <a:ahLst/>
          <a:cxnLst/>
          <a:rect l="0" t="0" r="0" b="0"/>
          <a:pathLst>
            <a:path>
              <a:moveTo>
                <a:pt x="3182000" y="0"/>
              </a:moveTo>
              <a:lnTo>
                <a:pt x="3182000" y="110449"/>
              </a:lnTo>
              <a:lnTo>
                <a:pt x="0" y="110449"/>
              </a:lnTo>
              <a:lnTo>
                <a:pt x="0" y="2208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5A1EF8-DF43-433D-A7C8-20D7B5A8104C}">
      <dsp:nvSpPr>
        <dsp:cNvPr id="0" name=""/>
        <dsp:cNvSpPr/>
      </dsp:nvSpPr>
      <dsp:spPr>
        <a:xfrm>
          <a:off x="3110699" y="1525432"/>
          <a:ext cx="599520" cy="300275"/>
        </a:xfrm>
        <a:custGeom>
          <a:avLst/>
          <a:gdLst/>
          <a:ahLst/>
          <a:cxnLst/>
          <a:rect l="0" t="0" r="0" b="0"/>
          <a:pathLst>
            <a:path>
              <a:moveTo>
                <a:pt x="599520" y="0"/>
              </a:moveTo>
              <a:lnTo>
                <a:pt x="599520" y="189826"/>
              </a:lnTo>
              <a:lnTo>
                <a:pt x="0" y="189826"/>
              </a:lnTo>
              <a:lnTo>
                <a:pt x="0" y="3002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FC1F39-15DB-489C-A722-79289899BF72}">
      <dsp:nvSpPr>
        <dsp:cNvPr id="0" name=""/>
        <dsp:cNvSpPr/>
      </dsp:nvSpPr>
      <dsp:spPr>
        <a:xfrm>
          <a:off x="1936188" y="1525432"/>
          <a:ext cx="1774031" cy="251030"/>
        </a:xfrm>
        <a:custGeom>
          <a:avLst/>
          <a:gdLst/>
          <a:ahLst/>
          <a:cxnLst/>
          <a:rect l="0" t="0" r="0" b="0"/>
          <a:pathLst>
            <a:path>
              <a:moveTo>
                <a:pt x="1774031" y="0"/>
              </a:moveTo>
              <a:lnTo>
                <a:pt x="1774031" y="140581"/>
              </a:lnTo>
              <a:lnTo>
                <a:pt x="0" y="140581"/>
              </a:lnTo>
              <a:lnTo>
                <a:pt x="0" y="2510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F1A1E1-E46C-4CE3-9D8C-ADC4814182FD}">
      <dsp:nvSpPr>
        <dsp:cNvPr id="0" name=""/>
        <dsp:cNvSpPr/>
      </dsp:nvSpPr>
      <dsp:spPr>
        <a:xfrm>
          <a:off x="3925859" y="2272282"/>
          <a:ext cx="157785" cy="483874"/>
        </a:xfrm>
        <a:custGeom>
          <a:avLst/>
          <a:gdLst/>
          <a:ahLst/>
          <a:cxnLst/>
          <a:rect l="0" t="0" r="0" b="0"/>
          <a:pathLst>
            <a:path>
              <a:moveTo>
                <a:pt x="0" y="0"/>
              </a:moveTo>
              <a:lnTo>
                <a:pt x="0" y="483874"/>
              </a:lnTo>
              <a:lnTo>
                <a:pt x="157785" y="4838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ECA54C-F8FF-4C35-BBB7-CAAE710E57C8}">
      <dsp:nvSpPr>
        <dsp:cNvPr id="0" name=""/>
        <dsp:cNvSpPr/>
      </dsp:nvSpPr>
      <dsp:spPr>
        <a:xfrm>
          <a:off x="3710219" y="1525432"/>
          <a:ext cx="636400" cy="220899"/>
        </a:xfrm>
        <a:custGeom>
          <a:avLst/>
          <a:gdLst/>
          <a:ahLst/>
          <a:cxnLst/>
          <a:rect l="0" t="0" r="0" b="0"/>
          <a:pathLst>
            <a:path>
              <a:moveTo>
                <a:pt x="0" y="0"/>
              </a:moveTo>
              <a:lnTo>
                <a:pt x="0" y="110449"/>
              </a:lnTo>
              <a:lnTo>
                <a:pt x="636400" y="110449"/>
              </a:lnTo>
              <a:lnTo>
                <a:pt x="636400" y="2208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0601C8-0D93-4902-8BCE-C02363518AC9}">
      <dsp:nvSpPr>
        <dsp:cNvPr id="0" name=""/>
        <dsp:cNvSpPr/>
      </dsp:nvSpPr>
      <dsp:spPr>
        <a:xfrm>
          <a:off x="5198659" y="2272282"/>
          <a:ext cx="157785" cy="1230724"/>
        </a:xfrm>
        <a:custGeom>
          <a:avLst/>
          <a:gdLst/>
          <a:ahLst/>
          <a:cxnLst/>
          <a:rect l="0" t="0" r="0" b="0"/>
          <a:pathLst>
            <a:path>
              <a:moveTo>
                <a:pt x="0" y="0"/>
              </a:moveTo>
              <a:lnTo>
                <a:pt x="0" y="1230724"/>
              </a:lnTo>
              <a:lnTo>
                <a:pt x="157785" y="12307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4B2BA8-6312-4248-B7AB-9151F580049E}">
      <dsp:nvSpPr>
        <dsp:cNvPr id="0" name=""/>
        <dsp:cNvSpPr/>
      </dsp:nvSpPr>
      <dsp:spPr>
        <a:xfrm>
          <a:off x="5198659" y="2272282"/>
          <a:ext cx="157785" cy="483874"/>
        </a:xfrm>
        <a:custGeom>
          <a:avLst/>
          <a:gdLst/>
          <a:ahLst/>
          <a:cxnLst/>
          <a:rect l="0" t="0" r="0" b="0"/>
          <a:pathLst>
            <a:path>
              <a:moveTo>
                <a:pt x="0" y="0"/>
              </a:moveTo>
              <a:lnTo>
                <a:pt x="0" y="483874"/>
              </a:lnTo>
              <a:lnTo>
                <a:pt x="157785" y="4838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6178E2-E5DC-41AC-A855-D49F27387A18}">
      <dsp:nvSpPr>
        <dsp:cNvPr id="0" name=""/>
        <dsp:cNvSpPr/>
      </dsp:nvSpPr>
      <dsp:spPr>
        <a:xfrm>
          <a:off x="3710219" y="1525432"/>
          <a:ext cx="1909200" cy="220899"/>
        </a:xfrm>
        <a:custGeom>
          <a:avLst/>
          <a:gdLst/>
          <a:ahLst/>
          <a:cxnLst/>
          <a:rect l="0" t="0" r="0" b="0"/>
          <a:pathLst>
            <a:path>
              <a:moveTo>
                <a:pt x="0" y="0"/>
              </a:moveTo>
              <a:lnTo>
                <a:pt x="0" y="110449"/>
              </a:lnTo>
              <a:lnTo>
                <a:pt x="1909200" y="110449"/>
              </a:lnTo>
              <a:lnTo>
                <a:pt x="1909200" y="2208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3B8AF2-81A3-4493-9E13-276649C8D350}">
      <dsp:nvSpPr>
        <dsp:cNvPr id="0" name=""/>
        <dsp:cNvSpPr/>
      </dsp:nvSpPr>
      <dsp:spPr>
        <a:xfrm>
          <a:off x="3710219" y="1525432"/>
          <a:ext cx="3182000" cy="220899"/>
        </a:xfrm>
        <a:custGeom>
          <a:avLst/>
          <a:gdLst/>
          <a:ahLst/>
          <a:cxnLst/>
          <a:rect l="0" t="0" r="0" b="0"/>
          <a:pathLst>
            <a:path>
              <a:moveTo>
                <a:pt x="0" y="0"/>
              </a:moveTo>
              <a:lnTo>
                <a:pt x="0" y="110449"/>
              </a:lnTo>
              <a:lnTo>
                <a:pt x="3182000" y="110449"/>
              </a:lnTo>
              <a:lnTo>
                <a:pt x="3182000" y="2208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CBDF9-22B3-4DE3-ADFF-16BD001C3175}">
      <dsp:nvSpPr>
        <dsp:cNvPr id="0" name=""/>
        <dsp:cNvSpPr/>
      </dsp:nvSpPr>
      <dsp:spPr>
        <a:xfrm>
          <a:off x="3710219" y="940045"/>
          <a:ext cx="1981140" cy="91440"/>
        </a:xfrm>
        <a:custGeom>
          <a:avLst/>
          <a:gdLst/>
          <a:ahLst/>
          <a:cxnLst/>
          <a:rect l="0" t="0" r="0" b="0"/>
          <a:pathLst>
            <a:path>
              <a:moveTo>
                <a:pt x="1981140" y="45720"/>
              </a:moveTo>
              <a:lnTo>
                <a:pt x="0" y="45720"/>
              </a:lnTo>
              <a:lnTo>
                <a:pt x="0" y="594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7C25EA-772A-4005-AAD5-E1EB88B2832D}">
      <dsp:nvSpPr>
        <dsp:cNvPr id="0" name=""/>
        <dsp:cNvSpPr/>
      </dsp:nvSpPr>
      <dsp:spPr>
        <a:xfrm>
          <a:off x="7481285" y="1525432"/>
          <a:ext cx="157785" cy="483874"/>
        </a:xfrm>
        <a:custGeom>
          <a:avLst/>
          <a:gdLst/>
          <a:ahLst/>
          <a:cxnLst/>
          <a:rect l="0" t="0" r="0" b="0"/>
          <a:pathLst>
            <a:path>
              <a:moveTo>
                <a:pt x="0" y="0"/>
              </a:moveTo>
              <a:lnTo>
                <a:pt x="0" y="483874"/>
              </a:lnTo>
              <a:lnTo>
                <a:pt x="157785" y="4838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AFAC77-6729-4BD6-81D9-ECACC902B533}">
      <dsp:nvSpPr>
        <dsp:cNvPr id="0" name=""/>
        <dsp:cNvSpPr/>
      </dsp:nvSpPr>
      <dsp:spPr>
        <a:xfrm>
          <a:off x="5691359" y="940045"/>
          <a:ext cx="2210685" cy="91440"/>
        </a:xfrm>
        <a:custGeom>
          <a:avLst/>
          <a:gdLst/>
          <a:ahLst/>
          <a:cxnLst/>
          <a:rect l="0" t="0" r="0" b="0"/>
          <a:pathLst>
            <a:path>
              <a:moveTo>
                <a:pt x="0" y="45720"/>
              </a:moveTo>
              <a:lnTo>
                <a:pt x="2210685" y="45720"/>
              </a:lnTo>
              <a:lnTo>
                <a:pt x="2210685" y="594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463BB5-96DC-45A6-A160-983AA3230B0F}">
      <dsp:nvSpPr>
        <dsp:cNvPr id="0" name=""/>
        <dsp:cNvSpPr/>
      </dsp:nvSpPr>
      <dsp:spPr>
        <a:xfrm>
          <a:off x="5165409" y="459815"/>
          <a:ext cx="1051901" cy="525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t>President</a:t>
          </a:r>
          <a:endParaRPr lang="en-ZA" sz="1100" kern="1200" dirty="0"/>
        </a:p>
      </dsp:txBody>
      <dsp:txXfrm>
        <a:off x="5165409" y="459815"/>
        <a:ext cx="1051901" cy="525950"/>
      </dsp:txXfrm>
    </dsp:sp>
    <dsp:sp modelId="{94FDF165-76B7-4937-83C5-143EB19025E9}">
      <dsp:nvSpPr>
        <dsp:cNvPr id="0" name=""/>
        <dsp:cNvSpPr/>
      </dsp:nvSpPr>
      <dsp:spPr>
        <a:xfrm>
          <a:off x="7376095" y="999482"/>
          <a:ext cx="1051901" cy="525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t>Vice President 'Office </a:t>
          </a:r>
          <a:endParaRPr lang="en-ZA" sz="1100" kern="1200" dirty="0"/>
        </a:p>
      </dsp:txBody>
      <dsp:txXfrm>
        <a:off x="7376095" y="999482"/>
        <a:ext cx="1051901" cy="525950"/>
      </dsp:txXfrm>
    </dsp:sp>
    <dsp:sp modelId="{C82F1151-AF9D-434F-BEFB-F8A113DA35BD}">
      <dsp:nvSpPr>
        <dsp:cNvPr id="0" name=""/>
        <dsp:cNvSpPr/>
      </dsp:nvSpPr>
      <dsp:spPr>
        <a:xfrm>
          <a:off x="7639070" y="1746332"/>
          <a:ext cx="1051901" cy="525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t>Department of Environment </a:t>
          </a:r>
          <a:endParaRPr lang="en-ZA" sz="1100" kern="1200" dirty="0"/>
        </a:p>
      </dsp:txBody>
      <dsp:txXfrm>
        <a:off x="7639070" y="1746332"/>
        <a:ext cx="1051901" cy="525950"/>
      </dsp:txXfrm>
    </dsp:sp>
    <dsp:sp modelId="{8BC5BF30-921F-4F41-967F-D084BAFC0D64}">
      <dsp:nvSpPr>
        <dsp:cNvPr id="0" name=""/>
        <dsp:cNvSpPr/>
      </dsp:nvSpPr>
      <dsp:spPr>
        <a:xfrm>
          <a:off x="3184269" y="999482"/>
          <a:ext cx="1051901" cy="525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t>Prime Minister</a:t>
          </a:r>
          <a:endParaRPr lang="en-ZA" sz="1100" kern="1200" dirty="0"/>
        </a:p>
      </dsp:txBody>
      <dsp:txXfrm>
        <a:off x="3184269" y="999482"/>
        <a:ext cx="1051901" cy="525950"/>
      </dsp:txXfrm>
    </dsp:sp>
    <dsp:sp modelId="{6480D68B-0112-403B-A25B-C68DBE349356}">
      <dsp:nvSpPr>
        <dsp:cNvPr id="0" name=""/>
        <dsp:cNvSpPr/>
      </dsp:nvSpPr>
      <dsp:spPr>
        <a:xfrm>
          <a:off x="6366270" y="1746332"/>
          <a:ext cx="1051901" cy="525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t>Other Ministries</a:t>
          </a:r>
          <a:endParaRPr lang="en-ZA" sz="1100" kern="1200" dirty="0"/>
        </a:p>
      </dsp:txBody>
      <dsp:txXfrm>
        <a:off x="6366270" y="1746332"/>
        <a:ext cx="1051901" cy="525950"/>
      </dsp:txXfrm>
    </dsp:sp>
    <dsp:sp modelId="{063E03CC-72B6-4F8F-A2B4-42636CAF5FF1}">
      <dsp:nvSpPr>
        <dsp:cNvPr id="0" name=""/>
        <dsp:cNvSpPr/>
      </dsp:nvSpPr>
      <dsp:spPr>
        <a:xfrm>
          <a:off x="5093469" y="1746332"/>
          <a:ext cx="1051901" cy="525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t> Ministry of water </a:t>
          </a:r>
          <a:endParaRPr lang="en-ZA" sz="1100" kern="1200" dirty="0"/>
        </a:p>
      </dsp:txBody>
      <dsp:txXfrm>
        <a:off x="5093469" y="1746332"/>
        <a:ext cx="1051901" cy="525950"/>
      </dsp:txXfrm>
    </dsp:sp>
    <dsp:sp modelId="{D94AE147-9CC2-4011-9499-DCA4D4FF0F40}">
      <dsp:nvSpPr>
        <dsp:cNvPr id="0" name=""/>
        <dsp:cNvSpPr/>
      </dsp:nvSpPr>
      <dsp:spPr>
        <a:xfrm>
          <a:off x="5356445" y="2493182"/>
          <a:ext cx="1051901" cy="525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t>Ruvuma and Southern Basin Water Board </a:t>
          </a:r>
          <a:endParaRPr lang="en-ZA" sz="1100" kern="1200" dirty="0"/>
        </a:p>
      </dsp:txBody>
      <dsp:txXfrm>
        <a:off x="5356445" y="2493182"/>
        <a:ext cx="1051901" cy="525950"/>
      </dsp:txXfrm>
    </dsp:sp>
    <dsp:sp modelId="{2F1D06AA-C852-40F7-95BC-B8E36634860C}">
      <dsp:nvSpPr>
        <dsp:cNvPr id="0" name=""/>
        <dsp:cNvSpPr/>
      </dsp:nvSpPr>
      <dsp:spPr>
        <a:xfrm>
          <a:off x="5356445" y="3240031"/>
          <a:ext cx="1051901" cy="525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t>Pangani Basin Water Board </a:t>
          </a:r>
          <a:endParaRPr lang="en-ZA" sz="1100" kern="1200" dirty="0"/>
        </a:p>
      </dsp:txBody>
      <dsp:txXfrm>
        <a:off x="5356445" y="3240031"/>
        <a:ext cx="1051901" cy="525950"/>
      </dsp:txXfrm>
    </dsp:sp>
    <dsp:sp modelId="{1CD7DB5A-1B6C-49B0-B39C-53A5C0D8A943}">
      <dsp:nvSpPr>
        <dsp:cNvPr id="0" name=""/>
        <dsp:cNvSpPr/>
      </dsp:nvSpPr>
      <dsp:spPr>
        <a:xfrm>
          <a:off x="3820669" y="1746332"/>
          <a:ext cx="1051901" cy="525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t>Ministry of Transport </a:t>
          </a:r>
          <a:endParaRPr lang="en-ZA" sz="1100" kern="1200" dirty="0"/>
        </a:p>
      </dsp:txBody>
      <dsp:txXfrm>
        <a:off x="3820669" y="1746332"/>
        <a:ext cx="1051901" cy="525950"/>
      </dsp:txXfrm>
    </dsp:sp>
    <dsp:sp modelId="{42BEEC10-38B1-4378-B560-8BA2AB94B787}">
      <dsp:nvSpPr>
        <dsp:cNvPr id="0" name=""/>
        <dsp:cNvSpPr/>
      </dsp:nvSpPr>
      <dsp:spPr>
        <a:xfrm>
          <a:off x="4083644" y="2493182"/>
          <a:ext cx="1051901" cy="525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t> Tanzania Meteorological Agency    </a:t>
          </a:r>
          <a:endParaRPr lang="en-ZA" sz="1100" kern="1200" dirty="0"/>
        </a:p>
      </dsp:txBody>
      <dsp:txXfrm>
        <a:off x="4083644" y="2493182"/>
        <a:ext cx="1051901" cy="525950"/>
      </dsp:txXfrm>
    </dsp:sp>
    <dsp:sp modelId="{F6DBB5D9-8341-4A68-8180-FC3BB3DE0CF5}">
      <dsp:nvSpPr>
        <dsp:cNvPr id="0" name=""/>
        <dsp:cNvSpPr/>
      </dsp:nvSpPr>
      <dsp:spPr>
        <a:xfrm>
          <a:off x="1410237" y="1776463"/>
          <a:ext cx="1051901" cy="525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t>Disaster Management</a:t>
          </a:r>
          <a:endParaRPr lang="en-ZA" sz="1100" kern="1200" dirty="0"/>
        </a:p>
      </dsp:txBody>
      <dsp:txXfrm>
        <a:off x="1410237" y="1776463"/>
        <a:ext cx="1051901" cy="525950"/>
      </dsp:txXfrm>
    </dsp:sp>
    <dsp:sp modelId="{F1493A12-BBB9-4023-BC62-FAC02D392EC1}">
      <dsp:nvSpPr>
        <dsp:cNvPr id="0" name=""/>
        <dsp:cNvSpPr/>
      </dsp:nvSpPr>
      <dsp:spPr>
        <a:xfrm>
          <a:off x="2584748" y="1825708"/>
          <a:ext cx="1051901" cy="525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t>Ministry Of agriculture Food Security and Cooperatives </a:t>
          </a:r>
          <a:endParaRPr lang="en-ZA" sz="1100" kern="1200" dirty="0"/>
        </a:p>
      </dsp:txBody>
      <dsp:txXfrm>
        <a:off x="2584748" y="1825708"/>
        <a:ext cx="1051901" cy="525950"/>
      </dsp:txXfrm>
    </dsp:sp>
    <dsp:sp modelId="{B75B2F35-2A93-4C3C-9C11-79BC17E37A05}">
      <dsp:nvSpPr>
        <dsp:cNvPr id="0" name=""/>
        <dsp:cNvSpPr/>
      </dsp:nvSpPr>
      <dsp:spPr>
        <a:xfrm>
          <a:off x="2268" y="1746332"/>
          <a:ext cx="1051901" cy="525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t>Local Government </a:t>
          </a:r>
          <a:endParaRPr lang="en-ZA" sz="1100" kern="1200" dirty="0"/>
        </a:p>
      </dsp:txBody>
      <dsp:txXfrm>
        <a:off x="2268" y="1746332"/>
        <a:ext cx="1051901" cy="525950"/>
      </dsp:txXfrm>
    </dsp:sp>
    <dsp:sp modelId="{7CE8309C-658C-425B-9A24-DDC250090DC7}">
      <dsp:nvSpPr>
        <dsp:cNvPr id="0" name=""/>
        <dsp:cNvSpPr/>
      </dsp:nvSpPr>
      <dsp:spPr>
        <a:xfrm>
          <a:off x="265243" y="2493182"/>
          <a:ext cx="1051901" cy="525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t>Liwale District Council </a:t>
          </a:r>
          <a:endParaRPr lang="en-ZA" sz="1100" kern="1200" dirty="0"/>
        </a:p>
      </dsp:txBody>
      <dsp:txXfrm>
        <a:off x="265243" y="2493182"/>
        <a:ext cx="1051901" cy="525950"/>
      </dsp:txXfrm>
    </dsp:sp>
    <dsp:sp modelId="{02127F31-D5D9-45B7-8D6D-2C1B0E2064C6}">
      <dsp:nvSpPr>
        <dsp:cNvPr id="0" name=""/>
        <dsp:cNvSpPr/>
      </dsp:nvSpPr>
      <dsp:spPr>
        <a:xfrm>
          <a:off x="265243" y="3240031"/>
          <a:ext cx="1051901" cy="525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t>Arumeru District Council </a:t>
          </a:r>
          <a:endParaRPr lang="en-ZA" sz="1100" kern="1200" dirty="0"/>
        </a:p>
      </dsp:txBody>
      <dsp:txXfrm>
        <a:off x="265243" y="3240031"/>
        <a:ext cx="1051901" cy="52595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E161450-A976-4627-9904-96F4C1E4FF05}" type="datetimeFigureOut">
              <a:rPr lang="en-GB" smtClean="0"/>
              <a:t>26/08/2015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2D3DC5F-07FA-4826-ACD8-14B166462B96}" type="slidenum">
              <a:rPr lang="en-GB" smtClean="0"/>
              <a:t>‹#›</a:t>
            </a:fld>
            <a:endParaRPr lang="en-GB"/>
          </a:p>
        </p:txBody>
      </p:sp>
    </p:spTree>
    <p:extLst>
      <p:ext uri="{BB962C8B-B14F-4D97-AF65-F5344CB8AC3E}">
        <p14:creationId xmlns:p14="http://schemas.microsoft.com/office/powerpoint/2010/main" val="568762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788D01F-2261-4CDD-9D89-EB7E0BC616F4}" type="datetimeFigureOut">
              <a:rPr lang="en-ZA" smtClean="0"/>
              <a:pPr/>
              <a:t>2015/08/26</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D1C9A8C-CA82-41C9-AA9C-5938482EE3CE}" type="slidenum">
              <a:rPr lang="en-ZA" smtClean="0"/>
              <a:pPr/>
              <a:t>‹#›</a:t>
            </a:fld>
            <a:endParaRPr lang="en-ZA"/>
          </a:p>
        </p:txBody>
      </p:sp>
    </p:spTree>
    <p:extLst>
      <p:ext uri="{BB962C8B-B14F-4D97-AF65-F5344CB8AC3E}">
        <p14:creationId xmlns:p14="http://schemas.microsoft.com/office/powerpoint/2010/main" val="1455260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Instructions: Complete items in </a:t>
            </a:r>
            <a:r>
              <a:rPr lang="en-US" i="1" dirty="0" smtClean="0">
                <a:solidFill>
                  <a:srgbClr val="FF0000"/>
                </a:solidFill>
              </a:rPr>
              <a:t>red</a:t>
            </a:r>
            <a:r>
              <a:rPr lang="en-US" i="1" baseline="0" dirty="0" smtClean="0">
                <a:solidFill>
                  <a:srgbClr val="FF0000"/>
                </a:solidFill>
              </a:rPr>
              <a:t> italics</a:t>
            </a: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AD1C9A8C-CA82-41C9-AA9C-5938482EE3CE}" type="slidenum">
              <a:rPr lang="en-ZA" smtClean="0"/>
              <a:pPr/>
              <a:t>1</a:t>
            </a:fld>
            <a:endParaRPr lang="en-ZA"/>
          </a:p>
        </p:txBody>
      </p:sp>
    </p:spTree>
    <p:extLst>
      <p:ext uri="{BB962C8B-B14F-4D97-AF65-F5344CB8AC3E}">
        <p14:creationId xmlns:p14="http://schemas.microsoft.com/office/powerpoint/2010/main" val="352562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 as much information on the above questions as you can. </a:t>
            </a:r>
            <a:endParaRPr lang="en-US" dirty="0"/>
          </a:p>
        </p:txBody>
      </p:sp>
      <p:sp>
        <p:nvSpPr>
          <p:cNvPr id="4" name="Slide Number Placeholder 3"/>
          <p:cNvSpPr>
            <a:spLocks noGrp="1"/>
          </p:cNvSpPr>
          <p:nvPr>
            <p:ph type="sldNum" sz="quarter" idx="10"/>
          </p:nvPr>
        </p:nvSpPr>
        <p:spPr/>
        <p:txBody>
          <a:bodyPr/>
          <a:lstStyle/>
          <a:p>
            <a:fld id="{AD1C9A8C-CA82-41C9-AA9C-5938482EE3CE}" type="slidenum">
              <a:rPr lang="en-ZA" smtClean="0">
                <a:solidFill>
                  <a:prstClr val="black"/>
                </a:solidFill>
              </a:rPr>
              <a:pPr/>
              <a:t>6</a:t>
            </a:fld>
            <a:endParaRPr lang="en-ZA">
              <a:solidFill>
                <a:prstClr val="black"/>
              </a:solidFill>
            </a:endParaRPr>
          </a:p>
        </p:txBody>
      </p:sp>
    </p:spTree>
    <p:extLst>
      <p:ext uri="{BB962C8B-B14F-4D97-AF65-F5344CB8AC3E}">
        <p14:creationId xmlns:p14="http://schemas.microsoft.com/office/powerpoint/2010/main" val="2325017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mtClean="0"/>
          </a:p>
          <a:p>
            <a:r>
              <a:rPr lang="en-GB" smtClean="0"/>
              <a:t>The </a:t>
            </a:r>
            <a:r>
              <a:rPr lang="en-GB" dirty="0" smtClean="0"/>
              <a:t>consultation meetings held on 9th -14th March 2015 focused the Disaster Management Committees (5 members attended), Liwale District council (15 members attended), 50 village leaders and community representatives from Kibutuka division and 25 village leaders and community representatives from Makata division. The meeting focused on project awareness and project milestones which will be achieved in the project implementation period. The project used this opportunity to request for more community participation during the execution of the project interventions</a:t>
            </a:r>
            <a:endParaRPr lang="en-GB" dirty="0"/>
          </a:p>
        </p:txBody>
      </p:sp>
      <p:sp>
        <p:nvSpPr>
          <p:cNvPr id="4" name="Slide Number Placeholder 3"/>
          <p:cNvSpPr>
            <a:spLocks noGrp="1"/>
          </p:cNvSpPr>
          <p:nvPr>
            <p:ph type="sldNum" sz="quarter" idx="10"/>
          </p:nvPr>
        </p:nvSpPr>
        <p:spPr/>
        <p:txBody>
          <a:bodyPr/>
          <a:lstStyle/>
          <a:p>
            <a:fld id="{27415C23-4788-442C-85B7-4212F2B29A75}" type="slidenum">
              <a:rPr lang="en-ZA" smtClean="0">
                <a:solidFill>
                  <a:prstClr val="black"/>
                </a:solidFill>
              </a:rPr>
              <a:pPr/>
              <a:t>11</a:t>
            </a:fld>
            <a:endParaRPr lang="en-ZA">
              <a:solidFill>
                <a:prstClr val="black"/>
              </a:solidFill>
            </a:endParaRPr>
          </a:p>
        </p:txBody>
      </p:sp>
    </p:spTree>
    <p:extLst>
      <p:ext uri="{BB962C8B-B14F-4D97-AF65-F5344CB8AC3E}">
        <p14:creationId xmlns:p14="http://schemas.microsoft.com/office/powerpoint/2010/main" val="1626123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medium- (10–30 year) and long-term climate change projections –100yrs. These provide information about the future state of the climate, and are </a:t>
            </a:r>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16</a:t>
            </a:fld>
            <a:endParaRPr lang="en-ZA"/>
          </a:p>
        </p:txBody>
      </p:sp>
    </p:spTree>
    <p:extLst>
      <p:ext uri="{BB962C8B-B14F-4D97-AF65-F5344CB8AC3E}">
        <p14:creationId xmlns:p14="http://schemas.microsoft.com/office/powerpoint/2010/main" val="2088118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17</a:t>
            </a:fld>
            <a:endParaRPr lang="en-ZA"/>
          </a:p>
        </p:txBody>
      </p:sp>
    </p:spTree>
    <p:extLst>
      <p:ext uri="{BB962C8B-B14F-4D97-AF65-F5344CB8AC3E}">
        <p14:creationId xmlns:p14="http://schemas.microsoft.com/office/powerpoint/2010/main" val="3722623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20</a:t>
            </a:fld>
            <a:endParaRPr lang="en-ZA"/>
          </a:p>
        </p:txBody>
      </p:sp>
    </p:spTree>
    <p:extLst>
      <p:ext uri="{BB962C8B-B14F-4D97-AF65-F5344CB8AC3E}">
        <p14:creationId xmlns:p14="http://schemas.microsoft.com/office/powerpoint/2010/main" val="1866737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644CD24-1A92-4016-9957-181FB33ED627}" type="datetime1">
              <a:rPr lang="en-ZA" smtClean="0"/>
              <a:t>2015/08/26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a:p>
        </p:txBody>
      </p:sp>
      <p:pic>
        <p:nvPicPr>
          <p:cNvPr id="7" name="Picture 6"/>
          <p:cNvPicPr>
            <a:picLocks noChangeAspect="1"/>
          </p:cNvPicPr>
          <p:nvPr userDrawn="1"/>
        </p:nvPicPr>
        <p:blipFill>
          <a:blip r:embed="rId2" cstate="print"/>
          <a:stretch>
            <a:fillRect/>
          </a:stretch>
        </p:blipFill>
        <p:spPr>
          <a:xfrm>
            <a:off x="10345812" y="164307"/>
            <a:ext cx="1581150" cy="1343025"/>
          </a:xfrm>
          <a:prstGeom prst="rect">
            <a:avLst/>
          </a:prstGeom>
        </p:spPr>
      </p:pic>
    </p:spTree>
    <p:extLst>
      <p:ext uri="{BB962C8B-B14F-4D97-AF65-F5344CB8AC3E}">
        <p14:creationId xmlns:p14="http://schemas.microsoft.com/office/powerpoint/2010/main" val="229313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C7F489F-2115-4229-9D9B-F11E9BA2A161}" type="datetime1">
              <a:rPr lang="en-ZA" smtClean="0"/>
              <a:t>2015/08/26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a:p>
        </p:txBody>
      </p:sp>
    </p:spTree>
    <p:extLst>
      <p:ext uri="{BB962C8B-B14F-4D97-AF65-F5344CB8AC3E}">
        <p14:creationId xmlns:p14="http://schemas.microsoft.com/office/powerpoint/2010/main" val="2504354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024A4D-55FE-4D6F-AA5D-D0391A48204C}" type="datetime1">
              <a:rPr lang="en-ZA" smtClean="0"/>
              <a:t>2015/08/26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a:p>
        </p:txBody>
      </p:sp>
    </p:spTree>
    <p:extLst>
      <p:ext uri="{BB962C8B-B14F-4D97-AF65-F5344CB8AC3E}">
        <p14:creationId xmlns:p14="http://schemas.microsoft.com/office/powerpoint/2010/main" val="78606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F4D47FE-029C-4701-ACD3-A648B35A189F}" type="datetimeFigureOut">
              <a:rPr lang="en-GB">
                <a:solidFill>
                  <a:prstClr val="black">
                    <a:tint val="75000"/>
                  </a:prstClr>
                </a:solidFill>
              </a:rPr>
              <a:pPr/>
              <a:t>26/08/2015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DDBD188-5906-4CF1-9F6E-1204289073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8026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4D47FE-029C-4701-ACD3-A648B35A189F}" type="datetimeFigureOut">
              <a:rPr lang="en-GB">
                <a:solidFill>
                  <a:prstClr val="black">
                    <a:tint val="75000"/>
                  </a:prstClr>
                </a:solidFill>
              </a:rPr>
              <a:pPr/>
              <a:t>26/08/2015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DDBD188-5906-4CF1-9F6E-1204289073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9752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4D47FE-029C-4701-ACD3-A648B35A189F}" type="datetimeFigureOut">
              <a:rPr lang="en-GB">
                <a:solidFill>
                  <a:prstClr val="black">
                    <a:tint val="75000"/>
                  </a:prstClr>
                </a:solidFill>
              </a:rPr>
              <a:pPr/>
              <a:t>26/08/2015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DDBD188-5906-4CF1-9F6E-1204289073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3527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F4D47FE-029C-4701-ACD3-A648B35A189F}" type="datetimeFigureOut">
              <a:rPr lang="en-GB">
                <a:solidFill>
                  <a:prstClr val="black">
                    <a:tint val="75000"/>
                  </a:prstClr>
                </a:solidFill>
              </a:rPr>
              <a:pPr/>
              <a:t>26/08/2015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DDBD188-5906-4CF1-9F6E-1204289073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5574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F4D47FE-029C-4701-ACD3-A648B35A189F}" type="datetimeFigureOut">
              <a:rPr lang="en-GB">
                <a:solidFill>
                  <a:prstClr val="black">
                    <a:tint val="75000"/>
                  </a:prstClr>
                </a:solidFill>
              </a:rPr>
              <a:pPr/>
              <a:t>26/08/2015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DDBD188-5906-4CF1-9F6E-1204289073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8998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F4D47FE-029C-4701-ACD3-A648B35A189F}" type="datetimeFigureOut">
              <a:rPr lang="en-GB">
                <a:solidFill>
                  <a:prstClr val="black">
                    <a:tint val="75000"/>
                  </a:prstClr>
                </a:solidFill>
              </a:rPr>
              <a:pPr/>
              <a:t>26/08/2015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DDBD188-5906-4CF1-9F6E-1204289073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6439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4D47FE-029C-4701-ACD3-A648B35A189F}" type="datetimeFigureOut">
              <a:rPr lang="en-GB">
                <a:solidFill>
                  <a:prstClr val="black">
                    <a:tint val="75000"/>
                  </a:prstClr>
                </a:solidFill>
              </a:rPr>
              <a:pPr/>
              <a:t>26/08/2015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DDBD188-5906-4CF1-9F6E-1204289073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4552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D47FE-029C-4701-ACD3-A648B35A189F}" type="datetimeFigureOut">
              <a:rPr lang="en-GB">
                <a:solidFill>
                  <a:prstClr val="black">
                    <a:tint val="75000"/>
                  </a:prstClr>
                </a:solidFill>
              </a:rPr>
              <a:pPr/>
              <a:t>26/08/2015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DDBD188-5906-4CF1-9F6E-1204289073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957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DFB0A62-E37C-4F90-A8C6-AE1AAAC725D8}" type="datetime1">
              <a:rPr lang="en-ZA" smtClean="0"/>
              <a:t>2015/08/26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a:p>
        </p:txBody>
      </p:sp>
      <p:pic>
        <p:nvPicPr>
          <p:cNvPr id="7" name="Picture 6"/>
          <p:cNvPicPr>
            <a:picLocks noChangeAspect="1"/>
          </p:cNvPicPr>
          <p:nvPr userDrawn="1"/>
        </p:nvPicPr>
        <p:blipFill>
          <a:blip r:embed="rId2" cstate="print"/>
          <a:stretch>
            <a:fillRect/>
          </a:stretch>
        </p:blipFill>
        <p:spPr>
          <a:xfrm>
            <a:off x="10368794" y="347663"/>
            <a:ext cx="1581150" cy="1343025"/>
          </a:xfrm>
          <a:prstGeom prst="rect">
            <a:avLst/>
          </a:prstGeom>
        </p:spPr>
      </p:pic>
    </p:spTree>
    <p:extLst>
      <p:ext uri="{BB962C8B-B14F-4D97-AF65-F5344CB8AC3E}">
        <p14:creationId xmlns:p14="http://schemas.microsoft.com/office/powerpoint/2010/main" val="4272014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D47FE-029C-4701-ACD3-A648B35A189F}" type="datetimeFigureOut">
              <a:rPr lang="en-GB">
                <a:solidFill>
                  <a:prstClr val="black">
                    <a:tint val="75000"/>
                  </a:prstClr>
                </a:solidFill>
              </a:rPr>
              <a:pPr/>
              <a:t>26/08/2015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DDBD188-5906-4CF1-9F6E-1204289073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6192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4D47FE-029C-4701-ACD3-A648B35A189F}" type="datetimeFigureOut">
              <a:rPr lang="en-GB">
                <a:solidFill>
                  <a:prstClr val="black">
                    <a:tint val="75000"/>
                  </a:prstClr>
                </a:solidFill>
              </a:rPr>
              <a:pPr/>
              <a:t>26/08/2015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DDBD188-5906-4CF1-9F6E-1204289073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7030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4D47FE-029C-4701-ACD3-A648B35A189F}" type="datetimeFigureOut">
              <a:rPr lang="en-GB">
                <a:solidFill>
                  <a:prstClr val="black">
                    <a:tint val="75000"/>
                  </a:prstClr>
                </a:solidFill>
              </a:rPr>
              <a:pPr/>
              <a:t>26/08/2015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DDBD188-5906-4CF1-9F6E-1204289073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7100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A41B42A-6BED-4313-8D58-4192C6B74DBE}" type="datetimeFigureOut">
              <a:rPr lang="en-GB" smtClean="0">
                <a:solidFill>
                  <a:prstClr val="black">
                    <a:tint val="75000"/>
                  </a:prstClr>
                </a:solidFill>
              </a:rPr>
              <a:pPr/>
              <a:t>26/08/2015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236BDD0-7E96-4287-8805-0C964127EB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058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41B42A-6BED-4313-8D58-4192C6B74DBE}" type="datetimeFigureOut">
              <a:rPr lang="en-GB" smtClean="0">
                <a:solidFill>
                  <a:prstClr val="black">
                    <a:tint val="75000"/>
                  </a:prstClr>
                </a:solidFill>
              </a:rPr>
              <a:pPr/>
              <a:t>26/08/2015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236BDD0-7E96-4287-8805-0C964127EB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9458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41B42A-6BED-4313-8D58-4192C6B74DBE}" type="datetimeFigureOut">
              <a:rPr lang="en-GB" smtClean="0">
                <a:solidFill>
                  <a:prstClr val="black">
                    <a:tint val="75000"/>
                  </a:prstClr>
                </a:solidFill>
              </a:rPr>
              <a:pPr/>
              <a:t>26/08/2015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236BDD0-7E96-4287-8805-0C964127EB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3302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A41B42A-6BED-4313-8D58-4192C6B74DBE}" type="datetimeFigureOut">
              <a:rPr lang="en-GB" smtClean="0">
                <a:solidFill>
                  <a:prstClr val="black">
                    <a:tint val="75000"/>
                  </a:prstClr>
                </a:solidFill>
              </a:rPr>
              <a:pPr/>
              <a:t>26/08/2015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236BDD0-7E96-4287-8805-0C964127EB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80670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A41B42A-6BED-4313-8D58-4192C6B74DBE}" type="datetimeFigureOut">
              <a:rPr lang="en-GB" smtClean="0">
                <a:solidFill>
                  <a:prstClr val="black">
                    <a:tint val="75000"/>
                  </a:prstClr>
                </a:solidFill>
              </a:rPr>
              <a:pPr/>
              <a:t>26/08/2015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236BDD0-7E96-4287-8805-0C964127EB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2822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A41B42A-6BED-4313-8D58-4192C6B74DBE}" type="datetimeFigureOut">
              <a:rPr lang="en-GB" smtClean="0">
                <a:solidFill>
                  <a:prstClr val="black">
                    <a:tint val="75000"/>
                  </a:prstClr>
                </a:solidFill>
              </a:rPr>
              <a:pPr/>
              <a:t>26/08/2015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236BDD0-7E96-4287-8805-0C964127EB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66169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1B42A-6BED-4313-8D58-4192C6B74DBE}" type="datetimeFigureOut">
              <a:rPr lang="en-GB" smtClean="0">
                <a:solidFill>
                  <a:prstClr val="black">
                    <a:tint val="75000"/>
                  </a:prstClr>
                </a:solidFill>
              </a:rPr>
              <a:pPr/>
              <a:t>26/08/2015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236BDD0-7E96-4287-8805-0C964127EB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561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ABBEB4-B3D0-4425-862D-3D017C59AA5A}" type="datetime1">
              <a:rPr lang="en-ZA" smtClean="0"/>
              <a:t>2015/08/26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a:p>
        </p:txBody>
      </p:sp>
      <p:pic>
        <p:nvPicPr>
          <p:cNvPr id="7" name="Picture 6"/>
          <p:cNvPicPr>
            <a:picLocks noChangeAspect="1"/>
          </p:cNvPicPr>
          <p:nvPr userDrawn="1"/>
        </p:nvPicPr>
        <p:blipFill>
          <a:blip r:embed="rId2" cstate="print"/>
          <a:stretch>
            <a:fillRect/>
          </a:stretch>
        </p:blipFill>
        <p:spPr>
          <a:xfrm>
            <a:off x="10368493" y="339725"/>
            <a:ext cx="1581150" cy="1343025"/>
          </a:xfrm>
          <a:prstGeom prst="rect">
            <a:avLst/>
          </a:prstGeom>
        </p:spPr>
      </p:pic>
    </p:spTree>
    <p:extLst>
      <p:ext uri="{BB962C8B-B14F-4D97-AF65-F5344CB8AC3E}">
        <p14:creationId xmlns:p14="http://schemas.microsoft.com/office/powerpoint/2010/main" val="1848551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1B42A-6BED-4313-8D58-4192C6B74DBE}" type="datetimeFigureOut">
              <a:rPr lang="en-GB" smtClean="0">
                <a:solidFill>
                  <a:prstClr val="black">
                    <a:tint val="75000"/>
                  </a:prstClr>
                </a:solidFill>
              </a:rPr>
              <a:pPr/>
              <a:t>26/08/2015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236BDD0-7E96-4287-8805-0C964127EB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22597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1B42A-6BED-4313-8D58-4192C6B74DBE}" type="datetimeFigureOut">
              <a:rPr lang="en-GB" smtClean="0">
                <a:solidFill>
                  <a:prstClr val="black">
                    <a:tint val="75000"/>
                  </a:prstClr>
                </a:solidFill>
              </a:rPr>
              <a:pPr/>
              <a:t>26/08/2015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236BDD0-7E96-4287-8805-0C964127EB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0344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41B42A-6BED-4313-8D58-4192C6B74DBE}" type="datetimeFigureOut">
              <a:rPr lang="en-GB" smtClean="0">
                <a:solidFill>
                  <a:prstClr val="black">
                    <a:tint val="75000"/>
                  </a:prstClr>
                </a:solidFill>
              </a:rPr>
              <a:pPr/>
              <a:t>26/08/2015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236BDD0-7E96-4287-8805-0C964127EB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9708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41B42A-6BED-4313-8D58-4192C6B74DBE}" type="datetimeFigureOut">
              <a:rPr lang="en-GB" smtClean="0">
                <a:solidFill>
                  <a:prstClr val="black">
                    <a:tint val="75000"/>
                  </a:prstClr>
                </a:solidFill>
              </a:rPr>
              <a:pPr/>
              <a:t>26/08/2015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236BDD0-7E96-4287-8805-0C964127EB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27370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A41B42A-6BED-4313-8D58-4192C6B74DBE}" type="datetimeFigureOut">
              <a:rPr lang="en-GB" smtClean="0">
                <a:solidFill>
                  <a:prstClr val="black">
                    <a:tint val="75000"/>
                  </a:prstClr>
                </a:solidFill>
              </a:rPr>
              <a:pPr/>
              <a:t>26/08/2015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236BDD0-7E96-4287-8805-0C964127EB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00614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41B42A-6BED-4313-8D58-4192C6B74DBE}" type="datetimeFigureOut">
              <a:rPr lang="en-GB" smtClean="0">
                <a:solidFill>
                  <a:prstClr val="black">
                    <a:tint val="75000"/>
                  </a:prstClr>
                </a:solidFill>
              </a:rPr>
              <a:pPr/>
              <a:t>26/08/2015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236BDD0-7E96-4287-8805-0C964127EB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9189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41B42A-6BED-4313-8D58-4192C6B74DBE}" type="datetimeFigureOut">
              <a:rPr lang="en-GB" smtClean="0">
                <a:solidFill>
                  <a:prstClr val="black">
                    <a:tint val="75000"/>
                  </a:prstClr>
                </a:solidFill>
              </a:rPr>
              <a:pPr/>
              <a:t>26/08/2015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236BDD0-7E96-4287-8805-0C964127EB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6429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A41B42A-6BED-4313-8D58-4192C6B74DBE}" type="datetimeFigureOut">
              <a:rPr lang="en-GB" smtClean="0">
                <a:solidFill>
                  <a:prstClr val="black">
                    <a:tint val="75000"/>
                  </a:prstClr>
                </a:solidFill>
              </a:rPr>
              <a:pPr/>
              <a:t>26/08/2015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236BDD0-7E96-4287-8805-0C964127EB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25208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A41B42A-6BED-4313-8D58-4192C6B74DBE}" type="datetimeFigureOut">
              <a:rPr lang="en-GB" smtClean="0">
                <a:solidFill>
                  <a:prstClr val="black">
                    <a:tint val="75000"/>
                  </a:prstClr>
                </a:solidFill>
              </a:rPr>
              <a:pPr/>
              <a:t>26/08/2015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236BDD0-7E96-4287-8805-0C964127EB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41022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A41B42A-6BED-4313-8D58-4192C6B74DBE}" type="datetimeFigureOut">
              <a:rPr lang="en-GB" smtClean="0">
                <a:solidFill>
                  <a:prstClr val="black">
                    <a:tint val="75000"/>
                  </a:prstClr>
                </a:solidFill>
              </a:rPr>
              <a:pPr/>
              <a:t>26/08/2015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236BDD0-7E96-4287-8805-0C964127EB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7987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58D972B6-81BA-4193-8EA7-48826176C510}" type="datetime1">
              <a:rPr lang="en-ZA" smtClean="0"/>
              <a:t>2015/08/26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19E6B96-096C-4B7F-BB82-A76007EDE823}" type="slidenum">
              <a:rPr lang="en-ZA" smtClean="0"/>
              <a:pPr/>
              <a:t>‹#›</a:t>
            </a:fld>
            <a:endParaRPr lang="en-ZA"/>
          </a:p>
        </p:txBody>
      </p:sp>
      <p:pic>
        <p:nvPicPr>
          <p:cNvPr id="8" name="Picture 7"/>
          <p:cNvPicPr>
            <a:picLocks noChangeAspect="1"/>
          </p:cNvPicPr>
          <p:nvPr userDrawn="1"/>
        </p:nvPicPr>
        <p:blipFill>
          <a:blip r:embed="rId2" cstate="print"/>
          <a:stretch>
            <a:fillRect/>
          </a:stretch>
        </p:blipFill>
        <p:spPr>
          <a:xfrm>
            <a:off x="10402358" y="356393"/>
            <a:ext cx="1581150" cy="1343025"/>
          </a:xfrm>
          <a:prstGeom prst="rect">
            <a:avLst/>
          </a:prstGeom>
        </p:spPr>
      </p:pic>
    </p:spTree>
    <p:extLst>
      <p:ext uri="{BB962C8B-B14F-4D97-AF65-F5344CB8AC3E}">
        <p14:creationId xmlns:p14="http://schemas.microsoft.com/office/powerpoint/2010/main" val="4252975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1B42A-6BED-4313-8D58-4192C6B74DBE}" type="datetimeFigureOut">
              <a:rPr lang="en-GB" smtClean="0">
                <a:solidFill>
                  <a:prstClr val="black">
                    <a:tint val="75000"/>
                  </a:prstClr>
                </a:solidFill>
              </a:rPr>
              <a:pPr/>
              <a:t>26/08/2015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236BDD0-7E96-4287-8805-0C964127EB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5871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1B42A-6BED-4313-8D58-4192C6B74DBE}" type="datetimeFigureOut">
              <a:rPr lang="en-GB" smtClean="0">
                <a:solidFill>
                  <a:prstClr val="black">
                    <a:tint val="75000"/>
                  </a:prstClr>
                </a:solidFill>
              </a:rPr>
              <a:pPr/>
              <a:t>26/08/2015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236BDD0-7E96-4287-8805-0C964127EB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70446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1B42A-6BED-4313-8D58-4192C6B74DBE}" type="datetimeFigureOut">
              <a:rPr lang="en-GB" smtClean="0">
                <a:solidFill>
                  <a:prstClr val="black">
                    <a:tint val="75000"/>
                  </a:prstClr>
                </a:solidFill>
              </a:rPr>
              <a:pPr/>
              <a:t>26/08/2015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236BDD0-7E96-4287-8805-0C964127EB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40963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41B42A-6BED-4313-8D58-4192C6B74DBE}" type="datetimeFigureOut">
              <a:rPr lang="en-GB" smtClean="0">
                <a:solidFill>
                  <a:prstClr val="black">
                    <a:tint val="75000"/>
                  </a:prstClr>
                </a:solidFill>
              </a:rPr>
              <a:pPr/>
              <a:t>26/08/2015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236BDD0-7E96-4287-8805-0C964127EB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171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41B42A-6BED-4313-8D58-4192C6B74DBE}" type="datetimeFigureOut">
              <a:rPr lang="en-GB" smtClean="0">
                <a:solidFill>
                  <a:prstClr val="black">
                    <a:tint val="75000"/>
                  </a:prstClr>
                </a:solidFill>
              </a:rPr>
              <a:pPr/>
              <a:t>26/08/2015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236BDD0-7E96-4287-8805-0C964127EB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065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5BBB4E61-9989-4C6E-9F26-B04260B2F3F0}" type="datetime1">
              <a:rPr lang="en-ZA" smtClean="0"/>
              <a:t>2015/08/26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19E6B96-096C-4B7F-BB82-A76007EDE823}" type="slidenum">
              <a:rPr lang="en-ZA" smtClean="0"/>
              <a:pPr/>
              <a:t>‹#›</a:t>
            </a:fld>
            <a:endParaRPr lang="en-ZA"/>
          </a:p>
        </p:txBody>
      </p:sp>
      <p:pic>
        <p:nvPicPr>
          <p:cNvPr id="10" name="Picture 9"/>
          <p:cNvPicPr>
            <a:picLocks noChangeAspect="1"/>
          </p:cNvPicPr>
          <p:nvPr userDrawn="1"/>
        </p:nvPicPr>
        <p:blipFill>
          <a:blip r:embed="rId2" cstate="print"/>
          <a:stretch>
            <a:fillRect/>
          </a:stretch>
        </p:blipFill>
        <p:spPr>
          <a:xfrm>
            <a:off x="10410825" y="351632"/>
            <a:ext cx="1581150" cy="1343025"/>
          </a:xfrm>
          <a:prstGeom prst="rect">
            <a:avLst/>
          </a:prstGeom>
        </p:spPr>
      </p:pic>
    </p:spTree>
    <p:extLst>
      <p:ext uri="{BB962C8B-B14F-4D97-AF65-F5344CB8AC3E}">
        <p14:creationId xmlns:p14="http://schemas.microsoft.com/office/powerpoint/2010/main" val="340801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2C5F3BD3-A52A-4492-8C3C-B6A8F79742AB}" type="datetime1">
              <a:rPr lang="en-ZA" smtClean="0"/>
              <a:t>2015/08/26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19E6B96-096C-4B7F-BB82-A76007EDE823}" type="slidenum">
              <a:rPr lang="en-ZA" smtClean="0"/>
              <a:pPr/>
              <a:t>‹#›</a:t>
            </a:fld>
            <a:endParaRPr lang="en-ZA"/>
          </a:p>
        </p:txBody>
      </p:sp>
      <p:pic>
        <p:nvPicPr>
          <p:cNvPr id="6" name="Picture 5"/>
          <p:cNvPicPr>
            <a:picLocks noChangeAspect="1"/>
          </p:cNvPicPr>
          <p:nvPr userDrawn="1"/>
        </p:nvPicPr>
        <p:blipFill>
          <a:blip r:embed="rId2" cstate="print"/>
          <a:stretch>
            <a:fillRect/>
          </a:stretch>
        </p:blipFill>
        <p:spPr>
          <a:xfrm>
            <a:off x="10402362" y="356393"/>
            <a:ext cx="1581150" cy="1343025"/>
          </a:xfrm>
          <a:prstGeom prst="rect">
            <a:avLst/>
          </a:prstGeom>
        </p:spPr>
      </p:pic>
    </p:spTree>
    <p:extLst>
      <p:ext uri="{BB962C8B-B14F-4D97-AF65-F5344CB8AC3E}">
        <p14:creationId xmlns:p14="http://schemas.microsoft.com/office/powerpoint/2010/main" val="217743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BFF329-B718-4FF6-8AFA-9BF6D79FC514}" type="datetime1">
              <a:rPr lang="en-ZA" smtClean="0"/>
              <a:t>2015/08/26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19E6B96-096C-4B7F-BB82-A76007EDE823}" type="slidenum">
              <a:rPr lang="en-ZA" smtClean="0"/>
              <a:pPr/>
              <a:t>‹#›</a:t>
            </a:fld>
            <a:endParaRPr lang="en-ZA"/>
          </a:p>
        </p:txBody>
      </p:sp>
    </p:spTree>
    <p:extLst>
      <p:ext uri="{BB962C8B-B14F-4D97-AF65-F5344CB8AC3E}">
        <p14:creationId xmlns:p14="http://schemas.microsoft.com/office/powerpoint/2010/main" val="211746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8FB65-6D63-4B5B-B9A6-D1DD96E4FEA4}" type="datetime1">
              <a:rPr lang="en-ZA" smtClean="0"/>
              <a:t>2015/08/26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19E6B96-096C-4B7F-BB82-A76007EDE823}" type="slidenum">
              <a:rPr lang="en-ZA" smtClean="0"/>
              <a:pPr/>
              <a:t>‹#›</a:t>
            </a:fld>
            <a:endParaRPr lang="en-ZA"/>
          </a:p>
        </p:txBody>
      </p:sp>
    </p:spTree>
    <p:extLst>
      <p:ext uri="{BB962C8B-B14F-4D97-AF65-F5344CB8AC3E}">
        <p14:creationId xmlns:p14="http://schemas.microsoft.com/office/powerpoint/2010/main" val="94896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9B824-A613-4AE6-9CB3-66250A903432}" type="datetime1">
              <a:rPr lang="en-ZA" smtClean="0"/>
              <a:t>2015/08/26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19E6B96-096C-4B7F-BB82-A76007EDE823}" type="slidenum">
              <a:rPr lang="en-ZA" smtClean="0"/>
              <a:pPr/>
              <a:t>‹#›</a:t>
            </a:fld>
            <a:endParaRPr lang="en-ZA"/>
          </a:p>
        </p:txBody>
      </p:sp>
    </p:spTree>
    <p:extLst>
      <p:ext uri="{BB962C8B-B14F-4D97-AF65-F5344CB8AC3E}">
        <p14:creationId xmlns:p14="http://schemas.microsoft.com/office/powerpoint/2010/main" val="109978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723ED-9412-4B3E-B479-51F7465E4159}" type="datetime1">
              <a:rPr lang="en-ZA" smtClean="0"/>
              <a:t>2015/08/26</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E6B96-096C-4B7F-BB82-A76007EDE823}" type="slidenum">
              <a:rPr lang="en-ZA" smtClean="0"/>
              <a:pPr/>
              <a:t>‹#›</a:t>
            </a:fld>
            <a:endParaRPr lang="en-ZA"/>
          </a:p>
        </p:txBody>
      </p:sp>
    </p:spTree>
    <p:extLst>
      <p:ext uri="{BB962C8B-B14F-4D97-AF65-F5344CB8AC3E}">
        <p14:creationId xmlns:p14="http://schemas.microsoft.com/office/powerpoint/2010/main" val="1970862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D47FE-029C-4701-ACD3-A648B35A189F}" type="datetimeFigureOut">
              <a:rPr lang="en-GB" smtClean="0">
                <a:solidFill>
                  <a:prstClr val="black">
                    <a:tint val="75000"/>
                  </a:prstClr>
                </a:solidFill>
              </a:rPr>
              <a:pPr/>
              <a:t>26/08/2015</a:t>
            </a:fld>
            <a:endParaRPr lang="en-GB" smtClean="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smtClean="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BD188-5906-4CF1-9F6E-1204289073B1}"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424294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1B42A-6BED-4313-8D58-4192C6B74DBE}" type="datetimeFigureOut">
              <a:rPr lang="en-GB" smtClean="0">
                <a:solidFill>
                  <a:prstClr val="black">
                    <a:tint val="75000"/>
                  </a:prstClr>
                </a:solidFill>
              </a:rPr>
              <a:pPr/>
              <a:t>26/08/2015</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6BDD0-7E96-4287-8805-0C964127EB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05905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1B42A-6BED-4313-8D58-4192C6B74DBE}" type="datetimeFigureOut">
              <a:rPr lang="en-GB" smtClean="0">
                <a:solidFill>
                  <a:prstClr val="black">
                    <a:tint val="75000"/>
                  </a:prstClr>
                </a:solidFill>
              </a:rPr>
              <a:pPr/>
              <a:t>26/08/2015</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6BDD0-7E96-4287-8805-0C964127EB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9314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6192" y="4596385"/>
            <a:ext cx="9144000" cy="1742122"/>
          </a:xfrm>
        </p:spPr>
        <p:txBody>
          <a:bodyPr>
            <a:normAutofit/>
          </a:bodyPr>
          <a:lstStyle/>
          <a:p>
            <a:pPr>
              <a:lnSpc>
                <a:spcPct val="150000"/>
              </a:lnSpc>
            </a:pPr>
            <a:r>
              <a:rPr lang="en-ZA" altLang="fr-FR" sz="2400" b="1" dirty="0" smtClean="0">
                <a:solidFill>
                  <a:schemeClr val="tx2">
                    <a:lumMod val="75000"/>
                  </a:schemeClr>
                </a:solidFill>
              </a:rPr>
              <a:t>UNDP CIRDA Country Program Managers Workshop </a:t>
            </a:r>
            <a:br>
              <a:rPr lang="en-ZA" altLang="fr-FR" sz="2400" b="1" dirty="0" smtClean="0">
                <a:solidFill>
                  <a:schemeClr val="tx2">
                    <a:lumMod val="75000"/>
                  </a:schemeClr>
                </a:solidFill>
              </a:rPr>
            </a:br>
            <a:r>
              <a:rPr lang="en-ZA" altLang="fr-FR" sz="2400" b="1" dirty="0" smtClean="0">
                <a:solidFill>
                  <a:schemeClr val="tx2">
                    <a:lumMod val="75000"/>
                  </a:schemeClr>
                </a:solidFill>
              </a:rPr>
              <a:t>25-27August 2015</a:t>
            </a:r>
            <a:br>
              <a:rPr lang="en-ZA" altLang="fr-FR" sz="2400" b="1" dirty="0" smtClean="0">
                <a:solidFill>
                  <a:schemeClr val="tx2">
                    <a:lumMod val="75000"/>
                  </a:schemeClr>
                </a:solidFill>
              </a:rPr>
            </a:br>
            <a:r>
              <a:rPr lang="en-ZA" altLang="fr-FR" sz="2400" b="1" dirty="0" smtClean="0">
                <a:solidFill>
                  <a:schemeClr val="tx2">
                    <a:lumMod val="75000"/>
                  </a:schemeClr>
                </a:solidFill>
              </a:rPr>
              <a:t>Addis Ababa, Ethiopia </a:t>
            </a:r>
            <a:endParaRPr lang="en-ZA" sz="2400" b="1" dirty="0"/>
          </a:p>
        </p:txBody>
      </p:sp>
      <p:sp>
        <p:nvSpPr>
          <p:cNvPr id="3" name="Subtitle 2"/>
          <p:cNvSpPr>
            <a:spLocks noGrp="1"/>
          </p:cNvSpPr>
          <p:nvPr>
            <p:ph type="subTitle" idx="1"/>
          </p:nvPr>
        </p:nvSpPr>
        <p:spPr>
          <a:xfrm>
            <a:off x="1548384" y="841248"/>
            <a:ext cx="9144000" cy="2880360"/>
          </a:xfrm>
        </p:spPr>
        <p:txBody>
          <a:bodyPr>
            <a:normAutofit/>
          </a:bodyPr>
          <a:lstStyle/>
          <a:p>
            <a:r>
              <a:rPr lang="en-US" b="1" dirty="0" smtClean="0"/>
              <a:t>Reports from Strengthening National Climate Information/ Early Warning System (CI/EWS) Project</a:t>
            </a:r>
            <a:endParaRPr lang="en-US" dirty="0" smtClean="0"/>
          </a:p>
          <a:p>
            <a:r>
              <a:rPr lang="en-ZA" b="1" i="1" dirty="0" smtClean="0"/>
              <a:t>TANZANIA </a:t>
            </a:r>
          </a:p>
          <a:p>
            <a:endParaRPr lang="en-ZA" b="1" i="1" dirty="0" smtClean="0"/>
          </a:p>
          <a:p>
            <a:r>
              <a:rPr lang="en-ZA" b="1" i="1" dirty="0" smtClean="0"/>
              <a:t>ALFEI DANIEL </a:t>
            </a:r>
          </a:p>
          <a:p>
            <a:r>
              <a:rPr lang="en-ZA" b="1" i="1" dirty="0" smtClean="0"/>
              <a:t>NATIONAL PROJECT COORDINATOR </a:t>
            </a:r>
          </a:p>
        </p:txBody>
      </p:sp>
      <p:sp>
        <p:nvSpPr>
          <p:cNvPr id="4" name="Slide Number Placeholder 3"/>
          <p:cNvSpPr>
            <a:spLocks noGrp="1"/>
          </p:cNvSpPr>
          <p:nvPr>
            <p:ph type="sldNum" sz="quarter" idx="12"/>
          </p:nvPr>
        </p:nvSpPr>
        <p:spPr/>
        <p:txBody>
          <a:bodyPr/>
          <a:lstStyle/>
          <a:p>
            <a:fld id="{419E6B96-096C-4B7F-BB82-A76007EDE823}" type="slidenum">
              <a:rPr lang="en-ZA" smtClean="0"/>
              <a:pPr/>
              <a:t>1</a:t>
            </a:fld>
            <a:endParaRPr lang="en-ZA"/>
          </a:p>
        </p:txBody>
      </p:sp>
    </p:spTree>
    <p:extLst>
      <p:ext uri="{BB962C8B-B14F-4D97-AF65-F5344CB8AC3E}">
        <p14:creationId xmlns:p14="http://schemas.microsoft.com/office/powerpoint/2010/main" val="371520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3669"/>
          </a:xfrm>
        </p:spPr>
        <p:txBody>
          <a:bodyPr>
            <a:normAutofit fontScale="90000"/>
          </a:bodyPr>
          <a:lstStyle/>
          <a:p>
            <a:r>
              <a:rPr lang="en-GB" b="1" dirty="0" err="1" smtClean="0"/>
              <a:t>Cont</a:t>
            </a:r>
            <a:r>
              <a:rPr lang="en-GB" b="1" dirty="0" smtClean="0"/>
              <a:t>…</a:t>
            </a:r>
            <a:endParaRPr lang="en-GB" b="1" dirty="0"/>
          </a:p>
        </p:txBody>
      </p:sp>
      <p:sp>
        <p:nvSpPr>
          <p:cNvPr id="3" name="Content Placeholder 2"/>
          <p:cNvSpPr>
            <a:spLocks noGrp="1"/>
          </p:cNvSpPr>
          <p:nvPr>
            <p:ph idx="1"/>
          </p:nvPr>
        </p:nvSpPr>
        <p:spPr>
          <a:xfrm>
            <a:off x="838200" y="1210614"/>
            <a:ext cx="10515600" cy="4966349"/>
          </a:xfrm>
        </p:spPr>
        <p:txBody>
          <a:bodyPr>
            <a:normAutofit fontScale="92500" lnSpcReduction="20000"/>
          </a:bodyPr>
          <a:lstStyle/>
          <a:p>
            <a:r>
              <a:rPr lang="en-GB" dirty="0" smtClean="0"/>
              <a:t>Initiated the  </a:t>
            </a:r>
            <a:r>
              <a:rPr lang="en-GB" dirty="0"/>
              <a:t>process of establishing operational emergency operations unit that will coordinates EW emission and DR activities for the country</a:t>
            </a:r>
          </a:p>
          <a:p>
            <a:pPr lvl="1"/>
            <a:r>
              <a:rPr lang="en-GB" b="1" dirty="0" smtClean="0"/>
              <a:t>Completing </a:t>
            </a:r>
            <a:r>
              <a:rPr lang="en-GB" b="1" dirty="0"/>
              <a:t>feasibility study on the setup for the 24-hour Emergency Operation Centre (</a:t>
            </a:r>
            <a:r>
              <a:rPr lang="en-GB" b="1" dirty="0" err="1"/>
              <a:t>EoC</a:t>
            </a:r>
            <a:r>
              <a:rPr lang="en-GB" b="1" dirty="0" smtClean="0"/>
              <a:t>). The stud has provided: </a:t>
            </a:r>
          </a:p>
          <a:p>
            <a:pPr lvl="1"/>
            <a:r>
              <a:rPr lang="en-GB" dirty="0" smtClean="0"/>
              <a:t>Emergency </a:t>
            </a:r>
            <a:r>
              <a:rPr lang="en-GB" dirty="0"/>
              <a:t>Operation Centre management, functions and structure requirements,</a:t>
            </a:r>
          </a:p>
          <a:p>
            <a:pPr lvl="1"/>
            <a:r>
              <a:rPr lang="en-GB" dirty="0"/>
              <a:t>Staffing requirement in terms of personnel, technical expertise and equipment </a:t>
            </a:r>
          </a:p>
          <a:p>
            <a:pPr lvl="1"/>
            <a:r>
              <a:rPr lang="en-GB" dirty="0"/>
              <a:t>List of communication equipment and estimated budget</a:t>
            </a:r>
          </a:p>
          <a:p>
            <a:pPr lvl="1"/>
            <a:r>
              <a:rPr lang="en-GB" dirty="0"/>
              <a:t>Criteria for site  selection, </a:t>
            </a:r>
          </a:p>
          <a:p>
            <a:pPr lvl="1"/>
            <a:r>
              <a:rPr lang="en-GB" dirty="0"/>
              <a:t>Capacity development  assessment report </a:t>
            </a:r>
          </a:p>
          <a:p>
            <a:pPr lvl="1"/>
            <a:r>
              <a:rPr lang="en-GB" dirty="0" smtClean="0"/>
              <a:t>Engagement with the </a:t>
            </a:r>
            <a:r>
              <a:rPr lang="en-GB" dirty="0"/>
              <a:t>private sector to long sustain of the Centre</a:t>
            </a:r>
          </a:p>
          <a:p>
            <a:pPr lvl="1"/>
            <a:r>
              <a:rPr lang="en-GB" dirty="0"/>
              <a:t>Modalities of long-term financing opportunities</a:t>
            </a:r>
          </a:p>
          <a:p>
            <a:pPr lvl="1"/>
            <a:r>
              <a:rPr lang="en-GB" dirty="0"/>
              <a:t>List of agencies/stakeholders include their roles and possible synergy areas</a:t>
            </a:r>
          </a:p>
          <a:p>
            <a:r>
              <a:rPr lang="en-GB" dirty="0"/>
              <a:t>The established </a:t>
            </a:r>
            <a:r>
              <a:rPr lang="en-GB" dirty="0" err="1"/>
              <a:t>EoC</a:t>
            </a:r>
            <a:r>
              <a:rPr lang="en-GB" dirty="0"/>
              <a:t> will be a central command and control facility responsible for carrying out the principles of emergency preparedness and emergency </a:t>
            </a:r>
            <a:r>
              <a:rPr lang="en-GB" dirty="0" smtClean="0"/>
              <a:t>management. The </a:t>
            </a:r>
            <a:r>
              <a:rPr lang="en-GB" dirty="0"/>
              <a:t>study  is providing the following immediate outputs </a:t>
            </a:r>
          </a:p>
        </p:txBody>
      </p:sp>
      <p:sp>
        <p:nvSpPr>
          <p:cNvPr id="4" name="Slide Number Placeholder 3"/>
          <p:cNvSpPr>
            <a:spLocks noGrp="1"/>
          </p:cNvSpPr>
          <p:nvPr>
            <p:ph type="sldNum" sz="quarter" idx="12"/>
          </p:nvPr>
        </p:nvSpPr>
        <p:spPr/>
        <p:txBody>
          <a:bodyPr/>
          <a:lstStyle/>
          <a:p>
            <a:fld id="{419E6B96-096C-4B7F-BB82-A76007EDE823}" type="slidenum">
              <a:rPr lang="en-ZA" smtClean="0"/>
              <a:pPr/>
              <a:t>10</a:t>
            </a:fld>
            <a:endParaRPr lang="en-ZA"/>
          </a:p>
        </p:txBody>
      </p:sp>
    </p:spTree>
    <p:extLst>
      <p:ext uri="{BB962C8B-B14F-4D97-AF65-F5344CB8AC3E}">
        <p14:creationId xmlns:p14="http://schemas.microsoft.com/office/powerpoint/2010/main" val="4111104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19361"/>
            <a:ext cx="10058400" cy="717012"/>
          </a:xfrm>
        </p:spPr>
        <p:txBody>
          <a:bodyPr>
            <a:noAutofit/>
          </a:bodyPr>
          <a:lstStyle/>
          <a:p>
            <a:r>
              <a:rPr lang="en-GB" sz="2800" b="1" dirty="0" err="1" smtClean="0">
                <a:latin typeface="+mn-lt"/>
                <a:cs typeface="Arial" panose="020B0604020202020204" pitchFamily="34" charset="0"/>
              </a:rPr>
              <a:t>Cont</a:t>
            </a:r>
            <a:r>
              <a:rPr lang="en-GB" sz="2800" b="1" dirty="0" smtClean="0">
                <a:latin typeface="+mn-lt"/>
                <a:cs typeface="Arial" panose="020B0604020202020204" pitchFamily="34" charset="0"/>
              </a:rPr>
              <a:t>…</a:t>
            </a:r>
            <a:endParaRPr lang="en-GB" sz="2800" b="1" dirty="0">
              <a:latin typeface="+mn-lt"/>
              <a:cs typeface="Arial" panose="020B0604020202020204" pitchFamily="34" charset="0"/>
            </a:endParaRPr>
          </a:p>
        </p:txBody>
      </p:sp>
      <p:sp>
        <p:nvSpPr>
          <p:cNvPr id="3" name="Content Placeholder 2"/>
          <p:cNvSpPr>
            <a:spLocks noGrp="1"/>
          </p:cNvSpPr>
          <p:nvPr>
            <p:ph idx="1"/>
          </p:nvPr>
        </p:nvSpPr>
        <p:spPr>
          <a:xfrm>
            <a:off x="838200" y="1352282"/>
            <a:ext cx="6161690" cy="4824681"/>
          </a:xfrm>
        </p:spPr>
        <p:txBody>
          <a:bodyPr>
            <a:normAutofit fontScale="85000" lnSpcReduction="20000"/>
          </a:bodyPr>
          <a:lstStyle/>
          <a:p>
            <a:r>
              <a:rPr lang="en-GB" dirty="0">
                <a:cs typeface="Arial" panose="020B0604020202020204" pitchFamily="34" charset="0"/>
              </a:rPr>
              <a:t>Establishing o</a:t>
            </a:r>
            <a:r>
              <a:rPr lang="en-GB" dirty="0" smtClean="0">
                <a:cs typeface="Arial" panose="020B0604020202020204" pitchFamily="34" charset="0"/>
              </a:rPr>
              <a:t>ne </a:t>
            </a:r>
            <a:r>
              <a:rPr lang="en-GB" dirty="0">
                <a:cs typeface="Arial" panose="020B0604020202020204" pitchFamily="34" charset="0"/>
              </a:rPr>
              <a:t>EWS simulation and adaptation planning exercise in the two project pilot  districts</a:t>
            </a:r>
            <a:endParaRPr lang="en-GB" dirty="0" smtClean="0">
              <a:cs typeface="Arial" panose="020B0604020202020204" pitchFamily="34" charset="0"/>
            </a:endParaRPr>
          </a:p>
          <a:p>
            <a:r>
              <a:rPr lang="en-GB" dirty="0" smtClean="0">
                <a:cs typeface="Arial" panose="020B0604020202020204" pitchFamily="34" charset="0"/>
              </a:rPr>
              <a:t>The </a:t>
            </a:r>
            <a:r>
              <a:rPr lang="en-GB" dirty="0">
                <a:cs typeface="Arial" panose="020B0604020202020204" pitchFamily="34" charset="0"/>
              </a:rPr>
              <a:t>project </a:t>
            </a:r>
            <a:r>
              <a:rPr lang="en-GB" dirty="0" smtClean="0">
                <a:cs typeface="Arial" panose="020B0604020202020204" pitchFamily="34" charset="0"/>
              </a:rPr>
              <a:t> </a:t>
            </a:r>
            <a:r>
              <a:rPr lang="en-GB" dirty="0">
                <a:cs typeface="Arial" panose="020B0604020202020204" pitchFamily="34" charset="0"/>
              </a:rPr>
              <a:t>conducted a series of consultations meetings </a:t>
            </a:r>
            <a:r>
              <a:rPr lang="en-GB" dirty="0" smtClean="0">
                <a:cs typeface="Arial" panose="020B0604020202020204" pitchFamily="34" charset="0"/>
              </a:rPr>
              <a:t>to </a:t>
            </a:r>
            <a:r>
              <a:rPr lang="en-GB" dirty="0">
                <a:cs typeface="Arial" panose="020B0604020202020204" pitchFamily="34" charset="0"/>
              </a:rPr>
              <a:t>ensure the community understand the importance of early warning </a:t>
            </a:r>
            <a:r>
              <a:rPr lang="en-GB" dirty="0" smtClean="0">
                <a:cs typeface="Arial" panose="020B0604020202020204" pitchFamily="34" charset="0"/>
              </a:rPr>
              <a:t>and advisories   </a:t>
            </a:r>
          </a:p>
          <a:p>
            <a:r>
              <a:rPr lang="en-GB" dirty="0" smtClean="0">
                <a:cs typeface="Arial" panose="020B0604020202020204" pitchFamily="34" charset="0"/>
              </a:rPr>
              <a:t>Mobilized </a:t>
            </a:r>
            <a:r>
              <a:rPr lang="en-GB" dirty="0">
                <a:cs typeface="Arial" panose="020B0604020202020204" pitchFamily="34" charset="0"/>
              </a:rPr>
              <a:t>District disaster management committees and CBOs to participate in the simulation </a:t>
            </a:r>
            <a:r>
              <a:rPr lang="en-GB" dirty="0" smtClean="0">
                <a:cs typeface="Arial" panose="020B0604020202020204" pitchFamily="34" charset="0"/>
              </a:rPr>
              <a:t>exercise</a:t>
            </a:r>
          </a:p>
          <a:p>
            <a:r>
              <a:rPr lang="en-GB" dirty="0">
                <a:cs typeface="Arial" panose="020B0604020202020204" pitchFamily="34" charset="0"/>
              </a:rPr>
              <a:t>Trained </a:t>
            </a:r>
            <a:r>
              <a:rPr lang="en-GB" dirty="0" smtClean="0">
                <a:cs typeface="Arial" panose="020B0604020202020204" pitchFamily="34" charset="0"/>
              </a:rPr>
              <a:t>453 </a:t>
            </a:r>
            <a:r>
              <a:rPr lang="en-GB" dirty="0">
                <a:cs typeface="Arial" panose="020B0604020202020204" pitchFamily="34" charset="0"/>
              </a:rPr>
              <a:t>community representatives </a:t>
            </a:r>
            <a:r>
              <a:rPr lang="en-GB" dirty="0" smtClean="0">
                <a:cs typeface="Arial" panose="020B0604020202020204" pitchFamily="34" charset="0"/>
              </a:rPr>
              <a:t>on the  </a:t>
            </a:r>
            <a:r>
              <a:rPr lang="en-GB" dirty="0" smtClean="0">
                <a:cs typeface="Arial" panose="020B0604020202020204" pitchFamily="34" charset="0"/>
              </a:rPr>
              <a:t>application of climate </a:t>
            </a:r>
            <a:r>
              <a:rPr lang="en-GB" dirty="0">
                <a:cs typeface="Arial" panose="020B0604020202020204" pitchFamily="34" charset="0"/>
              </a:rPr>
              <a:t>information </a:t>
            </a:r>
            <a:r>
              <a:rPr lang="en-GB" dirty="0" smtClean="0">
                <a:cs typeface="Arial" panose="020B0604020202020204" pitchFamily="34" charset="0"/>
              </a:rPr>
              <a:t>in  overcoming  </a:t>
            </a:r>
            <a:r>
              <a:rPr lang="en-GB" dirty="0">
                <a:cs typeface="Arial" panose="020B0604020202020204" pitchFamily="34" charset="0"/>
              </a:rPr>
              <a:t>drought and floods. </a:t>
            </a:r>
            <a:endParaRPr lang="en-GB" dirty="0" smtClean="0">
              <a:cs typeface="Arial" panose="020B0604020202020204" pitchFamily="34" charset="0"/>
            </a:endParaRPr>
          </a:p>
          <a:p>
            <a:r>
              <a:rPr lang="en-GB" dirty="0" smtClean="0">
                <a:cs typeface="Arial" panose="020B0604020202020204" pitchFamily="34" charset="0"/>
              </a:rPr>
              <a:t>Training </a:t>
            </a:r>
            <a:r>
              <a:rPr lang="en-GB" dirty="0">
                <a:cs typeface="Arial" panose="020B0604020202020204" pitchFamily="34" charset="0"/>
              </a:rPr>
              <a:t>focused </a:t>
            </a:r>
            <a:r>
              <a:rPr lang="en-GB" dirty="0" smtClean="0">
                <a:cs typeface="Arial" panose="020B0604020202020204" pitchFamily="34" charset="0"/>
              </a:rPr>
              <a:t>on climate information product can be downscaled to local </a:t>
            </a:r>
            <a:r>
              <a:rPr lang="en-GB" dirty="0" smtClean="0">
                <a:cs typeface="Arial" panose="020B0604020202020204" pitchFamily="34" charset="0"/>
              </a:rPr>
              <a:t>levels</a:t>
            </a:r>
            <a:endParaRPr lang="en-GB" dirty="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6999890" y="1690688"/>
            <a:ext cx="4887147" cy="3827243"/>
          </a:xfrm>
          <a:prstGeom prst="rect">
            <a:avLst/>
          </a:prstGeom>
        </p:spPr>
      </p:pic>
    </p:spTree>
    <p:extLst>
      <p:ext uri="{BB962C8B-B14F-4D97-AF65-F5344CB8AC3E}">
        <p14:creationId xmlns:p14="http://schemas.microsoft.com/office/powerpoint/2010/main" val="1727417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Tanzania </a:t>
            </a:r>
            <a:r>
              <a:rPr lang="en-GB" b="1" dirty="0"/>
              <a:t>Meteorological Agency </a:t>
            </a:r>
          </a:p>
        </p:txBody>
      </p:sp>
      <p:sp>
        <p:nvSpPr>
          <p:cNvPr id="3" name="Content Placeholder 2"/>
          <p:cNvSpPr>
            <a:spLocks noGrp="1"/>
          </p:cNvSpPr>
          <p:nvPr>
            <p:ph idx="1"/>
          </p:nvPr>
        </p:nvSpPr>
        <p:spPr>
          <a:xfrm>
            <a:off x="674427" y="1690687"/>
            <a:ext cx="9538519" cy="5030787"/>
          </a:xfrm>
        </p:spPr>
        <p:txBody>
          <a:bodyPr>
            <a:normAutofit/>
          </a:bodyPr>
          <a:lstStyle/>
          <a:p>
            <a:pPr lvl="0"/>
            <a:r>
              <a:rPr lang="en-GB" dirty="0"/>
              <a:t>Is one of </a:t>
            </a:r>
            <a:r>
              <a:rPr lang="en-GB" dirty="0" smtClean="0"/>
              <a:t>the implementing </a:t>
            </a:r>
            <a:r>
              <a:rPr lang="en-GB" dirty="0"/>
              <a:t>partners and beneficiaries of  Strengthening </a:t>
            </a:r>
            <a:r>
              <a:rPr lang="en-GB" dirty="0" smtClean="0"/>
              <a:t>Climate  </a:t>
            </a:r>
            <a:r>
              <a:rPr lang="en-GB" dirty="0"/>
              <a:t>Information and Early warning Systems project in </a:t>
            </a:r>
            <a:r>
              <a:rPr lang="en-GB" dirty="0" smtClean="0"/>
              <a:t>Tanzania</a:t>
            </a:r>
            <a:endParaRPr lang="en-GB" dirty="0"/>
          </a:p>
          <a:p>
            <a:pPr lvl="0"/>
            <a:r>
              <a:rPr lang="en-GB" dirty="0" smtClean="0"/>
              <a:t>The department follow under the Ministry of transport, Director report to the Permanent secretary of the Ministry Of transport.</a:t>
            </a:r>
          </a:p>
          <a:p>
            <a:pPr lvl="0"/>
            <a:r>
              <a:rPr lang="en-GB" dirty="0" smtClean="0"/>
              <a:t>The </a:t>
            </a:r>
            <a:r>
              <a:rPr lang="en-GB" dirty="0" smtClean="0"/>
              <a:t>Agency </a:t>
            </a:r>
            <a:r>
              <a:rPr lang="en-GB" dirty="0" smtClean="0"/>
              <a:t> was established by the </a:t>
            </a:r>
            <a:r>
              <a:rPr lang="en-GB" dirty="0" smtClean="0"/>
              <a:t>Tanzania  Meteorology  </a:t>
            </a:r>
            <a:r>
              <a:rPr lang="en-GB" dirty="0"/>
              <a:t>Act No 30 of 1997 </a:t>
            </a:r>
            <a:r>
              <a:rPr lang="en-GB" dirty="0" smtClean="0"/>
              <a:t>and mandated to </a:t>
            </a:r>
            <a:r>
              <a:rPr lang="en-GB" dirty="0"/>
              <a:t>provide meteorological services to the general public, institutions and individual users of tailor made services for maintaining safety and security of people and their properties and support sustainable social economic development</a:t>
            </a:r>
            <a:r>
              <a:rPr lang="en-GB" dirty="0" smtClean="0"/>
              <a:t>.</a:t>
            </a:r>
          </a:p>
          <a:p>
            <a:pPr lvl="0"/>
            <a:endParaRPr lang="en-GB" dirty="0"/>
          </a:p>
          <a:p>
            <a:pPr lvl="0"/>
            <a:endParaRPr lang="en-GB" dirty="0"/>
          </a:p>
          <a:p>
            <a:pPr lvl="0"/>
            <a:endParaRPr lang="en-GB"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12</a:t>
            </a:fld>
            <a:endParaRPr lang="en-ZA"/>
          </a:p>
        </p:txBody>
      </p:sp>
    </p:spTree>
    <p:extLst>
      <p:ext uri="{BB962C8B-B14F-4D97-AF65-F5344CB8AC3E}">
        <p14:creationId xmlns:p14="http://schemas.microsoft.com/office/powerpoint/2010/main" val="497128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Tanzania Meteorological Agency  services </a:t>
            </a:r>
            <a:endParaRPr lang="en-GB" b="1" dirty="0"/>
          </a:p>
        </p:txBody>
      </p:sp>
      <p:sp>
        <p:nvSpPr>
          <p:cNvPr id="3" name="Content Placeholder 2"/>
          <p:cNvSpPr>
            <a:spLocks noGrp="1"/>
          </p:cNvSpPr>
          <p:nvPr>
            <p:ph idx="1"/>
          </p:nvPr>
        </p:nvSpPr>
        <p:spPr>
          <a:xfrm>
            <a:off x="838200" y="1547445"/>
            <a:ext cx="10515600" cy="4629517"/>
          </a:xfrm>
        </p:spPr>
        <p:txBody>
          <a:bodyPr>
            <a:normAutofit fontScale="85000" lnSpcReduction="20000"/>
          </a:bodyPr>
          <a:lstStyle/>
          <a:p>
            <a:r>
              <a:rPr lang="en-GB" dirty="0" smtClean="0"/>
              <a:t>Provide </a:t>
            </a:r>
            <a:r>
              <a:rPr lang="en-GB" dirty="0"/>
              <a:t>meteorological services for international air navigation  </a:t>
            </a:r>
          </a:p>
          <a:p>
            <a:r>
              <a:rPr lang="en-GB" dirty="0"/>
              <a:t>Administer efficient networks of surface and upper air stations necessary to capture accurate records of the weather and climatic conditions</a:t>
            </a:r>
          </a:p>
          <a:p>
            <a:r>
              <a:rPr lang="en-GB" dirty="0"/>
              <a:t>Observe, collect, archive and disseminate meteorological and related information</a:t>
            </a:r>
          </a:p>
          <a:p>
            <a:r>
              <a:rPr lang="en-GB" dirty="0" smtClean="0"/>
              <a:t>Provide </a:t>
            </a:r>
            <a:r>
              <a:rPr lang="en-GB" dirty="0"/>
              <a:t>weather, climate services and warnings for the safety of life and property to the general public and to various users including aviation, marine, agriculture and food security, water resources, disaster management, </a:t>
            </a:r>
            <a:r>
              <a:rPr lang="en-GB" dirty="0" smtClean="0"/>
              <a:t>health, </a:t>
            </a:r>
            <a:r>
              <a:rPr lang="en-GB" dirty="0"/>
              <a:t>construction </a:t>
            </a:r>
            <a:r>
              <a:rPr lang="en-GB" dirty="0" smtClean="0"/>
              <a:t>industry and research </a:t>
            </a:r>
            <a:r>
              <a:rPr lang="en-GB" dirty="0" err="1" smtClean="0"/>
              <a:t>Instutions</a:t>
            </a:r>
            <a:r>
              <a:rPr lang="en-GB" dirty="0" smtClean="0"/>
              <a:t>.</a:t>
            </a:r>
          </a:p>
          <a:p>
            <a:r>
              <a:rPr lang="en-GB" dirty="0"/>
              <a:t>Work </a:t>
            </a:r>
            <a:r>
              <a:rPr lang="en-GB" dirty="0" smtClean="0"/>
              <a:t>with </a:t>
            </a:r>
            <a:r>
              <a:rPr lang="en-GB" dirty="0" smtClean="0"/>
              <a:t>Ministry of agriculture </a:t>
            </a:r>
            <a:r>
              <a:rPr lang="en-GB" dirty="0" smtClean="0"/>
              <a:t>to </a:t>
            </a:r>
            <a:r>
              <a:rPr lang="en-GB" dirty="0"/>
              <a:t>provide an overall forecast of </a:t>
            </a:r>
            <a:r>
              <a:rPr lang="en-GB" dirty="0" smtClean="0"/>
              <a:t> water  and food </a:t>
            </a:r>
            <a:r>
              <a:rPr lang="en-GB" dirty="0" smtClean="0"/>
              <a:t>situation in the country</a:t>
            </a:r>
            <a:endParaRPr lang="en-GB" dirty="0"/>
          </a:p>
          <a:p>
            <a:r>
              <a:rPr lang="en-GB" dirty="0"/>
              <a:t>Publish weather and climatological summaries, bulletins and other interpreted products</a:t>
            </a:r>
          </a:p>
          <a:p>
            <a:r>
              <a:rPr lang="en-GB" dirty="0"/>
              <a:t>Collect fees and charges for data, products and services rendered</a:t>
            </a:r>
          </a:p>
          <a:p>
            <a:endParaRPr lang="en-GB"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13</a:t>
            </a:fld>
            <a:endParaRPr lang="en-ZA"/>
          </a:p>
        </p:txBody>
      </p:sp>
    </p:spTree>
    <p:extLst>
      <p:ext uri="{BB962C8B-B14F-4D97-AF65-F5344CB8AC3E}">
        <p14:creationId xmlns:p14="http://schemas.microsoft.com/office/powerpoint/2010/main" val="2845771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normAutofit fontScale="90000"/>
          </a:bodyPr>
          <a:lstStyle/>
          <a:p>
            <a:r>
              <a:rPr lang="en-GB" b="1" dirty="0" smtClean="0"/>
              <a:t>Technology  and Equipment </a:t>
            </a:r>
            <a:r>
              <a:rPr lang="en-GB" b="1" dirty="0" smtClean="0"/>
              <a:t>deployed </a:t>
            </a:r>
            <a:r>
              <a:rPr lang="en-GB" b="1" dirty="0" smtClean="0"/>
              <a:t>in delivering weather services </a:t>
            </a:r>
            <a:endParaRPr lang="en-GB" b="1" dirty="0"/>
          </a:p>
        </p:txBody>
      </p:sp>
      <p:sp>
        <p:nvSpPr>
          <p:cNvPr id="3" name="Content Placeholder 2"/>
          <p:cNvSpPr>
            <a:spLocks noGrp="1"/>
          </p:cNvSpPr>
          <p:nvPr>
            <p:ph idx="1"/>
          </p:nvPr>
        </p:nvSpPr>
        <p:spPr>
          <a:xfrm>
            <a:off x="838200" y="1266092"/>
            <a:ext cx="10515600" cy="4910871"/>
          </a:xfrm>
        </p:spPr>
        <p:txBody>
          <a:bodyPr>
            <a:normAutofit/>
          </a:bodyPr>
          <a:lstStyle/>
          <a:p>
            <a:pPr marL="0" indent="0">
              <a:buNone/>
            </a:pPr>
            <a:r>
              <a:rPr lang="en-GB" dirty="0" smtClean="0"/>
              <a:t>Present </a:t>
            </a:r>
            <a:r>
              <a:rPr lang="en-GB" dirty="0"/>
              <a:t>and required meteorological observational stations network </a:t>
            </a:r>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14</a:t>
            </a:fld>
            <a:endParaRPr lang="en-ZA"/>
          </a:p>
        </p:txBody>
      </p:sp>
      <p:graphicFrame>
        <p:nvGraphicFramePr>
          <p:cNvPr id="9" name="Table 8"/>
          <p:cNvGraphicFramePr>
            <a:graphicFrameLocks noGrp="1"/>
          </p:cNvGraphicFramePr>
          <p:nvPr>
            <p:extLst>
              <p:ext uri="{D42A27DB-BD31-4B8C-83A1-F6EECF244321}">
                <p14:modId xmlns:p14="http://schemas.microsoft.com/office/powerpoint/2010/main" val="626251179"/>
              </p:ext>
            </p:extLst>
          </p:nvPr>
        </p:nvGraphicFramePr>
        <p:xfrm>
          <a:off x="829995" y="1730328"/>
          <a:ext cx="10367890" cy="4164034"/>
        </p:xfrm>
        <a:graphic>
          <a:graphicData uri="http://schemas.openxmlformats.org/drawingml/2006/table">
            <a:tbl>
              <a:tblPr firstRow="1" firstCol="1" lastRow="1" lastCol="1" bandRow="1" bandCol="1">
                <a:tableStyleId>{69C7853C-536D-4A76-A0AE-DD22124D55A5}</a:tableStyleId>
              </a:tblPr>
              <a:tblGrid>
                <a:gridCol w="4371536"/>
                <a:gridCol w="1644161"/>
                <a:gridCol w="1644161"/>
                <a:gridCol w="1354016"/>
                <a:gridCol w="1354016"/>
              </a:tblGrid>
              <a:tr h="297431">
                <a:tc rowSpan="2">
                  <a:txBody>
                    <a:bodyPr/>
                    <a:lstStyle/>
                    <a:p>
                      <a:pPr algn="ctr">
                        <a:lnSpc>
                          <a:spcPct val="115000"/>
                        </a:lnSpc>
                        <a:spcAft>
                          <a:spcPts val="1000"/>
                        </a:spcAft>
                      </a:pPr>
                      <a:r>
                        <a:rPr lang="en-GB" sz="1400" dirty="0">
                          <a:effectLst/>
                        </a:rPr>
                        <a:t>Description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algn="ctr">
                        <a:lnSpc>
                          <a:spcPct val="115000"/>
                        </a:lnSpc>
                        <a:spcAft>
                          <a:spcPts val="1000"/>
                        </a:spcAft>
                      </a:pPr>
                      <a:r>
                        <a:rPr lang="en-GB" sz="1400">
                          <a:effectLst/>
                        </a:rPr>
                        <a:t>Number of stations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r>
              <a:tr h="297431">
                <a:tc vMerge="1">
                  <a:txBody>
                    <a:bodyPr/>
                    <a:lstStyle/>
                    <a:p>
                      <a:endParaRPr lang="en-GB"/>
                    </a:p>
                  </a:txBody>
                  <a:tcPr/>
                </a:tc>
                <a:tc>
                  <a:txBody>
                    <a:bodyPr/>
                    <a:lstStyle/>
                    <a:p>
                      <a:pPr algn="just">
                        <a:lnSpc>
                          <a:spcPct val="115000"/>
                        </a:lnSpc>
                        <a:spcAft>
                          <a:spcPts val="1000"/>
                        </a:spcAft>
                      </a:pPr>
                      <a:r>
                        <a:rPr lang="en-GB" sz="1400">
                          <a:effectLst/>
                        </a:rPr>
                        <a:t>Current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Operational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Needed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Shortage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7431">
                <a:tc>
                  <a:txBody>
                    <a:bodyPr/>
                    <a:lstStyle/>
                    <a:p>
                      <a:pPr algn="just">
                        <a:lnSpc>
                          <a:spcPct val="115000"/>
                        </a:lnSpc>
                        <a:spcAft>
                          <a:spcPts val="1000"/>
                        </a:spcAft>
                      </a:pPr>
                      <a:r>
                        <a:rPr lang="en-GB" sz="1400">
                          <a:effectLst/>
                        </a:rPr>
                        <a:t>Conventional Surface synoptic stations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26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26</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32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6</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7431">
                <a:tc>
                  <a:txBody>
                    <a:bodyPr/>
                    <a:lstStyle/>
                    <a:p>
                      <a:pPr algn="just">
                        <a:lnSpc>
                          <a:spcPct val="115000"/>
                        </a:lnSpc>
                        <a:spcAft>
                          <a:spcPts val="1000"/>
                        </a:spcAft>
                      </a:pPr>
                      <a:r>
                        <a:rPr lang="en-GB" sz="1400">
                          <a:effectLst/>
                        </a:rPr>
                        <a:t>AWS Surface synoptic stations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14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6</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113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107</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7431">
                <a:tc>
                  <a:txBody>
                    <a:bodyPr/>
                    <a:lstStyle/>
                    <a:p>
                      <a:pPr algn="just">
                        <a:lnSpc>
                          <a:spcPct val="115000"/>
                        </a:lnSpc>
                        <a:spcAft>
                          <a:spcPts val="1000"/>
                        </a:spcAft>
                      </a:pPr>
                      <a:r>
                        <a:rPr lang="en-GB" sz="1400">
                          <a:effectLst/>
                        </a:rPr>
                        <a:t>Agrometeorological stations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15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6</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7431">
                <a:tc>
                  <a:txBody>
                    <a:bodyPr/>
                    <a:lstStyle/>
                    <a:p>
                      <a:pPr algn="just">
                        <a:lnSpc>
                          <a:spcPct val="115000"/>
                        </a:lnSpc>
                        <a:spcAft>
                          <a:spcPts val="1000"/>
                        </a:spcAft>
                      </a:pPr>
                      <a:r>
                        <a:rPr lang="en-GB" sz="1400" dirty="0">
                          <a:effectLst/>
                        </a:rPr>
                        <a:t>Ordinary climate stations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148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131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250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102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7431">
                <a:tc>
                  <a:txBody>
                    <a:bodyPr/>
                    <a:lstStyle/>
                    <a:p>
                      <a:pPr algn="just">
                        <a:lnSpc>
                          <a:spcPct val="115000"/>
                        </a:lnSpc>
                        <a:spcAft>
                          <a:spcPts val="1000"/>
                        </a:spcAft>
                      </a:pPr>
                      <a:r>
                        <a:rPr lang="en-GB" sz="1400">
                          <a:effectLst/>
                        </a:rPr>
                        <a:t>Rainfall stations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2178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700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1000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250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7431">
                <a:tc>
                  <a:txBody>
                    <a:bodyPr/>
                    <a:lstStyle/>
                    <a:p>
                      <a:pPr algn="just">
                        <a:lnSpc>
                          <a:spcPct val="115000"/>
                        </a:lnSpc>
                        <a:spcAft>
                          <a:spcPts val="1000"/>
                        </a:spcAft>
                      </a:pPr>
                      <a:r>
                        <a:rPr lang="en-GB" sz="1400">
                          <a:effectLst/>
                        </a:rPr>
                        <a:t>Automatic Rainfall stations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2500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2500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7431">
                <a:tc>
                  <a:txBody>
                    <a:bodyPr/>
                    <a:lstStyle/>
                    <a:p>
                      <a:pPr algn="just">
                        <a:lnSpc>
                          <a:spcPct val="115000"/>
                        </a:lnSpc>
                        <a:spcAft>
                          <a:spcPts val="1000"/>
                        </a:spcAft>
                      </a:pPr>
                      <a:r>
                        <a:rPr lang="en-GB" sz="1400">
                          <a:effectLst/>
                        </a:rPr>
                        <a:t>Marine weather station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12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12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7431">
                <a:tc>
                  <a:txBody>
                    <a:bodyPr/>
                    <a:lstStyle/>
                    <a:p>
                      <a:pPr algn="just">
                        <a:lnSpc>
                          <a:spcPct val="115000"/>
                        </a:lnSpc>
                        <a:spcAft>
                          <a:spcPts val="1000"/>
                        </a:spcAft>
                      </a:pPr>
                      <a:r>
                        <a:rPr lang="en-GB" sz="1400">
                          <a:effectLst/>
                        </a:rPr>
                        <a:t>Upper air stations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4</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7431">
                <a:tc>
                  <a:txBody>
                    <a:bodyPr/>
                    <a:lstStyle/>
                    <a:p>
                      <a:pPr algn="just">
                        <a:lnSpc>
                          <a:spcPct val="115000"/>
                        </a:lnSpc>
                        <a:spcAft>
                          <a:spcPts val="1000"/>
                        </a:spcAft>
                      </a:pPr>
                      <a:r>
                        <a:rPr lang="en-GB" sz="1400">
                          <a:effectLst/>
                        </a:rPr>
                        <a:t>Pilot Balloon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7431">
                <a:tc>
                  <a:txBody>
                    <a:bodyPr/>
                    <a:lstStyle/>
                    <a:p>
                      <a:pPr algn="just">
                        <a:lnSpc>
                          <a:spcPct val="115000"/>
                        </a:lnSpc>
                        <a:spcAft>
                          <a:spcPts val="1000"/>
                        </a:spcAft>
                      </a:pPr>
                      <a:r>
                        <a:rPr lang="en-GB" sz="1400">
                          <a:effectLst/>
                        </a:rPr>
                        <a:t>Weather Radar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7</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7431">
                <a:tc>
                  <a:txBody>
                    <a:bodyPr/>
                    <a:lstStyle/>
                    <a:p>
                      <a:pPr algn="just">
                        <a:lnSpc>
                          <a:spcPct val="115000"/>
                        </a:lnSpc>
                        <a:spcAft>
                          <a:spcPts val="1000"/>
                        </a:spcAft>
                      </a:pPr>
                      <a:r>
                        <a:rPr lang="en-GB" sz="1400">
                          <a:effectLst/>
                        </a:rPr>
                        <a:t>Lightning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10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10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7431">
                <a:tc>
                  <a:txBody>
                    <a:bodyPr/>
                    <a:lstStyle/>
                    <a:p>
                      <a:pPr algn="just">
                        <a:lnSpc>
                          <a:spcPct val="115000"/>
                        </a:lnSpc>
                        <a:spcAft>
                          <a:spcPts val="1000"/>
                        </a:spcAft>
                      </a:pPr>
                      <a:r>
                        <a:rPr lang="en-GB" sz="1400">
                          <a:effectLst/>
                        </a:rPr>
                        <a:t>Orbiting satellite receiver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277691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2315"/>
          </a:xfrm>
        </p:spPr>
        <p:txBody>
          <a:bodyPr>
            <a:normAutofit/>
          </a:bodyPr>
          <a:lstStyle/>
          <a:p>
            <a:r>
              <a:rPr lang="en-GB" sz="4000" b="1" dirty="0" smtClean="0"/>
              <a:t>Project progress to strengthen  </a:t>
            </a:r>
            <a:r>
              <a:rPr lang="en-GB" sz="4000" b="1" dirty="0" smtClean="0"/>
              <a:t>the capacity of TMA </a:t>
            </a:r>
            <a:endParaRPr lang="en-GB" sz="4000" b="1" dirty="0"/>
          </a:p>
        </p:txBody>
      </p:sp>
      <p:sp>
        <p:nvSpPr>
          <p:cNvPr id="3" name="Content Placeholder 2"/>
          <p:cNvSpPr>
            <a:spLocks noGrp="1"/>
          </p:cNvSpPr>
          <p:nvPr>
            <p:ph idx="1"/>
          </p:nvPr>
        </p:nvSpPr>
        <p:spPr>
          <a:xfrm>
            <a:off x="838200" y="1482436"/>
            <a:ext cx="6477000" cy="4694527"/>
          </a:xfrm>
        </p:spPr>
        <p:txBody>
          <a:bodyPr>
            <a:noAutofit/>
          </a:bodyPr>
          <a:lstStyle/>
          <a:p>
            <a:r>
              <a:rPr lang="en-GB" sz="1600" dirty="0" smtClean="0">
                <a:cs typeface="Arial" panose="020B0604020202020204" pitchFamily="34" charset="0"/>
              </a:rPr>
              <a:t>Procured additional </a:t>
            </a:r>
            <a:r>
              <a:rPr lang="en-GB" sz="1600" dirty="0">
                <a:cs typeface="Arial" panose="020B0604020202020204" pitchFamily="34" charset="0"/>
              </a:rPr>
              <a:t>16 Automatic Weather Stations (AWS) with agro-meteorological sensors from </a:t>
            </a:r>
            <a:r>
              <a:rPr lang="en-GB" sz="1600" dirty="0" smtClean="0">
                <a:cs typeface="Arial" panose="020B0604020202020204" pitchFamily="34" charset="0"/>
              </a:rPr>
              <a:t>Vaisala</a:t>
            </a:r>
            <a:endParaRPr lang="en-GB" sz="1600" dirty="0">
              <a:cs typeface="Arial" panose="020B0604020202020204" pitchFamily="34" charset="0"/>
            </a:endParaRPr>
          </a:p>
          <a:p>
            <a:r>
              <a:rPr lang="en-GB" sz="1600" dirty="0"/>
              <a:t>Procured 2 field laptops for calibration of new AWS and 2 additional servers for data storage and transmission. </a:t>
            </a:r>
            <a:endParaRPr lang="en-GB" sz="1600" dirty="0" smtClean="0"/>
          </a:p>
          <a:p>
            <a:r>
              <a:rPr lang="en-GB" sz="1600" dirty="0" smtClean="0">
                <a:cs typeface="Arial" panose="020B0604020202020204" pitchFamily="34" charset="0"/>
              </a:rPr>
              <a:t>Installation </a:t>
            </a:r>
            <a:r>
              <a:rPr lang="en-GB" sz="1600" dirty="0">
                <a:cs typeface="Arial" panose="020B0604020202020204" pitchFamily="34" charset="0"/>
              </a:rPr>
              <a:t>of 16 AWS </a:t>
            </a:r>
            <a:r>
              <a:rPr lang="en-GB" sz="1600" dirty="0" smtClean="0">
                <a:cs typeface="Arial" panose="020B0604020202020204" pitchFamily="34" charset="0"/>
              </a:rPr>
              <a:t> including  enclosure  construction </a:t>
            </a:r>
            <a:endParaRPr lang="en-GB" sz="1600" dirty="0" smtClean="0">
              <a:cs typeface="Arial" panose="020B0604020202020204" pitchFamily="34" charset="0"/>
            </a:endParaRPr>
          </a:p>
          <a:p>
            <a:r>
              <a:rPr lang="en-GB" sz="1600" dirty="0" smtClean="0">
                <a:cs typeface="Arial" panose="020B0604020202020204" pitchFamily="34" charset="0"/>
              </a:rPr>
              <a:t>Trained </a:t>
            </a:r>
            <a:r>
              <a:rPr lang="en-GB" sz="1600" dirty="0">
                <a:cs typeface="Arial" panose="020B0604020202020204" pitchFamily="34" charset="0"/>
              </a:rPr>
              <a:t>8 instrumentation specialists </a:t>
            </a:r>
            <a:r>
              <a:rPr lang="en-GB" sz="1600" dirty="0" smtClean="0">
                <a:cs typeface="Arial" panose="020B0604020202020204" pitchFamily="34" charset="0"/>
              </a:rPr>
              <a:t> </a:t>
            </a:r>
            <a:r>
              <a:rPr lang="en-GB" sz="1600" dirty="0">
                <a:cs typeface="Arial" panose="020B0604020202020204" pitchFamily="34" charset="0"/>
              </a:rPr>
              <a:t>on  calibration, repairing, maintaining and operating the new supplied </a:t>
            </a:r>
            <a:r>
              <a:rPr lang="en-GB" sz="1600" dirty="0" smtClean="0">
                <a:cs typeface="Arial" panose="020B0604020202020204" pitchFamily="34" charset="0"/>
              </a:rPr>
              <a:t>AWS </a:t>
            </a:r>
          </a:p>
          <a:p>
            <a:r>
              <a:rPr lang="en-GB" sz="1600" dirty="0" smtClean="0">
                <a:cs typeface="Arial" panose="020B0604020202020204" pitchFamily="34" charset="0"/>
              </a:rPr>
              <a:t>Initiated </a:t>
            </a:r>
            <a:r>
              <a:rPr lang="en-GB" sz="1600" dirty="0">
                <a:cs typeface="Arial" panose="020B0604020202020204" pitchFamily="34" charset="0"/>
              </a:rPr>
              <a:t>the process of developing an integrated database to accommodate climate and hydrological </a:t>
            </a:r>
            <a:r>
              <a:rPr lang="en-GB" sz="1600" dirty="0" smtClean="0">
                <a:cs typeface="Arial" panose="020B0604020202020204" pitchFamily="34" charset="0"/>
              </a:rPr>
              <a:t>data and hosted by MA   </a:t>
            </a:r>
            <a:endParaRPr lang="en-GB" sz="1600" dirty="0">
              <a:cs typeface="Arial" panose="020B0604020202020204" pitchFamily="34" charset="0"/>
            </a:endParaRPr>
          </a:p>
          <a:p>
            <a:r>
              <a:rPr lang="en-GB" sz="1600" dirty="0">
                <a:cs typeface="Arial" panose="020B0604020202020204" pitchFamily="34" charset="0"/>
              </a:rPr>
              <a:t>Mapped the Weather Stations in Tanzania to get the status  and support needed. </a:t>
            </a:r>
          </a:p>
          <a:p>
            <a:r>
              <a:rPr lang="en-GB" sz="1600" dirty="0" smtClean="0">
                <a:cs typeface="Arial" panose="020B0604020202020204" pitchFamily="34" charset="0"/>
              </a:rPr>
              <a:t>Facilitated various </a:t>
            </a:r>
            <a:r>
              <a:rPr lang="en-GB" sz="1600" dirty="0" smtClean="0">
                <a:cs typeface="Arial" panose="020B0604020202020204" pitchFamily="34" charset="0"/>
              </a:rPr>
              <a:t> </a:t>
            </a:r>
            <a:r>
              <a:rPr lang="en-GB" sz="1600" dirty="0" smtClean="0">
                <a:cs typeface="Arial" panose="020B0604020202020204" pitchFamily="34" charset="0"/>
              </a:rPr>
              <a:t>Institutions  </a:t>
            </a:r>
            <a:r>
              <a:rPr lang="en-GB" sz="1600" dirty="0">
                <a:cs typeface="Arial" panose="020B0604020202020204" pitchFamily="34" charset="0"/>
              </a:rPr>
              <a:t>owning  </a:t>
            </a:r>
            <a:r>
              <a:rPr lang="en-GB" sz="1600" dirty="0" smtClean="0">
                <a:cs typeface="Arial" panose="020B0604020202020204" pitchFamily="34" charset="0"/>
              </a:rPr>
              <a:t>weather stations </a:t>
            </a:r>
            <a:r>
              <a:rPr lang="en-GB" sz="1600" dirty="0">
                <a:cs typeface="Arial" panose="020B0604020202020204" pitchFamily="34" charset="0"/>
              </a:rPr>
              <a:t>to </a:t>
            </a:r>
            <a:r>
              <a:rPr lang="en-GB" sz="1600" dirty="0" smtClean="0">
                <a:cs typeface="Arial" panose="020B0604020202020204" pitchFamily="34" charset="0"/>
              </a:rPr>
              <a:t> share climate data with TMA to  improve the </a:t>
            </a:r>
            <a:r>
              <a:rPr lang="en-GB" sz="1600" dirty="0">
                <a:cs typeface="Arial" panose="020B0604020202020204" pitchFamily="34" charset="0"/>
              </a:rPr>
              <a:t>weather services in the country </a:t>
            </a:r>
            <a:endParaRPr lang="en-GB" sz="1600" dirty="0" smtClean="0">
              <a:cs typeface="Arial" panose="020B0604020202020204" pitchFamily="34" charset="0"/>
            </a:endParaRPr>
          </a:p>
          <a:p>
            <a:r>
              <a:rPr lang="en-GB" sz="1600" dirty="0" smtClean="0">
                <a:cs typeface="Arial" panose="020B0604020202020204" pitchFamily="34" charset="0"/>
              </a:rPr>
              <a:t>Working on the  country  strategy for harmonisation  of collection of observation data basin on the WMO standard </a:t>
            </a:r>
          </a:p>
          <a:p>
            <a:r>
              <a:rPr lang="en-GB" sz="1600" dirty="0">
                <a:cs typeface="Arial" panose="020B0604020202020204" pitchFamily="34" charset="0"/>
              </a:rPr>
              <a:t>Support </a:t>
            </a:r>
            <a:r>
              <a:rPr lang="en-GB" sz="1600" dirty="0" smtClean="0">
                <a:cs typeface="Arial" panose="020B0604020202020204" pitchFamily="34" charset="0"/>
              </a:rPr>
              <a:t>data </a:t>
            </a:r>
            <a:r>
              <a:rPr lang="en-GB" sz="1600" dirty="0">
                <a:cs typeface="Arial" panose="020B0604020202020204" pitchFamily="34" charset="0"/>
              </a:rPr>
              <a:t>rescuing, digitizing  and achieving relevant available historical data from all ministries relevant to the 2 project pilot </a:t>
            </a:r>
            <a:r>
              <a:rPr lang="en-GB" sz="1600" dirty="0" smtClean="0">
                <a:cs typeface="Arial" panose="020B0604020202020204" pitchFamily="34" charset="0"/>
              </a:rPr>
              <a:t>districts</a:t>
            </a:r>
            <a:endParaRPr lang="en-GB" sz="1600"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15</a:t>
            </a:fld>
            <a:endParaRPr lang="en-ZA"/>
          </a:p>
        </p:txBody>
      </p:sp>
      <p:pic>
        <p:nvPicPr>
          <p:cNvPr id="5" name="Picture 4"/>
          <p:cNvPicPr>
            <a:picLocks noChangeAspect="1"/>
          </p:cNvPicPr>
          <p:nvPr/>
        </p:nvPicPr>
        <p:blipFill>
          <a:blip r:embed="rId2"/>
          <a:stretch>
            <a:fillRect/>
          </a:stretch>
        </p:blipFill>
        <p:spPr>
          <a:xfrm>
            <a:off x="7535487" y="1327440"/>
            <a:ext cx="4893426" cy="4849523"/>
          </a:xfrm>
          <a:prstGeom prst="rect">
            <a:avLst/>
          </a:prstGeom>
        </p:spPr>
      </p:pic>
    </p:spTree>
    <p:extLst>
      <p:ext uri="{BB962C8B-B14F-4D97-AF65-F5344CB8AC3E}">
        <p14:creationId xmlns:p14="http://schemas.microsoft.com/office/powerpoint/2010/main" val="2976614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4430"/>
          </a:xfrm>
        </p:spPr>
        <p:txBody>
          <a:bodyPr/>
          <a:lstStyle/>
          <a:p>
            <a:r>
              <a:rPr lang="en-GB" b="1" dirty="0" smtClean="0"/>
              <a:t>Social  and Sector development </a:t>
            </a:r>
            <a:endParaRPr lang="en-GB" b="1" dirty="0"/>
          </a:p>
        </p:txBody>
      </p:sp>
      <p:sp>
        <p:nvSpPr>
          <p:cNvPr id="3" name="Content Placeholder 2"/>
          <p:cNvSpPr>
            <a:spLocks noGrp="1"/>
          </p:cNvSpPr>
          <p:nvPr>
            <p:ph idx="1"/>
          </p:nvPr>
        </p:nvSpPr>
        <p:spPr>
          <a:xfrm>
            <a:off x="362073" y="1660459"/>
            <a:ext cx="7022400" cy="4695891"/>
          </a:xfrm>
        </p:spPr>
        <p:txBody>
          <a:bodyPr>
            <a:normAutofit fontScale="77500" lnSpcReduction="20000"/>
          </a:bodyPr>
          <a:lstStyle/>
          <a:p>
            <a:r>
              <a:rPr lang="en-GB" dirty="0" smtClean="0"/>
              <a:t>Provide daily </a:t>
            </a:r>
            <a:r>
              <a:rPr lang="en-GB" dirty="0"/>
              <a:t>weather forecasts, advisories and warnings, ten day, monthly and seasonal outlooks and climate change projections. These services contribute to the efficiency of operations of various sectors such to Agriculture and Food security, Health Sector</a:t>
            </a:r>
            <a:r>
              <a:rPr lang="en-GB" dirty="0" smtClean="0"/>
              <a:t>, Transport </a:t>
            </a:r>
            <a:r>
              <a:rPr lang="en-GB" dirty="0"/>
              <a:t>Sector ,Energy Sector ,Water Resources, Construction Industry ,Tourism and Wildlife Management and Natural Disaster </a:t>
            </a:r>
            <a:r>
              <a:rPr lang="en-GB" dirty="0" smtClean="0"/>
              <a:t>Management</a:t>
            </a:r>
          </a:p>
          <a:p>
            <a:r>
              <a:rPr lang="en-GB" dirty="0" smtClean="0"/>
              <a:t>Provide Current observation: short-term </a:t>
            </a:r>
            <a:r>
              <a:rPr lang="en-GB" dirty="0"/>
              <a:t>predictions of the consequences of specific weather events</a:t>
            </a:r>
            <a:r>
              <a:rPr lang="en-GB" dirty="0" smtClean="0"/>
              <a:t>: e.g. example</a:t>
            </a:r>
            <a:r>
              <a:rPr lang="en-GB" dirty="0"/>
              <a:t>, heavy rainfall leading to flooding or disease </a:t>
            </a:r>
            <a:r>
              <a:rPr lang="en-GB" dirty="0" smtClean="0"/>
              <a:t>outbreak</a:t>
            </a:r>
          </a:p>
          <a:p>
            <a:r>
              <a:rPr lang="en-GB" dirty="0" smtClean="0"/>
              <a:t>Provided climate </a:t>
            </a:r>
            <a:r>
              <a:rPr lang="en-GB" dirty="0"/>
              <a:t>forecasts and </a:t>
            </a:r>
            <a:r>
              <a:rPr lang="en-GB" dirty="0" smtClean="0"/>
              <a:t>predictions: short- seasonal  and long-term </a:t>
            </a:r>
            <a:r>
              <a:rPr lang="en-GB" dirty="0"/>
              <a:t>weather </a:t>
            </a:r>
            <a:r>
              <a:rPr lang="en-GB" dirty="0" smtClean="0"/>
              <a:t>forecast which useful</a:t>
            </a:r>
            <a:r>
              <a:rPr lang="en-GB" altLang="en-US" dirty="0" smtClean="0">
                <a:solidFill>
                  <a:prstClr val="black"/>
                </a:solidFill>
              </a:rPr>
              <a:t> </a:t>
            </a:r>
            <a:r>
              <a:rPr lang="en-GB" altLang="en-US" dirty="0">
                <a:solidFill>
                  <a:prstClr val="black"/>
                </a:solidFill>
              </a:rPr>
              <a:t>for early warning and planning at different time scales</a:t>
            </a:r>
          </a:p>
          <a:p>
            <a:endParaRPr lang="en-GB" altLang="en-US" sz="2800" dirty="0">
              <a:solidFill>
                <a:prstClr val="black"/>
              </a:solidFill>
              <a:latin typeface="Constantia"/>
            </a:endParaRPr>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16</a:t>
            </a:fld>
            <a:endParaRPr lang="en-ZA"/>
          </a:p>
        </p:txBody>
      </p:sp>
      <p:pic>
        <p:nvPicPr>
          <p:cNvPr id="5" name="Picture 4"/>
          <p:cNvPicPr>
            <a:picLocks noChangeAspect="1"/>
          </p:cNvPicPr>
          <p:nvPr/>
        </p:nvPicPr>
        <p:blipFill>
          <a:blip r:embed="rId3"/>
          <a:stretch>
            <a:fillRect/>
          </a:stretch>
        </p:blipFill>
        <p:spPr>
          <a:xfrm>
            <a:off x="7695881" y="1205345"/>
            <a:ext cx="4572638" cy="4890655"/>
          </a:xfrm>
          <a:prstGeom prst="rect">
            <a:avLst/>
          </a:prstGeom>
        </p:spPr>
      </p:pic>
    </p:spTree>
    <p:extLst>
      <p:ext uri="{BB962C8B-B14F-4D97-AF65-F5344CB8AC3E}">
        <p14:creationId xmlns:p14="http://schemas.microsoft.com/office/powerpoint/2010/main" val="290637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User of climate </a:t>
            </a:r>
            <a:r>
              <a:rPr lang="en-GB" sz="3200" b="1" smtClean="0"/>
              <a:t>services,and</a:t>
            </a:r>
            <a:r>
              <a:rPr lang="en-GB" sz="3200" b="1" dirty="0" smtClean="0"/>
              <a:t> </a:t>
            </a:r>
            <a:r>
              <a:rPr lang="en-GB" sz="3200" b="1" dirty="0" smtClean="0"/>
              <a:t>how TMA generate </a:t>
            </a:r>
            <a:r>
              <a:rPr lang="en-GB" sz="3200" b="1" dirty="0" smtClean="0"/>
              <a:t>revenues  </a:t>
            </a:r>
            <a:endParaRPr lang="en-GB" sz="3200" b="1"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17</a:t>
            </a:fld>
            <a:endParaRPr lang="en-ZA"/>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547458348"/>
              </p:ext>
            </p:extLst>
          </p:nvPr>
        </p:nvGraphicFramePr>
        <p:xfrm>
          <a:off x="1094934" y="1838103"/>
          <a:ext cx="8060790" cy="4370832"/>
        </p:xfrm>
        <a:graphic>
          <a:graphicData uri="http://schemas.openxmlformats.org/drawingml/2006/table">
            <a:tbl>
              <a:tblPr firstRow="1" bandRow="1"/>
              <a:tblGrid>
                <a:gridCol w="4030395"/>
                <a:gridCol w="4030395"/>
              </a:tblGrid>
              <a:tr h="3771844">
                <a:tc>
                  <a:txBody>
                    <a:bodyPr/>
                    <a:lstStyle/>
                    <a:p>
                      <a:pPr marL="342900" lvl="0" indent="-342900">
                        <a:lnSpc>
                          <a:spcPct val="90000"/>
                        </a:lnSpc>
                        <a:spcAft>
                          <a:spcPts val="0"/>
                        </a:spcAft>
                        <a:buFont typeface="Arial" panose="020B0604020202020204" pitchFamily="34" charset="0"/>
                        <a:buChar char="•"/>
                        <a:tabLst>
                          <a:tab pos="457200" algn="l"/>
                        </a:tabLst>
                      </a:pPr>
                      <a:r>
                        <a:rPr lang="en-GB" sz="2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Tanzania Port authority </a:t>
                      </a:r>
                      <a:endParaRPr lang="en-GB" sz="2400" dirty="0">
                        <a:effectLst/>
                        <a:latin typeface="Calibri" panose="020F0502020204030204" pitchFamily="34" charset="0"/>
                        <a:cs typeface="Times New Roman" panose="02020603050405020304" pitchFamily="18" charset="0"/>
                      </a:endParaRPr>
                    </a:p>
                    <a:p>
                      <a:pPr marL="342900" lvl="0" indent="-342900">
                        <a:lnSpc>
                          <a:spcPct val="90000"/>
                        </a:lnSpc>
                        <a:spcAft>
                          <a:spcPts val="0"/>
                        </a:spcAft>
                        <a:buFont typeface="Arial" panose="020B0604020202020204" pitchFamily="34" charset="0"/>
                        <a:buChar char="•"/>
                        <a:tabLst>
                          <a:tab pos="457200" algn="l"/>
                        </a:tabLst>
                      </a:pPr>
                      <a:r>
                        <a:rPr lang="en-GB" sz="2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Tanzania Aviation Industry </a:t>
                      </a:r>
                      <a:endParaRPr lang="en-GB" sz="2400" dirty="0">
                        <a:effectLst/>
                        <a:latin typeface="Calibri" panose="020F0502020204030204" pitchFamily="34" charset="0"/>
                        <a:cs typeface="Times New Roman" panose="02020603050405020304" pitchFamily="18" charset="0"/>
                      </a:endParaRPr>
                    </a:p>
                    <a:p>
                      <a:pPr marL="342900" lvl="0" indent="-342900">
                        <a:lnSpc>
                          <a:spcPct val="90000"/>
                        </a:lnSpc>
                        <a:spcAft>
                          <a:spcPts val="0"/>
                        </a:spcAft>
                        <a:buFont typeface="Arial" panose="020B0604020202020204" pitchFamily="34" charset="0"/>
                        <a:buChar char="•"/>
                        <a:tabLst>
                          <a:tab pos="457200" algn="l"/>
                        </a:tabLst>
                      </a:pPr>
                      <a:r>
                        <a:rPr lang="en-GB" sz="2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Marine Services </a:t>
                      </a:r>
                      <a:endParaRPr lang="en-GB" sz="2400" dirty="0">
                        <a:effectLst/>
                        <a:latin typeface="Calibri" panose="020F0502020204030204" pitchFamily="34" charset="0"/>
                        <a:cs typeface="Times New Roman" panose="02020603050405020304" pitchFamily="18" charset="0"/>
                      </a:endParaRPr>
                    </a:p>
                    <a:p>
                      <a:pPr marL="342900" lvl="0" indent="-342900">
                        <a:lnSpc>
                          <a:spcPct val="90000"/>
                        </a:lnSpc>
                        <a:spcAft>
                          <a:spcPts val="0"/>
                        </a:spcAft>
                        <a:buFont typeface="Arial" panose="020B0604020202020204" pitchFamily="34" charset="0"/>
                        <a:buChar char="•"/>
                        <a:tabLst>
                          <a:tab pos="457200" algn="l"/>
                        </a:tabLst>
                      </a:pPr>
                      <a:r>
                        <a:rPr lang="en-GB" sz="2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Agriculture sector </a:t>
                      </a:r>
                      <a:endParaRPr lang="en-GB" sz="2400" dirty="0">
                        <a:effectLst/>
                        <a:latin typeface="Calibri" panose="020F0502020204030204" pitchFamily="34" charset="0"/>
                        <a:cs typeface="Times New Roman" panose="02020603050405020304" pitchFamily="18" charset="0"/>
                      </a:endParaRPr>
                    </a:p>
                    <a:p>
                      <a:pPr marL="342900" lvl="0" indent="-342900">
                        <a:lnSpc>
                          <a:spcPct val="90000"/>
                        </a:lnSpc>
                        <a:spcAft>
                          <a:spcPts val="0"/>
                        </a:spcAft>
                        <a:buFont typeface="Arial" panose="020B0604020202020204" pitchFamily="34" charset="0"/>
                        <a:buChar char="•"/>
                        <a:tabLst>
                          <a:tab pos="457200" algn="l"/>
                        </a:tabLst>
                      </a:pPr>
                      <a:r>
                        <a:rPr lang="en-GB" sz="2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Media houses – ITV,TBC,ITV and AZAM</a:t>
                      </a:r>
                      <a:endParaRPr lang="en-GB" sz="2400" dirty="0">
                        <a:effectLst/>
                        <a:latin typeface="Calibri" panose="020F0502020204030204" pitchFamily="34" charset="0"/>
                        <a:cs typeface="Times New Roman" panose="02020603050405020304" pitchFamily="18" charset="0"/>
                      </a:endParaRPr>
                    </a:p>
                    <a:p>
                      <a:pPr marL="342900" lvl="0" indent="-342900">
                        <a:lnSpc>
                          <a:spcPct val="90000"/>
                        </a:lnSpc>
                        <a:spcAft>
                          <a:spcPts val="0"/>
                        </a:spcAft>
                        <a:buFont typeface="Arial" panose="020B0604020202020204" pitchFamily="34" charset="0"/>
                        <a:buChar char="•"/>
                        <a:tabLst>
                          <a:tab pos="457200" algn="l"/>
                        </a:tabLst>
                      </a:pPr>
                      <a:r>
                        <a:rPr lang="en-GB" sz="2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Construction companies </a:t>
                      </a:r>
                      <a:endParaRPr lang="en-GB" sz="2400" dirty="0">
                        <a:effectLst/>
                        <a:latin typeface="Calibri" panose="020F0502020204030204" pitchFamily="34" charset="0"/>
                        <a:cs typeface="Times New Roman" panose="02020603050405020304" pitchFamily="18" charset="0"/>
                      </a:endParaRPr>
                    </a:p>
                    <a:p>
                      <a:pPr marL="342900" lvl="0" indent="-342900">
                        <a:lnSpc>
                          <a:spcPct val="90000"/>
                        </a:lnSpc>
                        <a:spcAft>
                          <a:spcPts val="0"/>
                        </a:spcAft>
                        <a:buFont typeface="Arial" panose="020B0604020202020204" pitchFamily="34" charset="0"/>
                        <a:buChar char="•"/>
                        <a:tabLst>
                          <a:tab pos="457200" algn="l"/>
                        </a:tabLst>
                      </a:pPr>
                      <a:r>
                        <a:rPr lang="en-GB" sz="2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Health Sector</a:t>
                      </a:r>
                      <a:endParaRPr lang="en-GB" sz="2400" dirty="0">
                        <a:effectLst/>
                        <a:latin typeface="Calibri" panose="020F0502020204030204" pitchFamily="34" charset="0"/>
                        <a:cs typeface="Times New Roman" panose="02020603050405020304" pitchFamily="18" charset="0"/>
                      </a:endParaRPr>
                    </a:p>
                    <a:p>
                      <a:pPr marL="342900" lvl="0" indent="-342900">
                        <a:lnSpc>
                          <a:spcPct val="90000"/>
                        </a:lnSpc>
                        <a:spcAft>
                          <a:spcPts val="0"/>
                        </a:spcAft>
                        <a:buFont typeface="Arial" panose="020B0604020202020204" pitchFamily="34" charset="0"/>
                        <a:buChar char="•"/>
                        <a:tabLst>
                          <a:tab pos="457200" algn="l"/>
                        </a:tabLst>
                      </a:pPr>
                      <a:r>
                        <a:rPr lang="en-GB" sz="2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Water </a:t>
                      </a:r>
                      <a:r>
                        <a:rPr lang="en-GB" sz="2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resources</a:t>
                      </a:r>
                    </a:p>
                    <a:p>
                      <a:pPr marL="342900" lvl="0" indent="-342900">
                        <a:lnSpc>
                          <a:spcPct val="90000"/>
                        </a:lnSpc>
                        <a:spcAft>
                          <a:spcPts val="0"/>
                        </a:spcAft>
                        <a:buFont typeface="Arial" panose="020B0604020202020204" pitchFamily="34" charset="0"/>
                        <a:buChar char="•"/>
                        <a:tabLst>
                          <a:tab pos="457200" algn="l"/>
                        </a:tabLst>
                      </a:pPr>
                      <a:endParaRPr lang="en-GB" sz="2400" kern="1200" dirty="0" smtClean="0">
                        <a:solidFill>
                          <a:srgbClr val="000000"/>
                        </a:solidFill>
                        <a:effectLst/>
                        <a:latin typeface="Calibri" panose="020F0502020204030204" pitchFamily="34" charset="0"/>
                        <a:cs typeface="Arial" panose="020B0604020202020204" pitchFamily="34" charset="0"/>
                      </a:endParaRPr>
                    </a:p>
                    <a:p>
                      <a:pPr marL="0" lvl="0" indent="0">
                        <a:lnSpc>
                          <a:spcPct val="90000"/>
                        </a:lnSpc>
                        <a:spcAft>
                          <a:spcPts val="0"/>
                        </a:spcAft>
                        <a:buFont typeface="Arial" panose="020B0604020202020204" pitchFamily="34" charset="0"/>
                        <a:buNone/>
                        <a:tabLst>
                          <a:tab pos="457200" algn="l"/>
                        </a:tabLst>
                      </a:pPr>
                      <a:endParaRPr lang="en-GB" sz="2400" dirty="0" smtClean="0">
                        <a:effectLst/>
                        <a:latin typeface="Calibri" panose="020F0502020204030204" pitchFamily="34" charset="0"/>
                        <a:cs typeface="Times New Roman" panose="02020603050405020304" pitchFamily="18" charset="0"/>
                      </a:endParaRPr>
                    </a:p>
                    <a:p>
                      <a:pPr marL="0" lvl="0" indent="0">
                        <a:lnSpc>
                          <a:spcPct val="90000"/>
                        </a:lnSpc>
                        <a:spcAft>
                          <a:spcPts val="0"/>
                        </a:spcAft>
                        <a:buFont typeface="Arial" panose="020B0604020202020204" pitchFamily="34" charset="0"/>
                        <a:buNone/>
                        <a:tabLst>
                          <a:tab pos="457200" algn="l"/>
                        </a:tabLst>
                      </a:pPr>
                      <a:r>
                        <a:rPr lang="en-GB" sz="2400" dirty="0" smtClean="0">
                          <a:effectLst/>
                          <a:latin typeface="Calibri" panose="020F0502020204030204" pitchFamily="34" charset="0"/>
                          <a:cs typeface="Times New Roman" panose="02020603050405020304" pitchFamily="18" charset="0"/>
                        </a:rPr>
                        <a:t>Early  warning massages  is free </a:t>
                      </a:r>
                      <a:endParaRPr lang="en-GB" sz="2400" dirty="0">
                        <a:effectLst/>
                        <a:latin typeface="Calibri" panose="020F0502020204030204" pitchFamily="34" charset="0"/>
                        <a:cs typeface="Times New Roman" panose="02020603050405020304" pitchFamily="18" charset="0"/>
                      </a:endParaRPr>
                    </a:p>
                  </a:txBody>
                  <a:tcPr>
                    <a:lnL>
                      <a:noFill/>
                    </a:lnL>
                    <a:lnR>
                      <a:noFill/>
                    </a:lnR>
                    <a:lnT>
                      <a:noFill/>
                    </a:lnT>
                    <a:lnB>
                      <a:noFill/>
                    </a:lnB>
                  </a:tcPr>
                </a:tc>
                <a:tc>
                  <a:txBody>
                    <a:bodyPr/>
                    <a:lstStyle/>
                    <a:p>
                      <a:pPr>
                        <a:lnSpc>
                          <a:spcPct val="107000"/>
                        </a:lnSpc>
                        <a:spcAft>
                          <a:spcPts val="0"/>
                        </a:spcAft>
                      </a:pPr>
                      <a:r>
                        <a:rPr lang="en-GB" sz="2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Tanzania Tourists Board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Researchers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Research Institutions/ Universities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Mobile companies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Farmers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Disaster Management Departments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Energy sectors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a:lnL>
                      <a:noFill/>
                    </a:lnL>
                    <a:lnR>
                      <a:noFill/>
                    </a:lnR>
                    <a:lnT>
                      <a:noFill/>
                    </a:lnT>
                    <a:lnB>
                      <a:noFill/>
                    </a:lnB>
                  </a:tcPr>
                </a:tc>
              </a:tr>
            </a:tbl>
          </a:graphicData>
        </a:graphic>
      </p:graphicFrame>
    </p:spTree>
    <p:extLst>
      <p:ext uri="{BB962C8B-B14F-4D97-AF65-F5344CB8AC3E}">
        <p14:creationId xmlns:p14="http://schemas.microsoft.com/office/powerpoint/2010/main" val="1698897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Ministry </a:t>
            </a:r>
            <a:r>
              <a:rPr lang="en-GB" b="1" dirty="0"/>
              <a:t>of Water </a:t>
            </a:r>
            <a:r>
              <a:rPr lang="en-GB" dirty="0" smtClean="0"/>
              <a:t> </a:t>
            </a:r>
            <a:endParaRPr lang="en-GB" dirty="0"/>
          </a:p>
        </p:txBody>
      </p:sp>
      <p:sp>
        <p:nvSpPr>
          <p:cNvPr id="3" name="Content Placeholder 2"/>
          <p:cNvSpPr>
            <a:spLocks noGrp="1"/>
          </p:cNvSpPr>
          <p:nvPr>
            <p:ph idx="1"/>
          </p:nvPr>
        </p:nvSpPr>
        <p:spPr>
          <a:xfrm>
            <a:off x="735169" y="1452138"/>
            <a:ext cx="10515600" cy="4351338"/>
          </a:xfrm>
        </p:spPr>
        <p:txBody>
          <a:bodyPr>
            <a:normAutofit fontScale="92500" lnSpcReduction="10000"/>
          </a:bodyPr>
          <a:lstStyle/>
          <a:p>
            <a:r>
              <a:rPr lang="en-GB" dirty="0" smtClean="0"/>
              <a:t>Is responsible partner for  </a:t>
            </a:r>
            <a:r>
              <a:rPr lang="en-GB" dirty="0"/>
              <a:t>Strengthening Climates  Information and Early warning Systems project </a:t>
            </a:r>
            <a:endParaRPr lang="en-GB" dirty="0" smtClean="0"/>
          </a:p>
          <a:p>
            <a:pPr lvl="0"/>
            <a:r>
              <a:rPr lang="en-GB" dirty="0"/>
              <a:t>M</a:t>
            </a:r>
            <a:r>
              <a:rPr lang="en-GB" dirty="0" smtClean="0"/>
              <a:t>anage </a:t>
            </a:r>
            <a:r>
              <a:rPr lang="en-GB" dirty="0"/>
              <a:t>water resources in the </a:t>
            </a:r>
            <a:r>
              <a:rPr lang="en-GB" dirty="0" smtClean="0"/>
              <a:t>country</a:t>
            </a:r>
          </a:p>
          <a:p>
            <a:pPr lvl="0"/>
            <a:r>
              <a:rPr lang="en-GB" dirty="0" smtClean="0"/>
              <a:t>Manage 9 basin </a:t>
            </a:r>
            <a:r>
              <a:rPr lang="en-GB" dirty="0" smtClean="0"/>
              <a:t>Authorities including Pangani  and Ruvuma Basins  where the pilot districts are located </a:t>
            </a:r>
            <a:endParaRPr lang="en-GB" dirty="0"/>
          </a:p>
          <a:p>
            <a:r>
              <a:rPr lang="en-GB" dirty="0"/>
              <a:t>C</a:t>
            </a:r>
            <a:r>
              <a:rPr lang="en-GB" dirty="0" smtClean="0"/>
              <a:t>ollaboration </a:t>
            </a:r>
            <a:r>
              <a:rPr lang="en-GB" dirty="0"/>
              <a:t>with other agencies issue early warning related to flood forecasting and early warning </a:t>
            </a:r>
            <a:endParaRPr lang="en-GB" dirty="0" smtClean="0"/>
          </a:p>
          <a:p>
            <a:r>
              <a:rPr lang="en-GB" dirty="0" smtClean="0"/>
              <a:t>Work </a:t>
            </a:r>
            <a:r>
              <a:rPr lang="en-GB" dirty="0"/>
              <a:t>with </a:t>
            </a:r>
            <a:r>
              <a:rPr lang="en-GB" dirty="0" smtClean="0"/>
              <a:t> </a:t>
            </a:r>
            <a:r>
              <a:rPr lang="en-GB" dirty="0"/>
              <a:t>Water Basin Authorities to deliver activities related to flood risk mapping and early warning in the project </a:t>
            </a:r>
            <a:endParaRPr lang="en-GB" dirty="0" smtClean="0"/>
          </a:p>
          <a:p>
            <a:r>
              <a:rPr lang="en-GB" dirty="0" smtClean="0"/>
              <a:t>Provided Hydrology services in the country– </a:t>
            </a:r>
            <a:r>
              <a:rPr lang="en-GB" dirty="0"/>
              <a:t>water resource </a:t>
            </a:r>
            <a:r>
              <a:rPr lang="en-GB" dirty="0" smtClean="0"/>
              <a:t>management and river </a:t>
            </a:r>
            <a:r>
              <a:rPr lang="en-GB" dirty="0"/>
              <a:t>level monitoring </a:t>
            </a:r>
            <a:endParaRPr lang="en-GB" dirty="0" smtClean="0"/>
          </a:p>
          <a:p>
            <a:endParaRPr lang="en-GB" dirty="0"/>
          </a:p>
          <a:p>
            <a:endParaRPr lang="en-GB" dirty="0" smtClean="0"/>
          </a:p>
          <a:p>
            <a:endParaRPr lang="en-GB" dirty="0"/>
          </a:p>
          <a:p>
            <a:endParaRPr lang="en-GB"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18</a:t>
            </a:fld>
            <a:endParaRPr lang="en-ZA"/>
          </a:p>
        </p:txBody>
      </p:sp>
    </p:spTree>
    <p:extLst>
      <p:ext uri="{BB962C8B-B14F-4D97-AF65-F5344CB8AC3E}">
        <p14:creationId xmlns:p14="http://schemas.microsoft.com/office/powerpoint/2010/main" val="2929571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Contribution to the to the </a:t>
            </a:r>
            <a:r>
              <a:rPr lang="en-GB" dirty="0" smtClean="0"/>
              <a:t>National </a:t>
            </a:r>
            <a:r>
              <a:rPr lang="en-GB" dirty="0" smtClean="0"/>
              <a:t>hydrological services </a:t>
            </a:r>
            <a:endParaRPr lang="en-GB" dirty="0"/>
          </a:p>
        </p:txBody>
      </p:sp>
      <p:sp>
        <p:nvSpPr>
          <p:cNvPr id="3" name="Content Placeholder 2"/>
          <p:cNvSpPr>
            <a:spLocks noGrp="1"/>
          </p:cNvSpPr>
          <p:nvPr>
            <p:ph idx="1"/>
          </p:nvPr>
        </p:nvSpPr>
        <p:spPr>
          <a:xfrm>
            <a:off x="838200" y="1825625"/>
            <a:ext cx="4472298" cy="4351338"/>
          </a:xfrm>
        </p:spPr>
        <p:txBody>
          <a:bodyPr>
            <a:normAutofit fontScale="77500" lnSpcReduction="20000"/>
          </a:bodyPr>
          <a:lstStyle/>
          <a:p>
            <a:r>
              <a:rPr lang="en-GB" dirty="0"/>
              <a:t>Procured 10 hydrological stations, 50 river gauges, 20 rain </a:t>
            </a:r>
            <a:r>
              <a:rPr lang="en-GB" dirty="0" smtClean="0"/>
              <a:t>gauges and installed in Pangani </a:t>
            </a:r>
            <a:r>
              <a:rPr lang="en-GB" dirty="0" smtClean="0"/>
              <a:t>and Ruvuma </a:t>
            </a:r>
            <a:r>
              <a:rPr lang="en-GB" dirty="0"/>
              <a:t>basin </a:t>
            </a:r>
            <a:r>
              <a:rPr lang="en-GB" dirty="0" smtClean="0"/>
              <a:t> for water </a:t>
            </a:r>
            <a:r>
              <a:rPr lang="en-GB" dirty="0"/>
              <a:t>resource </a:t>
            </a:r>
            <a:r>
              <a:rPr lang="en-GB" dirty="0" smtClean="0"/>
              <a:t>management and river </a:t>
            </a:r>
            <a:r>
              <a:rPr lang="en-GB" dirty="0"/>
              <a:t>level monitoring </a:t>
            </a:r>
          </a:p>
          <a:p>
            <a:r>
              <a:rPr lang="en-GB" dirty="0"/>
              <a:t>14 Hydrology technicians from Ruvuma and Pangani basins </a:t>
            </a:r>
            <a:r>
              <a:rPr lang="en-GB" dirty="0" smtClean="0"/>
              <a:t> </a:t>
            </a:r>
            <a:r>
              <a:rPr lang="en-GB" dirty="0" smtClean="0"/>
              <a:t>trained </a:t>
            </a:r>
            <a:r>
              <a:rPr lang="en-GB" dirty="0"/>
              <a:t>on calibration, maintaining and installation of new supplied hydrological equipment. </a:t>
            </a:r>
            <a:endParaRPr lang="en-GB" dirty="0" smtClean="0"/>
          </a:p>
          <a:p>
            <a:r>
              <a:rPr lang="en-GB" dirty="0" smtClean="0"/>
              <a:t>Support on data r</a:t>
            </a:r>
            <a:r>
              <a:rPr lang="en-GB" dirty="0" smtClean="0"/>
              <a:t>escuing</a:t>
            </a:r>
            <a:r>
              <a:rPr lang="en-GB" dirty="0" smtClean="0"/>
              <a:t>, digitizing  </a:t>
            </a:r>
            <a:r>
              <a:rPr lang="en-GB" dirty="0"/>
              <a:t>and </a:t>
            </a:r>
            <a:r>
              <a:rPr lang="en-GB" dirty="0" smtClean="0"/>
              <a:t>achieving </a:t>
            </a:r>
            <a:r>
              <a:rPr lang="en-GB" dirty="0"/>
              <a:t>relevant available historical data from all </a:t>
            </a:r>
            <a:r>
              <a:rPr lang="en-GB" dirty="0" smtClean="0"/>
              <a:t>ministries </a:t>
            </a:r>
            <a:r>
              <a:rPr lang="en-GB" dirty="0"/>
              <a:t>relevant to the 2 </a:t>
            </a:r>
            <a:r>
              <a:rPr lang="en-GB" dirty="0" smtClean="0"/>
              <a:t>project pilot districts</a:t>
            </a:r>
            <a:endParaRPr lang="en-GB"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19</a:t>
            </a:fld>
            <a:endParaRPr lang="en-ZA"/>
          </a:p>
        </p:txBody>
      </p:sp>
      <p:pic>
        <p:nvPicPr>
          <p:cNvPr id="5" name="Picture 4"/>
          <p:cNvPicPr>
            <a:picLocks noChangeAspect="1"/>
          </p:cNvPicPr>
          <p:nvPr/>
        </p:nvPicPr>
        <p:blipFill>
          <a:blip r:embed="rId2"/>
          <a:stretch>
            <a:fillRect/>
          </a:stretch>
        </p:blipFill>
        <p:spPr>
          <a:xfrm>
            <a:off x="5310498" y="1424022"/>
            <a:ext cx="3300102" cy="4422595"/>
          </a:xfrm>
          <a:prstGeom prst="rect">
            <a:avLst/>
          </a:prstGeom>
        </p:spPr>
      </p:pic>
      <p:pic>
        <p:nvPicPr>
          <p:cNvPr id="6" name="Picture 5"/>
          <p:cNvPicPr>
            <a:picLocks noChangeAspect="1"/>
          </p:cNvPicPr>
          <p:nvPr/>
        </p:nvPicPr>
        <p:blipFill>
          <a:blip r:embed="rId3"/>
          <a:stretch>
            <a:fillRect/>
          </a:stretch>
        </p:blipFill>
        <p:spPr>
          <a:xfrm>
            <a:off x="8799286" y="1424023"/>
            <a:ext cx="3584759" cy="4023709"/>
          </a:xfrm>
          <a:prstGeom prst="rect">
            <a:avLst/>
          </a:prstGeom>
        </p:spPr>
      </p:pic>
    </p:spTree>
    <p:extLst>
      <p:ext uri="{BB962C8B-B14F-4D97-AF65-F5344CB8AC3E}">
        <p14:creationId xmlns:p14="http://schemas.microsoft.com/office/powerpoint/2010/main" val="1030054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 </a:t>
            </a:r>
            <a:endParaRPr lang="en-GB" dirty="0"/>
          </a:p>
        </p:txBody>
      </p:sp>
      <p:sp>
        <p:nvSpPr>
          <p:cNvPr id="3" name="Content Placeholder 2"/>
          <p:cNvSpPr>
            <a:spLocks noGrp="1"/>
          </p:cNvSpPr>
          <p:nvPr>
            <p:ph idx="1"/>
          </p:nvPr>
        </p:nvSpPr>
        <p:spPr/>
        <p:txBody>
          <a:bodyPr>
            <a:normAutofit/>
          </a:bodyPr>
          <a:lstStyle/>
          <a:p>
            <a:r>
              <a:rPr lang="en-GB" dirty="0"/>
              <a:t>Project background, objective and targets </a:t>
            </a:r>
            <a:endParaRPr lang="en-GB" dirty="0" smtClean="0"/>
          </a:p>
          <a:p>
            <a:r>
              <a:rPr lang="en-GB" dirty="0" smtClean="0"/>
              <a:t>Key </a:t>
            </a:r>
            <a:r>
              <a:rPr lang="en-GB" dirty="0"/>
              <a:t>Agencies </a:t>
            </a:r>
            <a:endParaRPr lang="en-GB" dirty="0" smtClean="0"/>
          </a:p>
          <a:p>
            <a:r>
              <a:rPr lang="en-GB" dirty="0" smtClean="0"/>
              <a:t>Organisation chart </a:t>
            </a:r>
          </a:p>
          <a:p>
            <a:r>
              <a:rPr lang="en-GB" dirty="0" smtClean="0"/>
              <a:t>Key agency  and level of contribution </a:t>
            </a:r>
          </a:p>
          <a:p>
            <a:r>
              <a:rPr lang="en-GB" dirty="0" smtClean="0"/>
              <a:t>Social </a:t>
            </a:r>
            <a:r>
              <a:rPr lang="en-GB" dirty="0"/>
              <a:t>or economic impact/function of each agency ‘s contribution</a:t>
            </a:r>
          </a:p>
          <a:p>
            <a:r>
              <a:rPr lang="en-GB" dirty="0"/>
              <a:t>Future plans </a:t>
            </a:r>
            <a:endParaRPr lang="en-GB" dirty="0" smtClean="0"/>
          </a:p>
          <a:p>
            <a:r>
              <a:rPr lang="en-GB" dirty="0" smtClean="0"/>
              <a:t>Any </a:t>
            </a:r>
            <a:r>
              <a:rPr lang="en-GB" dirty="0"/>
              <a:t>other relevant information </a:t>
            </a:r>
          </a:p>
          <a:p>
            <a:endParaRPr lang="en-GB"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2</a:t>
            </a:fld>
            <a:endParaRPr lang="en-ZA"/>
          </a:p>
        </p:txBody>
      </p:sp>
    </p:spTree>
    <p:extLst>
      <p:ext uri="{BB962C8B-B14F-4D97-AF65-F5344CB8AC3E}">
        <p14:creationId xmlns:p14="http://schemas.microsoft.com/office/powerpoint/2010/main" val="653011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9731"/>
          </a:xfrm>
        </p:spPr>
        <p:txBody>
          <a:bodyPr/>
          <a:lstStyle/>
          <a:p>
            <a:r>
              <a:rPr lang="en-GB" b="1" dirty="0"/>
              <a:t>National, regional initiatives ongoing</a:t>
            </a:r>
          </a:p>
        </p:txBody>
      </p:sp>
      <p:sp>
        <p:nvSpPr>
          <p:cNvPr id="3" name="Content Placeholder 2"/>
          <p:cNvSpPr>
            <a:spLocks noGrp="1"/>
          </p:cNvSpPr>
          <p:nvPr>
            <p:ph idx="1"/>
          </p:nvPr>
        </p:nvSpPr>
        <p:spPr>
          <a:xfrm>
            <a:off x="554865" y="1094703"/>
            <a:ext cx="8434390" cy="5626771"/>
          </a:xfrm>
        </p:spPr>
        <p:txBody>
          <a:bodyPr>
            <a:noAutofit/>
          </a:bodyPr>
          <a:lstStyle/>
          <a:p>
            <a:r>
              <a:rPr lang="en-GB" dirty="0" smtClean="0"/>
              <a:t>Support from the Government  on maintaining and  extension coverage of climate monitoring network </a:t>
            </a:r>
            <a:endParaRPr lang="en-GB" dirty="0" smtClean="0"/>
          </a:p>
          <a:p>
            <a:r>
              <a:rPr lang="en-GB" dirty="0" smtClean="0"/>
              <a:t>World bank  support </a:t>
            </a:r>
          </a:p>
          <a:p>
            <a:r>
              <a:rPr lang="en-GB" dirty="0" smtClean="0"/>
              <a:t>Southern  Africa </a:t>
            </a:r>
            <a:r>
              <a:rPr lang="en-GB" dirty="0" smtClean="0"/>
              <a:t>Development Community initiative (</a:t>
            </a:r>
            <a:r>
              <a:rPr lang="en-GB" dirty="0" smtClean="0"/>
              <a:t>SADC)   on strengthening hydrological services </a:t>
            </a:r>
            <a:endParaRPr lang="en-GB" dirty="0" smtClean="0"/>
          </a:p>
          <a:p>
            <a:r>
              <a:rPr lang="en-GB" dirty="0" smtClean="0"/>
              <a:t>East Africa Community  initiatives  on  Lightening detection techniques  around lake Victoria</a:t>
            </a:r>
          </a:p>
          <a:p>
            <a:r>
              <a:rPr lang="en-GB" dirty="0" smtClean="0"/>
              <a:t>UK Met office </a:t>
            </a:r>
            <a:r>
              <a:rPr lang="en-GB" dirty="0"/>
              <a:t> </a:t>
            </a:r>
            <a:r>
              <a:rPr lang="en-GB" dirty="0" smtClean="0"/>
              <a:t>Support on data management</a:t>
            </a:r>
          </a:p>
          <a:p>
            <a:r>
              <a:rPr lang="en-GB" dirty="0" smtClean="0"/>
              <a:t>Support  from WMO    </a:t>
            </a:r>
          </a:p>
        </p:txBody>
      </p:sp>
      <p:sp>
        <p:nvSpPr>
          <p:cNvPr id="4" name="Slide Number Placeholder 3"/>
          <p:cNvSpPr>
            <a:spLocks noGrp="1"/>
          </p:cNvSpPr>
          <p:nvPr>
            <p:ph type="sldNum" sz="quarter" idx="12"/>
          </p:nvPr>
        </p:nvSpPr>
        <p:spPr/>
        <p:txBody>
          <a:bodyPr/>
          <a:lstStyle/>
          <a:p>
            <a:fld id="{419E6B96-096C-4B7F-BB82-A76007EDE823}" type="slidenum">
              <a:rPr lang="en-ZA" smtClean="0"/>
              <a:pPr/>
              <a:t>20</a:t>
            </a:fld>
            <a:endParaRPr lang="en-ZA"/>
          </a:p>
        </p:txBody>
      </p:sp>
      <p:pic>
        <p:nvPicPr>
          <p:cNvPr id="5" name="Picture 4"/>
          <p:cNvPicPr>
            <a:picLocks noChangeAspect="1"/>
          </p:cNvPicPr>
          <p:nvPr/>
        </p:nvPicPr>
        <p:blipFill>
          <a:blip r:embed="rId3"/>
          <a:stretch>
            <a:fillRect/>
          </a:stretch>
        </p:blipFill>
        <p:spPr>
          <a:xfrm>
            <a:off x="8989255" y="1094704"/>
            <a:ext cx="2926080" cy="5261646"/>
          </a:xfrm>
          <a:prstGeom prst="rect">
            <a:avLst/>
          </a:prstGeom>
        </p:spPr>
      </p:pic>
    </p:spTree>
    <p:extLst>
      <p:ext uri="{BB962C8B-B14F-4D97-AF65-F5344CB8AC3E}">
        <p14:creationId xmlns:p14="http://schemas.microsoft.com/office/powerpoint/2010/main" val="4031396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Social </a:t>
            </a:r>
            <a:r>
              <a:rPr lang="en-GB" b="1" dirty="0" smtClean="0"/>
              <a:t>and </a:t>
            </a:r>
            <a:r>
              <a:rPr lang="en-GB" b="1" dirty="0"/>
              <a:t>Sector development </a:t>
            </a:r>
          </a:p>
        </p:txBody>
      </p:sp>
      <p:sp>
        <p:nvSpPr>
          <p:cNvPr id="3" name="Content Placeholder 2"/>
          <p:cNvSpPr>
            <a:spLocks noGrp="1"/>
          </p:cNvSpPr>
          <p:nvPr>
            <p:ph idx="1"/>
          </p:nvPr>
        </p:nvSpPr>
        <p:spPr>
          <a:xfrm>
            <a:off x="570913" y="1347324"/>
            <a:ext cx="9764577" cy="5510676"/>
          </a:xfrm>
        </p:spPr>
        <p:txBody>
          <a:bodyPr>
            <a:noAutofit/>
          </a:bodyPr>
          <a:lstStyle/>
          <a:p>
            <a:r>
              <a:rPr lang="en-GB" sz="2400" dirty="0"/>
              <a:t>W</a:t>
            </a:r>
            <a:r>
              <a:rPr lang="en-GB" sz="2400" dirty="0" smtClean="0"/>
              <a:t>ater </a:t>
            </a:r>
            <a:r>
              <a:rPr lang="en-GB" sz="2400" dirty="0" smtClean="0"/>
              <a:t>and </a:t>
            </a:r>
            <a:r>
              <a:rPr lang="en-GB" sz="2400" dirty="0"/>
              <a:t>river flow </a:t>
            </a:r>
            <a:r>
              <a:rPr lang="en-GB" sz="2400" dirty="0" smtClean="0"/>
              <a:t>data is contributing </a:t>
            </a:r>
            <a:r>
              <a:rPr lang="en-GB" sz="2400" dirty="0"/>
              <a:t>to the efficiency of operations of </a:t>
            </a:r>
            <a:r>
              <a:rPr lang="en-GB" sz="2400" dirty="0" smtClean="0"/>
              <a:t>sectors </a:t>
            </a:r>
            <a:r>
              <a:rPr lang="en-GB" sz="2400" dirty="0"/>
              <a:t>such to Agriculture and Food security, Health Sector, Energy Sector, Water Resources, and Wildlife Management and Natural Disaster Management</a:t>
            </a:r>
          </a:p>
          <a:p>
            <a:r>
              <a:rPr lang="en-GB" sz="2400" dirty="0" smtClean="0"/>
              <a:t>Water </a:t>
            </a:r>
            <a:r>
              <a:rPr lang="en-GB" sz="2400" dirty="0"/>
              <a:t>basins in collaboration with Tanzania Meteorological </a:t>
            </a:r>
            <a:r>
              <a:rPr lang="en-GB" sz="2400" dirty="0" smtClean="0"/>
              <a:t>Agency use hydrological information  </a:t>
            </a:r>
            <a:r>
              <a:rPr lang="en-GB" sz="2400" dirty="0"/>
              <a:t>to perform various tasks including applications of flood management software that  include real-time local  flood  forecasting   based  on  hydrological  and  precipitation  data, development of GIS-based flood risk maps and models using varied parameters.  </a:t>
            </a:r>
          </a:p>
          <a:p>
            <a:r>
              <a:rPr lang="en-GB" sz="2400" dirty="0" smtClean="0"/>
              <a:t>The products generated using hydrological information  for example  flood </a:t>
            </a:r>
            <a:r>
              <a:rPr lang="en-GB" sz="2400" dirty="0"/>
              <a:t>forecasting </a:t>
            </a:r>
            <a:r>
              <a:rPr lang="en-GB" sz="2400" dirty="0" smtClean="0"/>
              <a:t>models,  </a:t>
            </a:r>
            <a:r>
              <a:rPr lang="en-GB" sz="2400" dirty="0"/>
              <a:t>development of  flood risk maps using historical and available climate and hydrological data, </a:t>
            </a:r>
            <a:r>
              <a:rPr lang="en-GB" sz="2400" dirty="0" smtClean="0"/>
              <a:t>updated </a:t>
            </a:r>
            <a:r>
              <a:rPr lang="en-GB" sz="2400" dirty="0"/>
              <a:t>data </a:t>
            </a:r>
            <a:r>
              <a:rPr lang="en-GB" sz="2400" dirty="0" smtClean="0"/>
              <a:t>coming </a:t>
            </a:r>
            <a:r>
              <a:rPr lang="en-GB" sz="2400" dirty="0"/>
              <a:t>from the new monitoring stations. This  </a:t>
            </a:r>
            <a:r>
              <a:rPr lang="en-GB" sz="2400" dirty="0" smtClean="0"/>
              <a:t>support </a:t>
            </a:r>
            <a:r>
              <a:rPr lang="en-GB" sz="2400" dirty="0"/>
              <a:t>decision making, better management of hydraulic structures and environmental </a:t>
            </a:r>
            <a:r>
              <a:rPr lang="en-GB" sz="2400" dirty="0" smtClean="0"/>
              <a:t>monitoring.</a:t>
            </a:r>
            <a:endParaRPr lang="en-GB" sz="2400"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21</a:t>
            </a:fld>
            <a:endParaRPr lang="en-ZA"/>
          </a:p>
        </p:txBody>
      </p:sp>
    </p:spTree>
    <p:extLst>
      <p:ext uri="{BB962C8B-B14F-4D97-AF65-F5344CB8AC3E}">
        <p14:creationId xmlns:p14="http://schemas.microsoft.com/office/powerpoint/2010/main" val="3457906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2288"/>
            <a:ext cx="10515600" cy="805669"/>
          </a:xfrm>
        </p:spPr>
        <p:txBody>
          <a:bodyPr/>
          <a:lstStyle/>
          <a:p>
            <a:r>
              <a:rPr lang="en-GB" b="1" dirty="0"/>
              <a:t>Future plans </a:t>
            </a:r>
            <a:r>
              <a:rPr lang="en-GB" b="1" dirty="0" smtClean="0"/>
              <a:t> </a:t>
            </a:r>
            <a:endParaRPr lang="en-GB" b="1" dirty="0"/>
          </a:p>
        </p:txBody>
      </p:sp>
      <p:sp>
        <p:nvSpPr>
          <p:cNvPr id="3" name="Content Placeholder 2"/>
          <p:cNvSpPr>
            <a:spLocks noGrp="1"/>
          </p:cNvSpPr>
          <p:nvPr>
            <p:ph idx="1"/>
          </p:nvPr>
        </p:nvSpPr>
        <p:spPr>
          <a:xfrm>
            <a:off x="838200" y="1237956"/>
            <a:ext cx="6269182" cy="5118393"/>
          </a:xfrm>
        </p:spPr>
        <p:txBody>
          <a:bodyPr>
            <a:noAutofit/>
          </a:bodyPr>
          <a:lstStyle/>
          <a:p>
            <a:r>
              <a:rPr lang="en-GB" sz="2000" dirty="0"/>
              <a:t>Procurement of 20 AWS  to continue expanding  surface observation </a:t>
            </a:r>
            <a:r>
              <a:rPr lang="en-GB" sz="2000" dirty="0" smtClean="0"/>
              <a:t>stations</a:t>
            </a:r>
            <a:endParaRPr lang="en-GB" sz="2000" dirty="0"/>
          </a:p>
          <a:p>
            <a:r>
              <a:rPr lang="en-GB" sz="2000" dirty="0"/>
              <a:t>Procurement of servers for additional data storage and transmission (2 server TMA)</a:t>
            </a:r>
          </a:p>
          <a:p>
            <a:r>
              <a:rPr lang="en-GB" sz="2000" dirty="0"/>
              <a:t>Procurement of hydrological equipment</a:t>
            </a:r>
          </a:p>
          <a:p>
            <a:r>
              <a:rPr lang="en-GB" sz="2000" dirty="0"/>
              <a:t>Support </a:t>
            </a:r>
            <a:r>
              <a:rPr lang="en-GB" sz="2000" dirty="0" smtClean="0"/>
              <a:t>acquiring  </a:t>
            </a:r>
            <a:r>
              <a:rPr lang="en-GB" sz="2000" dirty="0"/>
              <a:t>flood forecasting software, tools and methodologies</a:t>
            </a:r>
          </a:p>
          <a:p>
            <a:r>
              <a:rPr lang="en-GB" sz="2000" dirty="0"/>
              <a:t>Strengthening the Management of Meteorological Instruments and </a:t>
            </a:r>
            <a:r>
              <a:rPr lang="en-GB" sz="2000" dirty="0" smtClean="0"/>
              <a:t>equipment</a:t>
            </a:r>
            <a:r>
              <a:rPr lang="en-GB" sz="2000" dirty="0"/>
              <a:t> </a:t>
            </a:r>
            <a:r>
              <a:rPr lang="en-GB" sz="2000" dirty="0" smtClean="0"/>
              <a:t>and</a:t>
            </a:r>
            <a:r>
              <a:rPr lang="en-GB" sz="2000" dirty="0" smtClean="0"/>
              <a:t> </a:t>
            </a:r>
            <a:r>
              <a:rPr lang="en-GB" sz="2000" dirty="0"/>
              <a:t>Establishment of calibration </a:t>
            </a:r>
          </a:p>
          <a:p>
            <a:r>
              <a:rPr lang="en-GB" sz="2000" dirty="0"/>
              <a:t>Strengthening and enhancing Data rescue activities</a:t>
            </a:r>
          </a:p>
          <a:p>
            <a:r>
              <a:rPr lang="en-GB" sz="2000" dirty="0"/>
              <a:t>Data Processing Systems, acquisition of modern computing facilities and equipment for processing, archiving</a:t>
            </a:r>
          </a:p>
          <a:p>
            <a:r>
              <a:rPr lang="en-GB" sz="2000" dirty="0"/>
              <a:t>Introduce systems to digitise new observation </a:t>
            </a:r>
          </a:p>
        </p:txBody>
      </p:sp>
      <p:sp>
        <p:nvSpPr>
          <p:cNvPr id="4" name="Slide Number Placeholder 3"/>
          <p:cNvSpPr>
            <a:spLocks noGrp="1"/>
          </p:cNvSpPr>
          <p:nvPr>
            <p:ph type="sldNum" sz="quarter" idx="12"/>
          </p:nvPr>
        </p:nvSpPr>
        <p:spPr/>
        <p:txBody>
          <a:bodyPr/>
          <a:lstStyle/>
          <a:p>
            <a:fld id="{419E6B96-096C-4B7F-BB82-A76007EDE823}" type="slidenum">
              <a:rPr lang="en-ZA" smtClean="0"/>
              <a:pPr/>
              <a:t>22</a:t>
            </a:fld>
            <a:endParaRPr lang="en-ZA"/>
          </a:p>
        </p:txBody>
      </p:sp>
      <p:pic>
        <p:nvPicPr>
          <p:cNvPr id="5" name="Picture 4"/>
          <p:cNvPicPr>
            <a:picLocks noChangeAspect="1"/>
          </p:cNvPicPr>
          <p:nvPr/>
        </p:nvPicPr>
        <p:blipFill>
          <a:blip r:embed="rId2"/>
          <a:stretch>
            <a:fillRect/>
          </a:stretch>
        </p:blipFill>
        <p:spPr>
          <a:xfrm>
            <a:off x="6822870" y="1237957"/>
            <a:ext cx="4974767" cy="5118393"/>
          </a:xfrm>
          <a:prstGeom prst="rect">
            <a:avLst/>
          </a:prstGeom>
        </p:spPr>
      </p:pic>
    </p:spTree>
    <p:extLst>
      <p:ext uri="{BB962C8B-B14F-4D97-AF65-F5344CB8AC3E}">
        <p14:creationId xmlns:p14="http://schemas.microsoft.com/office/powerpoint/2010/main" val="3495665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Cont</a:t>
            </a:r>
            <a:r>
              <a:rPr lang="en-GB" dirty="0" smtClean="0"/>
              <a:t>…</a:t>
            </a:r>
            <a:endParaRPr lang="en-GB" dirty="0"/>
          </a:p>
        </p:txBody>
      </p:sp>
      <p:sp>
        <p:nvSpPr>
          <p:cNvPr id="3" name="Content Placeholder 2"/>
          <p:cNvSpPr>
            <a:spLocks noGrp="1"/>
          </p:cNvSpPr>
          <p:nvPr>
            <p:ph idx="1"/>
          </p:nvPr>
        </p:nvSpPr>
        <p:spPr>
          <a:xfrm>
            <a:off x="838200" y="1825625"/>
            <a:ext cx="9178636" cy="4351338"/>
          </a:xfrm>
        </p:spPr>
        <p:txBody>
          <a:bodyPr>
            <a:normAutofit fontScale="92500" lnSpcReduction="20000"/>
          </a:bodyPr>
          <a:lstStyle/>
          <a:p>
            <a:r>
              <a:rPr lang="en-GB" dirty="0"/>
              <a:t>Support adoption of different  technologies to improve data  quality   and  improving the weather services</a:t>
            </a:r>
          </a:p>
          <a:p>
            <a:r>
              <a:rPr lang="en-GB" dirty="0"/>
              <a:t>Commercialize products and services through engagement with private  partnerships  for cost recovery   </a:t>
            </a:r>
          </a:p>
          <a:p>
            <a:r>
              <a:rPr lang="en-GB" dirty="0"/>
              <a:t>Improve data assimilation, analysis, and integration into products and services</a:t>
            </a:r>
          </a:p>
          <a:p>
            <a:r>
              <a:rPr lang="en-GB" dirty="0"/>
              <a:t>Support establishing of an operational emergency operations unit </a:t>
            </a:r>
            <a:r>
              <a:rPr lang="en-GB" dirty="0" smtClean="0"/>
              <a:t>that will  </a:t>
            </a:r>
            <a:r>
              <a:rPr lang="en-GB" dirty="0"/>
              <a:t>coordinates EW emission and DR activities for the country, based on SOPs</a:t>
            </a:r>
          </a:p>
          <a:p>
            <a:r>
              <a:rPr lang="en-GB" dirty="0"/>
              <a:t>Strengthening Public weather service delivery including those for early warning</a:t>
            </a:r>
          </a:p>
          <a:p>
            <a:r>
              <a:rPr lang="en-GB" dirty="0"/>
              <a:t>Developing a set of Standard Operating Procedures  for managing floods and droughts </a:t>
            </a:r>
          </a:p>
          <a:p>
            <a:endParaRPr lang="en-GB"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23</a:t>
            </a:fld>
            <a:endParaRPr lang="en-ZA"/>
          </a:p>
        </p:txBody>
      </p:sp>
    </p:spTree>
    <p:extLst>
      <p:ext uri="{BB962C8B-B14F-4D97-AF65-F5344CB8AC3E}">
        <p14:creationId xmlns:p14="http://schemas.microsoft.com/office/powerpoint/2010/main" val="2380550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Final Thoughts</a:t>
            </a:r>
          </a:p>
        </p:txBody>
      </p:sp>
      <p:sp>
        <p:nvSpPr>
          <p:cNvPr id="3" name="Content Placeholder 2"/>
          <p:cNvSpPr>
            <a:spLocks noGrp="1"/>
          </p:cNvSpPr>
          <p:nvPr>
            <p:ph idx="1"/>
          </p:nvPr>
        </p:nvSpPr>
        <p:spPr>
          <a:xfrm>
            <a:off x="838201" y="1825625"/>
            <a:ext cx="7095978" cy="4351338"/>
          </a:xfrm>
        </p:spPr>
        <p:txBody>
          <a:bodyPr>
            <a:normAutofit fontScale="85000" lnSpcReduction="10000"/>
          </a:bodyPr>
          <a:lstStyle/>
          <a:p>
            <a:r>
              <a:rPr lang="en-GB" dirty="0"/>
              <a:t>I</a:t>
            </a:r>
            <a:r>
              <a:rPr lang="en-GB" dirty="0" smtClean="0"/>
              <a:t>nadequate </a:t>
            </a:r>
            <a:r>
              <a:rPr lang="en-GB" dirty="0"/>
              <a:t>observing network systems, poor communication facilities for data collection and exchange  due to inadequate funding </a:t>
            </a:r>
          </a:p>
          <a:p>
            <a:r>
              <a:rPr lang="en-GB" dirty="0"/>
              <a:t>Meeting stakeholder's expectations. For example users of the weather forecasts are expecting TMA to issue localised, time specific and reliable forecasts unlike the present forecasts which cover large areas</a:t>
            </a:r>
          </a:p>
          <a:p>
            <a:r>
              <a:rPr lang="en-GB" dirty="0"/>
              <a:t>Assist in developing a clear policy on agreements with the mobile providers on the use of frequencies, airtime and airwaves for early warning system</a:t>
            </a:r>
          </a:p>
          <a:p>
            <a:r>
              <a:rPr lang="en-GB" dirty="0"/>
              <a:t>Long-term financing of the climate monitoring system through cost recovery.</a:t>
            </a:r>
          </a:p>
        </p:txBody>
      </p:sp>
      <p:sp>
        <p:nvSpPr>
          <p:cNvPr id="4" name="Slide Number Placeholder 3"/>
          <p:cNvSpPr>
            <a:spLocks noGrp="1"/>
          </p:cNvSpPr>
          <p:nvPr>
            <p:ph type="sldNum" sz="quarter" idx="12"/>
          </p:nvPr>
        </p:nvSpPr>
        <p:spPr/>
        <p:txBody>
          <a:bodyPr/>
          <a:lstStyle/>
          <a:p>
            <a:fld id="{419E6B96-096C-4B7F-BB82-A76007EDE823}" type="slidenum">
              <a:rPr lang="en-ZA" smtClean="0"/>
              <a:pPr/>
              <a:t>24</a:t>
            </a:fld>
            <a:endParaRPr lang="en-ZA"/>
          </a:p>
        </p:txBody>
      </p:sp>
    </p:spTree>
    <p:extLst>
      <p:ext uri="{BB962C8B-B14F-4D97-AF65-F5344CB8AC3E}">
        <p14:creationId xmlns:p14="http://schemas.microsoft.com/office/powerpoint/2010/main" val="3698551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Final Thoughts</a:t>
            </a:r>
            <a:endParaRPr lang="en-GB" b="1" dirty="0"/>
          </a:p>
        </p:txBody>
      </p:sp>
      <p:sp>
        <p:nvSpPr>
          <p:cNvPr id="3" name="Content Placeholder 2"/>
          <p:cNvSpPr>
            <a:spLocks noGrp="1"/>
          </p:cNvSpPr>
          <p:nvPr>
            <p:ph idx="1"/>
          </p:nvPr>
        </p:nvSpPr>
        <p:spPr>
          <a:xfrm>
            <a:off x="735169" y="1516532"/>
            <a:ext cx="8187158" cy="4351338"/>
          </a:xfrm>
        </p:spPr>
        <p:txBody>
          <a:bodyPr>
            <a:normAutofit fontScale="92500" lnSpcReduction="10000"/>
          </a:bodyPr>
          <a:lstStyle/>
          <a:p>
            <a:r>
              <a:rPr lang="en-GB" dirty="0" smtClean="0"/>
              <a:t>inadequate observing network systems, poor communication facilities for data collection and exchange  due to inadequate funding </a:t>
            </a:r>
          </a:p>
          <a:p>
            <a:r>
              <a:rPr lang="en-GB" dirty="0" smtClean="0"/>
              <a:t>Meeting stakeholder's expectations. For example users of the weather forecasts are expecting TMA to issue localised, time specific and reliable forecasts unlike the present forecasts which cover large areas</a:t>
            </a:r>
          </a:p>
          <a:p>
            <a:r>
              <a:rPr lang="en-GB" dirty="0" smtClean="0"/>
              <a:t>Assist </a:t>
            </a:r>
            <a:r>
              <a:rPr lang="en-GB" dirty="0"/>
              <a:t>in developing a clear policy on agreements with the mobile providers on the use of frequencies, airtime and airwaves for early warning </a:t>
            </a:r>
            <a:r>
              <a:rPr lang="en-GB" dirty="0" smtClean="0"/>
              <a:t>system</a:t>
            </a:r>
          </a:p>
          <a:p>
            <a:r>
              <a:rPr lang="en-GB" dirty="0" smtClean="0"/>
              <a:t>Long-term </a:t>
            </a:r>
            <a:r>
              <a:rPr lang="en-GB" dirty="0"/>
              <a:t>financing of the climate monitoring system through cost recovery.</a:t>
            </a:r>
          </a:p>
          <a:p>
            <a:endParaRPr lang="en-GB" dirty="0"/>
          </a:p>
          <a:p>
            <a:endParaRPr lang="en-GB" dirty="0" smtClean="0"/>
          </a:p>
          <a:p>
            <a:endParaRPr lang="en-GB" dirty="0"/>
          </a:p>
        </p:txBody>
      </p:sp>
      <p:pic>
        <p:nvPicPr>
          <p:cNvPr id="4" name="Picture 3" descr="C:\Users\User\AppData\Local\Microsoft\Windows\Temporary Internet Files\Content.Word\20141208_10334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2327" y="1516532"/>
            <a:ext cx="2990850" cy="4025286"/>
          </a:xfrm>
          <a:prstGeom prst="rect">
            <a:avLst/>
          </a:prstGeom>
          <a:noFill/>
          <a:ln>
            <a:noFill/>
          </a:ln>
        </p:spPr>
      </p:pic>
    </p:spTree>
    <p:extLst>
      <p:ext uri="{BB962C8B-B14F-4D97-AF65-F5344CB8AC3E}">
        <p14:creationId xmlns:p14="http://schemas.microsoft.com/office/powerpoint/2010/main" val="42287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146" y="2637270"/>
            <a:ext cx="10515600" cy="1325563"/>
          </a:xfrm>
        </p:spPr>
        <p:txBody>
          <a:bodyPr/>
          <a:lstStyle/>
          <a:p>
            <a:pPr algn="ctr"/>
            <a:r>
              <a:rPr lang="en-GB" b="1" dirty="0" smtClean="0"/>
              <a:t>Thank you for listening </a:t>
            </a:r>
            <a:endParaRPr lang="en-GB" b="1" dirty="0"/>
          </a:p>
        </p:txBody>
      </p:sp>
    </p:spTree>
    <p:extLst>
      <p:ext uri="{BB962C8B-B14F-4D97-AF65-F5344CB8AC3E}">
        <p14:creationId xmlns:p14="http://schemas.microsoft.com/office/powerpoint/2010/main" val="3249890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Project background, objective and targets </a:t>
            </a:r>
          </a:p>
        </p:txBody>
      </p:sp>
      <p:sp>
        <p:nvSpPr>
          <p:cNvPr id="3" name="Content Placeholder 2"/>
          <p:cNvSpPr>
            <a:spLocks noGrp="1"/>
          </p:cNvSpPr>
          <p:nvPr>
            <p:ph idx="1"/>
          </p:nvPr>
        </p:nvSpPr>
        <p:spPr/>
        <p:txBody>
          <a:bodyPr/>
          <a:lstStyle/>
          <a:p>
            <a:pPr marL="0" indent="0" algn="just">
              <a:buNone/>
            </a:pPr>
            <a:r>
              <a:rPr lang="en-GB" b="1" u="sng" dirty="0"/>
              <a:t>Objective:</a:t>
            </a:r>
          </a:p>
          <a:p>
            <a:pPr marL="0" indent="0" algn="just">
              <a:buNone/>
            </a:pPr>
            <a:r>
              <a:rPr lang="en-GB" dirty="0"/>
              <a:t>To strengthen the </a:t>
            </a:r>
            <a:r>
              <a:rPr lang="en-GB" dirty="0" smtClean="0"/>
              <a:t>weather, climate </a:t>
            </a:r>
            <a:r>
              <a:rPr lang="en-GB" dirty="0"/>
              <a:t>and hydrological monitoring capabilities, early warning systems and available information for responding  to extreme weather and planning adaptation to climate change in Tanzania.</a:t>
            </a:r>
          </a:p>
          <a:p>
            <a:pPr marL="0" indent="0" algn="just">
              <a:buNone/>
            </a:pPr>
            <a:r>
              <a:rPr lang="en-GB" b="1" u="sng" dirty="0"/>
              <a:t>Impact indicator </a:t>
            </a:r>
            <a:endParaRPr lang="en-GB" u="sng" dirty="0"/>
          </a:p>
          <a:p>
            <a:pPr marL="0" indent="0" algn="just">
              <a:buNone/>
            </a:pPr>
            <a:r>
              <a:rPr lang="en-GB" dirty="0"/>
              <a:t>The key impact indicator for the project is the level of capacity  of agencies  to monitor, assess and </a:t>
            </a:r>
            <a:r>
              <a:rPr lang="en-GB" dirty="0" smtClean="0"/>
              <a:t>disseminate hydro-climate  </a:t>
            </a:r>
            <a:r>
              <a:rPr lang="en-GB" dirty="0"/>
              <a:t>information  for early warnings  and  long-term  planning. </a:t>
            </a:r>
          </a:p>
          <a:p>
            <a:endParaRPr lang="en-GB"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3</a:t>
            </a:fld>
            <a:endParaRPr lang="en-ZA"/>
          </a:p>
        </p:txBody>
      </p:sp>
    </p:spTree>
    <p:extLst>
      <p:ext uri="{BB962C8B-B14F-4D97-AF65-F5344CB8AC3E}">
        <p14:creationId xmlns:p14="http://schemas.microsoft.com/office/powerpoint/2010/main" val="2595526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Project components </a:t>
            </a:r>
            <a:br>
              <a:rPr lang="en-GB" b="1" dirty="0" smtClean="0"/>
            </a:br>
            <a:endParaRPr lang="en-GB" b="1" dirty="0"/>
          </a:p>
        </p:txBody>
      </p:sp>
      <p:sp>
        <p:nvSpPr>
          <p:cNvPr id="3" name="Content Placeholder 2"/>
          <p:cNvSpPr>
            <a:spLocks noGrp="1"/>
          </p:cNvSpPr>
          <p:nvPr>
            <p:ph idx="1"/>
          </p:nvPr>
        </p:nvSpPr>
        <p:spPr>
          <a:xfrm>
            <a:off x="838200" y="1130532"/>
            <a:ext cx="10515600" cy="5046432"/>
          </a:xfrm>
        </p:spPr>
        <p:txBody>
          <a:bodyPr>
            <a:normAutofit/>
          </a:bodyPr>
          <a:lstStyle/>
          <a:p>
            <a:pPr marL="0" indent="0">
              <a:buNone/>
            </a:pPr>
            <a:r>
              <a:rPr lang="en-GB" dirty="0" smtClean="0"/>
              <a:t>The project objective will be achieved through the  following two components and associated outcomes detailed below.</a:t>
            </a:r>
            <a:endParaRPr lang="en-GB" dirty="0"/>
          </a:p>
          <a:p>
            <a:pPr marL="0" indent="0">
              <a:buNone/>
            </a:pPr>
            <a:r>
              <a:rPr lang="en-GB" b="1" dirty="0" smtClean="0"/>
              <a:t>Transfer of technologies for weather, climate, hydrological and environmental monitoring infrastructure</a:t>
            </a:r>
          </a:p>
          <a:p>
            <a:pPr marL="0" indent="0">
              <a:buNone/>
            </a:pPr>
            <a:r>
              <a:rPr lang="en-GB" dirty="0" smtClean="0"/>
              <a:t>Enhanced Capacity of Tanzania Meteorological Agency (TMA) and Water Basins to monitor (and forecast) droughts and floods</a:t>
            </a:r>
          </a:p>
          <a:p>
            <a:pPr marL="0" indent="0">
              <a:buNone/>
            </a:pPr>
            <a:r>
              <a:rPr lang="en-GB" b="1" dirty="0" smtClean="0"/>
              <a:t>Climate information integrated into development plans and early warning systems</a:t>
            </a:r>
          </a:p>
          <a:p>
            <a:pPr marL="0" indent="0">
              <a:buNone/>
            </a:pPr>
            <a:r>
              <a:rPr lang="en-GB" dirty="0" smtClean="0"/>
              <a:t> Efficient and effective use of hydro-meteorological information for making early warnings and long-term development plans</a:t>
            </a:r>
            <a:endParaRPr lang="en-GB" dirty="0"/>
          </a:p>
        </p:txBody>
      </p:sp>
    </p:spTree>
    <p:extLst>
      <p:ext uri="{BB962C8B-B14F-4D97-AF65-F5344CB8AC3E}">
        <p14:creationId xmlns:p14="http://schemas.microsoft.com/office/powerpoint/2010/main" val="2104240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key </a:t>
            </a:r>
            <a:r>
              <a:rPr lang="en-GB" b="1" dirty="0" smtClean="0"/>
              <a:t>Departments/Agencies </a:t>
            </a:r>
            <a:endParaRPr lang="en-GB" b="1" dirty="0"/>
          </a:p>
        </p:txBody>
      </p:sp>
      <p:sp>
        <p:nvSpPr>
          <p:cNvPr id="3" name="Content Placeholder 2"/>
          <p:cNvSpPr>
            <a:spLocks noGrp="1"/>
          </p:cNvSpPr>
          <p:nvPr>
            <p:ph idx="1"/>
          </p:nvPr>
        </p:nvSpPr>
        <p:spPr>
          <a:xfrm>
            <a:off x="838200" y="1403797"/>
            <a:ext cx="10515600" cy="4773166"/>
          </a:xfrm>
          <a:solidFill>
            <a:srgbClr val="FFFFFF"/>
          </a:solidFill>
        </p:spPr>
        <p:txBody>
          <a:bodyPr>
            <a:normAutofit fontScale="85000" lnSpcReduction="20000"/>
          </a:bodyPr>
          <a:lstStyle/>
          <a:p>
            <a:pPr marL="0" indent="0">
              <a:buNone/>
            </a:pPr>
            <a:r>
              <a:rPr lang="en-GB" dirty="0"/>
              <a:t>The project   is implemented  under National Implementing modality (NIM) </a:t>
            </a:r>
            <a:endParaRPr lang="en-GB" dirty="0" smtClean="0"/>
          </a:p>
          <a:p>
            <a:pPr marL="0" indent="0">
              <a:buNone/>
            </a:pPr>
            <a:r>
              <a:rPr lang="en-GB" b="1" dirty="0" smtClean="0"/>
              <a:t>Executing </a:t>
            </a:r>
            <a:r>
              <a:rPr lang="en-GB" b="1" dirty="0"/>
              <a:t>agency  </a:t>
            </a:r>
          </a:p>
          <a:p>
            <a:r>
              <a:rPr lang="en-GB" dirty="0"/>
              <a:t>Vice-President’s Office –Department of Environment </a:t>
            </a:r>
            <a:r>
              <a:rPr lang="en-GB" dirty="0" smtClean="0"/>
              <a:t> </a:t>
            </a:r>
            <a:endParaRPr lang="en-GB" dirty="0"/>
          </a:p>
          <a:p>
            <a:pPr marL="0" indent="0">
              <a:buNone/>
            </a:pPr>
            <a:r>
              <a:rPr lang="en-GB" b="1" dirty="0"/>
              <a:t>Project implementer </a:t>
            </a:r>
          </a:p>
          <a:p>
            <a:r>
              <a:rPr lang="en-GB" dirty="0"/>
              <a:t>Prime Minister’s Office (PMO) Disaster Management Department (DMD)  </a:t>
            </a:r>
            <a:r>
              <a:rPr lang="en-GB" dirty="0" smtClean="0"/>
              <a:t>  </a:t>
            </a:r>
            <a:endParaRPr lang="en-GB" dirty="0"/>
          </a:p>
          <a:p>
            <a:pPr marL="0" indent="0">
              <a:buNone/>
            </a:pPr>
            <a:r>
              <a:rPr lang="en-GB" b="1" dirty="0"/>
              <a:t>Responsible partners </a:t>
            </a:r>
          </a:p>
          <a:p>
            <a:r>
              <a:rPr lang="en-GB" dirty="0"/>
              <a:t>Tanzania Meteorological Agency (TMA</a:t>
            </a:r>
            <a:r>
              <a:rPr lang="en-GB" dirty="0" smtClean="0"/>
              <a:t>),Ministry </a:t>
            </a:r>
            <a:r>
              <a:rPr lang="en-GB" dirty="0"/>
              <a:t>of </a:t>
            </a:r>
            <a:r>
              <a:rPr lang="en-GB" dirty="0" smtClean="0"/>
              <a:t>water, Ministry of Agriculture Food Security and Cooperatives ,Pangani </a:t>
            </a:r>
            <a:r>
              <a:rPr lang="en-GB" dirty="0"/>
              <a:t>Basin water Board,  </a:t>
            </a:r>
            <a:r>
              <a:rPr lang="en-GB" dirty="0" smtClean="0"/>
              <a:t>Ruvuma </a:t>
            </a:r>
            <a:r>
              <a:rPr lang="en-GB" dirty="0"/>
              <a:t>and Southern Basin Water Board </a:t>
            </a:r>
            <a:endParaRPr lang="en-GB" dirty="0" smtClean="0"/>
          </a:p>
          <a:p>
            <a:pPr marL="0" indent="0">
              <a:buNone/>
            </a:pPr>
            <a:r>
              <a:rPr lang="en-GB" b="1" dirty="0"/>
              <a:t>P</a:t>
            </a:r>
            <a:r>
              <a:rPr lang="en-GB" b="1" dirty="0" smtClean="0"/>
              <a:t>ilot  </a:t>
            </a:r>
            <a:r>
              <a:rPr lang="en-GB" b="1" dirty="0"/>
              <a:t>zones:</a:t>
            </a:r>
          </a:p>
          <a:p>
            <a:r>
              <a:rPr lang="en-GB" dirty="0" smtClean="0"/>
              <a:t>Supporting climate </a:t>
            </a:r>
            <a:r>
              <a:rPr lang="en-GB" dirty="0"/>
              <a:t>monitoring </a:t>
            </a:r>
            <a:r>
              <a:rPr lang="en-GB" dirty="0" smtClean="0"/>
              <a:t>network coverage </a:t>
            </a:r>
            <a:r>
              <a:rPr lang="en-GB" dirty="0"/>
              <a:t>in the country</a:t>
            </a:r>
          </a:p>
          <a:p>
            <a:r>
              <a:rPr lang="en-GB" dirty="0"/>
              <a:t>Arumeru </a:t>
            </a:r>
            <a:r>
              <a:rPr lang="en-GB" dirty="0" smtClean="0"/>
              <a:t>district</a:t>
            </a:r>
            <a:endParaRPr lang="en-GB" dirty="0"/>
          </a:p>
          <a:p>
            <a:r>
              <a:rPr lang="en-GB" dirty="0"/>
              <a:t>Liwale </a:t>
            </a:r>
            <a:r>
              <a:rPr lang="en-GB" dirty="0" smtClean="0"/>
              <a:t>District</a:t>
            </a:r>
            <a:endParaRPr lang="en-GB"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5</a:t>
            </a:fld>
            <a:endParaRPr lang="en-ZA"/>
          </a:p>
        </p:txBody>
      </p:sp>
    </p:spTree>
    <p:extLst>
      <p:ext uri="{BB962C8B-B14F-4D97-AF65-F5344CB8AC3E}">
        <p14:creationId xmlns:p14="http://schemas.microsoft.com/office/powerpoint/2010/main" val="4158776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2610"/>
          </a:xfrm>
        </p:spPr>
        <p:txBody>
          <a:bodyPr>
            <a:normAutofit/>
          </a:bodyPr>
          <a:lstStyle/>
          <a:p>
            <a:pPr lvl="0"/>
            <a:r>
              <a:rPr lang="en-ZA" b="1" dirty="0" smtClean="0"/>
              <a:t>Organisation chart  </a:t>
            </a:r>
            <a:endParaRPr lang="en-ZA" b="1" dirty="0"/>
          </a:p>
        </p:txBody>
      </p:sp>
      <p:sp>
        <p:nvSpPr>
          <p:cNvPr id="3" name="Content Placeholder 2"/>
          <p:cNvSpPr>
            <a:spLocks noGrp="1"/>
          </p:cNvSpPr>
          <p:nvPr>
            <p:ph idx="1"/>
          </p:nvPr>
        </p:nvSpPr>
        <p:spPr>
          <a:xfrm>
            <a:off x="195072" y="1450848"/>
            <a:ext cx="8583168" cy="5230368"/>
          </a:xfrm>
        </p:spPr>
        <p:txBody>
          <a:bodyPr>
            <a:noAutofit/>
          </a:bodyPr>
          <a:lstStyle/>
          <a:p>
            <a:pPr>
              <a:lnSpc>
                <a:spcPct val="114000"/>
              </a:lnSpc>
            </a:pPr>
            <a:endParaRPr lang="en-ZA" sz="1800" dirty="0" smtClean="0"/>
          </a:p>
        </p:txBody>
      </p:sp>
      <p:graphicFrame>
        <p:nvGraphicFramePr>
          <p:cNvPr id="4" name="Diagram 3"/>
          <p:cNvGraphicFramePr/>
          <p:nvPr>
            <p:extLst>
              <p:ext uri="{D42A27DB-BD31-4B8C-83A1-F6EECF244321}">
                <p14:modId xmlns:p14="http://schemas.microsoft.com/office/powerpoint/2010/main" val="2349080242"/>
              </p:ext>
            </p:extLst>
          </p:nvPr>
        </p:nvGraphicFramePr>
        <p:xfrm>
          <a:off x="321971" y="1197736"/>
          <a:ext cx="8693240" cy="4018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419E6B96-096C-4B7F-BB82-A76007EDE823}" type="slidenum">
              <a:rPr lang="en-ZA" smtClean="0">
                <a:solidFill>
                  <a:prstClr val="black">
                    <a:tint val="75000"/>
                  </a:prstClr>
                </a:solidFill>
              </a:rPr>
              <a:pPr/>
              <a:t>6</a:t>
            </a:fld>
            <a:endParaRPr lang="en-ZA">
              <a:solidFill>
                <a:prstClr val="black">
                  <a:tint val="75000"/>
                </a:prstClr>
              </a:solidFill>
            </a:endParaRPr>
          </a:p>
        </p:txBody>
      </p:sp>
    </p:spTree>
    <p:extLst>
      <p:ext uri="{BB962C8B-B14F-4D97-AF65-F5344CB8AC3E}">
        <p14:creationId xmlns:p14="http://schemas.microsoft.com/office/powerpoint/2010/main" val="4158531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Vice-President’s Office –Department of Environment </a:t>
            </a:r>
          </a:p>
        </p:txBody>
      </p:sp>
      <p:sp>
        <p:nvSpPr>
          <p:cNvPr id="3" name="Content Placeholder 2"/>
          <p:cNvSpPr>
            <a:spLocks noGrp="1"/>
          </p:cNvSpPr>
          <p:nvPr>
            <p:ph idx="1"/>
          </p:nvPr>
        </p:nvSpPr>
        <p:spPr>
          <a:xfrm>
            <a:off x="838200" y="1924333"/>
            <a:ext cx="9722476" cy="4252629"/>
          </a:xfrm>
        </p:spPr>
        <p:txBody>
          <a:bodyPr>
            <a:normAutofit fontScale="85000" lnSpcReduction="20000"/>
          </a:bodyPr>
          <a:lstStyle/>
          <a:p>
            <a:pPr lvl="0"/>
            <a:r>
              <a:rPr lang="en-GB" dirty="0"/>
              <a:t>Assume the executing role for the </a:t>
            </a:r>
            <a:r>
              <a:rPr lang="en-GB" dirty="0" smtClean="0"/>
              <a:t>project; Play </a:t>
            </a:r>
            <a:r>
              <a:rPr lang="en-GB" dirty="0"/>
              <a:t>an active role in the project as co-chairs of the Project Steering Committee</a:t>
            </a:r>
            <a:r>
              <a:rPr lang="en-GB" dirty="0" smtClean="0"/>
              <a:t>;</a:t>
            </a:r>
          </a:p>
          <a:p>
            <a:pPr lvl="0"/>
            <a:r>
              <a:rPr lang="en-GB" dirty="0"/>
              <a:t>A</a:t>
            </a:r>
            <a:r>
              <a:rPr lang="en-GB" dirty="0" smtClean="0"/>
              <a:t>dvice </a:t>
            </a:r>
            <a:r>
              <a:rPr lang="en-GB" dirty="0"/>
              <a:t>the project on climate  related  issues </a:t>
            </a:r>
          </a:p>
          <a:p>
            <a:pPr lvl="0"/>
            <a:r>
              <a:rPr lang="en-GB" dirty="0"/>
              <a:t>Provides advice on policy </a:t>
            </a:r>
            <a:r>
              <a:rPr lang="en-GB" dirty="0" smtClean="0"/>
              <a:t>coordination  in all issues related to climate change in Tanzania </a:t>
            </a:r>
          </a:p>
          <a:p>
            <a:pPr lvl="0"/>
            <a:r>
              <a:rPr lang="en-GB" dirty="0" smtClean="0"/>
              <a:t>Mainstreaming climate </a:t>
            </a:r>
            <a:r>
              <a:rPr lang="en-GB" dirty="0"/>
              <a:t>change into </a:t>
            </a:r>
            <a:r>
              <a:rPr lang="en-GB" dirty="0" smtClean="0"/>
              <a:t> national policies, framework and developing plans </a:t>
            </a:r>
          </a:p>
          <a:p>
            <a:pPr lvl="0"/>
            <a:r>
              <a:rPr lang="en-GB" dirty="0" smtClean="0"/>
              <a:t>Leading agency  of the National plans for Adaptations programs (NAPS)</a:t>
            </a:r>
            <a:endParaRPr lang="en-GB" dirty="0"/>
          </a:p>
          <a:p>
            <a:r>
              <a:rPr lang="en-GB" dirty="0" smtClean="0"/>
              <a:t>Participated </a:t>
            </a:r>
            <a:r>
              <a:rPr lang="en-GB" dirty="0" smtClean="0"/>
              <a:t>institution </a:t>
            </a:r>
            <a:r>
              <a:rPr lang="en-GB" dirty="0" smtClean="0"/>
              <a:t>on development </a:t>
            </a:r>
            <a:r>
              <a:rPr lang="en-GB" dirty="0"/>
              <a:t>of the long-term financing strategy for the hydro-climate monitoring network, including through partnerships and outreach with the private </a:t>
            </a:r>
            <a:r>
              <a:rPr lang="en-GB" dirty="0" smtClean="0"/>
              <a:t>sector</a:t>
            </a:r>
          </a:p>
          <a:p>
            <a:r>
              <a:rPr lang="en-GB" dirty="0" smtClean="0"/>
              <a:t>Work under </a:t>
            </a:r>
            <a:r>
              <a:rPr lang="en-GB" dirty="0"/>
              <a:t>the  guidance of Environmental Management Act (2004</a:t>
            </a:r>
            <a:r>
              <a:rPr lang="en-GB" dirty="0" smtClean="0"/>
              <a:t>).</a:t>
            </a:r>
          </a:p>
        </p:txBody>
      </p:sp>
      <p:sp>
        <p:nvSpPr>
          <p:cNvPr id="4" name="Slide Number Placeholder 3"/>
          <p:cNvSpPr>
            <a:spLocks noGrp="1"/>
          </p:cNvSpPr>
          <p:nvPr>
            <p:ph type="sldNum" sz="quarter" idx="12"/>
          </p:nvPr>
        </p:nvSpPr>
        <p:spPr/>
        <p:txBody>
          <a:bodyPr/>
          <a:lstStyle/>
          <a:p>
            <a:fld id="{419E6B96-096C-4B7F-BB82-A76007EDE823}" type="slidenum">
              <a:rPr lang="en-ZA" smtClean="0"/>
              <a:pPr/>
              <a:t>7</a:t>
            </a:fld>
            <a:endParaRPr lang="en-ZA"/>
          </a:p>
        </p:txBody>
      </p:sp>
    </p:spTree>
    <p:extLst>
      <p:ext uri="{BB962C8B-B14F-4D97-AF65-F5344CB8AC3E}">
        <p14:creationId xmlns:p14="http://schemas.microsoft.com/office/powerpoint/2010/main" val="401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Prime Minister’s Office </a:t>
            </a:r>
            <a:r>
              <a:rPr lang="en-GB" b="1" dirty="0" smtClean="0"/>
              <a:t>-Disaster </a:t>
            </a:r>
            <a:r>
              <a:rPr lang="en-GB" b="1" dirty="0"/>
              <a:t>Management </a:t>
            </a:r>
            <a:r>
              <a:rPr lang="en-GB" b="1" dirty="0" smtClean="0"/>
              <a:t>Department </a:t>
            </a:r>
            <a:endParaRPr lang="en-GB" b="1" dirty="0"/>
          </a:p>
        </p:txBody>
      </p:sp>
      <p:sp>
        <p:nvSpPr>
          <p:cNvPr id="3" name="Content Placeholder 2"/>
          <p:cNvSpPr>
            <a:spLocks noGrp="1"/>
          </p:cNvSpPr>
          <p:nvPr>
            <p:ph idx="1"/>
          </p:nvPr>
        </p:nvSpPr>
        <p:spPr>
          <a:xfrm>
            <a:off x="838200" y="1690688"/>
            <a:ext cx="7447671" cy="4351338"/>
          </a:xfrm>
        </p:spPr>
        <p:txBody>
          <a:bodyPr>
            <a:normAutofit fontScale="92500" lnSpcReduction="20000"/>
          </a:bodyPr>
          <a:lstStyle/>
          <a:p>
            <a:pPr lvl="0"/>
            <a:r>
              <a:rPr lang="en-GB" dirty="0" smtClean="0"/>
              <a:t>Implementing partner and hosting institution</a:t>
            </a:r>
          </a:p>
          <a:p>
            <a:pPr lvl="0"/>
            <a:r>
              <a:rPr lang="en-GB" dirty="0" smtClean="0"/>
              <a:t>Chairman of the Project steering Committee </a:t>
            </a:r>
          </a:p>
          <a:p>
            <a:pPr lvl="0"/>
            <a:r>
              <a:rPr lang="en-GB" dirty="0" smtClean="0"/>
              <a:t>Coordinates </a:t>
            </a:r>
            <a:r>
              <a:rPr lang="en-GB" dirty="0"/>
              <a:t>project activities with all other </a:t>
            </a:r>
            <a:r>
              <a:rPr lang="en-GB" dirty="0" smtClean="0"/>
              <a:t>stakeholders</a:t>
            </a:r>
            <a:endParaRPr lang="en-GB" dirty="0"/>
          </a:p>
          <a:p>
            <a:pPr lvl="0"/>
            <a:r>
              <a:rPr lang="en-GB" dirty="0"/>
              <a:t>C</a:t>
            </a:r>
            <a:r>
              <a:rPr lang="en-GB" dirty="0" smtClean="0"/>
              <a:t>oordinating </a:t>
            </a:r>
            <a:r>
              <a:rPr lang="en-GB" dirty="0"/>
              <a:t>all disaster management response issues in the country including disaster relief operations and preparedness </a:t>
            </a:r>
            <a:r>
              <a:rPr lang="en-GB" dirty="0" smtClean="0"/>
              <a:t>measures</a:t>
            </a:r>
            <a:endParaRPr lang="en-GB" dirty="0"/>
          </a:p>
          <a:p>
            <a:pPr lvl="0"/>
            <a:r>
              <a:rPr lang="en-GB" dirty="0" smtClean="0"/>
              <a:t>Received </a:t>
            </a:r>
            <a:r>
              <a:rPr lang="en-GB" dirty="0"/>
              <a:t>initial notification or warning of disaster from multiple sources, chiefly from the TMA (concerning climate-based or weather-based warnings) or from local sources (concerning occurrences of disaster</a:t>
            </a:r>
            <a:r>
              <a:rPr lang="en-GB" dirty="0" smtClean="0"/>
              <a:t>)</a:t>
            </a:r>
          </a:p>
        </p:txBody>
      </p:sp>
      <p:sp>
        <p:nvSpPr>
          <p:cNvPr id="4" name="Slide Number Placeholder 3"/>
          <p:cNvSpPr>
            <a:spLocks noGrp="1"/>
          </p:cNvSpPr>
          <p:nvPr>
            <p:ph type="sldNum" sz="quarter" idx="12"/>
          </p:nvPr>
        </p:nvSpPr>
        <p:spPr/>
        <p:txBody>
          <a:bodyPr/>
          <a:lstStyle/>
          <a:p>
            <a:fld id="{419E6B96-096C-4B7F-BB82-A76007EDE823}" type="slidenum">
              <a:rPr lang="en-ZA" smtClean="0"/>
              <a:pPr/>
              <a:t>8</a:t>
            </a:fld>
            <a:endParaRPr lang="en-ZA"/>
          </a:p>
        </p:txBody>
      </p:sp>
      <p:pic>
        <p:nvPicPr>
          <p:cNvPr id="7" name="Picture 6"/>
          <p:cNvPicPr>
            <a:picLocks noChangeAspect="1"/>
          </p:cNvPicPr>
          <p:nvPr/>
        </p:nvPicPr>
        <p:blipFill>
          <a:blip r:embed="rId2"/>
          <a:stretch>
            <a:fillRect/>
          </a:stretch>
        </p:blipFill>
        <p:spPr>
          <a:xfrm>
            <a:off x="8156598" y="2151617"/>
            <a:ext cx="4572638" cy="3429479"/>
          </a:xfrm>
          <a:prstGeom prst="rect">
            <a:avLst/>
          </a:prstGeom>
        </p:spPr>
      </p:pic>
    </p:spTree>
    <p:extLst>
      <p:ext uri="{BB962C8B-B14F-4D97-AF65-F5344CB8AC3E}">
        <p14:creationId xmlns:p14="http://schemas.microsoft.com/office/powerpoint/2010/main" val="4111584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Progress made by the Project  to strengthen  Disaster  Management </a:t>
            </a:r>
            <a:endParaRPr lang="en-GB" b="1" dirty="0"/>
          </a:p>
        </p:txBody>
      </p:sp>
      <p:sp>
        <p:nvSpPr>
          <p:cNvPr id="3" name="Content Placeholder 2"/>
          <p:cNvSpPr>
            <a:spLocks noGrp="1"/>
          </p:cNvSpPr>
          <p:nvPr>
            <p:ph idx="1"/>
          </p:nvPr>
        </p:nvSpPr>
        <p:spPr/>
        <p:txBody>
          <a:bodyPr>
            <a:normAutofit fontScale="92500" lnSpcReduction="10000"/>
          </a:bodyPr>
          <a:lstStyle/>
          <a:p>
            <a:pPr lvl="0"/>
            <a:r>
              <a:rPr lang="en-GB" dirty="0" smtClean="0">
                <a:solidFill>
                  <a:prstClr val="black"/>
                </a:solidFill>
                <a:cs typeface="Arial" panose="020B0604020202020204" pitchFamily="34" charset="0"/>
              </a:rPr>
              <a:t>Completed the </a:t>
            </a:r>
            <a:r>
              <a:rPr lang="en-GB" dirty="0">
                <a:solidFill>
                  <a:prstClr val="black"/>
                </a:solidFill>
                <a:cs typeface="Arial" panose="020B0604020202020204" pitchFamily="34" charset="0"/>
              </a:rPr>
              <a:t>study on assessing efficiency of available explicit and implicit operating procedures for issuing early </a:t>
            </a:r>
            <a:r>
              <a:rPr lang="en-GB" dirty="0" smtClean="0">
                <a:solidFill>
                  <a:prstClr val="black"/>
                </a:solidFill>
                <a:cs typeface="Arial" panose="020B0604020202020204" pitchFamily="34" charset="0"/>
              </a:rPr>
              <a:t>warning. This </a:t>
            </a:r>
            <a:r>
              <a:rPr lang="en-GB" dirty="0">
                <a:solidFill>
                  <a:prstClr val="black"/>
                </a:solidFill>
                <a:cs typeface="Arial" panose="020B0604020202020204" pitchFamily="34" charset="0"/>
              </a:rPr>
              <a:t>study highlights basic information which will be used in the revision of the Tanzania Emergency and Preparedness Plan (TEPRP). </a:t>
            </a:r>
          </a:p>
          <a:p>
            <a:pPr lvl="0"/>
            <a:r>
              <a:rPr lang="en-GB" dirty="0">
                <a:solidFill>
                  <a:prstClr val="black"/>
                </a:solidFill>
                <a:cs typeface="Arial" panose="020B0604020202020204" pitchFamily="34" charset="0"/>
              </a:rPr>
              <a:t>The review will include developing a set of Standard Operating Procedures </a:t>
            </a:r>
            <a:r>
              <a:rPr lang="en-GB" dirty="0" smtClean="0">
                <a:solidFill>
                  <a:prstClr val="black"/>
                </a:solidFill>
                <a:cs typeface="Arial" panose="020B0604020202020204" pitchFamily="34" charset="0"/>
              </a:rPr>
              <a:t> for managing floods and droughts  that  </a:t>
            </a:r>
            <a:r>
              <a:rPr lang="en-GB" dirty="0">
                <a:solidFill>
                  <a:prstClr val="black"/>
                </a:solidFill>
                <a:cs typeface="Arial" panose="020B0604020202020204" pitchFamily="34" charset="0"/>
              </a:rPr>
              <a:t>highlights each partner’s roles and responsibilities, the types of early warning messages, appropriate responses, resources and communication pathways to reach local communities.</a:t>
            </a:r>
          </a:p>
          <a:p>
            <a:pPr lvl="0"/>
            <a:r>
              <a:rPr lang="en-GB" dirty="0">
                <a:solidFill>
                  <a:prstClr val="black"/>
                </a:solidFill>
                <a:cs typeface="Arial" panose="020B0604020202020204" pitchFamily="34" charset="0"/>
              </a:rPr>
              <a:t>The process of Develop Standard Operating Procedures for droughts and floods in consultation with all partners at national and local level, including NGOs and the media has been </a:t>
            </a:r>
            <a:r>
              <a:rPr lang="en-GB" dirty="0" smtClean="0">
                <a:solidFill>
                  <a:prstClr val="black"/>
                </a:solidFill>
                <a:cs typeface="Arial" panose="020B0604020202020204" pitchFamily="34" charset="0"/>
              </a:rPr>
              <a:t>initiated</a:t>
            </a:r>
            <a:endParaRPr lang="en-GB" dirty="0">
              <a:solidFill>
                <a:prstClr val="black"/>
              </a:solidFill>
              <a:cs typeface="Arial" panose="020B0604020202020204" pitchFamily="34" charset="0"/>
            </a:endParaRPr>
          </a:p>
          <a:p>
            <a:endParaRPr lang="en-GB"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9</a:t>
            </a:fld>
            <a:endParaRPr lang="en-ZA"/>
          </a:p>
        </p:txBody>
      </p:sp>
    </p:spTree>
    <p:extLst>
      <p:ext uri="{BB962C8B-B14F-4D97-AF65-F5344CB8AC3E}">
        <p14:creationId xmlns:p14="http://schemas.microsoft.com/office/powerpoint/2010/main" val="932984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5627</TotalTime>
  <Words>2345</Words>
  <Application>Microsoft Office PowerPoint</Application>
  <PresentationFormat>Widescreen</PresentationFormat>
  <Paragraphs>299</Paragraphs>
  <Slides>26</Slides>
  <Notes>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26</vt:i4>
      </vt:variant>
    </vt:vector>
  </HeadingPairs>
  <TitlesOfParts>
    <vt:vector size="35" baseType="lpstr">
      <vt:lpstr>Arial</vt:lpstr>
      <vt:lpstr>Calibri</vt:lpstr>
      <vt:lpstr>Calibri Light</vt:lpstr>
      <vt:lpstr>Constantia</vt:lpstr>
      <vt:lpstr>Times New Roman</vt:lpstr>
      <vt:lpstr>Office Theme</vt:lpstr>
      <vt:lpstr>1_Office Theme</vt:lpstr>
      <vt:lpstr>2_Office Theme</vt:lpstr>
      <vt:lpstr>3_Office Theme</vt:lpstr>
      <vt:lpstr>UNDP CIRDA Country Program Managers Workshop  25-27August 2015 Addis Ababa, Ethiopia </vt:lpstr>
      <vt:lpstr>Outline </vt:lpstr>
      <vt:lpstr>Project background, objective and targets </vt:lpstr>
      <vt:lpstr>Project components  </vt:lpstr>
      <vt:lpstr>key Departments/Agencies </vt:lpstr>
      <vt:lpstr>Organisation chart  </vt:lpstr>
      <vt:lpstr>Vice-President’s Office –Department of Environment </vt:lpstr>
      <vt:lpstr>Prime Minister’s Office -Disaster Management Department </vt:lpstr>
      <vt:lpstr>Progress made by the Project  to strengthen  Disaster  Management </vt:lpstr>
      <vt:lpstr>Cont…</vt:lpstr>
      <vt:lpstr>Cont…</vt:lpstr>
      <vt:lpstr>Tanzania Meteorological Agency </vt:lpstr>
      <vt:lpstr>Tanzania Meteorological Agency  services </vt:lpstr>
      <vt:lpstr>Technology  and Equipment deployed in delivering weather services </vt:lpstr>
      <vt:lpstr>Project progress to strengthen  the capacity of TMA </vt:lpstr>
      <vt:lpstr>Social  and Sector development </vt:lpstr>
      <vt:lpstr>User of climate services,and how TMA generate revenues  </vt:lpstr>
      <vt:lpstr>Ministry of Water  </vt:lpstr>
      <vt:lpstr>Contribution to the to the National hydrological services </vt:lpstr>
      <vt:lpstr>National, regional initiatives ongoing</vt:lpstr>
      <vt:lpstr>Social and Sector development </vt:lpstr>
      <vt:lpstr>Future plans  </vt:lpstr>
      <vt:lpstr>Cont…</vt:lpstr>
      <vt:lpstr>Final Thoughts</vt:lpstr>
      <vt:lpstr>Final Thoughts</vt:lpstr>
      <vt:lpstr>Thank you for listening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UNDP CIRDA Country Program Managers Workshop  25-27August 2015 Addis Ababa, Ethiopia</dc:title>
  <dc:creator>Georgie George</dc:creator>
  <cp:lastModifiedBy>User</cp:lastModifiedBy>
  <cp:revision>125</cp:revision>
  <cp:lastPrinted>2015-08-21T08:22:36Z</cp:lastPrinted>
  <dcterms:created xsi:type="dcterms:W3CDTF">2015-08-10T16:51:50Z</dcterms:created>
  <dcterms:modified xsi:type="dcterms:W3CDTF">2015-08-26T06:16:34Z</dcterms:modified>
</cp:coreProperties>
</file>