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63" r:id="rId4"/>
    <p:sldId id="258" r:id="rId5"/>
    <p:sldId id="259" r:id="rId6"/>
    <p:sldId id="260"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25" autoAdjust="0"/>
  </p:normalViewPr>
  <p:slideViewPr>
    <p:cSldViewPr>
      <p:cViewPr varScale="1">
        <p:scale>
          <a:sx n="83" d="100"/>
          <a:sy n="83" d="100"/>
        </p:scale>
        <p:origin x="163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Understand</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GB" dirty="0"/>
            <a:t>Understand the concept of risk and vulnerability in the agriculture sectors from a gender perspective.</a:t>
          </a:r>
          <a:endParaRPr lang="en-US" dirty="0"/>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Discuss</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GB" dirty="0"/>
            <a:t>Discuss ways to ensure that gender considerations are included in a climate vulnerability and risk assessment in the adaptation planning context.</a:t>
          </a:r>
          <a:endParaRPr lang="en-US" dirty="0"/>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2">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2">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2">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2">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7A0EF048-4893-4A12-BA90-B8757A0D200C}" srcId="{BD91420B-C8E4-4580-823C-B41E3E011D3E}" destId="{EB164F54-634D-40CC-972A-1CA4C6577923}" srcOrd="0" destOrd="0" parTransId="{9FB1EBDC-9F25-4236-95E1-B263B46D65AE}" sibTransId="{04D68EC0-F6F4-47DE-B403-C348CD6510B1}"/>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303"/>
          <a:ext cx="8412480" cy="167813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426247" rIns="163225" bIns="426247" numCol="1" spcCol="1270" anchor="ctr" anchorCtr="0">
          <a:noAutofit/>
        </a:bodyPr>
        <a:lstStyle/>
        <a:p>
          <a:pPr marL="0" lvl="0" indent="0" algn="l" defTabSz="889000">
            <a:lnSpc>
              <a:spcPct val="90000"/>
            </a:lnSpc>
            <a:spcBef>
              <a:spcPct val="0"/>
            </a:spcBef>
            <a:spcAft>
              <a:spcPct val="35000"/>
            </a:spcAft>
            <a:buNone/>
          </a:pPr>
          <a:r>
            <a:rPr lang="en-GB" sz="2000" kern="1200" dirty="0"/>
            <a:t>Understand the concept of risk and vulnerability in the agriculture sectors from a gender perspective.</a:t>
          </a:r>
          <a:endParaRPr lang="en-US" sz="2000" kern="1200" dirty="0"/>
        </a:p>
      </dsp:txBody>
      <dsp:txXfrm>
        <a:off x="2103120" y="303"/>
        <a:ext cx="8412480" cy="1678139"/>
      </dsp:txXfrm>
    </dsp:sp>
    <dsp:sp modelId="{F7525587-4D06-47EF-8F57-843BE347C48C}">
      <dsp:nvSpPr>
        <dsp:cNvPr id="0" name=""/>
        <dsp:cNvSpPr/>
      </dsp:nvSpPr>
      <dsp:spPr>
        <a:xfrm>
          <a:off x="0" y="303"/>
          <a:ext cx="2103120" cy="1678139"/>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65763" rIns="111290" bIns="165763" numCol="1" spcCol="1270" anchor="ctr" anchorCtr="0">
          <a:noAutofit/>
        </a:bodyPr>
        <a:lstStyle/>
        <a:p>
          <a:pPr marL="0" lvl="0" indent="0" algn="ctr" defTabSz="1111250">
            <a:lnSpc>
              <a:spcPct val="90000"/>
            </a:lnSpc>
            <a:spcBef>
              <a:spcPct val="0"/>
            </a:spcBef>
            <a:spcAft>
              <a:spcPct val="35000"/>
            </a:spcAft>
            <a:buNone/>
          </a:pPr>
          <a:r>
            <a:rPr lang="en-US" sz="2500" kern="1200" dirty="0"/>
            <a:t>Understand</a:t>
          </a:r>
        </a:p>
      </dsp:txBody>
      <dsp:txXfrm>
        <a:off x="0" y="303"/>
        <a:ext cx="2103120" cy="1678139"/>
      </dsp:txXfrm>
    </dsp:sp>
    <dsp:sp modelId="{D0D003CC-BB6A-466A-8851-2B794A124B30}">
      <dsp:nvSpPr>
        <dsp:cNvPr id="0" name=""/>
        <dsp:cNvSpPr/>
      </dsp:nvSpPr>
      <dsp:spPr>
        <a:xfrm>
          <a:off x="2103120" y="1779131"/>
          <a:ext cx="8412480" cy="1678139"/>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426247" rIns="163225" bIns="426247" numCol="1" spcCol="1270" anchor="ctr" anchorCtr="0">
          <a:noAutofit/>
        </a:bodyPr>
        <a:lstStyle/>
        <a:p>
          <a:pPr marL="0" lvl="0" indent="0" algn="l" defTabSz="889000">
            <a:lnSpc>
              <a:spcPct val="90000"/>
            </a:lnSpc>
            <a:spcBef>
              <a:spcPct val="0"/>
            </a:spcBef>
            <a:spcAft>
              <a:spcPct val="35000"/>
            </a:spcAft>
            <a:buNone/>
          </a:pPr>
          <a:r>
            <a:rPr lang="en-GB" sz="2000" kern="1200" dirty="0"/>
            <a:t>Discuss ways to ensure that gender considerations are included in a climate vulnerability and risk assessment in the adaptation planning context.</a:t>
          </a:r>
          <a:endParaRPr lang="en-US" sz="2000" kern="1200" dirty="0"/>
        </a:p>
      </dsp:txBody>
      <dsp:txXfrm>
        <a:off x="2103120" y="1779131"/>
        <a:ext cx="8412480" cy="1678139"/>
      </dsp:txXfrm>
    </dsp:sp>
    <dsp:sp modelId="{1AC721FB-EFDA-4735-BAE4-31E0073C35D7}">
      <dsp:nvSpPr>
        <dsp:cNvPr id="0" name=""/>
        <dsp:cNvSpPr/>
      </dsp:nvSpPr>
      <dsp:spPr>
        <a:xfrm>
          <a:off x="0" y="1779131"/>
          <a:ext cx="2103120" cy="1678139"/>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65763" rIns="111290" bIns="165763" numCol="1" spcCol="1270" anchor="ctr" anchorCtr="0">
          <a:noAutofit/>
        </a:bodyPr>
        <a:lstStyle/>
        <a:p>
          <a:pPr marL="0" lvl="0" indent="0" algn="ctr" defTabSz="1111250">
            <a:lnSpc>
              <a:spcPct val="90000"/>
            </a:lnSpc>
            <a:spcBef>
              <a:spcPct val="0"/>
            </a:spcBef>
            <a:spcAft>
              <a:spcPct val="35000"/>
            </a:spcAft>
            <a:buNone/>
          </a:pPr>
          <a:r>
            <a:rPr lang="en-US" sz="2500" kern="1200" dirty="0"/>
            <a:t>Discuss</a:t>
          </a:r>
        </a:p>
      </dsp:txBody>
      <dsp:txXfrm>
        <a:off x="0" y="1779131"/>
        <a:ext cx="2103120" cy="1678139"/>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E4D600-AF36-4806-A0F3-9D6843049794}" type="datetimeFigureOut">
              <a:rPr lang="en-GB" smtClean="0"/>
              <a:t>30/09/2019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0E655-4368-40B2-A15D-D81A9BDFA2CA}" type="slidenum">
              <a:rPr lang="en-GB" smtClean="0"/>
              <a:t>‹#›</a:t>
            </a:fld>
            <a:endParaRPr lang="en-GB"/>
          </a:p>
        </p:txBody>
      </p:sp>
    </p:spTree>
    <p:extLst>
      <p:ext uri="{BB962C8B-B14F-4D97-AF65-F5344CB8AC3E}">
        <p14:creationId xmlns:p14="http://schemas.microsoft.com/office/powerpoint/2010/main" val="2209840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3.2 in the Guide for Trainers for ideas for a session on designing and conducting vulnerability and risk assessments using a gender perspective to give adaptation planners a more accurate picture of the kinds of resiliencies and vulnerabilities that men and women experience in the agriculture sectors.</a:t>
            </a:r>
          </a:p>
        </p:txBody>
      </p:sp>
      <p:sp>
        <p:nvSpPr>
          <p:cNvPr id="4" name="Slide Number Placeholder 3"/>
          <p:cNvSpPr>
            <a:spLocks noGrp="1"/>
          </p:cNvSpPr>
          <p:nvPr>
            <p:ph type="sldNum" sz="quarter" idx="5"/>
          </p:nvPr>
        </p:nvSpPr>
        <p:spPr/>
        <p:txBody>
          <a:bodyPr/>
          <a:lstStyle/>
          <a:p>
            <a:fld id="{71C0E655-4368-40B2-A15D-D81A9BDFA2CA}" type="slidenum">
              <a:rPr lang="en-GB" smtClean="0"/>
              <a:t>1</a:t>
            </a:fld>
            <a:endParaRPr lang="en-GB"/>
          </a:p>
        </p:txBody>
      </p:sp>
    </p:spTree>
    <p:extLst>
      <p:ext uri="{BB962C8B-B14F-4D97-AF65-F5344CB8AC3E}">
        <p14:creationId xmlns:p14="http://schemas.microsoft.com/office/powerpoint/2010/main" val="1616249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Explain the gender considerations of each of the terms in this graphic (Figure 3.2.1) drawing on the key messages in the Guide for Trainers. Ask participants to give examples or their own interpretations.</a:t>
            </a:r>
          </a:p>
        </p:txBody>
      </p:sp>
      <p:sp>
        <p:nvSpPr>
          <p:cNvPr id="4" name="Slide Number Placeholder 3"/>
          <p:cNvSpPr>
            <a:spLocks noGrp="1"/>
          </p:cNvSpPr>
          <p:nvPr>
            <p:ph type="sldNum" sz="quarter" idx="5"/>
          </p:nvPr>
        </p:nvSpPr>
        <p:spPr/>
        <p:txBody>
          <a:bodyPr/>
          <a:lstStyle/>
          <a:p>
            <a:fld id="{71C0E655-4368-40B2-A15D-D81A9BDFA2CA}" type="slidenum">
              <a:rPr lang="en-GB" smtClean="0"/>
              <a:t>4</a:t>
            </a:fld>
            <a:endParaRPr lang="en-GB"/>
          </a:p>
        </p:txBody>
      </p:sp>
    </p:spTree>
    <p:extLst>
      <p:ext uri="{BB962C8B-B14F-4D97-AF65-F5344CB8AC3E}">
        <p14:creationId xmlns:p14="http://schemas.microsoft.com/office/powerpoint/2010/main" val="1228725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to trainer: You may refer participants to Box 3.2.1 and Table 3.2.1 for more detail.</a:t>
            </a:r>
          </a:p>
          <a:p>
            <a:endParaRPr lang="en-GB" dirty="0"/>
          </a:p>
        </p:txBody>
      </p:sp>
      <p:sp>
        <p:nvSpPr>
          <p:cNvPr id="4" name="Slide Number Placeholder 3"/>
          <p:cNvSpPr>
            <a:spLocks noGrp="1"/>
          </p:cNvSpPr>
          <p:nvPr>
            <p:ph type="sldNum" sz="quarter" idx="5"/>
          </p:nvPr>
        </p:nvSpPr>
        <p:spPr/>
        <p:txBody>
          <a:bodyPr/>
          <a:lstStyle/>
          <a:p>
            <a:fld id="{71C0E655-4368-40B2-A15D-D81A9BDFA2CA}" type="slidenum">
              <a:rPr lang="en-GB" smtClean="0"/>
              <a:t>6</a:t>
            </a:fld>
            <a:endParaRPr lang="en-GB"/>
          </a:p>
        </p:txBody>
      </p:sp>
    </p:spTree>
    <p:extLst>
      <p:ext uri="{BB962C8B-B14F-4D97-AF65-F5344CB8AC3E}">
        <p14:creationId xmlns:p14="http://schemas.microsoft.com/office/powerpoint/2010/main" val="6865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E6CC6D-0A43-43C6-8FCA-FE38C70C0C01}"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249281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6CC6D-0A43-43C6-8FCA-FE38C70C0C01}"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1689306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6CC6D-0A43-43C6-8FCA-FE38C70C0C01}"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815818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078661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901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71268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248910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70933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0460817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634502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064557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6CC6D-0A43-43C6-8FCA-FE38C70C0C01}"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2872018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09161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457324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66857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E6CC6D-0A43-43C6-8FCA-FE38C70C0C01}"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396797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E6CC6D-0A43-43C6-8FCA-FE38C70C0C01}"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157464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E6CC6D-0A43-43C6-8FCA-FE38C70C0C01}" type="datetimeFigureOut">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428962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E6CC6D-0A43-43C6-8FCA-FE38C70C0C01}" type="datetimeFigureOut">
              <a:rPr lang="en-US" smtClean="0"/>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3854474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C6D-0A43-43C6-8FCA-FE38C70C0C01}" type="datetimeFigureOut">
              <a:rPr lang="en-US" smtClean="0"/>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74625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E6CC6D-0A43-43C6-8FCA-FE38C70C0C01}"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95393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E6CC6D-0A43-43C6-8FCA-FE38C70C0C01}"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71946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6CC6D-0A43-43C6-8FCA-FE38C70C0C01}" type="datetimeFigureOut">
              <a:rPr lang="en-US" smtClean="0"/>
              <a:t>9/30/2019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BCFEF-77C9-4031-8599-07B02A8EF124}" type="slidenum">
              <a:rPr lang="en-US" smtClean="0"/>
              <a:t>‹#›</a:t>
            </a:fld>
            <a:endParaRPr lang="en-US"/>
          </a:p>
        </p:txBody>
      </p:sp>
    </p:spTree>
    <p:extLst>
      <p:ext uri="{BB962C8B-B14F-4D97-AF65-F5344CB8AC3E}">
        <p14:creationId xmlns:p14="http://schemas.microsoft.com/office/powerpoint/2010/main" val="3400279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1348486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Unit 3.2: Gender in climate vulnerability and risk assessments</a:t>
            </a:r>
          </a:p>
        </p:txBody>
      </p:sp>
      <p:sp>
        <p:nvSpPr>
          <p:cNvPr id="3" name="Subtitle 2"/>
          <p:cNvSpPr>
            <a:spLocks noGrp="1"/>
          </p:cNvSpPr>
          <p:nvPr>
            <p:ph type="subTitle" idx="1"/>
          </p:nvPr>
        </p:nvSpPr>
        <p:spPr/>
        <p:txBody>
          <a:bodyPr>
            <a:normAutofit fontScale="85000" lnSpcReduction="2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a:p>
            <a:endParaRPr lang="en-US" dirty="0"/>
          </a:p>
        </p:txBody>
      </p:sp>
    </p:spTree>
    <p:extLst>
      <p:ext uri="{BB962C8B-B14F-4D97-AF65-F5344CB8AC3E}">
        <p14:creationId xmlns:p14="http://schemas.microsoft.com/office/powerpoint/2010/main" val="107242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2958515942"/>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Climate vulnerabilities and capacities</a:t>
            </a:r>
          </a:p>
        </p:txBody>
      </p:sp>
      <p:sp>
        <p:nvSpPr>
          <p:cNvPr id="3" name="Content Placeholder 2"/>
          <p:cNvSpPr>
            <a:spLocks noGrp="1"/>
          </p:cNvSpPr>
          <p:nvPr>
            <p:ph idx="1"/>
          </p:nvPr>
        </p:nvSpPr>
        <p:spPr/>
        <p:txBody>
          <a:bodyPr>
            <a:normAutofit/>
          </a:bodyPr>
          <a:lstStyle/>
          <a:p>
            <a:r>
              <a:rPr lang="en-US" sz="2800" dirty="0"/>
              <a:t>Women and men might be differently vulnerable to the effects of climate change.</a:t>
            </a:r>
          </a:p>
          <a:p>
            <a:endParaRPr lang="en-US" sz="2800" dirty="0"/>
          </a:p>
          <a:p>
            <a:r>
              <a:rPr lang="en-US" sz="2800" dirty="0"/>
              <a:t>Gender, age, ethnicity, socio-economic status, and other factors determine the different capacities people may have to adopt adaptation options.</a:t>
            </a:r>
          </a:p>
          <a:p>
            <a:endParaRPr lang="en-US" sz="2800" dirty="0"/>
          </a:p>
          <a:p>
            <a:endParaRPr lang="en-US" sz="2800" dirty="0"/>
          </a:p>
        </p:txBody>
      </p:sp>
    </p:spTree>
    <p:extLst>
      <p:ext uri="{BB962C8B-B14F-4D97-AF65-F5344CB8AC3E}">
        <p14:creationId xmlns:p14="http://schemas.microsoft.com/office/powerpoint/2010/main" val="368730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Gender considerations and components of risk</a:t>
            </a:r>
          </a:p>
        </p:txBody>
      </p:sp>
      <p:pic>
        <p:nvPicPr>
          <p:cNvPr id="3" name="Picture 2" descr="A screenshot of a cell phone&#10;&#10;Description automatically generated">
            <a:extLst>
              <a:ext uri="{FF2B5EF4-FFF2-40B4-BE49-F238E27FC236}">
                <a16:creationId xmlns:a16="http://schemas.microsoft.com/office/drawing/2014/main" id="{85E534F8-67F2-4C8D-8F14-C3EEA4F70D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7995" y="1685681"/>
            <a:ext cx="6516009" cy="3486637"/>
          </a:xfrm>
          <a:prstGeom prst="rect">
            <a:avLst/>
          </a:prstGeom>
        </p:spPr>
      </p:pic>
      <p:sp>
        <p:nvSpPr>
          <p:cNvPr id="5" name="TextBox 4">
            <a:extLst>
              <a:ext uri="{FF2B5EF4-FFF2-40B4-BE49-F238E27FC236}">
                <a16:creationId xmlns:a16="http://schemas.microsoft.com/office/drawing/2014/main" id="{29057E6F-336C-4F9C-B319-541B99A6E3A2}"/>
              </a:ext>
            </a:extLst>
          </p:cNvPr>
          <p:cNvSpPr txBox="1"/>
          <p:nvPr/>
        </p:nvSpPr>
        <p:spPr>
          <a:xfrm>
            <a:off x="6858000" y="5512559"/>
            <a:ext cx="3276600" cy="338554"/>
          </a:xfrm>
          <a:prstGeom prst="rect">
            <a:avLst/>
          </a:prstGeom>
          <a:noFill/>
        </p:spPr>
        <p:txBody>
          <a:bodyPr wrap="square" rtlCol="0">
            <a:spAutoFit/>
          </a:bodyPr>
          <a:lstStyle/>
          <a:p>
            <a:r>
              <a:rPr lang="en-GB" sz="1600" dirty="0"/>
              <a:t>Adapted from GIZ (2016)</a:t>
            </a:r>
          </a:p>
        </p:txBody>
      </p:sp>
    </p:spTree>
    <p:extLst>
      <p:ext uri="{BB962C8B-B14F-4D97-AF65-F5344CB8AC3E}">
        <p14:creationId xmlns:p14="http://schemas.microsoft.com/office/powerpoint/2010/main" val="2717008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Gender-responsive vulnerability and risk assessment</a:t>
            </a:r>
          </a:p>
        </p:txBody>
      </p:sp>
      <p:sp>
        <p:nvSpPr>
          <p:cNvPr id="3" name="Content Placeholder 2"/>
          <p:cNvSpPr>
            <a:spLocks noGrp="1"/>
          </p:cNvSpPr>
          <p:nvPr>
            <p:ph idx="1"/>
          </p:nvPr>
        </p:nvSpPr>
        <p:spPr/>
        <p:txBody>
          <a:bodyPr/>
          <a:lstStyle/>
          <a:p>
            <a:r>
              <a:rPr lang="en-US" dirty="0"/>
              <a:t>An</a:t>
            </a:r>
            <a:r>
              <a:rPr lang="en-US" b="1" dirty="0"/>
              <a:t> </a:t>
            </a:r>
            <a:r>
              <a:rPr lang="en-US" dirty="0"/>
              <a:t>analysis of climate vulnerability and risk that women and men experience in households, livelihoods, communities, infrastructures.</a:t>
            </a:r>
          </a:p>
          <a:p>
            <a:r>
              <a:rPr lang="en-US" dirty="0"/>
              <a:t>Can be conducted at national, regional, community or household levels.</a:t>
            </a:r>
          </a:p>
          <a:p>
            <a:r>
              <a:rPr lang="en-US" dirty="0"/>
              <a:t>Uses analytical framework to inform collection, analysis of vulnerability/risk assessment data.</a:t>
            </a:r>
          </a:p>
        </p:txBody>
      </p:sp>
    </p:spTree>
    <p:extLst>
      <p:ext uri="{BB962C8B-B14F-4D97-AF65-F5344CB8AC3E}">
        <p14:creationId xmlns:p14="http://schemas.microsoft.com/office/powerpoint/2010/main" val="3238562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dirty="0">
                <a:solidFill>
                  <a:schemeClr val="bg1"/>
                </a:solidFill>
                <a:latin typeface="+mn-lt"/>
              </a:rPr>
              <a:t>Example</a:t>
            </a:r>
          </a:p>
        </p:txBody>
      </p:sp>
      <p:graphicFrame>
        <p:nvGraphicFramePr>
          <p:cNvPr id="7" name="Content Placeholder 3">
            <a:extLst>
              <a:ext uri="{FF2B5EF4-FFF2-40B4-BE49-F238E27FC236}">
                <a16:creationId xmlns:a16="http://schemas.microsoft.com/office/drawing/2014/main" id="{138518F0-29E0-4A25-BAC3-18DBE3D3A3B4}"/>
              </a:ext>
            </a:extLst>
          </p:cNvPr>
          <p:cNvGraphicFramePr>
            <a:graphicFrameLocks noGrp="1"/>
          </p:cNvGraphicFramePr>
          <p:nvPr>
            <p:ph idx="1"/>
            <p:extLst>
              <p:ext uri="{D42A27DB-BD31-4B8C-83A1-F6EECF244321}">
                <p14:modId xmlns:p14="http://schemas.microsoft.com/office/powerpoint/2010/main" val="497454326"/>
              </p:ext>
            </p:extLst>
          </p:nvPr>
        </p:nvGraphicFramePr>
        <p:xfrm>
          <a:off x="647700" y="2743200"/>
          <a:ext cx="10896600" cy="3108960"/>
        </p:xfrm>
        <a:graphic>
          <a:graphicData uri="http://schemas.openxmlformats.org/drawingml/2006/table">
            <a:tbl>
              <a:tblPr firstRow="1" bandRow="1">
                <a:tableStyleId>{93296810-A885-4BE3-A3E7-6D5BEEA58F35}</a:tableStyleId>
              </a:tblPr>
              <a:tblGrid>
                <a:gridCol w="4343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294640">
                <a:tc>
                  <a:txBody>
                    <a:bodyPr/>
                    <a:lstStyle/>
                    <a:p>
                      <a:endParaRPr lang="en-US" dirty="0"/>
                    </a:p>
                  </a:txBody>
                  <a:tcPr/>
                </a:tc>
                <a:tc>
                  <a:txBody>
                    <a:bodyPr/>
                    <a:lstStyle/>
                    <a:p>
                      <a:pPr algn="ctr"/>
                      <a:r>
                        <a:rPr lang="en-US" dirty="0"/>
                        <a:t>Vulnerabilities</a:t>
                      </a:r>
                    </a:p>
                  </a:txBody>
                  <a:tcPr/>
                </a:tc>
                <a:tc>
                  <a:txBody>
                    <a:bodyPr/>
                    <a:lstStyle/>
                    <a:p>
                      <a:pPr algn="ctr"/>
                      <a:r>
                        <a:rPr lang="en-US" dirty="0"/>
                        <a:t>Capacities</a:t>
                      </a:r>
                    </a:p>
                  </a:txBody>
                  <a:tcPr/>
                </a:tc>
                <a:extLst>
                  <a:ext uri="{0D108BD9-81ED-4DB2-BD59-A6C34878D82A}">
                    <a16:rowId xmlns:a16="http://schemas.microsoft.com/office/drawing/2014/main" val="10000"/>
                  </a:ext>
                </a:extLst>
              </a:tr>
              <a:tr h="370840">
                <a:tc>
                  <a:txBody>
                    <a:bodyPr/>
                    <a:lstStyle/>
                    <a:p>
                      <a:r>
                        <a:rPr lang="en-US" dirty="0"/>
                        <a:t>Physical/material</a:t>
                      </a:r>
                    </a:p>
                    <a:p>
                      <a:r>
                        <a:rPr lang="en-US" i="1" dirty="0"/>
                        <a:t>The productive resources, skills and hazards that exist</a:t>
                      </a:r>
                    </a:p>
                  </a:txBody>
                  <a:tcPr/>
                </a:tc>
                <a:tc>
                  <a:txBody>
                    <a:bodyPr/>
                    <a:lstStyle/>
                    <a:p>
                      <a:r>
                        <a:rPr lang="en-US" dirty="0"/>
                        <a:t>More time required for women to collect water</a:t>
                      </a:r>
                    </a:p>
                  </a:txBody>
                  <a:tcPr/>
                </a:tc>
                <a:tc>
                  <a:txBody>
                    <a:bodyPr/>
                    <a:lstStyle/>
                    <a:p>
                      <a:r>
                        <a:rPr lang="en-US" dirty="0"/>
                        <a:t>Switch to other crops</a:t>
                      </a:r>
                    </a:p>
                  </a:txBody>
                  <a:tcPr/>
                </a:tc>
                <a:extLst>
                  <a:ext uri="{0D108BD9-81ED-4DB2-BD59-A6C34878D82A}">
                    <a16:rowId xmlns:a16="http://schemas.microsoft.com/office/drawing/2014/main" val="10001"/>
                  </a:ext>
                </a:extLst>
              </a:tr>
              <a:tr h="370840">
                <a:tc>
                  <a:txBody>
                    <a:bodyPr/>
                    <a:lstStyle/>
                    <a:p>
                      <a:r>
                        <a:rPr lang="en-US" dirty="0"/>
                        <a:t>Social/organizational</a:t>
                      </a:r>
                    </a:p>
                    <a:p>
                      <a:r>
                        <a:rPr lang="en-US" i="1" dirty="0"/>
                        <a:t>Relationships between people and their organizational structures</a:t>
                      </a:r>
                    </a:p>
                  </a:txBody>
                  <a:tcPr/>
                </a:tc>
                <a:tc>
                  <a:txBody>
                    <a:bodyPr/>
                    <a:lstStyle/>
                    <a:p>
                      <a:r>
                        <a:rPr lang="en-US" dirty="0"/>
                        <a:t>Limited land rights for women compared to men</a:t>
                      </a:r>
                    </a:p>
                  </a:txBody>
                  <a:tcPr/>
                </a:tc>
                <a:tc>
                  <a:txBody>
                    <a:bodyPr/>
                    <a:lstStyle/>
                    <a:p>
                      <a:r>
                        <a:rPr lang="en-US" dirty="0"/>
                        <a:t>Women user groups</a:t>
                      </a:r>
                    </a:p>
                  </a:txBody>
                  <a:tcPr/>
                </a:tc>
                <a:extLst>
                  <a:ext uri="{0D108BD9-81ED-4DB2-BD59-A6C34878D82A}">
                    <a16:rowId xmlns:a16="http://schemas.microsoft.com/office/drawing/2014/main" val="999320036"/>
                  </a:ext>
                </a:extLst>
              </a:tr>
              <a:tr h="370840">
                <a:tc>
                  <a:txBody>
                    <a:bodyPr/>
                    <a:lstStyle/>
                    <a:p>
                      <a:r>
                        <a:rPr lang="en-US" dirty="0"/>
                        <a:t>Motivational/attitudinal</a:t>
                      </a:r>
                    </a:p>
                    <a:p>
                      <a:r>
                        <a:rPr lang="en-US" i="1" dirty="0"/>
                        <a:t>How the community views its ability to create change</a:t>
                      </a:r>
                    </a:p>
                  </a:txBody>
                  <a:tcPr/>
                </a:tc>
                <a:tc>
                  <a:txBody>
                    <a:bodyPr/>
                    <a:lstStyle/>
                    <a:p>
                      <a:r>
                        <a:rPr lang="en-US" dirty="0"/>
                        <a:t>Limited time for education</a:t>
                      </a:r>
                    </a:p>
                  </a:txBody>
                  <a:tcPr/>
                </a:tc>
                <a:tc>
                  <a:txBody>
                    <a:bodyPr/>
                    <a:lstStyle/>
                    <a:p>
                      <a:r>
                        <a:rPr lang="en-US" dirty="0"/>
                        <a:t>Social networks</a:t>
                      </a:r>
                    </a:p>
                  </a:txBody>
                  <a:tcPr/>
                </a:tc>
                <a:extLst>
                  <a:ext uri="{0D108BD9-81ED-4DB2-BD59-A6C34878D82A}">
                    <a16:rowId xmlns:a16="http://schemas.microsoft.com/office/drawing/2014/main" val="1964424561"/>
                  </a:ext>
                </a:extLst>
              </a:tr>
            </a:tbl>
          </a:graphicData>
        </a:graphic>
      </p:graphicFrame>
      <p:sp>
        <p:nvSpPr>
          <p:cNvPr id="6" name="TextBox 5">
            <a:extLst>
              <a:ext uri="{FF2B5EF4-FFF2-40B4-BE49-F238E27FC236}">
                <a16:creationId xmlns:a16="http://schemas.microsoft.com/office/drawing/2014/main" id="{02A2121F-61BC-422C-AD42-EBF89D0C93FD}"/>
              </a:ext>
            </a:extLst>
          </p:cNvPr>
          <p:cNvSpPr txBox="1"/>
          <p:nvPr/>
        </p:nvSpPr>
        <p:spPr>
          <a:xfrm>
            <a:off x="1524000" y="1752600"/>
            <a:ext cx="8804846" cy="646331"/>
          </a:xfrm>
          <a:prstGeom prst="rect">
            <a:avLst/>
          </a:prstGeom>
          <a:noFill/>
        </p:spPr>
        <p:txBody>
          <a:bodyPr wrap="none" rtlCol="0">
            <a:spAutoFit/>
          </a:bodyPr>
          <a:lstStyle/>
          <a:p>
            <a:r>
              <a:rPr lang="en-GB" dirty="0"/>
              <a:t>Excerpt of a capacity and vulnerability assessment framework, exploring three categories of </a:t>
            </a:r>
          </a:p>
          <a:p>
            <a:r>
              <a:rPr lang="en-GB" dirty="0"/>
              <a:t>vulnerabilities and capacities to hazard in Nepal.</a:t>
            </a:r>
          </a:p>
        </p:txBody>
      </p:sp>
    </p:spTree>
    <p:extLst>
      <p:ext uri="{BB962C8B-B14F-4D97-AF65-F5344CB8AC3E}">
        <p14:creationId xmlns:p14="http://schemas.microsoft.com/office/powerpoint/2010/main" val="3844190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381</Words>
  <Application>Microsoft Office PowerPoint</Application>
  <PresentationFormat>Widescreen</PresentationFormat>
  <Paragraphs>43</Paragraphs>
  <Slides>6</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2_Office Theme</vt:lpstr>
      <vt:lpstr>Unit 3.2: Gender in climate vulnerability and risk assessments</vt:lpstr>
      <vt:lpstr>Learning outcomes</vt:lpstr>
      <vt:lpstr>Climate vulnerabilities and capacities</vt:lpstr>
      <vt:lpstr>Gender considerations and components of risk</vt:lpstr>
      <vt:lpstr>Gender-responsive vulnerability and risk assessment</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3.2: Gender in climate vulnerability and risk assessments</dc:title>
  <dc:creator>Home</dc:creator>
  <cp:lastModifiedBy>Sibyl Nelson</cp:lastModifiedBy>
  <cp:revision>23</cp:revision>
  <dcterms:created xsi:type="dcterms:W3CDTF">2019-07-22T19:18:42Z</dcterms:created>
  <dcterms:modified xsi:type="dcterms:W3CDTF">2019-09-30T10:14:38Z</dcterms:modified>
</cp:coreProperties>
</file>