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67" r:id="rId3"/>
    <p:sldId id="261" r:id="rId4"/>
    <p:sldId id="262" r:id="rId5"/>
    <p:sldId id="260" r:id="rId6"/>
    <p:sldId id="263" r:id="rId7"/>
    <p:sldId id="264" r:id="rId8"/>
    <p:sldId id="259" r:id="rId9"/>
    <p:sldId id="26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0376" autoAdjust="0"/>
  </p:normalViewPr>
  <p:slideViewPr>
    <p:cSldViewPr>
      <p:cViewPr varScale="1">
        <p:scale>
          <a:sx n="91" d="100"/>
          <a:sy n="91" d="100"/>
        </p:scale>
        <p:origin x="131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490BE0-D4C7-4E47-9073-82E384DE91A6}" type="doc">
      <dgm:prSet loTypeId="urn:microsoft.com/office/officeart/2016/7/layout/VerticalSolidAction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BD91420B-C8E4-4580-823C-B41E3E011D3E}">
      <dgm:prSet/>
      <dgm:spPr/>
      <dgm:t>
        <a:bodyPr/>
        <a:lstStyle/>
        <a:p>
          <a:r>
            <a:rPr lang="en-US" dirty="0"/>
            <a:t>Discuss</a:t>
          </a:r>
        </a:p>
      </dgm:t>
    </dgm:pt>
    <dgm:pt modelId="{B495ED58-BC31-4B25-986F-EB8270AC7DF4}" type="parTrans" cxnId="{1E7AAA76-D8AF-4D31-8315-0B25A117F4F4}">
      <dgm:prSet/>
      <dgm:spPr/>
      <dgm:t>
        <a:bodyPr/>
        <a:lstStyle/>
        <a:p>
          <a:endParaRPr lang="en-US"/>
        </a:p>
      </dgm:t>
    </dgm:pt>
    <dgm:pt modelId="{48A16EA9-221F-4D50-A01A-8C09E2155995}" type="sibTrans" cxnId="{1E7AAA76-D8AF-4D31-8315-0B25A117F4F4}">
      <dgm:prSet/>
      <dgm:spPr/>
      <dgm:t>
        <a:bodyPr/>
        <a:lstStyle/>
        <a:p>
          <a:endParaRPr lang="en-US"/>
        </a:p>
      </dgm:t>
    </dgm:pt>
    <dgm:pt modelId="{EB164F54-634D-40CC-972A-1CA4C6577923}">
      <dgm:prSet/>
      <dgm:spPr/>
      <dgm:t>
        <a:bodyPr/>
        <a:lstStyle/>
        <a:p>
          <a:r>
            <a:rPr lang="en-GB" dirty="0"/>
            <a:t>Discuss why it is important to integrate gender considerations in the identification and appraisal of adaptation options for the agriculture sectors.</a:t>
          </a:r>
          <a:endParaRPr lang="en-US" dirty="0"/>
        </a:p>
      </dgm:t>
    </dgm:pt>
    <dgm:pt modelId="{9FB1EBDC-9F25-4236-95E1-B263B46D65AE}" type="parTrans" cxnId="{7A0EF048-4893-4A12-BA90-B8757A0D200C}">
      <dgm:prSet/>
      <dgm:spPr/>
      <dgm:t>
        <a:bodyPr/>
        <a:lstStyle/>
        <a:p>
          <a:endParaRPr lang="en-US"/>
        </a:p>
      </dgm:t>
    </dgm:pt>
    <dgm:pt modelId="{04D68EC0-F6F4-47DE-B403-C348CD6510B1}" type="sibTrans" cxnId="{7A0EF048-4893-4A12-BA90-B8757A0D200C}">
      <dgm:prSet/>
      <dgm:spPr/>
      <dgm:t>
        <a:bodyPr/>
        <a:lstStyle/>
        <a:p>
          <a:endParaRPr lang="en-US"/>
        </a:p>
      </dgm:t>
    </dgm:pt>
    <dgm:pt modelId="{114DEE91-95B2-4161-92A7-257A9B22A499}">
      <dgm:prSet/>
      <dgm:spPr/>
      <dgm:t>
        <a:bodyPr/>
        <a:lstStyle/>
        <a:p>
          <a:r>
            <a:rPr lang="en-US" dirty="0"/>
            <a:t>Point to</a:t>
          </a:r>
        </a:p>
      </dgm:t>
    </dgm:pt>
    <dgm:pt modelId="{F69C2D55-3358-492E-93AC-EB913A1251F3}" type="parTrans" cxnId="{DFAB9CC7-181C-4463-AEE5-0454C4948A1B}">
      <dgm:prSet/>
      <dgm:spPr/>
      <dgm:t>
        <a:bodyPr/>
        <a:lstStyle/>
        <a:p>
          <a:endParaRPr lang="en-US"/>
        </a:p>
      </dgm:t>
    </dgm:pt>
    <dgm:pt modelId="{CD47AEF6-329F-4746-AD12-34F375AB3056}" type="sibTrans" cxnId="{DFAB9CC7-181C-4463-AEE5-0454C4948A1B}">
      <dgm:prSet/>
      <dgm:spPr/>
      <dgm:t>
        <a:bodyPr/>
        <a:lstStyle/>
        <a:p>
          <a:endParaRPr lang="en-US"/>
        </a:p>
      </dgm:t>
    </dgm:pt>
    <dgm:pt modelId="{9FD33CAB-44D0-4181-A597-EC43A4AC90FA}">
      <dgm:prSet/>
      <dgm:spPr/>
      <dgm:t>
        <a:bodyPr/>
        <a:lstStyle/>
        <a:p>
          <a:r>
            <a:rPr lang="en-GB" dirty="0"/>
            <a:t>Point to some of the strengths and weaknesses of commonly applied decision support tools from a gender perspective.</a:t>
          </a:r>
          <a:endParaRPr lang="en-US" dirty="0"/>
        </a:p>
      </dgm:t>
    </dgm:pt>
    <dgm:pt modelId="{2285AD74-CCCA-4C08-8076-79F1C7DC115B}" type="parTrans" cxnId="{90B1EAB2-4D49-49D0-901C-B719AAC69752}">
      <dgm:prSet/>
      <dgm:spPr/>
      <dgm:t>
        <a:bodyPr/>
        <a:lstStyle/>
        <a:p>
          <a:endParaRPr lang="en-US"/>
        </a:p>
      </dgm:t>
    </dgm:pt>
    <dgm:pt modelId="{45C23422-6892-4C82-BEDB-B64B16040AFA}" type="sibTrans" cxnId="{90B1EAB2-4D49-49D0-901C-B719AAC69752}">
      <dgm:prSet/>
      <dgm:spPr/>
      <dgm:t>
        <a:bodyPr/>
        <a:lstStyle/>
        <a:p>
          <a:endParaRPr lang="en-US"/>
        </a:p>
      </dgm:t>
    </dgm:pt>
    <dgm:pt modelId="{1D5304D4-47A0-4678-8A0B-8109C0AAA163}">
      <dgm:prSet/>
      <dgm:spPr/>
      <dgm:t>
        <a:bodyPr/>
        <a:lstStyle/>
        <a:p>
          <a:r>
            <a:rPr lang="en-US" dirty="0"/>
            <a:t>Summarize</a:t>
          </a:r>
        </a:p>
      </dgm:t>
    </dgm:pt>
    <dgm:pt modelId="{B798E8BE-8ED6-4A0E-8420-6F7E023C898A}" type="parTrans" cxnId="{D69AF75B-CE25-4830-806F-B560FCDADA9A}">
      <dgm:prSet/>
      <dgm:spPr/>
      <dgm:t>
        <a:bodyPr/>
        <a:lstStyle/>
        <a:p>
          <a:endParaRPr lang="en-US"/>
        </a:p>
      </dgm:t>
    </dgm:pt>
    <dgm:pt modelId="{4C627C39-015D-490D-A998-1A8126C73185}" type="sibTrans" cxnId="{D69AF75B-CE25-4830-806F-B560FCDADA9A}">
      <dgm:prSet/>
      <dgm:spPr/>
      <dgm:t>
        <a:bodyPr/>
        <a:lstStyle/>
        <a:p>
          <a:endParaRPr lang="en-US"/>
        </a:p>
      </dgm:t>
    </dgm:pt>
    <dgm:pt modelId="{1ED413E5-9B48-49E7-8E5D-9A7C5630B034}">
      <dgm:prSet/>
      <dgm:spPr/>
      <dgm:t>
        <a:bodyPr/>
        <a:lstStyle/>
        <a:p>
          <a:r>
            <a:rPr lang="en-GB" dirty="0"/>
            <a:t>Summarize examples of gender-responsive adaptation priorities for adaptation planning.</a:t>
          </a:r>
          <a:endParaRPr lang="en-US" dirty="0"/>
        </a:p>
      </dgm:t>
    </dgm:pt>
    <dgm:pt modelId="{A207767C-B211-47AF-B676-981686F661C7}" type="parTrans" cxnId="{DD5EAB5D-44FF-416C-9F53-A701C2231A74}">
      <dgm:prSet/>
      <dgm:spPr/>
      <dgm:t>
        <a:bodyPr/>
        <a:lstStyle/>
        <a:p>
          <a:endParaRPr lang="en-US"/>
        </a:p>
      </dgm:t>
    </dgm:pt>
    <dgm:pt modelId="{7CA1F7E4-B9B3-4921-9C34-B2253294758B}" type="sibTrans" cxnId="{DD5EAB5D-44FF-416C-9F53-A701C2231A74}">
      <dgm:prSet/>
      <dgm:spPr/>
      <dgm:t>
        <a:bodyPr/>
        <a:lstStyle/>
        <a:p>
          <a:endParaRPr lang="en-US"/>
        </a:p>
      </dgm:t>
    </dgm:pt>
    <dgm:pt modelId="{0189C84B-5C02-4692-BE3C-84868F9E52C0}" type="pres">
      <dgm:prSet presAssocID="{74490BE0-D4C7-4E47-9073-82E384DE91A6}" presName="Name0" presStyleCnt="0">
        <dgm:presLayoutVars>
          <dgm:dir/>
          <dgm:animLvl val="lvl"/>
          <dgm:resizeHandles val="exact"/>
        </dgm:presLayoutVars>
      </dgm:prSet>
      <dgm:spPr/>
    </dgm:pt>
    <dgm:pt modelId="{9792AD82-594D-4768-9863-6D444B3ACBCC}" type="pres">
      <dgm:prSet presAssocID="{BD91420B-C8E4-4580-823C-B41E3E011D3E}" presName="linNode" presStyleCnt="0"/>
      <dgm:spPr/>
    </dgm:pt>
    <dgm:pt modelId="{F7525587-4D06-47EF-8F57-843BE347C48C}" type="pres">
      <dgm:prSet presAssocID="{BD91420B-C8E4-4580-823C-B41E3E011D3E}" presName="parentText" presStyleLbl="alignNode1" presStyleIdx="0" presStyleCnt="3">
        <dgm:presLayoutVars>
          <dgm:chMax val="1"/>
          <dgm:bulletEnabled/>
        </dgm:presLayoutVars>
      </dgm:prSet>
      <dgm:spPr/>
    </dgm:pt>
    <dgm:pt modelId="{91BF26FA-4DE2-4CAD-A835-E5616B2E0006}" type="pres">
      <dgm:prSet presAssocID="{BD91420B-C8E4-4580-823C-B41E3E011D3E}" presName="descendantText" presStyleLbl="alignAccFollowNode1" presStyleIdx="0" presStyleCnt="3">
        <dgm:presLayoutVars>
          <dgm:bulletEnabled/>
        </dgm:presLayoutVars>
      </dgm:prSet>
      <dgm:spPr/>
    </dgm:pt>
    <dgm:pt modelId="{9F14411D-D0DA-491C-ACFB-20DE9DD8A1E4}" type="pres">
      <dgm:prSet presAssocID="{48A16EA9-221F-4D50-A01A-8C09E2155995}" presName="sp" presStyleCnt="0"/>
      <dgm:spPr/>
    </dgm:pt>
    <dgm:pt modelId="{9444C01E-052E-4850-8931-66C7FDB3BF67}" type="pres">
      <dgm:prSet presAssocID="{114DEE91-95B2-4161-92A7-257A9B22A499}" presName="linNode" presStyleCnt="0"/>
      <dgm:spPr/>
    </dgm:pt>
    <dgm:pt modelId="{1AC721FB-EFDA-4735-BAE4-31E0073C35D7}" type="pres">
      <dgm:prSet presAssocID="{114DEE91-95B2-4161-92A7-257A9B22A499}" presName="parentText" presStyleLbl="alignNode1" presStyleIdx="1" presStyleCnt="3">
        <dgm:presLayoutVars>
          <dgm:chMax val="1"/>
          <dgm:bulletEnabled/>
        </dgm:presLayoutVars>
      </dgm:prSet>
      <dgm:spPr/>
    </dgm:pt>
    <dgm:pt modelId="{D0D003CC-BB6A-466A-8851-2B794A124B30}" type="pres">
      <dgm:prSet presAssocID="{114DEE91-95B2-4161-92A7-257A9B22A499}" presName="descendantText" presStyleLbl="alignAccFollowNode1" presStyleIdx="1" presStyleCnt="3">
        <dgm:presLayoutVars>
          <dgm:bulletEnabled/>
        </dgm:presLayoutVars>
      </dgm:prSet>
      <dgm:spPr/>
    </dgm:pt>
    <dgm:pt modelId="{CBD96769-251C-41B0-B05F-EF9748FAC1BD}" type="pres">
      <dgm:prSet presAssocID="{CD47AEF6-329F-4746-AD12-34F375AB3056}" presName="sp" presStyleCnt="0"/>
      <dgm:spPr/>
    </dgm:pt>
    <dgm:pt modelId="{D2B8CFB8-E215-4688-9412-C93DAC112941}" type="pres">
      <dgm:prSet presAssocID="{1D5304D4-47A0-4678-8A0B-8109C0AAA163}" presName="linNode" presStyleCnt="0"/>
      <dgm:spPr/>
    </dgm:pt>
    <dgm:pt modelId="{F1D21452-77E2-49E3-997B-8E8EA13E1EF3}" type="pres">
      <dgm:prSet presAssocID="{1D5304D4-47A0-4678-8A0B-8109C0AAA163}" presName="parentText" presStyleLbl="alignNode1" presStyleIdx="2" presStyleCnt="3">
        <dgm:presLayoutVars>
          <dgm:chMax val="1"/>
          <dgm:bulletEnabled/>
        </dgm:presLayoutVars>
      </dgm:prSet>
      <dgm:spPr/>
    </dgm:pt>
    <dgm:pt modelId="{26E78F6B-57A8-4931-81C7-29F5A621CE7A}" type="pres">
      <dgm:prSet presAssocID="{1D5304D4-47A0-4678-8A0B-8109C0AAA163}" presName="descendantText" presStyleLbl="alignAccFollowNode1" presStyleIdx="2" presStyleCnt="3">
        <dgm:presLayoutVars>
          <dgm:bulletEnabled/>
        </dgm:presLayoutVars>
      </dgm:prSet>
      <dgm:spPr/>
    </dgm:pt>
  </dgm:ptLst>
  <dgm:cxnLst>
    <dgm:cxn modelId="{F90A5E21-6900-47B2-9F23-0B5B6ECAF4BF}" type="presOf" srcId="{BD91420B-C8E4-4580-823C-B41E3E011D3E}" destId="{F7525587-4D06-47EF-8F57-843BE347C48C}" srcOrd="0" destOrd="0" presId="urn:microsoft.com/office/officeart/2016/7/layout/VerticalSolidActionList"/>
    <dgm:cxn modelId="{D69AF75B-CE25-4830-806F-B560FCDADA9A}" srcId="{74490BE0-D4C7-4E47-9073-82E384DE91A6}" destId="{1D5304D4-47A0-4678-8A0B-8109C0AAA163}" srcOrd="2" destOrd="0" parTransId="{B798E8BE-8ED6-4A0E-8420-6F7E023C898A}" sibTransId="{4C627C39-015D-490D-A998-1A8126C73185}"/>
    <dgm:cxn modelId="{DD5EAB5D-44FF-416C-9F53-A701C2231A74}" srcId="{1D5304D4-47A0-4678-8A0B-8109C0AAA163}" destId="{1ED413E5-9B48-49E7-8E5D-9A7C5630B034}" srcOrd="0" destOrd="0" parTransId="{A207767C-B211-47AF-B676-981686F661C7}" sibTransId="{7CA1F7E4-B9B3-4921-9C34-B2253294758B}"/>
    <dgm:cxn modelId="{7A0EF048-4893-4A12-BA90-B8757A0D200C}" srcId="{BD91420B-C8E4-4580-823C-B41E3E011D3E}" destId="{EB164F54-634D-40CC-972A-1CA4C6577923}" srcOrd="0" destOrd="0" parTransId="{9FB1EBDC-9F25-4236-95E1-B263B46D65AE}" sibTransId="{04D68EC0-F6F4-47DE-B403-C348CD6510B1}"/>
    <dgm:cxn modelId="{51F34B51-7510-4259-821C-A6B72878DA30}" type="presOf" srcId="{1ED413E5-9B48-49E7-8E5D-9A7C5630B034}" destId="{26E78F6B-57A8-4931-81C7-29F5A621CE7A}" srcOrd="0" destOrd="0" presId="urn:microsoft.com/office/officeart/2016/7/layout/VerticalSolidActionList"/>
    <dgm:cxn modelId="{1E7AAA76-D8AF-4D31-8315-0B25A117F4F4}" srcId="{74490BE0-D4C7-4E47-9073-82E384DE91A6}" destId="{BD91420B-C8E4-4580-823C-B41E3E011D3E}" srcOrd="0" destOrd="0" parTransId="{B495ED58-BC31-4B25-986F-EB8270AC7DF4}" sibTransId="{48A16EA9-221F-4D50-A01A-8C09E2155995}"/>
    <dgm:cxn modelId="{027E4092-DD0E-4B60-BCEC-7E65EC5B1C81}" type="presOf" srcId="{74490BE0-D4C7-4E47-9073-82E384DE91A6}" destId="{0189C84B-5C02-4692-BE3C-84868F9E52C0}" srcOrd="0" destOrd="0" presId="urn:microsoft.com/office/officeart/2016/7/layout/VerticalSolidActionList"/>
    <dgm:cxn modelId="{90B1EAB2-4D49-49D0-901C-B719AAC69752}" srcId="{114DEE91-95B2-4161-92A7-257A9B22A499}" destId="{9FD33CAB-44D0-4181-A597-EC43A4AC90FA}" srcOrd="0" destOrd="0" parTransId="{2285AD74-CCCA-4C08-8076-79F1C7DC115B}" sibTransId="{45C23422-6892-4C82-BEDB-B64B16040AFA}"/>
    <dgm:cxn modelId="{DFAB9CC7-181C-4463-AEE5-0454C4948A1B}" srcId="{74490BE0-D4C7-4E47-9073-82E384DE91A6}" destId="{114DEE91-95B2-4161-92A7-257A9B22A499}" srcOrd="1" destOrd="0" parTransId="{F69C2D55-3358-492E-93AC-EB913A1251F3}" sibTransId="{CD47AEF6-329F-4746-AD12-34F375AB3056}"/>
    <dgm:cxn modelId="{49A563D0-15AB-48C5-B557-2E9AA6663459}" type="presOf" srcId="{9FD33CAB-44D0-4181-A597-EC43A4AC90FA}" destId="{D0D003CC-BB6A-466A-8851-2B794A124B30}" srcOrd="0" destOrd="0" presId="urn:microsoft.com/office/officeart/2016/7/layout/VerticalSolidActionList"/>
    <dgm:cxn modelId="{8AB94BDA-6B3B-49EB-B027-7AAAE2BFED8E}" type="presOf" srcId="{1D5304D4-47A0-4678-8A0B-8109C0AAA163}" destId="{F1D21452-77E2-49E3-997B-8E8EA13E1EF3}" srcOrd="0" destOrd="0" presId="urn:microsoft.com/office/officeart/2016/7/layout/VerticalSolidActionList"/>
    <dgm:cxn modelId="{F5FB5FE9-30A9-4434-9A5A-E0051DC8FFAE}" type="presOf" srcId="{114DEE91-95B2-4161-92A7-257A9B22A499}" destId="{1AC721FB-EFDA-4735-BAE4-31E0073C35D7}" srcOrd="0" destOrd="0" presId="urn:microsoft.com/office/officeart/2016/7/layout/VerticalSolidActionList"/>
    <dgm:cxn modelId="{95C0FDF1-D2BE-4E6B-BFB8-3362920161C6}" type="presOf" srcId="{EB164F54-634D-40CC-972A-1CA4C6577923}" destId="{91BF26FA-4DE2-4CAD-A835-E5616B2E0006}" srcOrd="0" destOrd="0" presId="urn:microsoft.com/office/officeart/2016/7/layout/VerticalSolidActionList"/>
    <dgm:cxn modelId="{FB4131C7-2B5E-49D8-A71D-EAFA319167EA}" type="presParOf" srcId="{0189C84B-5C02-4692-BE3C-84868F9E52C0}" destId="{9792AD82-594D-4768-9863-6D444B3ACBCC}" srcOrd="0" destOrd="0" presId="urn:microsoft.com/office/officeart/2016/7/layout/VerticalSolidActionList"/>
    <dgm:cxn modelId="{BB33B471-5812-405F-9C45-940C64E9BAF3}" type="presParOf" srcId="{9792AD82-594D-4768-9863-6D444B3ACBCC}" destId="{F7525587-4D06-47EF-8F57-843BE347C48C}" srcOrd="0" destOrd="0" presId="urn:microsoft.com/office/officeart/2016/7/layout/VerticalSolidActionList"/>
    <dgm:cxn modelId="{4530EFD7-18C0-43A0-8B6E-A30C27B600F7}" type="presParOf" srcId="{9792AD82-594D-4768-9863-6D444B3ACBCC}" destId="{91BF26FA-4DE2-4CAD-A835-E5616B2E0006}" srcOrd="1" destOrd="0" presId="urn:microsoft.com/office/officeart/2016/7/layout/VerticalSolidActionList"/>
    <dgm:cxn modelId="{83E77943-6C5D-48E0-BAD2-09537B7A096A}" type="presParOf" srcId="{0189C84B-5C02-4692-BE3C-84868F9E52C0}" destId="{9F14411D-D0DA-491C-ACFB-20DE9DD8A1E4}" srcOrd="1" destOrd="0" presId="urn:microsoft.com/office/officeart/2016/7/layout/VerticalSolidActionList"/>
    <dgm:cxn modelId="{A870295B-15BF-4702-93B0-3AE0426BB284}" type="presParOf" srcId="{0189C84B-5C02-4692-BE3C-84868F9E52C0}" destId="{9444C01E-052E-4850-8931-66C7FDB3BF67}" srcOrd="2" destOrd="0" presId="urn:microsoft.com/office/officeart/2016/7/layout/VerticalSolidActionList"/>
    <dgm:cxn modelId="{00EA1AEF-E00D-4239-8595-D1AEF226A112}" type="presParOf" srcId="{9444C01E-052E-4850-8931-66C7FDB3BF67}" destId="{1AC721FB-EFDA-4735-BAE4-31E0073C35D7}" srcOrd="0" destOrd="0" presId="urn:microsoft.com/office/officeart/2016/7/layout/VerticalSolidActionList"/>
    <dgm:cxn modelId="{644D388E-B9D2-4184-AC6F-B8D960A69854}" type="presParOf" srcId="{9444C01E-052E-4850-8931-66C7FDB3BF67}" destId="{D0D003CC-BB6A-466A-8851-2B794A124B30}" srcOrd="1" destOrd="0" presId="urn:microsoft.com/office/officeart/2016/7/layout/VerticalSolidActionList"/>
    <dgm:cxn modelId="{0F3C385B-F694-4359-928A-2758547AB520}" type="presParOf" srcId="{0189C84B-5C02-4692-BE3C-84868F9E52C0}" destId="{CBD96769-251C-41B0-B05F-EF9748FAC1BD}" srcOrd="3" destOrd="0" presId="urn:microsoft.com/office/officeart/2016/7/layout/VerticalSolidActionList"/>
    <dgm:cxn modelId="{5119E43C-B80C-42DB-A0A3-14BF291BAC0B}" type="presParOf" srcId="{0189C84B-5C02-4692-BE3C-84868F9E52C0}" destId="{D2B8CFB8-E215-4688-9412-C93DAC112941}" srcOrd="4" destOrd="0" presId="urn:microsoft.com/office/officeart/2016/7/layout/VerticalSolidActionList"/>
    <dgm:cxn modelId="{6C8A7C6A-8E03-4A57-B9A6-0A09567AD429}" type="presParOf" srcId="{D2B8CFB8-E215-4688-9412-C93DAC112941}" destId="{F1D21452-77E2-49E3-997B-8E8EA13E1EF3}" srcOrd="0" destOrd="0" presId="urn:microsoft.com/office/officeart/2016/7/layout/VerticalSolidActionList"/>
    <dgm:cxn modelId="{770A4FF3-89DC-4177-9918-D6D16870247E}" type="presParOf" srcId="{D2B8CFB8-E215-4688-9412-C93DAC112941}" destId="{26E78F6B-57A8-4931-81C7-29F5A621CE7A}" srcOrd="1" destOrd="0" presId="urn:microsoft.com/office/officeart/2016/7/layout/VerticalSolidAc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65EAF2D-0744-4B62-B22B-146266AEDB61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3E9FB235-E666-423A-9A74-D36D2560BFE0}">
      <dgm:prSet phldrT="[Text]"/>
      <dgm:spPr/>
      <dgm:t>
        <a:bodyPr/>
        <a:lstStyle/>
        <a:p>
          <a:r>
            <a:rPr lang="en-GB" b="1" dirty="0"/>
            <a:t>Timing</a:t>
          </a:r>
        </a:p>
      </dgm:t>
    </dgm:pt>
    <dgm:pt modelId="{1F285950-4706-40CA-B7DB-08FAD8C640DC}" type="parTrans" cxnId="{28035415-CB35-4285-A571-D9E94AAD386D}">
      <dgm:prSet/>
      <dgm:spPr/>
      <dgm:t>
        <a:bodyPr/>
        <a:lstStyle/>
        <a:p>
          <a:endParaRPr lang="en-GB"/>
        </a:p>
      </dgm:t>
    </dgm:pt>
    <dgm:pt modelId="{614BB8B8-F12B-4920-974C-4F846E68B6FC}" type="sibTrans" cxnId="{28035415-CB35-4285-A571-D9E94AAD386D}">
      <dgm:prSet/>
      <dgm:spPr/>
      <dgm:t>
        <a:bodyPr/>
        <a:lstStyle/>
        <a:p>
          <a:endParaRPr lang="en-GB"/>
        </a:p>
      </dgm:t>
    </dgm:pt>
    <dgm:pt modelId="{29AEE446-23D8-467B-AB5D-2F94FAA05FBD}">
      <dgm:prSet phldrT="[Text]"/>
      <dgm:spPr/>
      <dgm:t>
        <a:bodyPr/>
        <a:lstStyle/>
        <a:p>
          <a:r>
            <a:rPr lang="en-GB" b="1" dirty="0"/>
            <a:t>Cost</a:t>
          </a:r>
        </a:p>
      </dgm:t>
    </dgm:pt>
    <dgm:pt modelId="{6C8A6178-9780-4318-8FA3-DCEAD9EA8049}" type="parTrans" cxnId="{22435636-1D65-436B-8D1A-6F872144E2CF}">
      <dgm:prSet/>
      <dgm:spPr/>
      <dgm:t>
        <a:bodyPr/>
        <a:lstStyle/>
        <a:p>
          <a:endParaRPr lang="en-GB"/>
        </a:p>
      </dgm:t>
    </dgm:pt>
    <dgm:pt modelId="{BEE11222-0733-4ED2-89CB-794DE2AC89FC}" type="sibTrans" cxnId="{22435636-1D65-436B-8D1A-6F872144E2CF}">
      <dgm:prSet/>
      <dgm:spPr/>
      <dgm:t>
        <a:bodyPr/>
        <a:lstStyle/>
        <a:p>
          <a:endParaRPr lang="en-GB"/>
        </a:p>
      </dgm:t>
    </dgm:pt>
    <dgm:pt modelId="{6709AA71-590C-48E0-A023-D15A34AC6474}">
      <dgm:prSet phldrT="[Text]"/>
      <dgm:spPr/>
      <dgm:t>
        <a:bodyPr/>
        <a:lstStyle/>
        <a:p>
          <a:r>
            <a:rPr lang="en-GB" b="1" dirty="0"/>
            <a:t>Co-benefits</a:t>
          </a:r>
        </a:p>
      </dgm:t>
    </dgm:pt>
    <dgm:pt modelId="{4E8B8485-04F5-469E-BADF-B190D008E616}" type="parTrans" cxnId="{D58BE585-8632-4391-B687-398CD6CB058A}">
      <dgm:prSet/>
      <dgm:spPr/>
      <dgm:t>
        <a:bodyPr/>
        <a:lstStyle/>
        <a:p>
          <a:endParaRPr lang="en-GB"/>
        </a:p>
      </dgm:t>
    </dgm:pt>
    <dgm:pt modelId="{A999912F-C26F-4E6C-91E8-7649007A4BA7}" type="sibTrans" cxnId="{D58BE585-8632-4391-B687-398CD6CB058A}">
      <dgm:prSet/>
      <dgm:spPr/>
      <dgm:t>
        <a:bodyPr/>
        <a:lstStyle/>
        <a:p>
          <a:endParaRPr lang="en-GB"/>
        </a:p>
      </dgm:t>
    </dgm:pt>
    <dgm:pt modelId="{3228760F-48D7-454C-9256-F7FAB7A79B99}">
      <dgm:prSet phldrT="[Text]"/>
      <dgm:spPr/>
      <dgm:t>
        <a:bodyPr/>
        <a:lstStyle/>
        <a:p>
          <a:r>
            <a:rPr lang="en-GB" b="1" dirty="0"/>
            <a:t>Effectiveness and efficiency</a:t>
          </a:r>
        </a:p>
      </dgm:t>
    </dgm:pt>
    <dgm:pt modelId="{1E69E206-20E1-41AE-A706-D266FD48336D}" type="parTrans" cxnId="{ED6D05B1-6BF6-432F-A434-F9F5C433AD6B}">
      <dgm:prSet/>
      <dgm:spPr/>
      <dgm:t>
        <a:bodyPr/>
        <a:lstStyle/>
        <a:p>
          <a:endParaRPr lang="en-GB"/>
        </a:p>
      </dgm:t>
    </dgm:pt>
    <dgm:pt modelId="{F675D112-CEBF-4111-9D86-23196161A98A}" type="sibTrans" cxnId="{ED6D05B1-6BF6-432F-A434-F9F5C433AD6B}">
      <dgm:prSet/>
      <dgm:spPr/>
      <dgm:t>
        <a:bodyPr/>
        <a:lstStyle/>
        <a:p>
          <a:endParaRPr lang="en-GB"/>
        </a:p>
      </dgm:t>
    </dgm:pt>
    <dgm:pt modelId="{83CDE120-250A-43CD-BB5B-5BB47759AB59}">
      <dgm:prSet phldrT="[Text]"/>
      <dgm:spPr/>
      <dgm:t>
        <a:bodyPr/>
        <a:lstStyle/>
        <a:p>
          <a:r>
            <a:rPr lang="en-GB" b="1" dirty="0"/>
            <a:t>Flexibility or robustness</a:t>
          </a:r>
        </a:p>
      </dgm:t>
    </dgm:pt>
    <dgm:pt modelId="{2D200141-BE38-4EA8-A9E8-85EAD20DD2A9}" type="parTrans" cxnId="{4A0597DE-43F5-4DDA-B47C-FD8081814D50}">
      <dgm:prSet/>
      <dgm:spPr/>
      <dgm:t>
        <a:bodyPr/>
        <a:lstStyle/>
        <a:p>
          <a:endParaRPr lang="en-GB"/>
        </a:p>
      </dgm:t>
    </dgm:pt>
    <dgm:pt modelId="{77A1D219-DD82-41DC-BA3B-F5C4F706B239}" type="sibTrans" cxnId="{4A0597DE-43F5-4DDA-B47C-FD8081814D50}">
      <dgm:prSet/>
      <dgm:spPr/>
      <dgm:t>
        <a:bodyPr/>
        <a:lstStyle/>
        <a:p>
          <a:endParaRPr lang="en-GB"/>
        </a:p>
      </dgm:t>
    </dgm:pt>
    <dgm:pt modelId="{7D27E64A-FD53-4E70-94FD-386726D66DD8}">
      <dgm:prSet phldrT="[Text]"/>
      <dgm:spPr/>
      <dgm:t>
        <a:bodyPr/>
        <a:lstStyle/>
        <a:p>
          <a:r>
            <a:rPr lang="en-GB" b="1" dirty="0"/>
            <a:t>Contribution to poverty reduction</a:t>
          </a:r>
        </a:p>
      </dgm:t>
    </dgm:pt>
    <dgm:pt modelId="{68972187-756D-479D-A64C-AF8837DF9FCF}" type="parTrans" cxnId="{0F9D13CF-25BD-4ED2-8B14-69AACC9310C6}">
      <dgm:prSet/>
      <dgm:spPr/>
      <dgm:t>
        <a:bodyPr/>
        <a:lstStyle/>
        <a:p>
          <a:endParaRPr lang="en-GB"/>
        </a:p>
      </dgm:t>
    </dgm:pt>
    <dgm:pt modelId="{7F26E0F2-3DD6-490C-BBFD-88299C52C29C}" type="sibTrans" cxnId="{0F9D13CF-25BD-4ED2-8B14-69AACC9310C6}">
      <dgm:prSet/>
      <dgm:spPr/>
      <dgm:t>
        <a:bodyPr/>
        <a:lstStyle/>
        <a:p>
          <a:endParaRPr lang="en-GB"/>
        </a:p>
      </dgm:t>
    </dgm:pt>
    <dgm:pt modelId="{338DE8CC-6A52-4BF9-91AA-8918543261A2}">
      <dgm:prSet phldrT="[Text]"/>
      <dgm:spPr/>
      <dgm:t>
        <a:bodyPr/>
        <a:lstStyle/>
        <a:p>
          <a:r>
            <a:rPr lang="en-GB" b="1" dirty="0"/>
            <a:t>Social, political acceptance</a:t>
          </a:r>
        </a:p>
      </dgm:t>
    </dgm:pt>
    <dgm:pt modelId="{BBED9718-6E18-4D38-8704-975CD0E163FC}" type="parTrans" cxnId="{F8B857B2-9A54-4E90-B78B-16CC4E513718}">
      <dgm:prSet/>
      <dgm:spPr/>
      <dgm:t>
        <a:bodyPr/>
        <a:lstStyle/>
        <a:p>
          <a:endParaRPr lang="en-GB"/>
        </a:p>
      </dgm:t>
    </dgm:pt>
    <dgm:pt modelId="{D8CE6F12-0A81-4F91-AE7D-2F3F9F7074AC}" type="sibTrans" cxnId="{F8B857B2-9A54-4E90-B78B-16CC4E513718}">
      <dgm:prSet/>
      <dgm:spPr/>
      <dgm:t>
        <a:bodyPr/>
        <a:lstStyle/>
        <a:p>
          <a:endParaRPr lang="en-GB"/>
        </a:p>
      </dgm:t>
    </dgm:pt>
    <dgm:pt modelId="{6A6467C6-5695-4BC9-A92C-26572E94ED60}">
      <dgm:prSet phldrT="[Text]"/>
      <dgm:spPr/>
      <dgm:t>
        <a:bodyPr/>
        <a:lstStyle/>
        <a:p>
          <a:r>
            <a:rPr lang="en-GB" b="1" dirty="0"/>
            <a:t>Economic, social, technological, environmental feasibility</a:t>
          </a:r>
        </a:p>
      </dgm:t>
    </dgm:pt>
    <dgm:pt modelId="{9A7BC945-7187-41DA-BC6B-EC7653B5C904}" type="parTrans" cxnId="{978B2A98-5F72-44F8-BB8C-C38ABA856D97}">
      <dgm:prSet/>
      <dgm:spPr/>
      <dgm:t>
        <a:bodyPr/>
        <a:lstStyle/>
        <a:p>
          <a:endParaRPr lang="en-GB"/>
        </a:p>
      </dgm:t>
    </dgm:pt>
    <dgm:pt modelId="{BDC60B81-1167-4B5C-B735-FA96863FF2EB}" type="sibTrans" cxnId="{978B2A98-5F72-44F8-BB8C-C38ABA856D97}">
      <dgm:prSet/>
      <dgm:spPr/>
      <dgm:t>
        <a:bodyPr/>
        <a:lstStyle/>
        <a:p>
          <a:endParaRPr lang="en-GB"/>
        </a:p>
      </dgm:t>
    </dgm:pt>
    <dgm:pt modelId="{D1CAA5AC-1F9F-4615-99C1-EB8F2AA163E6}">
      <dgm:prSet phldrT="[Text]"/>
      <dgm:spPr/>
      <dgm:t>
        <a:bodyPr/>
        <a:lstStyle/>
        <a:p>
          <a:r>
            <a:rPr lang="en-GB" dirty="0"/>
            <a:t>Urgency for different groups</a:t>
          </a:r>
        </a:p>
      </dgm:t>
    </dgm:pt>
    <dgm:pt modelId="{8BDCC031-33DC-4665-AF52-319FBB88AEAC}" type="parTrans" cxnId="{C3B31CEE-9631-4D4D-976B-9DD2608EC873}">
      <dgm:prSet/>
      <dgm:spPr/>
      <dgm:t>
        <a:bodyPr/>
        <a:lstStyle/>
        <a:p>
          <a:endParaRPr lang="en-GB"/>
        </a:p>
      </dgm:t>
    </dgm:pt>
    <dgm:pt modelId="{A3FC901C-59C2-4605-917B-32D7EF26A338}" type="sibTrans" cxnId="{C3B31CEE-9631-4D4D-976B-9DD2608EC873}">
      <dgm:prSet/>
      <dgm:spPr/>
      <dgm:t>
        <a:bodyPr/>
        <a:lstStyle/>
        <a:p>
          <a:endParaRPr lang="en-GB"/>
        </a:p>
      </dgm:t>
    </dgm:pt>
    <dgm:pt modelId="{0E4BB358-353C-489E-8254-9BDAF44D5306}">
      <dgm:prSet phldrT="[Text]"/>
      <dgm:spPr/>
      <dgm:t>
        <a:bodyPr/>
        <a:lstStyle/>
        <a:p>
          <a:r>
            <a:rPr lang="en-GB" dirty="0"/>
            <a:t>Seasonal issues for men’s/women’s responsibilities</a:t>
          </a:r>
        </a:p>
      </dgm:t>
    </dgm:pt>
    <dgm:pt modelId="{4C5C518F-F4EB-406A-973B-0B0DCAD23AFA}" type="parTrans" cxnId="{716177B9-3DA5-43F7-90CE-0EC89D955CA1}">
      <dgm:prSet/>
      <dgm:spPr/>
      <dgm:t>
        <a:bodyPr/>
        <a:lstStyle/>
        <a:p>
          <a:endParaRPr lang="en-GB"/>
        </a:p>
      </dgm:t>
    </dgm:pt>
    <dgm:pt modelId="{545C719C-1F73-419C-A81C-E747487337B0}" type="sibTrans" cxnId="{716177B9-3DA5-43F7-90CE-0EC89D955CA1}">
      <dgm:prSet/>
      <dgm:spPr/>
      <dgm:t>
        <a:bodyPr/>
        <a:lstStyle/>
        <a:p>
          <a:endParaRPr lang="en-GB"/>
        </a:p>
      </dgm:t>
    </dgm:pt>
    <dgm:pt modelId="{33EE8101-2F61-4E9D-A9F6-4BDD1103907F}">
      <dgm:prSet phldrT="[Text]"/>
      <dgm:spPr/>
      <dgm:t>
        <a:bodyPr/>
        <a:lstStyle/>
        <a:p>
          <a:r>
            <a:rPr lang="en-GB" dirty="0"/>
            <a:t>Access to financial resources of women and men</a:t>
          </a:r>
        </a:p>
      </dgm:t>
    </dgm:pt>
    <dgm:pt modelId="{87BA5104-E9E5-4CCC-A319-BDABF7DC80A5}" type="parTrans" cxnId="{AD8AE4FD-E4A2-42E0-8D44-B8E1CEF78960}">
      <dgm:prSet/>
      <dgm:spPr/>
      <dgm:t>
        <a:bodyPr/>
        <a:lstStyle/>
        <a:p>
          <a:endParaRPr lang="en-GB"/>
        </a:p>
      </dgm:t>
    </dgm:pt>
    <dgm:pt modelId="{3115D5FD-5E9F-4938-86C7-0EC05BABA9DF}" type="sibTrans" cxnId="{AD8AE4FD-E4A2-42E0-8D44-B8E1CEF78960}">
      <dgm:prSet/>
      <dgm:spPr/>
      <dgm:t>
        <a:bodyPr/>
        <a:lstStyle/>
        <a:p>
          <a:endParaRPr lang="en-GB"/>
        </a:p>
      </dgm:t>
    </dgm:pt>
    <dgm:pt modelId="{D7A4121A-485A-448D-BC2A-E1EFA7CCD86E}">
      <dgm:prSet phldrT="[Text]"/>
      <dgm:spPr/>
      <dgm:t>
        <a:bodyPr/>
        <a:lstStyle/>
        <a:p>
          <a:r>
            <a:rPr lang="en-GB" dirty="0"/>
            <a:t>Consequences on productivity or goods produced by women, men</a:t>
          </a:r>
        </a:p>
      </dgm:t>
    </dgm:pt>
    <dgm:pt modelId="{463315FA-CB24-4053-86CE-11EA9F5CB22A}" type="parTrans" cxnId="{3C60A91B-1E52-4773-ACA2-90329A52F96A}">
      <dgm:prSet/>
      <dgm:spPr/>
      <dgm:t>
        <a:bodyPr/>
        <a:lstStyle/>
        <a:p>
          <a:endParaRPr lang="en-GB"/>
        </a:p>
      </dgm:t>
    </dgm:pt>
    <dgm:pt modelId="{7EFE48DA-17B4-459C-A011-633108CAB482}" type="sibTrans" cxnId="{3C60A91B-1E52-4773-ACA2-90329A52F96A}">
      <dgm:prSet/>
      <dgm:spPr/>
      <dgm:t>
        <a:bodyPr/>
        <a:lstStyle/>
        <a:p>
          <a:endParaRPr lang="en-GB"/>
        </a:p>
      </dgm:t>
    </dgm:pt>
    <dgm:pt modelId="{279820CD-D0F7-4E21-AFD6-1737F5E81F78}">
      <dgm:prSet phldrT="[Text]"/>
      <dgm:spPr/>
      <dgm:t>
        <a:bodyPr/>
        <a:lstStyle/>
        <a:p>
          <a:r>
            <a:rPr lang="en-GB" dirty="0"/>
            <a:t>Increase resilience for all groups</a:t>
          </a:r>
        </a:p>
      </dgm:t>
    </dgm:pt>
    <dgm:pt modelId="{BD365088-604A-4EA6-B1E4-E6DB757ABC67}" type="parTrans" cxnId="{5FE258AB-E25F-44AC-9BA1-96853EE084E5}">
      <dgm:prSet/>
      <dgm:spPr/>
      <dgm:t>
        <a:bodyPr/>
        <a:lstStyle/>
        <a:p>
          <a:endParaRPr lang="en-GB"/>
        </a:p>
      </dgm:t>
    </dgm:pt>
    <dgm:pt modelId="{5B5B15C6-905F-4B85-8E60-7568314B3035}" type="sibTrans" cxnId="{5FE258AB-E25F-44AC-9BA1-96853EE084E5}">
      <dgm:prSet/>
      <dgm:spPr/>
      <dgm:t>
        <a:bodyPr/>
        <a:lstStyle/>
        <a:p>
          <a:endParaRPr lang="en-GB"/>
        </a:p>
      </dgm:t>
    </dgm:pt>
    <dgm:pt modelId="{B16C5982-E2BA-4B43-86A4-0D44E87ACABD}">
      <dgm:prSet phldrT="[Text]"/>
      <dgm:spPr/>
      <dgm:t>
        <a:bodyPr/>
        <a:lstStyle/>
        <a:p>
          <a:r>
            <a:rPr lang="en-GB" dirty="0"/>
            <a:t>Respond to different needs, challenges of women and men</a:t>
          </a:r>
        </a:p>
      </dgm:t>
    </dgm:pt>
    <dgm:pt modelId="{FD124494-D32C-4152-A88C-6F83E9ED6565}" type="parTrans" cxnId="{D17096FA-094A-45BC-B6E1-DFD548F6874A}">
      <dgm:prSet/>
      <dgm:spPr/>
      <dgm:t>
        <a:bodyPr/>
        <a:lstStyle/>
        <a:p>
          <a:endParaRPr lang="en-GB"/>
        </a:p>
      </dgm:t>
    </dgm:pt>
    <dgm:pt modelId="{34C65983-9CA7-4D6D-BCA8-A49D8817E4AD}" type="sibTrans" cxnId="{D17096FA-094A-45BC-B6E1-DFD548F6874A}">
      <dgm:prSet/>
      <dgm:spPr/>
      <dgm:t>
        <a:bodyPr/>
        <a:lstStyle/>
        <a:p>
          <a:endParaRPr lang="en-GB"/>
        </a:p>
      </dgm:t>
    </dgm:pt>
    <dgm:pt modelId="{A802B897-B470-4B4B-9B22-17B7164511FF}">
      <dgm:prSet phldrT="[Text]"/>
      <dgm:spPr/>
      <dgm:t>
        <a:bodyPr/>
        <a:lstStyle/>
        <a:p>
          <a:r>
            <a:rPr lang="en-GB" dirty="0"/>
            <a:t>Reduce poverty of all members of a household</a:t>
          </a:r>
        </a:p>
      </dgm:t>
    </dgm:pt>
    <dgm:pt modelId="{D9076F6B-ED61-4BD0-90DC-CD9520C3EC87}" type="parTrans" cxnId="{311E2BA0-FD1E-4975-B56E-46DCCE455933}">
      <dgm:prSet/>
      <dgm:spPr/>
      <dgm:t>
        <a:bodyPr/>
        <a:lstStyle/>
        <a:p>
          <a:endParaRPr lang="en-GB"/>
        </a:p>
      </dgm:t>
    </dgm:pt>
    <dgm:pt modelId="{7D71DA89-E6C1-4C9B-9D23-0BCD896ED1F7}" type="sibTrans" cxnId="{311E2BA0-FD1E-4975-B56E-46DCCE455933}">
      <dgm:prSet/>
      <dgm:spPr/>
      <dgm:t>
        <a:bodyPr/>
        <a:lstStyle/>
        <a:p>
          <a:endParaRPr lang="en-GB"/>
        </a:p>
      </dgm:t>
    </dgm:pt>
    <dgm:pt modelId="{FC7E4828-7C60-41A7-B28F-6DE2F0DFB814}">
      <dgm:prSet phldrT="[Text]"/>
      <dgm:spPr/>
      <dgm:t>
        <a:bodyPr/>
        <a:lstStyle/>
        <a:p>
          <a:r>
            <a:rPr lang="en-GB" dirty="0"/>
            <a:t>Inclusion of women and men and address tensions in selection of options</a:t>
          </a:r>
        </a:p>
      </dgm:t>
    </dgm:pt>
    <dgm:pt modelId="{14BE15ED-B71F-48C6-8455-FCDE1F423048}" type="parTrans" cxnId="{3AC97F2B-02AF-44B3-B784-F0A92E10FB64}">
      <dgm:prSet/>
      <dgm:spPr/>
      <dgm:t>
        <a:bodyPr/>
        <a:lstStyle/>
        <a:p>
          <a:endParaRPr lang="en-GB"/>
        </a:p>
      </dgm:t>
    </dgm:pt>
    <dgm:pt modelId="{D900E7F6-3680-44FF-A959-352742967108}" type="sibTrans" cxnId="{3AC97F2B-02AF-44B3-B784-F0A92E10FB64}">
      <dgm:prSet/>
      <dgm:spPr/>
      <dgm:t>
        <a:bodyPr/>
        <a:lstStyle/>
        <a:p>
          <a:endParaRPr lang="en-GB"/>
        </a:p>
      </dgm:t>
    </dgm:pt>
    <dgm:pt modelId="{B06168CB-3524-433C-A9C9-BDCE18144F85}">
      <dgm:prSet phldrT="[Text]"/>
      <dgm:spPr/>
      <dgm:t>
        <a:bodyPr/>
        <a:lstStyle/>
        <a:p>
          <a:r>
            <a:rPr lang="en-GB" dirty="0"/>
            <a:t>Gender roles and responsibilities shape feasibility for different groups</a:t>
          </a:r>
        </a:p>
      </dgm:t>
    </dgm:pt>
    <dgm:pt modelId="{5C27C693-EC1A-46E1-9354-697E1530ED29}" type="parTrans" cxnId="{1D4F7C9E-8FF2-4D53-863C-BA8AF6B49E9D}">
      <dgm:prSet/>
      <dgm:spPr/>
      <dgm:t>
        <a:bodyPr/>
        <a:lstStyle/>
        <a:p>
          <a:endParaRPr lang="en-GB"/>
        </a:p>
      </dgm:t>
    </dgm:pt>
    <dgm:pt modelId="{519E8529-9BC8-4DDE-9C87-7CFB89A8F0F2}" type="sibTrans" cxnId="{1D4F7C9E-8FF2-4D53-863C-BA8AF6B49E9D}">
      <dgm:prSet/>
      <dgm:spPr/>
      <dgm:t>
        <a:bodyPr/>
        <a:lstStyle/>
        <a:p>
          <a:endParaRPr lang="en-GB"/>
        </a:p>
      </dgm:t>
    </dgm:pt>
    <dgm:pt modelId="{B8E4E04F-4D9D-44CA-9ED1-D59AF8054A74}" type="pres">
      <dgm:prSet presAssocID="{365EAF2D-0744-4B62-B22B-146266AEDB61}" presName="diagram" presStyleCnt="0">
        <dgm:presLayoutVars>
          <dgm:dir/>
          <dgm:resizeHandles val="exact"/>
        </dgm:presLayoutVars>
      </dgm:prSet>
      <dgm:spPr/>
    </dgm:pt>
    <dgm:pt modelId="{86DD3BB0-54FF-46BE-A494-0321CC93866E}" type="pres">
      <dgm:prSet presAssocID="{3E9FB235-E666-423A-9A74-D36D2560BFE0}" presName="node" presStyleLbl="node1" presStyleIdx="0" presStyleCnt="8">
        <dgm:presLayoutVars>
          <dgm:bulletEnabled val="1"/>
        </dgm:presLayoutVars>
      </dgm:prSet>
      <dgm:spPr/>
    </dgm:pt>
    <dgm:pt modelId="{AF98B752-7085-4D70-A729-D83DC19D36B4}" type="pres">
      <dgm:prSet presAssocID="{614BB8B8-F12B-4920-974C-4F846E68B6FC}" presName="sibTrans" presStyleCnt="0"/>
      <dgm:spPr/>
    </dgm:pt>
    <dgm:pt modelId="{557BC7E7-F5D7-4682-A038-45CCD0E44581}" type="pres">
      <dgm:prSet presAssocID="{29AEE446-23D8-467B-AB5D-2F94FAA05FBD}" presName="node" presStyleLbl="node1" presStyleIdx="1" presStyleCnt="8">
        <dgm:presLayoutVars>
          <dgm:bulletEnabled val="1"/>
        </dgm:presLayoutVars>
      </dgm:prSet>
      <dgm:spPr/>
    </dgm:pt>
    <dgm:pt modelId="{A614C0EC-50A5-41B8-8885-4AF8DFF028A6}" type="pres">
      <dgm:prSet presAssocID="{BEE11222-0733-4ED2-89CB-794DE2AC89FC}" presName="sibTrans" presStyleCnt="0"/>
      <dgm:spPr/>
    </dgm:pt>
    <dgm:pt modelId="{13A8284E-3958-43DD-B909-CB5425E8EF23}" type="pres">
      <dgm:prSet presAssocID="{6709AA71-590C-48E0-A023-D15A34AC6474}" presName="node" presStyleLbl="node1" presStyleIdx="2" presStyleCnt="8">
        <dgm:presLayoutVars>
          <dgm:bulletEnabled val="1"/>
        </dgm:presLayoutVars>
      </dgm:prSet>
      <dgm:spPr/>
    </dgm:pt>
    <dgm:pt modelId="{0C9A93E3-E67E-468A-8982-13B117A20A04}" type="pres">
      <dgm:prSet presAssocID="{A999912F-C26F-4E6C-91E8-7649007A4BA7}" presName="sibTrans" presStyleCnt="0"/>
      <dgm:spPr/>
    </dgm:pt>
    <dgm:pt modelId="{223B1AC2-1716-4326-AA60-04FE53224581}" type="pres">
      <dgm:prSet presAssocID="{3228760F-48D7-454C-9256-F7FAB7A79B99}" presName="node" presStyleLbl="node1" presStyleIdx="3" presStyleCnt="8">
        <dgm:presLayoutVars>
          <dgm:bulletEnabled val="1"/>
        </dgm:presLayoutVars>
      </dgm:prSet>
      <dgm:spPr/>
    </dgm:pt>
    <dgm:pt modelId="{2686EEB6-8B41-4F9B-A4E2-E26689A37F0B}" type="pres">
      <dgm:prSet presAssocID="{F675D112-CEBF-4111-9D86-23196161A98A}" presName="sibTrans" presStyleCnt="0"/>
      <dgm:spPr/>
    </dgm:pt>
    <dgm:pt modelId="{594C29D6-D7D1-4829-88F7-71DD26033C6E}" type="pres">
      <dgm:prSet presAssocID="{83CDE120-250A-43CD-BB5B-5BB47759AB59}" presName="node" presStyleLbl="node1" presStyleIdx="4" presStyleCnt="8">
        <dgm:presLayoutVars>
          <dgm:bulletEnabled val="1"/>
        </dgm:presLayoutVars>
      </dgm:prSet>
      <dgm:spPr/>
    </dgm:pt>
    <dgm:pt modelId="{9B7A20E2-6051-4F9E-A063-D9B5CAA8D2D5}" type="pres">
      <dgm:prSet presAssocID="{77A1D219-DD82-41DC-BA3B-F5C4F706B239}" presName="sibTrans" presStyleCnt="0"/>
      <dgm:spPr/>
    </dgm:pt>
    <dgm:pt modelId="{0B9A8BED-F61F-4417-894B-F9AC9E259BDA}" type="pres">
      <dgm:prSet presAssocID="{7D27E64A-FD53-4E70-94FD-386726D66DD8}" presName="node" presStyleLbl="node1" presStyleIdx="5" presStyleCnt="8">
        <dgm:presLayoutVars>
          <dgm:bulletEnabled val="1"/>
        </dgm:presLayoutVars>
      </dgm:prSet>
      <dgm:spPr/>
    </dgm:pt>
    <dgm:pt modelId="{CF0EF5F5-A0C6-4611-9BB2-711FC12A1D8C}" type="pres">
      <dgm:prSet presAssocID="{7F26E0F2-3DD6-490C-BBFD-88299C52C29C}" presName="sibTrans" presStyleCnt="0"/>
      <dgm:spPr/>
    </dgm:pt>
    <dgm:pt modelId="{0315A4B0-7E73-4BD1-BE94-54228B91F6BA}" type="pres">
      <dgm:prSet presAssocID="{338DE8CC-6A52-4BF9-91AA-8918543261A2}" presName="node" presStyleLbl="node1" presStyleIdx="6" presStyleCnt="8">
        <dgm:presLayoutVars>
          <dgm:bulletEnabled val="1"/>
        </dgm:presLayoutVars>
      </dgm:prSet>
      <dgm:spPr/>
    </dgm:pt>
    <dgm:pt modelId="{FB2A2709-6AF5-4F33-811F-2BF9E8611AE5}" type="pres">
      <dgm:prSet presAssocID="{D8CE6F12-0A81-4F91-AE7D-2F3F9F7074AC}" presName="sibTrans" presStyleCnt="0"/>
      <dgm:spPr/>
    </dgm:pt>
    <dgm:pt modelId="{F51EB8D6-A180-459A-B665-53BDFD641F5D}" type="pres">
      <dgm:prSet presAssocID="{6A6467C6-5695-4BC9-A92C-26572E94ED60}" presName="node" presStyleLbl="node1" presStyleIdx="7" presStyleCnt="8">
        <dgm:presLayoutVars>
          <dgm:bulletEnabled val="1"/>
        </dgm:presLayoutVars>
      </dgm:prSet>
      <dgm:spPr/>
    </dgm:pt>
  </dgm:ptLst>
  <dgm:cxnLst>
    <dgm:cxn modelId="{735B020C-8A7F-418C-B0AB-E919C230F433}" type="presOf" srcId="{33EE8101-2F61-4E9D-A9F6-4BDD1103907F}" destId="{557BC7E7-F5D7-4682-A038-45CCD0E44581}" srcOrd="0" destOrd="1" presId="urn:microsoft.com/office/officeart/2005/8/layout/default"/>
    <dgm:cxn modelId="{28035415-CB35-4285-A571-D9E94AAD386D}" srcId="{365EAF2D-0744-4B62-B22B-146266AEDB61}" destId="{3E9FB235-E666-423A-9A74-D36D2560BFE0}" srcOrd="0" destOrd="0" parTransId="{1F285950-4706-40CA-B7DB-08FAD8C640DC}" sibTransId="{614BB8B8-F12B-4920-974C-4F846E68B6FC}"/>
    <dgm:cxn modelId="{3C60A91B-1E52-4773-ACA2-90329A52F96A}" srcId="{6709AA71-590C-48E0-A023-D15A34AC6474}" destId="{D7A4121A-485A-448D-BC2A-E1EFA7CCD86E}" srcOrd="0" destOrd="0" parTransId="{463315FA-CB24-4053-86CE-11EA9F5CB22A}" sibTransId="{7EFE48DA-17B4-459C-A011-633108CAB482}"/>
    <dgm:cxn modelId="{163E611F-5FC8-4ADA-A3D7-1C03E5F5B031}" type="presOf" srcId="{7D27E64A-FD53-4E70-94FD-386726D66DD8}" destId="{0B9A8BED-F61F-4417-894B-F9AC9E259BDA}" srcOrd="0" destOrd="0" presId="urn:microsoft.com/office/officeart/2005/8/layout/default"/>
    <dgm:cxn modelId="{975E6128-FE69-4187-A9AE-A91F19E79A89}" type="presOf" srcId="{B16C5982-E2BA-4B43-86A4-0D44E87ACABD}" destId="{594C29D6-D7D1-4829-88F7-71DD26033C6E}" srcOrd="0" destOrd="1" presId="urn:microsoft.com/office/officeart/2005/8/layout/default"/>
    <dgm:cxn modelId="{CF6F9C28-4D84-494E-8C57-EE976E8E8597}" type="presOf" srcId="{FC7E4828-7C60-41A7-B28F-6DE2F0DFB814}" destId="{0315A4B0-7E73-4BD1-BE94-54228B91F6BA}" srcOrd="0" destOrd="1" presId="urn:microsoft.com/office/officeart/2005/8/layout/default"/>
    <dgm:cxn modelId="{C85A8129-43F8-44DB-8117-5D75161B7F89}" type="presOf" srcId="{3E9FB235-E666-423A-9A74-D36D2560BFE0}" destId="{86DD3BB0-54FF-46BE-A494-0321CC93866E}" srcOrd="0" destOrd="0" presId="urn:microsoft.com/office/officeart/2005/8/layout/default"/>
    <dgm:cxn modelId="{3AC97F2B-02AF-44B3-B784-F0A92E10FB64}" srcId="{338DE8CC-6A52-4BF9-91AA-8918543261A2}" destId="{FC7E4828-7C60-41A7-B28F-6DE2F0DFB814}" srcOrd="0" destOrd="0" parTransId="{14BE15ED-B71F-48C6-8455-FCDE1F423048}" sibTransId="{D900E7F6-3680-44FF-A959-352742967108}"/>
    <dgm:cxn modelId="{22435636-1D65-436B-8D1A-6F872144E2CF}" srcId="{365EAF2D-0744-4B62-B22B-146266AEDB61}" destId="{29AEE446-23D8-467B-AB5D-2F94FAA05FBD}" srcOrd="1" destOrd="0" parTransId="{6C8A6178-9780-4318-8FA3-DCEAD9EA8049}" sibTransId="{BEE11222-0733-4ED2-89CB-794DE2AC89FC}"/>
    <dgm:cxn modelId="{C9C39950-0861-4522-989F-BA647023F08B}" type="presOf" srcId="{0E4BB358-353C-489E-8254-9BDAF44D5306}" destId="{86DD3BB0-54FF-46BE-A494-0321CC93866E}" srcOrd="0" destOrd="2" presId="urn:microsoft.com/office/officeart/2005/8/layout/default"/>
    <dgm:cxn modelId="{77638553-656C-48C4-8B6E-70F5AE68BA32}" type="presOf" srcId="{D1CAA5AC-1F9F-4615-99C1-EB8F2AA163E6}" destId="{86DD3BB0-54FF-46BE-A494-0321CC93866E}" srcOrd="0" destOrd="1" presId="urn:microsoft.com/office/officeart/2005/8/layout/default"/>
    <dgm:cxn modelId="{51CB6554-2B83-4F3C-ACD9-D2D55FA10AA6}" type="presOf" srcId="{B06168CB-3524-433C-A9C9-BDCE18144F85}" destId="{F51EB8D6-A180-459A-B665-53BDFD641F5D}" srcOrd="0" destOrd="1" presId="urn:microsoft.com/office/officeart/2005/8/layout/default"/>
    <dgm:cxn modelId="{1D217E7A-9AFE-4CFF-8CFE-A9C9D3D0505A}" type="presOf" srcId="{29AEE446-23D8-467B-AB5D-2F94FAA05FBD}" destId="{557BC7E7-F5D7-4682-A038-45CCD0E44581}" srcOrd="0" destOrd="0" presId="urn:microsoft.com/office/officeart/2005/8/layout/default"/>
    <dgm:cxn modelId="{D58BE585-8632-4391-B687-398CD6CB058A}" srcId="{365EAF2D-0744-4B62-B22B-146266AEDB61}" destId="{6709AA71-590C-48E0-A023-D15A34AC6474}" srcOrd="2" destOrd="0" parTransId="{4E8B8485-04F5-469E-BADF-B190D008E616}" sibTransId="{A999912F-C26F-4E6C-91E8-7649007A4BA7}"/>
    <dgm:cxn modelId="{79A37997-44A4-4F00-898E-8FDFA6E84BFC}" type="presOf" srcId="{D7A4121A-485A-448D-BC2A-E1EFA7CCD86E}" destId="{13A8284E-3958-43DD-B909-CB5425E8EF23}" srcOrd="0" destOrd="1" presId="urn:microsoft.com/office/officeart/2005/8/layout/default"/>
    <dgm:cxn modelId="{978B2A98-5F72-44F8-BB8C-C38ABA856D97}" srcId="{365EAF2D-0744-4B62-B22B-146266AEDB61}" destId="{6A6467C6-5695-4BC9-A92C-26572E94ED60}" srcOrd="7" destOrd="0" parTransId="{9A7BC945-7187-41DA-BC6B-EC7653B5C904}" sibTransId="{BDC60B81-1167-4B5C-B735-FA96863FF2EB}"/>
    <dgm:cxn modelId="{1D4F7C9E-8FF2-4D53-863C-BA8AF6B49E9D}" srcId="{6A6467C6-5695-4BC9-A92C-26572E94ED60}" destId="{B06168CB-3524-433C-A9C9-BDCE18144F85}" srcOrd="0" destOrd="0" parTransId="{5C27C693-EC1A-46E1-9354-697E1530ED29}" sibTransId="{519E8529-9BC8-4DDE-9C87-7CFB89A8F0F2}"/>
    <dgm:cxn modelId="{A33AD69F-2C45-4561-A800-DC8ADF56DCFE}" type="presOf" srcId="{279820CD-D0F7-4E21-AFD6-1737F5E81F78}" destId="{223B1AC2-1716-4326-AA60-04FE53224581}" srcOrd="0" destOrd="1" presId="urn:microsoft.com/office/officeart/2005/8/layout/default"/>
    <dgm:cxn modelId="{311E2BA0-FD1E-4975-B56E-46DCCE455933}" srcId="{7D27E64A-FD53-4E70-94FD-386726D66DD8}" destId="{A802B897-B470-4B4B-9B22-17B7164511FF}" srcOrd="0" destOrd="0" parTransId="{D9076F6B-ED61-4BD0-90DC-CD9520C3EC87}" sibTransId="{7D71DA89-E6C1-4C9B-9D23-0BCD896ED1F7}"/>
    <dgm:cxn modelId="{5FE258AB-E25F-44AC-9BA1-96853EE084E5}" srcId="{3228760F-48D7-454C-9256-F7FAB7A79B99}" destId="{279820CD-D0F7-4E21-AFD6-1737F5E81F78}" srcOrd="0" destOrd="0" parTransId="{BD365088-604A-4EA6-B1E4-E6DB757ABC67}" sibTransId="{5B5B15C6-905F-4B85-8E60-7568314B3035}"/>
    <dgm:cxn modelId="{ED6D05B1-6BF6-432F-A434-F9F5C433AD6B}" srcId="{365EAF2D-0744-4B62-B22B-146266AEDB61}" destId="{3228760F-48D7-454C-9256-F7FAB7A79B99}" srcOrd="3" destOrd="0" parTransId="{1E69E206-20E1-41AE-A706-D266FD48336D}" sibTransId="{F675D112-CEBF-4111-9D86-23196161A98A}"/>
    <dgm:cxn modelId="{F8B857B2-9A54-4E90-B78B-16CC4E513718}" srcId="{365EAF2D-0744-4B62-B22B-146266AEDB61}" destId="{338DE8CC-6A52-4BF9-91AA-8918543261A2}" srcOrd="6" destOrd="0" parTransId="{BBED9718-6E18-4D38-8704-975CD0E163FC}" sibTransId="{D8CE6F12-0A81-4F91-AE7D-2F3F9F7074AC}"/>
    <dgm:cxn modelId="{8A3290B8-C3DF-4275-B15B-E7979567CEB9}" type="presOf" srcId="{A802B897-B470-4B4B-9B22-17B7164511FF}" destId="{0B9A8BED-F61F-4417-894B-F9AC9E259BDA}" srcOrd="0" destOrd="1" presId="urn:microsoft.com/office/officeart/2005/8/layout/default"/>
    <dgm:cxn modelId="{716177B9-3DA5-43F7-90CE-0EC89D955CA1}" srcId="{3E9FB235-E666-423A-9A74-D36D2560BFE0}" destId="{0E4BB358-353C-489E-8254-9BDAF44D5306}" srcOrd="1" destOrd="0" parTransId="{4C5C518F-F4EB-406A-973B-0B0DCAD23AFA}" sibTransId="{545C719C-1F73-419C-A81C-E747487337B0}"/>
    <dgm:cxn modelId="{0F9D13CF-25BD-4ED2-8B14-69AACC9310C6}" srcId="{365EAF2D-0744-4B62-B22B-146266AEDB61}" destId="{7D27E64A-FD53-4E70-94FD-386726D66DD8}" srcOrd="5" destOrd="0" parTransId="{68972187-756D-479D-A64C-AF8837DF9FCF}" sibTransId="{7F26E0F2-3DD6-490C-BBFD-88299C52C29C}"/>
    <dgm:cxn modelId="{987723DB-B78E-41B8-81C4-0D92BD1CAB89}" type="presOf" srcId="{3228760F-48D7-454C-9256-F7FAB7A79B99}" destId="{223B1AC2-1716-4326-AA60-04FE53224581}" srcOrd="0" destOrd="0" presId="urn:microsoft.com/office/officeart/2005/8/layout/default"/>
    <dgm:cxn modelId="{4A0597DE-43F5-4DDA-B47C-FD8081814D50}" srcId="{365EAF2D-0744-4B62-B22B-146266AEDB61}" destId="{83CDE120-250A-43CD-BB5B-5BB47759AB59}" srcOrd="4" destOrd="0" parTransId="{2D200141-BE38-4EA8-A9E8-85EAD20DD2A9}" sibTransId="{77A1D219-DD82-41DC-BA3B-F5C4F706B239}"/>
    <dgm:cxn modelId="{BA18F7DF-5DE3-4B2F-A547-7A89D8234D08}" type="presOf" srcId="{83CDE120-250A-43CD-BB5B-5BB47759AB59}" destId="{594C29D6-D7D1-4829-88F7-71DD26033C6E}" srcOrd="0" destOrd="0" presId="urn:microsoft.com/office/officeart/2005/8/layout/default"/>
    <dgm:cxn modelId="{021460E3-C999-4326-90F3-F71BAB3A6623}" type="presOf" srcId="{6A6467C6-5695-4BC9-A92C-26572E94ED60}" destId="{F51EB8D6-A180-459A-B665-53BDFD641F5D}" srcOrd="0" destOrd="0" presId="urn:microsoft.com/office/officeart/2005/8/layout/default"/>
    <dgm:cxn modelId="{0515CBE7-71ED-459A-ADE4-CDDB9C2A994E}" type="presOf" srcId="{365EAF2D-0744-4B62-B22B-146266AEDB61}" destId="{B8E4E04F-4D9D-44CA-9ED1-D59AF8054A74}" srcOrd="0" destOrd="0" presId="urn:microsoft.com/office/officeart/2005/8/layout/default"/>
    <dgm:cxn modelId="{AC1841ED-A7B7-480F-944E-A7CDD3F23579}" type="presOf" srcId="{6709AA71-590C-48E0-A023-D15A34AC6474}" destId="{13A8284E-3958-43DD-B909-CB5425E8EF23}" srcOrd="0" destOrd="0" presId="urn:microsoft.com/office/officeart/2005/8/layout/default"/>
    <dgm:cxn modelId="{C3B31CEE-9631-4D4D-976B-9DD2608EC873}" srcId="{3E9FB235-E666-423A-9A74-D36D2560BFE0}" destId="{D1CAA5AC-1F9F-4615-99C1-EB8F2AA163E6}" srcOrd="0" destOrd="0" parTransId="{8BDCC031-33DC-4665-AF52-319FBB88AEAC}" sibTransId="{A3FC901C-59C2-4605-917B-32D7EF26A338}"/>
    <dgm:cxn modelId="{84CCF0F4-0639-4044-A9D5-73D0C6BC4CC8}" type="presOf" srcId="{338DE8CC-6A52-4BF9-91AA-8918543261A2}" destId="{0315A4B0-7E73-4BD1-BE94-54228B91F6BA}" srcOrd="0" destOrd="0" presId="urn:microsoft.com/office/officeart/2005/8/layout/default"/>
    <dgm:cxn modelId="{D17096FA-094A-45BC-B6E1-DFD548F6874A}" srcId="{83CDE120-250A-43CD-BB5B-5BB47759AB59}" destId="{B16C5982-E2BA-4B43-86A4-0D44E87ACABD}" srcOrd="0" destOrd="0" parTransId="{FD124494-D32C-4152-A88C-6F83E9ED6565}" sibTransId="{34C65983-9CA7-4D6D-BCA8-A49D8817E4AD}"/>
    <dgm:cxn modelId="{AD8AE4FD-E4A2-42E0-8D44-B8E1CEF78960}" srcId="{29AEE446-23D8-467B-AB5D-2F94FAA05FBD}" destId="{33EE8101-2F61-4E9D-A9F6-4BDD1103907F}" srcOrd="0" destOrd="0" parTransId="{87BA5104-E9E5-4CCC-A319-BDABF7DC80A5}" sibTransId="{3115D5FD-5E9F-4938-86C7-0EC05BABA9DF}"/>
    <dgm:cxn modelId="{A5A3323C-00BA-4730-8A91-90B147B0DD72}" type="presParOf" srcId="{B8E4E04F-4D9D-44CA-9ED1-D59AF8054A74}" destId="{86DD3BB0-54FF-46BE-A494-0321CC93866E}" srcOrd="0" destOrd="0" presId="urn:microsoft.com/office/officeart/2005/8/layout/default"/>
    <dgm:cxn modelId="{0ABC96CB-E8F6-427B-99BF-D0B8C22E34CA}" type="presParOf" srcId="{B8E4E04F-4D9D-44CA-9ED1-D59AF8054A74}" destId="{AF98B752-7085-4D70-A729-D83DC19D36B4}" srcOrd="1" destOrd="0" presId="urn:microsoft.com/office/officeart/2005/8/layout/default"/>
    <dgm:cxn modelId="{56F0D26B-B540-4922-898A-DCEA685808A3}" type="presParOf" srcId="{B8E4E04F-4D9D-44CA-9ED1-D59AF8054A74}" destId="{557BC7E7-F5D7-4682-A038-45CCD0E44581}" srcOrd="2" destOrd="0" presId="urn:microsoft.com/office/officeart/2005/8/layout/default"/>
    <dgm:cxn modelId="{BEF6C843-6731-43CB-937C-CD87A3AEB480}" type="presParOf" srcId="{B8E4E04F-4D9D-44CA-9ED1-D59AF8054A74}" destId="{A614C0EC-50A5-41B8-8885-4AF8DFF028A6}" srcOrd="3" destOrd="0" presId="urn:microsoft.com/office/officeart/2005/8/layout/default"/>
    <dgm:cxn modelId="{A6CA85DD-F297-40A1-A730-C21C9490BCC9}" type="presParOf" srcId="{B8E4E04F-4D9D-44CA-9ED1-D59AF8054A74}" destId="{13A8284E-3958-43DD-B909-CB5425E8EF23}" srcOrd="4" destOrd="0" presId="urn:microsoft.com/office/officeart/2005/8/layout/default"/>
    <dgm:cxn modelId="{AE54E43D-A896-44C1-B430-A9619B91AE13}" type="presParOf" srcId="{B8E4E04F-4D9D-44CA-9ED1-D59AF8054A74}" destId="{0C9A93E3-E67E-468A-8982-13B117A20A04}" srcOrd="5" destOrd="0" presId="urn:microsoft.com/office/officeart/2005/8/layout/default"/>
    <dgm:cxn modelId="{74C0F921-25E8-4302-9032-C996B8DFAA20}" type="presParOf" srcId="{B8E4E04F-4D9D-44CA-9ED1-D59AF8054A74}" destId="{223B1AC2-1716-4326-AA60-04FE53224581}" srcOrd="6" destOrd="0" presId="urn:microsoft.com/office/officeart/2005/8/layout/default"/>
    <dgm:cxn modelId="{7407BE2F-AFC8-4C12-883B-FC29D9998F24}" type="presParOf" srcId="{B8E4E04F-4D9D-44CA-9ED1-D59AF8054A74}" destId="{2686EEB6-8B41-4F9B-A4E2-E26689A37F0B}" srcOrd="7" destOrd="0" presId="urn:microsoft.com/office/officeart/2005/8/layout/default"/>
    <dgm:cxn modelId="{703B43F5-AE9A-4866-A58B-DFE2C5948778}" type="presParOf" srcId="{B8E4E04F-4D9D-44CA-9ED1-D59AF8054A74}" destId="{594C29D6-D7D1-4829-88F7-71DD26033C6E}" srcOrd="8" destOrd="0" presId="urn:microsoft.com/office/officeart/2005/8/layout/default"/>
    <dgm:cxn modelId="{47CA4AF3-9892-4D0B-AC8E-33A957ABBFFE}" type="presParOf" srcId="{B8E4E04F-4D9D-44CA-9ED1-D59AF8054A74}" destId="{9B7A20E2-6051-4F9E-A063-D9B5CAA8D2D5}" srcOrd="9" destOrd="0" presId="urn:microsoft.com/office/officeart/2005/8/layout/default"/>
    <dgm:cxn modelId="{6D44258D-C0BA-4CD2-A1C0-D0E6C3D0F5EA}" type="presParOf" srcId="{B8E4E04F-4D9D-44CA-9ED1-D59AF8054A74}" destId="{0B9A8BED-F61F-4417-894B-F9AC9E259BDA}" srcOrd="10" destOrd="0" presId="urn:microsoft.com/office/officeart/2005/8/layout/default"/>
    <dgm:cxn modelId="{28B79A77-5ED9-4FF6-A2A6-D44E26A430F1}" type="presParOf" srcId="{B8E4E04F-4D9D-44CA-9ED1-D59AF8054A74}" destId="{CF0EF5F5-A0C6-4611-9BB2-711FC12A1D8C}" srcOrd="11" destOrd="0" presId="urn:microsoft.com/office/officeart/2005/8/layout/default"/>
    <dgm:cxn modelId="{3E2D0234-4668-4433-8D95-21FAF35E31BD}" type="presParOf" srcId="{B8E4E04F-4D9D-44CA-9ED1-D59AF8054A74}" destId="{0315A4B0-7E73-4BD1-BE94-54228B91F6BA}" srcOrd="12" destOrd="0" presId="urn:microsoft.com/office/officeart/2005/8/layout/default"/>
    <dgm:cxn modelId="{72D4CC35-9D73-4461-9592-282FD20F0281}" type="presParOf" srcId="{B8E4E04F-4D9D-44CA-9ED1-D59AF8054A74}" destId="{FB2A2709-6AF5-4F33-811F-2BF9E8611AE5}" srcOrd="13" destOrd="0" presId="urn:microsoft.com/office/officeart/2005/8/layout/default"/>
    <dgm:cxn modelId="{D49C508C-6473-4FDF-9A30-30EEFAAEFF89}" type="presParOf" srcId="{B8E4E04F-4D9D-44CA-9ED1-D59AF8054A74}" destId="{F51EB8D6-A180-459A-B665-53BDFD641F5D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BF26FA-4DE2-4CAD-A835-E5616B2E0006}">
      <dsp:nvSpPr>
        <dsp:cNvPr id="0" name=""/>
        <dsp:cNvSpPr/>
      </dsp:nvSpPr>
      <dsp:spPr>
        <a:xfrm>
          <a:off x="2103120" y="1080"/>
          <a:ext cx="8412480" cy="1107504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225" tIns="281306" rIns="163225" bIns="281306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Discuss why it is important to integrate gender considerations in the identification and appraisal of adaptation options for the agriculture sectors.</a:t>
          </a:r>
          <a:endParaRPr lang="en-US" sz="1900" kern="1200" dirty="0"/>
        </a:p>
      </dsp:txBody>
      <dsp:txXfrm>
        <a:off x="2103120" y="1080"/>
        <a:ext cx="8412480" cy="1107504"/>
      </dsp:txXfrm>
    </dsp:sp>
    <dsp:sp modelId="{F7525587-4D06-47EF-8F57-843BE347C48C}">
      <dsp:nvSpPr>
        <dsp:cNvPr id="0" name=""/>
        <dsp:cNvSpPr/>
      </dsp:nvSpPr>
      <dsp:spPr>
        <a:xfrm>
          <a:off x="0" y="1080"/>
          <a:ext cx="2103120" cy="110750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1290" tIns="109397" rIns="111290" bIns="109397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Discuss</a:t>
          </a:r>
        </a:p>
      </dsp:txBody>
      <dsp:txXfrm>
        <a:off x="0" y="1080"/>
        <a:ext cx="2103120" cy="1107504"/>
      </dsp:txXfrm>
    </dsp:sp>
    <dsp:sp modelId="{D0D003CC-BB6A-466A-8851-2B794A124B30}">
      <dsp:nvSpPr>
        <dsp:cNvPr id="0" name=""/>
        <dsp:cNvSpPr/>
      </dsp:nvSpPr>
      <dsp:spPr>
        <a:xfrm>
          <a:off x="2103120" y="1175035"/>
          <a:ext cx="8412480" cy="1107504"/>
        </a:xfrm>
        <a:prstGeom prst="rect">
          <a:avLst/>
        </a:prstGeom>
        <a:solidFill>
          <a:schemeClr val="accent5">
            <a:tint val="40000"/>
            <a:alpha val="90000"/>
            <a:hueOff val="-3369881"/>
            <a:satOff val="-11416"/>
            <a:lumOff val="-1464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3369881"/>
              <a:satOff val="-11416"/>
              <a:lumOff val="-146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225" tIns="281306" rIns="163225" bIns="281306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Point to some of the strengths and weaknesses of commonly applied decision support tools from a gender perspective.</a:t>
          </a:r>
          <a:endParaRPr lang="en-US" sz="1900" kern="1200" dirty="0"/>
        </a:p>
      </dsp:txBody>
      <dsp:txXfrm>
        <a:off x="2103120" y="1175035"/>
        <a:ext cx="8412480" cy="1107504"/>
      </dsp:txXfrm>
    </dsp:sp>
    <dsp:sp modelId="{1AC721FB-EFDA-4735-BAE4-31E0073C35D7}">
      <dsp:nvSpPr>
        <dsp:cNvPr id="0" name=""/>
        <dsp:cNvSpPr/>
      </dsp:nvSpPr>
      <dsp:spPr>
        <a:xfrm>
          <a:off x="0" y="1175035"/>
          <a:ext cx="2103120" cy="1107504"/>
        </a:xfrm>
        <a:prstGeom prst="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1290" tIns="109397" rIns="111290" bIns="109397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Point to</a:t>
          </a:r>
        </a:p>
      </dsp:txBody>
      <dsp:txXfrm>
        <a:off x="0" y="1175035"/>
        <a:ext cx="2103120" cy="1107504"/>
      </dsp:txXfrm>
    </dsp:sp>
    <dsp:sp modelId="{26E78F6B-57A8-4931-81C7-29F5A621CE7A}">
      <dsp:nvSpPr>
        <dsp:cNvPr id="0" name=""/>
        <dsp:cNvSpPr/>
      </dsp:nvSpPr>
      <dsp:spPr>
        <a:xfrm>
          <a:off x="2103120" y="2348990"/>
          <a:ext cx="8412480" cy="1107504"/>
        </a:xfrm>
        <a:prstGeom prst="rect">
          <a:avLst/>
        </a:prstGeom>
        <a:solidFill>
          <a:schemeClr val="accent5">
            <a:tint val="40000"/>
            <a:alpha val="90000"/>
            <a:hueOff val="-6739762"/>
            <a:satOff val="-22832"/>
            <a:lumOff val="-2928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6739762"/>
              <a:satOff val="-22832"/>
              <a:lumOff val="-29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225" tIns="281306" rIns="163225" bIns="281306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Summarize examples of gender-responsive adaptation priorities for adaptation planning.</a:t>
          </a:r>
          <a:endParaRPr lang="en-US" sz="1900" kern="1200" dirty="0"/>
        </a:p>
      </dsp:txBody>
      <dsp:txXfrm>
        <a:off x="2103120" y="2348990"/>
        <a:ext cx="8412480" cy="1107504"/>
      </dsp:txXfrm>
    </dsp:sp>
    <dsp:sp modelId="{F1D21452-77E2-49E3-997B-8E8EA13E1EF3}">
      <dsp:nvSpPr>
        <dsp:cNvPr id="0" name=""/>
        <dsp:cNvSpPr/>
      </dsp:nvSpPr>
      <dsp:spPr>
        <a:xfrm>
          <a:off x="0" y="2348990"/>
          <a:ext cx="2103120" cy="1107504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1290" tIns="109397" rIns="111290" bIns="109397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Summarize</a:t>
          </a:r>
        </a:p>
      </dsp:txBody>
      <dsp:txXfrm>
        <a:off x="0" y="2348990"/>
        <a:ext cx="2103120" cy="110750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DD3BB0-54FF-46BE-A494-0321CC93866E}">
      <dsp:nvSpPr>
        <dsp:cNvPr id="0" name=""/>
        <dsp:cNvSpPr/>
      </dsp:nvSpPr>
      <dsp:spPr>
        <a:xfrm>
          <a:off x="3393" y="879097"/>
          <a:ext cx="2692003" cy="161520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/>
            <a:t>Timing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/>
            <a:t>Urgency for different groups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/>
            <a:t>Seasonal issues for men’s/women’s responsibilities</a:t>
          </a:r>
        </a:p>
      </dsp:txBody>
      <dsp:txXfrm>
        <a:off x="3393" y="879097"/>
        <a:ext cx="2692003" cy="1615201"/>
      </dsp:txXfrm>
    </dsp:sp>
    <dsp:sp modelId="{557BC7E7-F5D7-4682-A038-45CCD0E44581}">
      <dsp:nvSpPr>
        <dsp:cNvPr id="0" name=""/>
        <dsp:cNvSpPr/>
      </dsp:nvSpPr>
      <dsp:spPr>
        <a:xfrm>
          <a:off x="2964596" y="879097"/>
          <a:ext cx="2692003" cy="1615201"/>
        </a:xfrm>
        <a:prstGeom prst="rect">
          <a:avLst/>
        </a:prstGeom>
        <a:solidFill>
          <a:schemeClr val="accent5">
            <a:hueOff val="-965506"/>
            <a:satOff val="-2488"/>
            <a:lumOff val="-16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/>
            <a:t>Cost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/>
            <a:t>Access to financial resources of women and men</a:t>
          </a:r>
        </a:p>
      </dsp:txBody>
      <dsp:txXfrm>
        <a:off x="2964596" y="879097"/>
        <a:ext cx="2692003" cy="1615201"/>
      </dsp:txXfrm>
    </dsp:sp>
    <dsp:sp modelId="{13A8284E-3958-43DD-B909-CB5425E8EF23}">
      <dsp:nvSpPr>
        <dsp:cNvPr id="0" name=""/>
        <dsp:cNvSpPr/>
      </dsp:nvSpPr>
      <dsp:spPr>
        <a:xfrm>
          <a:off x="5925800" y="879097"/>
          <a:ext cx="2692003" cy="1615201"/>
        </a:xfrm>
        <a:prstGeom prst="rect">
          <a:avLst/>
        </a:prstGeom>
        <a:solidFill>
          <a:schemeClr val="accent5">
            <a:hueOff val="-1931012"/>
            <a:satOff val="-4977"/>
            <a:lumOff val="-33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/>
            <a:t>Co-benefits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/>
            <a:t>Consequences on productivity or goods produced by women, men</a:t>
          </a:r>
        </a:p>
      </dsp:txBody>
      <dsp:txXfrm>
        <a:off x="5925800" y="879097"/>
        <a:ext cx="2692003" cy="1615201"/>
      </dsp:txXfrm>
    </dsp:sp>
    <dsp:sp modelId="{223B1AC2-1716-4326-AA60-04FE53224581}">
      <dsp:nvSpPr>
        <dsp:cNvPr id="0" name=""/>
        <dsp:cNvSpPr/>
      </dsp:nvSpPr>
      <dsp:spPr>
        <a:xfrm>
          <a:off x="8887003" y="879097"/>
          <a:ext cx="2692003" cy="1615201"/>
        </a:xfrm>
        <a:prstGeom prst="rect">
          <a:avLst/>
        </a:prstGeom>
        <a:solidFill>
          <a:schemeClr val="accent5">
            <a:hueOff val="-2896518"/>
            <a:satOff val="-7465"/>
            <a:lumOff val="-504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/>
            <a:t>Effectiveness and efficiency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/>
            <a:t>Increase resilience for all groups</a:t>
          </a:r>
        </a:p>
      </dsp:txBody>
      <dsp:txXfrm>
        <a:off x="8887003" y="879097"/>
        <a:ext cx="2692003" cy="1615201"/>
      </dsp:txXfrm>
    </dsp:sp>
    <dsp:sp modelId="{594C29D6-D7D1-4829-88F7-71DD26033C6E}">
      <dsp:nvSpPr>
        <dsp:cNvPr id="0" name=""/>
        <dsp:cNvSpPr/>
      </dsp:nvSpPr>
      <dsp:spPr>
        <a:xfrm>
          <a:off x="3393" y="2763500"/>
          <a:ext cx="2692003" cy="1615201"/>
        </a:xfrm>
        <a:prstGeom prst="rect">
          <a:avLst/>
        </a:prstGeom>
        <a:solidFill>
          <a:schemeClr val="accent5">
            <a:hueOff val="-3862025"/>
            <a:satOff val="-9954"/>
            <a:lumOff val="-672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/>
            <a:t>Flexibility or robustness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/>
            <a:t>Respond to different needs, challenges of women and men</a:t>
          </a:r>
        </a:p>
      </dsp:txBody>
      <dsp:txXfrm>
        <a:off x="3393" y="2763500"/>
        <a:ext cx="2692003" cy="1615201"/>
      </dsp:txXfrm>
    </dsp:sp>
    <dsp:sp modelId="{0B9A8BED-F61F-4417-894B-F9AC9E259BDA}">
      <dsp:nvSpPr>
        <dsp:cNvPr id="0" name=""/>
        <dsp:cNvSpPr/>
      </dsp:nvSpPr>
      <dsp:spPr>
        <a:xfrm>
          <a:off x="2964596" y="2763500"/>
          <a:ext cx="2692003" cy="1615201"/>
        </a:xfrm>
        <a:prstGeom prst="rect">
          <a:avLst/>
        </a:prstGeom>
        <a:solidFill>
          <a:schemeClr val="accent5">
            <a:hueOff val="-4827531"/>
            <a:satOff val="-12442"/>
            <a:lumOff val="-84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/>
            <a:t>Contribution to poverty reduction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/>
            <a:t>Reduce poverty of all members of a household</a:t>
          </a:r>
        </a:p>
      </dsp:txBody>
      <dsp:txXfrm>
        <a:off x="2964596" y="2763500"/>
        <a:ext cx="2692003" cy="1615201"/>
      </dsp:txXfrm>
    </dsp:sp>
    <dsp:sp modelId="{0315A4B0-7E73-4BD1-BE94-54228B91F6BA}">
      <dsp:nvSpPr>
        <dsp:cNvPr id="0" name=""/>
        <dsp:cNvSpPr/>
      </dsp:nvSpPr>
      <dsp:spPr>
        <a:xfrm>
          <a:off x="5925800" y="2763500"/>
          <a:ext cx="2692003" cy="1615201"/>
        </a:xfrm>
        <a:prstGeom prst="rect">
          <a:avLst/>
        </a:prstGeom>
        <a:solidFill>
          <a:schemeClr val="accent5">
            <a:hueOff val="-5793037"/>
            <a:satOff val="-14931"/>
            <a:lumOff val="-1008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/>
            <a:t>Social, political acceptance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/>
            <a:t>Inclusion of women and men and address tensions in selection of options</a:t>
          </a:r>
        </a:p>
      </dsp:txBody>
      <dsp:txXfrm>
        <a:off x="5925800" y="2763500"/>
        <a:ext cx="2692003" cy="1615201"/>
      </dsp:txXfrm>
    </dsp:sp>
    <dsp:sp modelId="{F51EB8D6-A180-459A-B665-53BDFD641F5D}">
      <dsp:nvSpPr>
        <dsp:cNvPr id="0" name=""/>
        <dsp:cNvSpPr/>
      </dsp:nvSpPr>
      <dsp:spPr>
        <a:xfrm>
          <a:off x="8887003" y="2763500"/>
          <a:ext cx="2692003" cy="1615201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/>
            <a:t>Economic, social, technological, environmental feasibility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/>
            <a:t>Gender roles and responsibilities shape feasibility for different groups</a:t>
          </a:r>
        </a:p>
      </dsp:txBody>
      <dsp:txXfrm>
        <a:off x="8887003" y="2763500"/>
        <a:ext cx="2692003" cy="16152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VerticalSolidActionList">
  <dgm:title val="Vertical Solid Action List"/>
  <dgm:desc val="Use to show non-sequential or grouped lists of information. Works well with large amounts of text. All text has the same level of emphasis, and direction is not implied."/>
  <dgm:catLst>
    <dgm:cat type="list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  <dgm:pt modelId="5">
          <dgm:prSet phldr="1"/>
        </dgm:pt>
        <dgm:pt modelId="5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7" srcId="0" destId="4" srcOrd="3" destOrd="0"/>
        <dgm:cxn modelId="8" srcId="0" destId="5" srcOrd="4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  <dgm:cxn modelId="53" srcId="5" destId="5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6"/>
      <dgm:constr type="primFontSz" for="des" forName="parentText" op="equ" val="28"/>
      <dgm:constr type="primFontSz" for="des" forName="descendantText" refType="primFontSz" refFor="des" refForName="parentText" op="lte" fact="0.82"/>
      <dgm:constr type="primFontSz" for="des" forName="parentText" refType="primFontSz" refFor="des" refForName="descendantText" op="lte" fact="1.25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2"/>
          <dgm:constr type="w" for="ch" forName="descendantText" refType="w" fact="0.8"/>
          <dgm:constr type="h" for="ch" forName="parentText" refType="h"/>
          <dgm:constr type="h" for="ch" forName="descendantText" refType="h" refFor="ch" refForName="parentText"/>
        </dgm:constrLst>
        <dgm:ruleLst/>
        <dgm:layoutNode name="parentText" styleLbl="alignNode1">
          <dgm:varLst>
            <dgm:chMax val="1"/>
            <dgm:bulletEnabled/>
          </dgm:varLst>
          <dgm:alg type="tx"/>
          <dgm:shape xmlns:r="http://schemas.openxmlformats.org/officeDocument/2006/relationships" type="rect" r:blip="" zOrderOff="3">
            <dgm:adjLst/>
          </dgm:shape>
          <dgm:presOf axis="self" ptType="node"/>
          <dgm:constrLst>
            <dgm:constr type="tMarg" refType="h" fact="0.28"/>
            <dgm:constr type="bMarg" refType="h" fact="0.28"/>
            <dgm:constr type="lMarg" refType="w" fact="0.15"/>
            <dgm:constr type="rMarg" refType="w" fact="0.15"/>
          </dgm:constrLst>
          <dgm:ruleLst>
            <dgm:rule type="primFontSz" val="15" fact="NaN" max="NaN"/>
          </dgm:ruleLst>
        </dgm:layoutNode>
        <dgm:layoutNode name="descendantText" styleLbl="alignAccFollowNode1">
          <dgm:varLst>
            <dgm:bulletEnabled/>
          </dgm:varLst>
          <dgm:alg type="tx">
            <dgm:param type="stBulletLvl" val="0"/>
            <dgm:param type="parTxLTRAlign" val="l"/>
            <dgm:param type="shpTxLTRAlignCh" val="l"/>
            <dgm:param type="parTxRTLAlign" val="r"/>
            <dgm:param type="shpTxRTLAlignCh" val="r"/>
          </dgm:alg>
          <dgm:choose name="Name10">
            <dgm:if name="Name11" func="var" arg="dir" op="equ" val="norm">
              <dgm:shape xmlns:r="http://schemas.openxmlformats.org/officeDocument/2006/relationships" type="rect" r:blip="">
                <dgm:adjLst/>
              </dgm:shape>
            </dgm:if>
            <dgm:else name="Name12">
              <dgm:shape xmlns:r="http://schemas.openxmlformats.org/officeDocument/2006/relationships" type="rect" r:blip="">
                <dgm:adjLst/>
              </dgm:shape>
            </dgm:else>
          </dgm:choose>
          <dgm:presOf axis="des" ptType="node"/>
          <dgm:constrLst>
            <dgm:constr type="primFontSz" val="24"/>
            <dgm:constr type="lMarg" refType="w" fact="0.055"/>
            <dgm:constr type="rMarg" refType="w" fact="0.055"/>
            <dgm:constr type="tMarg" refType="h" fact="0.72"/>
            <dgm:constr type="bMarg" refType="h" fact="0.72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AF201-0EBA-4AC2-B52C-E78A0DDB7604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89F9EE-B4D7-48F6-BFFD-C485FC1F4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9542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Note to trainer: See Unit 3.3 in the Guide for Trainers for ideas on a session on the integration of gender considerations in the identification and appraisal of adaptation options for the agriculture sectors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F9EE-B4D7-48F6-BFFD-C485FC1F4B7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0426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 to trainer:</a:t>
            </a:r>
            <a:r>
              <a:rPr lang="en-US" baseline="0" dirty="0"/>
              <a:t> Ask participants to suggest definitions based on their own ideas.  These are discussed in the Guide for Trainers under Key Messages.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89F9EE-B4D7-48F6-BFFD-C485FC1F4B7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6077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 to trainer: Have participants</a:t>
            </a:r>
            <a:r>
              <a:rPr lang="en-US" baseline="0" dirty="0"/>
              <a:t> call out some of the global/national commitments to gender and climate change they are aware of. </a:t>
            </a:r>
          </a:p>
          <a:p>
            <a:r>
              <a:rPr lang="en-US" baseline="0" dirty="0"/>
              <a:t>Provide relevant examples for the different points – and/or ask participants to provide an example of each also (e.g. a policy or legislation of access/control over a resource/information that might impact women and men differently in relation to adopting adaptation options).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89F9EE-B4D7-48F6-BFFD-C485FC1F4B7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1457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89F9EE-B4D7-48F6-BFFD-C485FC1F4B7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2610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Note to trainer: See Table 3.3.1 for more details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F9EE-B4D7-48F6-BFFD-C485FC1F4B7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0335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 to trainer: Talk to a specialist who</a:t>
            </a:r>
            <a:r>
              <a:rPr lang="en-US" baseline="0" dirty="0"/>
              <a:t> uses these tools to find context-relevant examples.  Give a brief overview of the key tools highlighted here (see Key Messages in Guide for Trainers).   Highlight the strengths and weaknesses in relation to gender-responsiveness of each tool – is it useful for appraising an option?  Do other tools need to be included?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89F9EE-B4D7-48F6-BFFD-C485FC1F4B7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4705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 defTabSz="914303">
              <a:defRPr/>
            </a:pPr>
            <a:r>
              <a:rPr lang="en-US" dirty="0"/>
              <a:t>Re: Disaggregated data, this may mean considering disaggregating by age group also as inclusion of youth (young women, men) are crucial to effective adaption.</a:t>
            </a:r>
          </a:p>
          <a:p>
            <a:endParaRPr lang="en-US" dirty="0"/>
          </a:p>
          <a:p>
            <a:pPr defTabSz="887242">
              <a:defRPr/>
            </a:pPr>
            <a:r>
              <a:rPr lang="en-US" dirty="0">
                <a:solidFill>
                  <a:srgbClr val="C00000"/>
                </a:solidFill>
              </a:rPr>
              <a:t>Adapted from</a:t>
            </a:r>
            <a:r>
              <a:rPr lang="en-US" dirty="0"/>
              <a:t>: </a:t>
            </a:r>
            <a:r>
              <a:rPr lang="en-GB" dirty="0"/>
              <a:t>IUCN. 2011. Draft Guidelines to Mainstreaming Gender in the Development of National Adaptation Plans (NAPs). Bonn, Germany, UNFCCC. (also available at https://unfccc.int/resource/docs/2011/smsn/ngo/306.pdf).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7A2B34-2CFD-4709-BE7B-91FBF1DF532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935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298C7-778E-49B3-A312-144C138AD8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42A43C-F01A-482B-AA82-56DA41FE3B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8D0789-D906-4A81-B2D4-F9516C363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38FD-9961-43F1-8BEC-7268B34674B5}" type="datetimeFigureOut">
              <a:rPr lang="en-GB" smtClean="0"/>
              <a:t>30/09/2019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69BC9-7D97-49BD-9E7A-E501B74B4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CD2376-6AFD-48C2-BE2F-7D6EAD715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0DB40-95DD-4714-9756-1A9DC54C19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6836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9248BB-2E44-4530-A144-0C3D399A1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E6091F-E61E-4D86-B001-A9DBB3D3B9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B5EDD-CDF2-4C22-83AE-9881D815F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38FD-9961-43F1-8BEC-7268B34674B5}" type="datetimeFigureOut">
              <a:rPr lang="en-GB" smtClean="0"/>
              <a:t>30/09/2019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359213-2CEA-4517-AF73-13394AE2C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54CC13-5226-4045-BBB8-BE306ACD8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0DB40-95DD-4714-9756-1A9DC54C19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8090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DDA8E8B-E1B7-4A91-B31C-8C23740466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1493F9-A17C-48AA-92CD-1C24CBCE5D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F0B830-34A7-4214-96E3-796A272C4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38FD-9961-43F1-8BEC-7268B34674B5}" type="datetimeFigureOut">
              <a:rPr lang="en-GB" smtClean="0"/>
              <a:t>30/09/2019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A4A8A4-7AB5-40A3-BEC6-0273C5647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C8C9F4-98B6-408D-AFEB-4D3871EC0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0DB40-95DD-4714-9756-1A9DC54C19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860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B5FD1-4CA0-4D5A-B13E-4BFE36502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24D14F-8F01-4991-8963-6F30D1B7A6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503826-4438-4D40-95AE-4600AAF2F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38FD-9961-43F1-8BEC-7268B34674B5}" type="datetimeFigureOut">
              <a:rPr lang="en-GB" smtClean="0"/>
              <a:t>30/09/2019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CDE6B9-D673-4010-B742-0395946A7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0B64C1-EB23-4998-A3D9-D817FC860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0DB40-95DD-4714-9756-1A9DC54C19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028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796B8D-2CDB-43FB-803C-26CF81738F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1ABF98-2C35-4884-BD2C-414DD193EA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B8A16D-C833-4063-91EC-A32B2CB40A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38FD-9961-43F1-8BEC-7268B34674B5}" type="datetimeFigureOut">
              <a:rPr lang="en-GB" smtClean="0"/>
              <a:t>30/09/2019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FD1E42-B89C-441E-99C4-CE2ACD0C2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787A83-20A5-4C7E-A96C-543445270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0DB40-95DD-4714-9756-1A9DC54C19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0099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4CD744-30FB-4F7F-AE80-474CEB99B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729E8D-4944-45D2-9047-90A760A525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87CEAF-4C8A-4B6F-84A6-ABD2934577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F0FB1B-C9B2-4EAE-9158-EAAAE840C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38FD-9961-43F1-8BEC-7268B34674B5}" type="datetimeFigureOut">
              <a:rPr lang="en-GB" smtClean="0"/>
              <a:t>30/09/2019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47FE32-FBD3-4A63-85F9-328C04060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CE8C53-46D5-46ED-A603-5C8EBA674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0DB40-95DD-4714-9756-1A9DC54C19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933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B16A2-93AF-4AF7-ADB7-376BC1E5C3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0853BD-CB48-4D7E-8FEB-2A0659857F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110D4B-C120-4753-B0AF-B3CBAF5FFA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CD673D-EC36-40AE-9FA2-AF54B942C4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73733C-3D25-491F-B879-1759265A08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205D0FC-911A-46B6-B75E-AC019A65D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38FD-9961-43F1-8BEC-7268B34674B5}" type="datetimeFigureOut">
              <a:rPr lang="en-GB" smtClean="0"/>
              <a:t>30/09/2019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C71467-A2EE-4CA1-9CA6-5209D8DDF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623AC9A-6A5A-45B5-BAD3-0B2BF9F01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0DB40-95DD-4714-9756-1A9DC54C19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5447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97DE8-47BB-4FCE-B1C0-17BD8F8BB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C0B3E1D-31A2-4777-9027-33E4EEBCC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38FD-9961-43F1-8BEC-7268B34674B5}" type="datetimeFigureOut">
              <a:rPr lang="en-GB" smtClean="0"/>
              <a:t>30/09/2019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837AE7-966D-4A54-80B4-338E125D3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293630-9F64-4FE0-BF6B-C87D71D18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0DB40-95DD-4714-9756-1A9DC54C19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1947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DB5CAB-1A96-414A-BE0D-577CF0996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38FD-9961-43F1-8BEC-7268B34674B5}" type="datetimeFigureOut">
              <a:rPr lang="en-GB" smtClean="0"/>
              <a:t>30/09/2019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3616423-0E1C-4C0B-A400-CDAD28908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0EE51D-86B1-4C57-9747-403E5ADB2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0DB40-95DD-4714-9756-1A9DC54C19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5005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876150-D2F9-4D48-9B6B-6BAA31632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6B5E9E-2583-4EB2-9325-8631DE89CA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17EA21-03A3-4F85-9195-306B2A4275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F478B8-8348-41EC-A57B-317BDF7D2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38FD-9961-43F1-8BEC-7268B34674B5}" type="datetimeFigureOut">
              <a:rPr lang="en-GB" smtClean="0"/>
              <a:t>30/09/2019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8C203B-5793-42B2-A21D-33D5678F6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7639EF-F808-46DC-8DE5-A3BD3A814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0DB40-95DD-4714-9756-1A9DC54C19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3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D0AE0C-C38A-4021-BCF1-0BFEE608B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DC8A57F-01A5-470D-AD72-44BA0DE03E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EC6F23-0F31-4677-A691-C0EECC7903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AF8353-91AF-4849-B357-35D09263E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38FD-9961-43F1-8BEC-7268B34674B5}" type="datetimeFigureOut">
              <a:rPr lang="en-GB" smtClean="0"/>
              <a:t>30/09/2019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E47428-BCCC-4708-BC6C-F4E2206AB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B5F992-F6E5-40C4-92BD-0B85E2DC9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0DB40-95DD-4714-9756-1A9DC54C19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3547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4213F16-25F9-4B64-AFCF-38FAFB473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B4DBCA-628C-4F6C-BEDC-C114448741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79E34E-2B1A-4613-A10E-8DE228844E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9C38FD-9961-43F1-8BEC-7268B34674B5}" type="datetimeFigureOut">
              <a:rPr lang="en-GB" smtClean="0"/>
              <a:t>30/09/2019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38BC86-A1D9-4FBB-B24A-1FE8A49B09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285FDF-2BE1-4BB6-B5E0-7DB3666A41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0DB40-95DD-4714-9756-1A9DC54C19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1737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122363"/>
            <a:ext cx="9601200" cy="2387600"/>
          </a:xfrm>
        </p:spPr>
        <p:txBody>
          <a:bodyPr>
            <a:normAutofit/>
          </a:bodyPr>
          <a:lstStyle/>
          <a:p>
            <a:r>
              <a:rPr lang="en-US" sz="4400" dirty="0">
                <a:latin typeface="+mn-lt"/>
              </a:rPr>
              <a:t>Unit 3.3: Gender in selection of adaptation options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i="1" dirty="0">
                <a:solidFill>
                  <a:schemeClr val="tx1"/>
                </a:solidFill>
              </a:rPr>
              <a:t>Gender in Adaptation Planning for the Agriculture Sectors</a:t>
            </a:r>
          </a:p>
          <a:p>
            <a:r>
              <a:rPr lang="en-US" dirty="0">
                <a:solidFill>
                  <a:schemeClr val="tx1"/>
                </a:solidFill>
              </a:rPr>
              <a:t>Training Workshop</a:t>
            </a:r>
          </a:p>
          <a:p>
            <a:r>
              <a:rPr lang="en-US" dirty="0">
                <a:solidFill>
                  <a:schemeClr val="tx1"/>
                </a:solidFill>
              </a:rPr>
              <a:t>[Name of presenter]</a:t>
            </a:r>
          </a:p>
          <a:p>
            <a:r>
              <a:rPr lang="en-US" dirty="0">
                <a:solidFill>
                  <a:schemeClr val="tx1"/>
                </a:solidFill>
              </a:rPr>
              <a:t>[Date]</a:t>
            </a:r>
            <a:endParaRPr lang="en-GB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128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6918796-2918-40D6-BE3A-4600C47FCD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12192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373C05E-69AF-4D68-A336-087F8D3CAD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72747"/>
            <a:ext cx="10515600" cy="715556"/>
          </a:xfrm>
        </p:spPr>
        <p:txBody>
          <a:bodyPr>
            <a:normAutofit/>
          </a:bodyPr>
          <a:lstStyle/>
          <a:p>
            <a:pPr algn="ctr"/>
            <a:r>
              <a:rPr lang="en-GB" sz="3200">
                <a:solidFill>
                  <a:schemeClr val="bg1"/>
                </a:solidFill>
                <a:latin typeface="+mn-lt"/>
              </a:rPr>
              <a:t>Learning outcomes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4300152-16B8-45A5-A6EA-7910FBDA21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677528"/>
              </p:ext>
            </p:extLst>
          </p:nvPr>
        </p:nvGraphicFramePr>
        <p:xfrm>
          <a:off x="838200" y="2166938"/>
          <a:ext cx="10515600" cy="34575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96587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+mn-lt"/>
              </a:rPr>
              <a:t>Definitions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Question: Can you provide a definition for the following?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i="1" dirty="0"/>
              <a:t>Identification</a:t>
            </a:r>
            <a:r>
              <a:rPr lang="en-US" dirty="0"/>
              <a:t> of adaptation options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b="1" i="1" dirty="0"/>
              <a:t>Appraisal</a:t>
            </a:r>
            <a:r>
              <a:rPr lang="en-US" dirty="0"/>
              <a:t> and </a:t>
            </a:r>
            <a:r>
              <a:rPr lang="en-US" b="1" i="1" dirty="0"/>
              <a:t>prioritization</a:t>
            </a:r>
            <a:r>
              <a:rPr lang="en-US" dirty="0"/>
              <a:t> of adaptation options</a:t>
            </a:r>
          </a:p>
        </p:txBody>
      </p:sp>
    </p:spTree>
    <p:extLst>
      <p:ext uri="{BB962C8B-B14F-4D97-AF65-F5344CB8AC3E}">
        <p14:creationId xmlns:p14="http://schemas.microsoft.com/office/powerpoint/2010/main" val="3288386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+mn-lt"/>
              </a:rPr>
              <a:t>Why consider gender in identification, appraisal, prioritization of adaptation options?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359" y="1980050"/>
            <a:ext cx="10058400" cy="4525963"/>
          </a:xfrm>
        </p:spPr>
        <p:txBody>
          <a:bodyPr>
            <a:normAutofit/>
          </a:bodyPr>
          <a:lstStyle/>
          <a:p>
            <a:r>
              <a:rPr lang="en-US" dirty="0"/>
              <a:t>Climate impacts are not gender-neutral.</a:t>
            </a:r>
          </a:p>
          <a:p>
            <a:r>
              <a:rPr lang="en-US" dirty="0"/>
              <a:t>Country commitments to global gender and climate commitments.</a:t>
            </a:r>
          </a:p>
          <a:p>
            <a:r>
              <a:rPr lang="en-US" dirty="0"/>
              <a:t>Structural factors (e.g. social norms, policies) affect women’s/men’s ability to adopt options.</a:t>
            </a:r>
          </a:p>
          <a:p>
            <a:r>
              <a:rPr lang="en-US" dirty="0"/>
              <a:t>To make adaptation options relevant to women, men depending on agriculture for food security, livelihoods.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165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+mn-lt"/>
              </a:rPr>
              <a:t>Selecting adaptation options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What are the costs and benefits of each adaptation option? </a:t>
            </a:r>
            <a:endParaRPr lang="en-US" dirty="0"/>
          </a:p>
          <a:p>
            <a:pPr lvl="0"/>
            <a:r>
              <a:rPr lang="en-GB" dirty="0"/>
              <a:t>How best can the adaptation options be implemented, and what are the conditions for success? </a:t>
            </a:r>
            <a:endParaRPr lang="en-US" dirty="0"/>
          </a:p>
          <a:p>
            <a:r>
              <a:rPr lang="en-GB" dirty="0"/>
              <a:t>Is it possible to identify co-benefits between the adaptation options and development?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1055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are gender-responsive adaptation options for the ag sectors?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Respond to potentially different needs, challenges of women and men whose food security, livelihoods, well-being depend on agriculture as producers, fishers, vendors, tradespeople, input agents, etc.</a:t>
            </a:r>
            <a:endParaRPr lang="en-US" dirty="0"/>
          </a:p>
          <a:p>
            <a:endParaRPr lang="en-US" dirty="0"/>
          </a:p>
          <a:p>
            <a:pPr marL="57150" indent="0">
              <a:buNone/>
            </a:pPr>
            <a:r>
              <a:rPr lang="en-GB" dirty="0"/>
              <a:t>Gender-responsive adaptation options:</a:t>
            </a:r>
          </a:p>
          <a:p>
            <a:pPr lvl="1"/>
            <a:r>
              <a:rPr lang="en-GB" dirty="0"/>
              <a:t>do not exacerbate gender inequality (or create new inequality)</a:t>
            </a:r>
          </a:p>
          <a:p>
            <a:pPr lvl="1"/>
            <a:r>
              <a:rPr lang="en-GB" dirty="0"/>
              <a:t>build women’s and men’s capacity for resilience equally</a:t>
            </a:r>
          </a:p>
          <a:p>
            <a:pPr lvl="1"/>
            <a:r>
              <a:rPr lang="en-GB" dirty="0"/>
              <a:t>ensure equal participation of range of women and men in decision-making, implementation (e.g. indigenous peoples, youth, people living with disabilities, etc.).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8748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>
                <a:latin typeface="+mn-lt"/>
              </a:rPr>
              <a:t>Gender considerations of criteria for appraisal &amp; prioritization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F7AA9844-FF45-481C-84D0-03D7AEC865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3612892"/>
              </p:ext>
            </p:extLst>
          </p:nvPr>
        </p:nvGraphicFramePr>
        <p:xfrm>
          <a:off x="304800" y="1600200"/>
          <a:ext cx="115824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774576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>
                <a:latin typeface="+mn-lt"/>
              </a:rPr>
              <a:t>Decision support tools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4900" y="1524000"/>
            <a:ext cx="9982200" cy="4876800"/>
          </a:xfrm>
        </p:spPr>
        <p:txBody>
          <a:bodyPr>
            <a:normAutofit/>
          </a:bodyPr>
          <a:lstStyle/>
          <a:p>
            <a:r>
              <a:rPr lang="en-GB" sz="3200" dirty="0"/>
              <a:t>Each adaptation planning process will have a process for ranking and prioritizing adaptation options</a:t>
            </a:r>
          </a:p>
          <a:p>
            <a:r>
              <a:rPr lang="en-GB" sz="3200" dirty="0"/>
              <a:t>Using more than one decision support tool helps to ensure both quantitative and qualitative data and information can be considered. Examples:</a:t>
            </a:r>
          </a:p>
          <a:p>
            <a:pPr lvl="1"/>
            <a:r>
              <a:rPr lang="en-US" sz="2800" dirty="0"/>
              <a:t>Cost-benefit analysis (CBA)</a:t>
            </a:r>
          </a:p>
          <a:p>
            <a:pPr lvl="1"/>
            <a:r>
              <a:rPr lang="en-US" sz="2800" dirty="0"/>
              <a:t>Cost-effectiveness analysis (CEA)</a:t>
            </a:r>
          </a:p>
          <a:p>
            <a:pPr lvl="1"/>
            <a:r>
              <a:rPr lang="en-US" sz="2800" dirty="0"/>
              <a:t>Multi-criteria analysis (MCA)</a:t>
            </a:r>
          </a:p>
          <a:p>
            <a:pPr lvl="1"/>
            <a:r>
              <a:rPr lang="en-US" sz="2800" dirty="0"/>
              <a:t>Barrier analysis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63296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>
                <a:latin typeface="+mn-lt"/>
              </a:rPr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447800"/>
            <a:ext cx="9753600" cy="4906963"/>
          </a:xfrm>
        </p:spPr>
        <p:txBody>
          <a:bodyPr>
            <a:noAutofit/>
          </a:bodyPr>
          <a:lstStyle/>
          <a:p>
            <a:r>
              <a:rPr lang="en-US" sz="2400" dirty="0"/>
              <a:t>Are adaptation options and priority setting based on:</a:t>
            </a:r>
          </a:p>
          <a:p>
            <a:pPr lvl="1"/>
            <a:r>
              <a:rPr lang="en-US" sz="2400" dirty="0"/>
              <a:t>Disaggregated data that genuinely reflects gender-differentiated needs, interests, felt impacts, challenges?</a:t>
            </a:r>
          </a:p>
          <a:p>
            <a:pPr lvl="1"/>
            <a:r>
              <a:rPr lang="en-US" sz="2400" dirty="0"/>
              <a:t>Qualitative and quantitative data?</a:t>
            </a:r>
          </a:p>
          <a:p>
            <a:r>
              <a:rPr lang="en-US" sz="2400" dirty="0"/>
              <a:t>Are decision-making processes accessible and to whom? </a:t>
            </a:r>
          </a:p>
          <a:p>
            <a:r>
              <a:rPr lang="en-US" sz="2400" dirty="0"/>
              <a:t>Are organizations representing women, youth, etc. consulted during  appraisal/priority setting, e.g. Ministry of Women’s Affairs/Gender, NGOs, research organizations?</a:t>
            </a:r>
          </a:p>
          <a:p>
            <a:r>
              <a:rPr lang="en-US" sz="2400" dirty="0"/>
              <a:t>Are decision-making processes equitable (voice, respect, diversity)?</a:t>
            </a:r>
          </a:p>
          <a:p>
            <a:r>
              <a:rPr lang="en-US" sz="2400" dirty="0"/>
              <a:t>Are gender-responsive measures included?</a:t>
            </a:r>
          </a:p>
        </p:txBody>
      </p:sp>
    </p:spTree>
    <p:extLst>
      <p:ext uri="{BB962C8B-B14F-4D97-AF65-F5344CB8AC3E}">
        <p14:creationId xmlns:p14="http://schemas.microsoft.com/office/powerpoint/2010/main" val="3834086924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422</TotalTime>
  <Words>867</Words>
  <Application>Microsoft Office PowerPoint</Application>
  <PresentationFormat>Widescreen</PresentationFormat>
  <Paragraphs>84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2_Office Theme</vt:lpstr>
      <vt:lpstr>Unit 3.3: Gender in selection of adaptation options</vt:lpstr>
      <vt:lpstr>Learning outcomes</vt:lpstr>
      <vt:lpstr>Definitions</vt:lpstr>
      <vt:lpstr>Why consider gender in identification, appraisal, prioritization of adaptation options?</vt:lpstr>
      <vt:lpstr>Selecting adaptation options</vt:lpstr>
      <vt:lpstr>What are gender-responsive adaptation options for the ag sectors?</vt:lpstr>
      <vt:lpstr>Gender considerations of criteria for appraisal &amp; prioritization</vt:lpstr>
      <vt:lpstr>Decision support tools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3.3: Gender in selection of adaptation options</dc:title>
  <dc:creator>Home</dc:creator>
  <cp:lastModifiedBy>Sibyl Nelson</cp:lastModifiedBy>
  <cp:revision>63</cp:revision>
  <dcterms:created xsi:type="dcterms:W3CDTF">2019-07-22T19:47:46Z</dcterms:created>
  <dcterms:modified xsi:type="dcterms:W3CDTF">2019-09-30T10:19:09Z</dcterms:modified>
</cp:coreProperties>
</file>