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7" r:id="rId3"/>
    <p:sldId id="312" r:id="rId4"/>
    <p:sldId id="313" r:id="rId5"/>
    <p:sldId id="305" r:id="rId6"/>
    <p:sldId id="306" r:id="rId7"/>
    <p:sldId id="307" r:id="rId8"/>
    <p:sldId id="269" r:id="rId9"/>
    <p:sldId id="300" r:id="rId10"/>
    <p:sldId id="301" r:id="rId11"/>
    <p:sldId id="310" r:id="rId12"/>
    <p:sldId id="283" r:id="rId13"/>
    <p:sldId id="303" r:id="rId14"/>
    <p:sldId id="304" r:id="rId15"/>
    <p:sldId id="311" r:id="rId16"/>
    <p:sldId id="280" r:id="rId17"/>
    <p:sldId id="287" r:id="rId18"/>
    <p:sldId id="278" r:id="rId19"/>
    <p:sldId id="292" r:id="rId20"/>
    <p:sldId id="295" r:id="rId21"/>
    <p:sldId id="296" r:id="rId22"/>
    <p:sldId id="297" r:id="rId23"/>
    <p:sldId id="299" r:id="rId24"/>
    <p:sldId id="298" r:id="rId25"/>
    <p:sldId id="325" r:id="rId26"/>
    <p:sldId id="326" r:id="rId27"/>
    <p:sldId id="308" r:id="rId28"/>
    <p:sldId id="323"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6900" autoAdjust="0"/>
  </p:normalViewPr>
  <p:slideViewPr>
    <p:cSldViewPr snapToGrid="0">
      <p:cViewPr varScale="1">
        <p:scale>
          <a:sx n="101" d="100"/>
          <a:sy n="101" d="100"/>
        </p:scale>
        <p:origin x="56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01F-2261-4CDD-9D89-EB7E0BC616F4}" type="datetimeFigureOut">
              <a:rPr lang="en-ZA" smtClean="0"/>
              <a:pPr/>
              <a:t>25-08-2015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a:p>
        </p:txBody>
      </p:sp>
    </p:spTree>
    <p:extLst>
      <p:ext uri="{BB962C8B-B14F-4D97-AF65-F5344CB8AC3E}">
        <p14:creationId xmlns:p14="http://schemas.microsoft.com/office/powerpoint/2010/main" val="423824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10</a:t>
            </a:fld>
            <a:endParaRPr lang="en-ZA"/>
          </a:p>
        </p:txBody>
      </p:sp>
    </p:spTree>
    <p:extLst>
      <p:ext uri="{BB962C8B-B14F-4D97-AF65-F5344CB8AC3E}">
        <p14:creationId xmlns:p14="http://schemas.microsoft.com/office/powerpoint/2010/main" val="423932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11</a:t>
            </a:fld>
            <a:endParaRPr lang="en-ZA"/>
          </a:p>
        </p:txBody>
      </p:sp>
    </p:spTree>
    <p:extLst>
      <p:ext uri="{BB962C8B-B14F-4D97-AF65-F5344CB8AC3E}">
        <p14:creationId xmlns:p14="http://schemas.microsoft.com/office/powerpoint/2010/main" val="98979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is the value chain</a:t>
            </a:r>
            <a:r>
              <a:rPr lang="en-US" b="0" baseline="0" dirty="0" smtClean="0"/>
              <a:t> the NHMS needs to follow to receive  fulfillment.</a:t>
            </a:r>
          </a:p>
          <a:p>
            <a:pPr marL="228600" indent="-228600">
              <a:buAutoNum type="arabicPeriod"/>
            </a:pPr>
            <a:r>
              <a:rPr lang="en-US" b="1" baseline="0" dirty="0" smtClean="0"/>
              <a:t>Data: do we receive sufficient data to make accurate forecasts? Do we have adequate quality of equipment (</a:t>
            </a:r>
            <a:r>
              <a:rPr lang="en-US" b="1" baseline="0" dirty="0" err="1" smtClean="0"/>
              <a:t>p.e</a:t>
            </a:r>
            <a:r>
              <a:rPr lang="en-US" b="1" baseline="0" dirty="0" smtClean="0"/>
              <a:t> AWS) to generate data? </a:t>
            </a:r>
          </a:p>
          <a:p>
            <a:pPr marL="228600" indent="-228600">
              <a:buAutoNum type="arabicPeriod"/>
            </a:pPr>
            <a:r>
              <a:rPr lang="en-US" b="1" baseline="0" dirty="0" smtClean="0"/>
              <a:t>Information: Do we know what information the private sector - weather information users - needs? Do we have the skills to interpret and work with the data received?</a:t>
            </a:r>
          </a:p>
          <a:p>
            <a:pPr marL="228600" indent="-228600">
              <a:buAutoNum type="arabicPeriod"/>
            </a:pPr>
            <a:r>
              <a:rPr lang="en-US" b="1" baseline="0" dirty="0" smtClean="0"/>
              <a:t>Products and packaging: Are we capable to package the required information into a tailored product and sell this product? Is the political environment enabling the sales of such products and services?</a:t>
            </a:r>
            <a:endParaRPr lang="en-US" b="1" dirty="0" smtClean="0"/>
          </a:p>
          <a:p>
            <a:r>
              <a:rPr lang="en-US" b="1" dirty="0" smtClean="0"/>
              <a:t>4. Fulfillment</a:t>
            </a:r>
            <a:r>
              <a:rPr lang="en-US" b="1" baseline="0" dirty="0" smtClean="0"/>
              <a:t>: </a:t>
            </a:r>
            <a:r>
              <a:rPr lang="en-US" b="1" dirty="0" smtClean="0"/>
              <a:t>Are we closing</a:t>
            </a:r>
            <a:r>
              <a:rPr lang="en-US" b="1" baseline="0" dirty="0" smtClean="0"/>
              <a:t> the deal to the advantage of *all* not just the user. </a:t>
            </a:r>
            <a:r>
              <a:rPr lang="en-US" b="1" dirty="0" smtClean="0"/>
              <a:t>Cost</a:t>
            </a:r>
            <a:r>
              <a:rPr lang="en-US" b="1" baseline="0" dirty="0" smtClean="0"/>
              <a:t> Recovery? Fixed fees for inputs or royalty sharing, based on revenue / turnover targets?</a:t>
            </a:r>
          </a:p>
          <a:p>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12</a:t>
            </a:fld>
            <a:endParaRPr lang="en-ZA"/>
          </a:p>
        </p:txBody>
      </p:sp>
    </p:spTree>
    <p:extLst>
      <p:ext uri="{BB962C8B-B14F-4D97-AF65-F5344CB8AC3E}">
        <p14:creationId xmlns:p14="http://schemas.microsoft.com/office/powerpoint/2010/main" val="292311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13</a:t>
            </a:fld>
            <a:endParaRPr lang="en-ZA"/>
          </a:p>
        </p:txBody>
      </p:sp>
    </p:spTree>
    <p:extLst>
      <p:ext uri="{BB962C8B-B14F-4D97-AF65-F5344CB8AC3E}">
        <p14:creationId xmlns:p14="http://schemas.microsoft.com/office/powerpoint/2010/main" val="225565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14</a:t>
            </a:fld>
            <a:endParaRPr lang="en-ZA"/>
          </a:p>
        </p:txBody>
      </p:sp>
    </p:spTree>
    <p:extLst>
      <p:ext uri="{BB962C8B-B14F-4D97-AF65-F5344CB8AC3E}">
        <p14:creationId xmlns:p14="http://schemas.microsoft.com/office/powerpoint/2010/main" val="104647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15</a:t>
            </a:fld>
            <a:endParaRPr lang="en-ZA"/>
          </a:p>
        </p:txBody>
      </p:sp>
    </p:spTree>
    <p:extLst>
      <p:ext uri="{BB962C8B-B14F-4D97-AF65-F5344CB8AC3E}">
        <p14:creationId xmlns:p14="http://schemas.microsoft.com/office/powerpoint/2010/main" val="1192060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 2. </a:t>
            </a:r>
            <a:r>
              <a:rPr lang="en-ZA" dirty="0" smtClean="0"/>
              <a:t>The NHMS is probably best positioned to provide public data, for all, at a reasonable (or no) cost.  However it can and should also provide premium products to value adders where there is proper fulfilment.</a:t>
            </a:r>
          </a:p>
          <a:p>
            <a:endParaRPr lang="en-ZA" dirty="0" smtClean="0"/>
          </a:p>
          <a:p>
            <a:r>
              <a:rPr lang="en-US" b="1" dirty="0" smtClean="0"/>
              <a:t>Added value</a:t>
            </a:r>
            <a:r>
              <a:rPr lang="en-US" b="1" baseline="0" dirty="0" smtClean="0"/>
              <a:t> NHMS: independence ( which is important for safety) and continuity</a:t>
            </a:r>
          </a:p>
          <a:p>
            <a:r>
              <a:rPr lang="en-US" baseline="0" dirty="0" smtClean="0"/>
              <a:t>For example, if airlines pay a private weather company for the forecasts for the flight routes and the airlines mention these forecasts are often negative, there might be the risk that private companies will make the forecast more positive out of fear to loose the contract with the airline. However, this can </a:t>
            </a:r>
            <a:r>
              <a:rPr lang="en-US" baseline="0" dirty="0" err="1" smtClean="0"/>
              <a:t>jeopardise</a:t>
            </a:r>
            <a:r>
              <a:rPr lang="en-US" baseline="0" dirty="0" smtClean="0"/>
              <a:t> the safety. In addition, there is the risk that a company will go broke or is being bought by larger company with different stakes. This </a:t>
            </a:r>
            <a:r>
              <a:rPr lang="en-US" baseline="0" dirty="0" err="1" smtClean="0"/>
              <a:t>jeopardises</a:t>
            </a:r>
            <a:r>
              <a:rPr lang="en-US" baseline="0" dirty="0" smtClean="0"/>
              <a:t> the continuity of the information. </a:t>
            </a:r>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16</a:t>
            </a:fld>
            <a:endParaRPr lang="en-ZA"/>
          </a:p>
        </p:txBody>
      </p:sp>
    </p:spTree>
    <p:extLst>
      <p:ext uri="{BB962C8B-B14F-4D97-AF65-F5344CB8AC3E}">
        <p14:creationId xmlns:p14="http://schemas.microsoft.com/office/powerpoint/2010/main" val="285747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South Africa:</a:t>
            </a:r>
          </a:p>
          <a:p>
            <a:r>
              <a:rPr lang="en-ZA" b="0" dirty="0" smtClean="0"/>
              <a:t>Strategies</a:t>
            </a:r>
            <a:r>
              <a:rPr lang="en-ZA" b="0" baseline="0" dirty="0" smtClean="0"/>
              <a:t> no longer relevant: i.e. manufacturing of automatic weather sensors and support legacy systems  when off the shelf was quicker and cheaper.</a:t>
            </a:r>
          </a:p>
          <a:p>
            <a:r>
              <a:rPr lang="en-ZA" b="0" baseline="0" dirty="0" smtClean="0"/>
              <a:t>Sales of products for 10x the price it used to be, which puts consumers off. </a:t>
            </a:r>
          </a:p>
          <a:p>
            <a:r>
              <a:rPr lang="en-ZA" b="0" baseline="0" dirty="0" smtClean="0"/>
              <a:t>Misinterpretation of resolution WMO 40 on information sharing led to SAWS keeping data to itself. </a:t>
            </a:r>
            <a:endParaRPr lang="en-ZA"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0" dirty="0" smtClean="0"/>
              <a:t>Dependency on experts for software, operations and commercial services, so staff stretched</a:t>
            </a:r>
            <a:r>
              <a:rPr lang="en-ZA" b="0" baseline="0" dirty="0" smtClean="0"/>
              <a:t> thin. In addition: </a:t>
            </a:r>
            <a:r>
              <a:rPr lang="en-US" sz="1200" b="0" dirty="0" smtClean="0"/>
              <a:t>Experts used were SAWS, so kept adding to costs of SAWS</a:t>
            </a:r>
          </a:p>
          <a:p>
            <a:endParaRPr lang="en-ZA" b="1" baseline="0" dirty="0" smtClean="0"/>
          </a:p>
          <a:p>
            <a:endParaRPr lang="en-ZA" b="1" dirty="0" smtClean="0"/>
          </a:p>
          <a:p>
            <a:r>
              <a:rPr lang="en-ZA" b="1" dirty="0" smtClean="0"/>
              <a:t>Example:</a:t>
            </a:r>
            <a:r>
              <a:rPr lang="en-ZA" b="1" baseline="0" dirty="0" smtClean="0"/>
              <a:t> </a:t>
            </a:r>
          </a:p>
          <a:p>
            <a:r>
              <a:rPr lang="en-ZA" baseline="0" dirty="0" smtClean="0"/>
              <a:t>Airlines have to pay to fly through national space. This goes directly to the NHMS. The NHMS has to comply with the ICAO regulation and requirement and receive certification for this. Airlines always have to plan their flights based on the forecasts by that institute that complies by the ICAO regulations, which in the NL is KNMI. However, airlines are responsible for making planes free of ice. If the airline wants to have special forecast for this situation, they will receive this from the private weather company.</a:t>
            </a:r>
          </a:p>
          <a:p>
            <a:endParaRPr lang="en-ZA" baseline="0" dirty="0" smtClean="0"/>
          </a:p>
          <a:p>
            <a:r>
              <a:rPr lang="en-ZA" baseline="0" dirty="0" smtClean="0"/>
              <a:t>Strong lobby by private weather company to take over the aviation services, but since this is by law allocated to the NHMS, they can’t. (Source. Cyrill </a:t>
            </a:r>
            <a:r>
              <a:rPr lang="en-ZA" baseline="0" dirty="0" err="1" smtClean="0"/>
              <a:t>Taminiau</a:t>
            </a:r>
            <a:r>
              <a:rPr lang="en-ZA" baseline="0" dirty="0" smtClean="0"/>
              <a:t>, KNMI, Netherlands)</a:t>
            </a:r>
          </a:p>
          <a:p>
            <a:endParaRPr lang="en-ZA" baseline="0" dirty="0" smtClean="0"/>
          </a:p>
          <a:p>
            <a:r>
              <a:rPr lang="en-ZA" dirty="0" smtClean="0"/>
              <a:t>In 1998 KNMI total annual budget of ~45 million euro. Incomes:</a:t>
            </a:r>
          </a:p>
          <a:p>
            <a:r>
              <a:rPr lang="en-ZA" dirty="0" smtClean="0"/>
              <a:t>‒ Research and government contribution € 32 million</a:t>
            </a:r>
          </a:p>
          <a:p>
            <a:r>
              <a:rPr lang="en-ZA" dirty="0" smtClean="0"/>
              <a:t>‒ Aviation € 10 million</a:t>
            </a:r>
          </a:p>
          <a:p>
            <a:r>
              <a:rPr lang="en-ZA" dirty="0" smtClean="0"/>
              <a:t>‒ Commercial Activities € 3 million</a:t>
            </a:r>
          </a:p>
          <a:p>
            <a:endParaRPr lang="en-ZA" dirty="0" smtClean="0"/>
          </a:p>
          <a:p>
            <a:endParaRPr lang="en-ZA" dirty="0" smtClean="0"/>
          </a:p>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17</a:t>
            </a:fld>
            <a:endParaRPr lang="en-ZA"/>
          </a:p>
        </p:txBody>
      </p:sp>
    </p:spTree>
    <p:extLst>
      <p:ext uri="{BB962C8B-B14F-4D97-AF65-F5344CB8AC3E}">
        <p14:creationId xmlns:p14="http://schemas.microsoft.com/office/powerpoint/2010/main" val="92553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18</a:t>
            </a:fld>
            <a:endParaRPr lang="en-ZA"/>
          </a:p>
        </p:txBody>
      </p:sp>
    </p:spTree>
    <p:extLst>
      <p:ext uri="{BB962C8B-B14F-4D97-AF65-F5344CB8AC3E}">
        <p14:creationId xmlns:p14="http://schemas.microsoft.com/office/powerpoint/2010/main" val="747395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19</a:t>
            </a:fld>
            <a:endParaRPr lang="en-ZA"/>
          </a:p>
        </p:txBody>
      </p:sp>
    </p:spTree>
    <p:extLst>
      <p:ext uri="{BB962C8B-B14F-4D97-AF65-F5344CB8AC3E}">
        <p14:creationId xmlns:p14="http://schemas.microsoft.com/office/powerpoint/2010/main" val="89777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Main focus on relation between</a:t>
            </a:r>
            <a:r>
              <a:rPr lang="en-US" baseline="0" dirty="0" smtClean="0"/>
              <a:t> NHMS and private sector as well as the business to business relationships. What are the type of transactions between all of these players? What has worked and what did not? (examples SA and the NL).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partnerships are emerging to provide revenue to the NHMS?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technologies can facilitate the transfer of weather information from the NHMS to the private sector and the people in the field?</a:t>
            </a:r>
            <a:endParaRPr lang="en-GB" dirty="0" smtClean="0"/>
          </a:p>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a:t>
            </a:fld>
            <a:endParaRPr lang="en-ZA"/>
          </a:p>
        </p:txBody>
      </p:sp>
    </p:spTree>
    <p:extLst>
      <p:ext uri="{BB962C8B-B14F-4D97-AF65-F5344CB8AC3E}">
        <p14:creationId xmlns:p14="http://schemas.microsoft.com/office/powerpoint/2010/main" val="311710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20</a:t>
            </a:fld>
            <a:endParaRPr lang="en-ZA"/>
          </a:p>
        </p:txBody>
      </p:sp>
    </p:spTree>
    <p:extLst>
      <p:ext uri="{BB962C8B-B14F-4D97-AF65-F5344CB8AC3E}">
        <p14:creationId xmlns:p14="http://schemas.microsoft.com/office/powerpoint/2010/main" val="1641621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21</a:t>
            </a:fld>
            <a:endParaRPr lang="en-ZA"/>
          </a:p>
        </p:txBody>
      </p:sp>
    </p:spTree>
    <p:extLst>
      <p:ext uri="{BB962C8B-B14F-4D97-AF65-F5344CB8AC3E}">
        <p14:creationId xmlns:p14="http://schemas.microsoft.com/office/powerpoint/2010/main" val="79219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22</a:t>
            </a:fld>
            <a:endParaRPr lang="en-ZA"/>
          </a:p>
        </p:txBody>
      </p:sp>
    </p:spTree>
    <p:extLst>
      <p:ext uri="{BB962C8B-B14F-4D97-AF65-F5344CB8AC3E}">
        <p14:creationId xmlns:p14="http://schemas.microsoft.com/office/powerpoint/2010/main" val="116471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23</a:t>
            </a:fld>
            <a:endParaRPr lang="en-ZA"/>
          </a:p>
        </p:txBody>
      </p:sp>
    </p:spTree>
    <p:extLst>
      <p:ext uri="{BB962C8B-B14F-4D97-AF65-F5344CB8AC3E}">
        <p14:creationId xmlns:p14="http://schemas.microsoft.com/office/powerpoint/2010/main" val="3710933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24</a:t>
            </a:fld>
            <a:endParaRPr lang="en-ZA"/>
          </a:p>
        </p:txBody>
      </p:sp>
    </p:spTree>
    <p:extLst>
      <p:ext uri="{BB962C8B-B14F-4D97-AF65-F5344CB8AC3E}">
        <p14:creationId xmlns:p14="http://schemas.microsoft.com/office/powerpoint/2010/main" val="362382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25</a:t>
            </a:fld>
            <a:endParaRPr lang="en-ZA"/>
          </a:p>
        </p:txBody>
      </p:sp>
    </p:spTree>
    <p:extLst>
      <p:ext uri="{BB962C8B-B14F-4D97-AF65-F5344CB8AC3E}">
        <p14:creationId xmlns:p14="http://schemas.microsoft.com/office/powerpoint/2010/main" val="147374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26</a:t>
            </a:fld>
            <a:endParaRPr lang="en-ZA"/>
          </a:p>
        </p:txBody>
      </p:sp>
    </p:spTree>
    <p:extLst>
      <p:ext uri="{BB962C8B-B14F-4D97-AF65-F5344CB8AC3E}">
        <p14:creationId xmlns:p14="http://schemas.microsoft.com/office/powerpoint/2010/main" val="3578427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27</a:t>
            </a:fld>
            <a:endParaRPr lang="en-ZA"/>
          </a:p>
        </p:txBody>
      </p:sp>
    </p:spTree>
    <p:extLst>
      <p:ext uri="{BB962C8B-B14F-4D97-AF65-F5344CB8AC3E}">
        <p14:creationId xmlns:p14="http://schemas.microsoft.com/office/powerpoint/2010/main" val="4018812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GFCS enhances partnerships between providers and users of weather and climate services and promotes regional and sub-regional cooperation. </a:t>
            </a:r>
            <a:r>
              <a:rPr lang="en-GB" sz="1200" kern="1200" dirty="0" smtClean="0">
                <a:solidFill>
                  <a:schemeClr val="tx1"/>
                </a:solidFill>
                <a:effectLst/>
                <a:latin typeface="+mn-lt"/>
                <a:ea typeface="+mn-ea"/>
                <a:cs typeface="+mn-cs"/>
              </a:rPr>
              <a:t>The institute has facilitated the implementation of pilot projects in conjunction with other partners within and outside the United Nations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228600" indent="-228600">
              <a:buAutoNum type="arabicPeriod"/>
            </a:pPr>
            <a:r>
              <a:rPr lang="en-US" dirty="0" smtClean="0"/>
              <a:t>Objectives of project: </a:t>
            </a:r>
            <a:r>
              <a:rPr lang="en-US" dirty="0" err="1" smtClean="0"/>
              <a:t>i</a:t>
            </a:r>
            <a:r>
              <a:rPr lang="en-US" dirty="0" smtClean="0"/>
              <a:t>) </a:t>
            </a:r>
            <a:r>
              <a:rPr lang="en-ZA" dirty="0" smtClean="0"/>
              <a:t>building capacity for improved weather and climate services; and</a:t>
            </a:r>
            <a:r>
              <a:rPr lang="en-ZA" baseline="0" dirty="0" smtClean="0"/>
              <a:t> ii) </a:t>
            </a:r>
            <a:r>
              <a:rPr lang="en-ZA" dirty="0" smtClean="0"/>
              <a:t>developing weather and climate related services for agriculture.</a:t>
            </a:r>
          </a:p>
          <a:p>
            <a:pPr marL="228600" indent="-228600">
              <a:buAutoNum type="arabicPeriod"/>
            </a:pPr>
            <a:endParaRPr lang="en-ZA" dirty="0" smtClean="0"/>
          </a:p>
          <a:p>
            <a:pPr marL="228600" indent="-228600">
              <a:buAutoNum type="arabicPeriod"/>
            </a:pPr>
            <a:r>
              <a:rPr lang="en-ZA" dirty="0" smtClean="0"/>
              <a:t>First</a:t>
            </a:r>
            <a:r>
              <a:rPr lang="en-ZA" baseline="0" dirty="0" smtClean="0"/>
              <a:t> </a:t>
            </a:r>
            <a:r>
              <a:rPr lang="en-ZA" b="1" baseline="0" dirty="0" smtClean="0"/>
              <a:t>multi-agency</a:t>
            </a:r>
            <a:r>
              <a:rPr lang="en-ZA" baseline="0" dirty="0" smtClean="0"/>
              <a:t> initiative implemented under GFCS. </a:t>
            </a:r>
          </a:p>
          <a:p>
            <a:pPr marL="0" indent="0">
              <a:buNone/>
            </a:pPr>
            <a:r>
              <a:rPr lang="en-ZA" baseline="0" dirty="0" smtClean="0"/>
              <a:t>Objective: to increase the resilience of people most vulnerable to the impacts of weather and climate-related hazards such as droughts and flooding and associated health risks including malnutrition, cholera and malaria. </a:t>
            </a:r>
          </a:p>
          <a:p>
            <a:pPr marL="0" indent="0">
              <a:buNone/>
            </a:pPr>
            <a:r>
              <a:rPr lang="en-ZA" baseline="0" dirty="0" smtClean="0"/>
              <a:t>The project aims to strengthen capacity both to develop and use climate services and combines science with traditional knowledge. </a:t>
            </a:r>
          </a:p>
          <a:p>
            <a:pPr marL="0" indent="0">
              <a:buNone/>
            </a:pPr>
            <a:r>
              <a:rPr lang="en-ZA" baseline="0" dirty="0" smtClean="0"/>
              <a:t>The project represents a unique partnership between climate and social scientists, researchers, development and humanitarian agencies and other key user sectors. </a:t>
            </a:r>
            <a:endParaRPr lang="en-ZA" dirty="0" smtClean="0"/>
          </a:p>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28</a:t>
            </a:fld>
            <a:endParaRPr lang="en-ZA"/>
          </a:p>
        </p:txBody>
      </p:sp>
    </p:spTree>
    <p:extLst>
      <p:ext uri="{BB962C8B-B14F-4D97-AF65-F5344CB8AC3E}">
        <p14:creationId xmlns:p14="http://schemas.microsoft.com/office/powerpoint/2010/main" val="284229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b="1" dirty="0" smtClean="0"/>
              <a:t>3D: </a:t>
            </a:r>
            <a:r>
              <a:rPr lang="en-ZA" dirty="0" smtClean="0"/>
              <a:t>Lower-cost, higher-technology technology — and 3D printing will likely become an invaluable money- and life-saving solution for weather stations with tight budgets. The Micro-Manufacturing and Assembly project has begun developing affordable, 3D printed meteorological tools with which to equip weather stations. 3D printers can produce nearly all of the necessary parts to manufacture accurate, reliable weather stations, including in many flood-prone areas where formerly it was just too expensive.</a:t>
            </a:r>
          </a:p>
          <a:p>
            <a:pPr marL="171450" indent="-171450">
              <a:buFont typeface="Arial" panose="020B0604020202020204" pitchFamily="34" charset="0"/>
              <a:buChar char="•"/>
            </a:pPr>
            <a:r>
              <a:rPr lang="en-ZA" b="1" dirty="0" smtClean="0"/>
              <a:t>Google:</a:t>
            </a:r>
            <a:r>
              <a:rPr lang="en-ZA" dirty="0" smtClean="0"/>
              <a:t> Columbia University researchers have used</a:t>
            </a:r>
            <a:r>
              <a:rPr lang="en-ZA" baseline="0" dirty="0" smtClean="0"/>
              <a:t> Google grant to</a:t>
            </a:r>
            <a:r>
              <a:rPr lang="en-ZA" dirty="0" smtClean="0"/>
              <a:t> amass 30 years of Ethiopian rainfall data into a public mapping system that scientists say could transform the way the country prepares for global warming.</a:t>
            </a:r>
            <a:r>
              <a:rPr lang="en-ZA" baseline="0" dirty="0" smtClean="0"/>
              <a:t> </a:t>
            </a:r>
            <a:r>
              <a:rPr lang="en-ZA" dirty="0" smtClean="0"/>
              <a:t>The project represents the first time a large amount of reliable meteorological data from an African country has been made freely accessible. Now in the hands of everyone from public health workers to farmers, it can be used to assist Ethiopia's water management, reduce vulnerability of crop loss from drought and better guard against the spread of diseases like malaria, experts say.</a:t>
            </a:r>
          </a:p>
          <a:p>
            <a:pPr marL="171450" indent="-171450">
              <a:buFont typeface="Arial" panose="020B0604020202020204" pitchFamily="34" charset="0"/>
              <a:buChar char="•"/>
            </a:pPr>
            <a:r>
              <a:rPr lang="en-ZA" b="1" dirty="0" smtClean="0"/>
              <a:t>Internet Protocol or IP </a:t>
            </a:r>
            <a:r>
              <a:rPr lang="en-ZA" dirty="0" smtClean="0"/>
              <a:t>Network Weather Stations update weather servers real-time, providing up to the second data without the use of a PC. There are no networking fees. Perfect for low consumption requirements, remote monitoring applications, or weather station owners that do not want to leave their PC on 24/7. </a:t>
            </a:r>
          </a:p>
          <a:p>
            <a:pPr marL="171450" indent="-171450">
              <a:buFont typeface="Arial" panose="020B0604020202020204" pitchFamily="34" charset="0"/>
              <a:buChar char="•"/>
            </a:pPr>
            <a:r>
              <a:rPr lang="en-ZA" b="1" dirty="0" smtClean="0"/>
              <a:t>A </a:t>
            </a:r>
            <a:r>
              <a:rPr lang="en-ZA" b="1" dirty="0" err="1" smtClean="0"/>
              <a:t>grameen</a:t>
            </a:r>
            <a:r>
              <a:rPr lang="en-ZA" b="1" dirty="0" smtClean="0"/>
              <a:t> phone centre (GPC) </a:t>
            </a:r>
            <a:r>
              <a:rPr lang="en-ZA" dirty="0" smtClean="0"/>
              <a:t>serves as a "one stop solution" for customers, with all telecommunications products and services, under a single roof. One person</a:t>
            </a:r>
            <a:r>
              <a:rPr lang="en-ZA" baseline="0" dirty="0" smtClean="0"/>
              <a:t> in community has phone with contract that other community </a:t>
            </a:r>
            <a:r>
              <a:rPr lang="en-ZA" baseline="0" dirty="0" err="1" smtClean="0"/>
              <a:t>memebers</a:t>
            </a:r>
            <a:r>
              <a:rPr lang="en-ZA" baseline="0" dirty="0" smtClean="0"/>
              <a:t> can use when paying small fee. </a:t>
            </a:r>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29</a:t>
            </a:fld>
            <a:endParaRPr lang="en-ZA"/>
          </a:p>
        </p:txBody>
      </p:sp>
    </p:spTree>
    <p:extLst>
      <p:ext uri="{BB962C8B-B14F-4D97-AF65-F5344CB8AC3E}">
        <p14:creationId xmlns:p14="http://schemas.microsoft.com/office/powerpoint/2010/main" val="111272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the bigger picture</a:t>
            </a:r>
            <a:r>
              <a:rPr lang="en-US" baseline="0" dirty="0" smtClean="0"/>
              <a:t> of the main stakeholders around the generation, provision and consumption of weather information. </a:t>
            </a:r>
          </a:p>
          <a:p>
            <a:r>
              <a:rPr lang="en-US" baseline="0" dirty="0" smtClean="0"/>
              <a:t>Important to understand the context and the relationships between the stakeholders.  Why do certain relationships exist and how are they maintained? This helps to get an idea of what conditions need to be in place for optimal operation of the NHMS.</a:t>
            </a:r>
          </a:p>
          <a:p>
            <a:r>
              <a:rPr lang="en-US" b="1" baseline="0" dirty="0" smtClean="0"/>
              <a:t>CGIAR: </a:t>
            </a:r>
            <a:r>
              <a:rPr lang="en-US" baseline="0" dirty="0" smtClean="0"/>
              <a:t>Consultative Group for International Agricultural Research</a:t>
            </a:r>
          </a:p>
          <a:p>
            <a:r>
              <a:rPr lang="en-US" b="1" baseline="0" dirty="0" smtClean="0"/>
              <a:t>IRI:</a:t>
            </a:r>
            <a:r>
              <a:rPr lang="en-US" baseline="0" dirty="0" smtClean="0"/>
              <a:t> International Research Institute (for climate research)</a:t>
            </a:r>
          </a:p>
          <a:p>
            <a:r>
              <a:rPr lang="en-US" b="1" baseline="0" dirty="0" smtClean="0"/>
              <a:t>GFCS: </a:t>
            </a:r>
            <a:r>
              <a:rPr lang="en-US" baseline="0" dirty="0" smtClean="0"/>
              <a:t>Global Framework for Climate Services</a:t>
            </a:r>
          </a:p>
          <a:p>
            <a:r>
              <a:rPr lang="en-US" b="1" baseline="0" dirty="0" smtClean="0"/>
              <a:t>ACMAD: </a:t>
            </a:r>
            <a:r>
              <a:rPr lang="en-US" b="0" baseline="0" dirty="0" smtClean="0"/>
              <a:t>African Centre of Meteorological Applications and Development</a:t>
            </a:r>
          </a:p>
          <a:p>
            <a:r>
              <a:rPr lang="en-US" b="1" baseline="0" dirty="0" smtClean="0"/>
              <a:t>AGRHYMET: </a:t>
            </a:r>
            <a:r>
              <a:rPr lang="en-US" b="0" baseline="0" dirty="0" err="1" smtClean="0"/>
              <a:t>AGRiculture</a:t>
            </a:r>
            <a:r>
              <a:rPr lang="en-US" b="0" baseline="0" dirty="0" smtClean="0"/>
              <a:t> </a:t>
            </a:r>
            <a:r>
              <a:rPr lang="en-US" b="0" baseline="0" dirty="0" err="1" smtClean="0"/>
              <a:t>HYdrology</a:t>
            </a:r>
            <a:r>
              <a:rPr lang="en-US" b="0" baseline="0" dirty="0" smtClean="0"/>
              <a:t> and </a:t>
            </a:r>
            <a:r>
              <a:rPr lang="en-US" b="0" baseline="0" dirty="0" err="1" smtClean="0"/>
              <a:t>METerology</a:t>
            </a:r>
            <a:endParaRPr lang="en-US" b="0" baseline="0" dirty="0" smtClean="0"/>
          </a:p>
          <a:p>
            <a:r>
              <a:rPr lang="en-US" b="1" baseline="0" dirty="0" smtClean="0"/>
              <a:t>WASCAL: </a:t>
            </a:r>
            <a:r>
              <a:rPr lang="en-US" b="0" baseline="0" dirty="0" smtClean="0"/>
              <a:t>West African Science Service Centre on Climate Change and Land Use </a:t>
            </a: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AD1C9A8C-CA82-41C9-AA9C-5938482EE3CE}" type="slidenum">
              <a:rPr lang="en-ZA" smtClean="0"/>
              <a:pPr/>
              <a:t>3</a:t>
            </a:fld>
            <a:endParaRPr lang="en-ZA"/>
          </a:p>
        </p:txBody>
      </p:sp>
    </p:spTree>
    <p:extLst>
      <p:ext uri="{BB962C8B-B14F-4D97-AF65-F5344CB8AC3E}">
        <p14:creationId xmlns:p14="http://schemas.microsoft.com/office/powerpoint/2010/main" val="227943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4</a:t>
            </a:fld>
            <a:endParaRPr lang="en-ZA"/>
          </a:p>
        </p:txBody>
      </p:sp>
    </p:spTree>
    <p:extLst>
      <p:ext uri="{BB962C8B-B14F-4D97-AF65-F5344CB8AC3E}">
        <p14:creationId xmlns:p14="http://schemas.microsoft.com/office/powerpoint/2010/main" val="392753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5</a:t>
            </a:fld>
            <a:endParaRPr lang="en-ZA"/>
          </a:p>
        </p:txBody>
      </p:sp>
    </p:spTree>
    <p:extLst>
      <p:ext uri="{BB962C8B-B14F-4D97-AF65-F5344CB8AC3E}">
        <p14:creationId xmlns:p14="http://schemas.microsoft.com/office/powerpoint/2010/main" val="66147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6</a:t>
            </a:fld>
            <a:endParaRPr lang="en-ZA"/>
          </a:p>
        </p:txBody>
      </p:sp>
    </p:spTree>
    <p:extLst>
      <p:ext uri="{BB962C8B-B14F-4D97-AF65-F5344CB8AC3E}">
        <p14:creationId xmlns:p14="http://schemas.microsoft.com/office/powerpoint/2010/main" val="325098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7</a:t>
            </a:fld>
            <a:endParaRPr lang="en-ZA"/>
          </a:p>
        </p:txBody>
      </p:sp>
    </p:spTree>
    <p:extLst>
      <p:ext uri="{BB962C8B-B14F-4D97-AF65-F5344CB8AC3E}">
        <p14:creationId xmlns:p14="http://schemas.microsoft.com/office/powerpoint/2010/main" val="191493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government budget in CIRDA countries to</a:t>
            </a:r>
            <a:r>
              <a:rPr lang="en-US" baseline="0" dirty="0" smtClean="0"/>
              <a:t> NHMS is limited and unreliable. Aviation is often largest contributor to revenue NHMS. To bridge the financial gap, this study looks at potential of other private sectors to take example of aviation and pay NHMS for their weather services.</a:t>
            </a:r>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8</a:t>
            </a:fld>
            <a:endParaRPr lang="en-ZA"/>
          </a:p>
        </p:txBody>
      </p:sp>
    </p:spTree>
    <p:extLst>
      <p:ext uri="{BB962C8B-B14F-4D97-AF65-F5344CB8AC3E}">
        <p14:creationId xmlns:p14="http://schemas.microsoft.com/office/powerpoint/2010/main" val="245336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9</a:t>
            </a:fld>
            <a:endParaRPr lang="en-ZA"/>
          </a:p>
        </p:txBody>
      </p:sp>
    </p:spTree>
    <p:extLst>
      <p:ext uri="{BB962C8B-B14F-4D97-AF65-F5344CB8AC3E}">
        <p14:creationId xmlns:p14="http://schemas.microsoft.com/office/powerpoint/2010/main" val="1699670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25-08-2015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25-08-2015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25-08-2015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7860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25-08-2015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25-08-2015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25-08-2015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25-08-2015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25-08-2015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25-08-2015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25-08-2015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25-08-2015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25-08-2015</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4es.co.za/"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8360" y="4753589"/>
            <a:ext cx="6733640" cy="1742122"/>
          </a:xfrm>
        </p:spPr>
        <p:txBody>
          <a:bodyPr>
            <a:normAutofit fontScale="90000"/>
          </a:bodyPr>
          <a:lstStyle/>
          <a:p>
            <a:pPr>
              <a:lnSpc>
                <a:spcPct val="150000"/>
              </a:lnSpc>
            </a:pPr>
            <a:r>
              <a:rPr lang="en-ZA" altLang="fr-FR" sz="2200" b="1" dirty="0" smtClean="0">
                <a:latin typeface="Arial" panose="020B0604020202020204" pitchFamily="34" charset="0"/>
                <a:cs typeface="Arial" panose="020B0604020202020204" pitchFamily="34" charset="0"/>
              </a:rPr>
              <a:t>UNDP CIRDA Country Program Managers Workshop </a:t>
            </a:r>
            <a:br>
              <a:rPr lang="en-ZA" altLang="fr-FR" sz="2200" b="1" dirty="0" smtClean="0">
                <a:latin typeface="Arial" panose="020B0604020202020204" pitchFamily="34" charset="0"/>
                <a:cs typeface="Arial" panose="020B0604020202020204" pitchFamily="34" charset="0"/>
              </a:rPr>
            </a:br>
            <a:r>
              <a:rPr lang="en-ZA" altLang="fr-FR" sz="2200" b="1" dirty="0" smtClean="0">
                <a:latin typeface="Arial" panose="020B0604020202020204" pitchFamily="34" charset="0"/>
                <a:cs typeface="Arial" panose="020B0604020202020204" pitchFamily="34" charset="0"/>
              </a:rPr>
              <a:t>25-27 August 2015</a:t>
            </a:r>
            <a:r>
              <a:rPr lang="en-ZA" altLang="fr-FR" sz="2400" b="1" dirty="0" smtClean="0">
                <a:latin typeface="Arial" panose="020B0604020202020204" pitchFamily="34" charset="0"/>
                <a:cs typeface="Arial" panose="020B0604020202020204" pitchFamily="34" charset="0"/>
              </a:rPr>
              <a:t/>
            </a:r>
            <a:br>
              <a:rPr lang="en-ZA" altLang="fr-FR" sz="2400" b="1" dirty="0" smtClean="0">
                <a:latin typeface="Arial" panose="020B0604020202020204" pitchFamily="34" charset="0"/>
                <a:cs typeface="Arial" panose="020B0604020202020204" pitchFamily="34" charset="0"/>
              </a:rPr>
            </a:br>
            <a:r>
              <a:rPr lang="en-ZA" altLang="fr-FR" sz="2400" b="1" dirty="0" smtClean="0">
                <a:latin typeface="Arial" panose="020B0604020202020204" pitchFamily="34" charset="0"/>
                <a:cs typeface="Arial" panose="020B0604020202020204" pitchFamily="34" charset="0"/>
              </a:rPr>
              <a:t>Addis Ababa, Ethiopia </a:t>
            </a:r>
            <a:endParaRPr lang="en-ZA"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10976" y="156315"/>
            <a:ext cx="9877529" cy="1352570"/>
          </a:xfrm>
        </p:spPr>
        <p:txBody>
          <a:bodyPr>
            <a:noAutofit/>
          </a:bodyPr>
          <a:lstStyle/>
          <a:p>
            <a:r>
              <a:rPr lang="en-US" sz="4000" b="1" dirty="0" smtClean="0">
                <a:latin typeface="Arial" panose="020B0604020202020204" pitchFamily="34" charset="0"/>
                <a:cs typeface="Arial" panose="020B0604020202020204" pitchFamily="34" charset="0"/>
              </a:rPr>
              <a:t>Introduction </a:t>
            </a:r>
            <a:r>
              <a:rPr lang="en-US" sz="4000" b="1" dirty="0" smtClean="0">
                <a:latin typeface="Arial" panose="020B0604020202020204" pitchFamily="34" charset="0"/>
                <a:cs typeface="Arial" panose="020B0604020202020204" pitchFamily="34" charset="0"/>
              </a:rPr>
              <a:t>and Overview of the </a:t>
            </a:r>
          </a:p>
          <a:p>
            <a:r>
              <a:rPr lang="en-US" sz="4000" b="1" dirty="0" smtClean="0">
                <a:latin typeface="Arial" panose="020B0604020202020204" pitchFamily="34" charset="0"/>
                <a:cs typeface="Arial" panose="020B0604020202020204" pitchFamily="34" charset="0"/>
              </a:rPr>
              <a:t>CIRDA </a:t>
            </a:r>
            <a:r>
              <a:rPr lang="en-US" sz="4000" b="1" dirty="0" smtClean="0">
                <a:latin typeface="Arial" panose="020B0604020202020204" pitchFamily="34" charset="0"/>
                <a:cs typeface="Arial" panose="020B0604020202020204" pitchFamily="34" charset="0"/>
              </a:rPr>
              <a:t>Market </a:t>
            </a:r>
            <a:r>
              <a:rPr lang="en-US" sz="4000" b="1" dirty="0" smtClean="0">
                <a:latin typeface="Arial" panose="020B0604020202020204" pitchFamily="34" charset="0"/>
                <a:cs typeface="Arial" panose="020B0604020202020204" pitchFamily="34" charset="0"/>
              </a:rPr>
              <a:t>Study</a:t>
            </a:r>
            <a:endParaRPr lang="en-US" sz="4000" dirty="0" smtClean="0">
              <a:latin typeface="Arial" panose="020B0604020202020204" pitchFamily="34" charset="0"/>
              <a:cs typeface="Arial" panose="020B0604020202020204" pitchFamily="34" charset="0"/>
            </a:endParaRPr>
          </a:p>
          <a:p>
            <a:endParaRPr lang="en-ZA" sz="3200" b="1" i="1"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176" y="5693696"/>
            <a:ext cx="2221184" cy="8452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003" y="1796156"/>
            <a:ext cx="3792294" cy="250512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5599" y="1734649"/>
            <a:ext cx="1243691" cy="2566636"/>
          </a:xfrm>
          <a:prstGeom prst="rect">
            <a:avLst/>
          </a:prstGeom>
        </p:spPr>
      </p:pic>
      <p:sp>
        <p:nvSpPr>
          <p:cNvPr id="12" name="TextBox 11"/>
          <p:cNvSpPr txBox="1"/>
          <p:nvPr/>
        </p:nvSpPr>
        <p:spPr>
          <a:xfrm>
            <a:off x="162659" y="4936371"/>
            <a:ext cx="3074517" cy="1785104"/>
          </a:xfrm>
          <a:prstGeom prst="rect">
            <a:avLst/>
          </a:prstGeom>
          <a:noFill/>
        </p:spPr>
        <p:txBody>
          <a:bodyPr wrap="square" rtlCol="0">
            <a:spAutoFit/>
          </a:bodyPr>
          <a:lstStyle/>
          <a:p>
            <a:r>
              <a:rPr lang="en-ZA" sz="2200" b="1" dirty="0" smtClean="0">
                <a:latin typeface="Arial" panose="020B0604020202020204" pitchFamily="34" charset="0"/>
                <a:cs typeface="Arial" panose="020B0604020202020204" pitchFamily="34" charset="0"/>
              </a:rPr>
              <a:t>Anthony Mills </a:t>
            </a:r>
            <a:endParaRPr lang="en-ZA" sz="2200" dirty="0" smtClean="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CEO C4 </a:t>
            </a:r>
            <a:r>
              <a:rPr lang="en-ZA" sz="2200" dirty="0" err="1" smtClean="0">
                <a:latin typeface="Arial" panose="020B0604020202020204" pitchFamily="34" charset="0"/>
                <a:cs typeface="Arial" panose="020B0604020202020204" pitchFamily="34" charset="0"/>
              </a:rPr>
              <a:t>EcoSolutions</a:t>
            </a:r>
            <a:endParaRPr lang="en-ZA" sz="2200" dirty="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Cape Town, South Africa</a:t>
            </a:r>
          </a:p>
          <a:p>
            <a:r>
              <a:rPr lang="en-ZA" sz="2200" dirty="0" smtClean="0">
                <a:latin typeface="Arial" panose="020B0604020202020204" pitchFamily="34" charset="0"/>
                <a:cs typeface="Arial" panose="020B0604020202020204" pitchFamily="34" charset="0"/>
                <a:hlinkClick r:id="rId6"/>
              </a:rPr>
              <a:t>www.c4es.co.za</a:t>
            </a:r>
            <a:r>
              <a:rPr lang="en-ZA" sz="2200" dirty="0" smtClean="0">
                <a:latin typeface="Arial" panose="020B0604020202020204" pitchFamily="34" charset="0"/>
                <a:cs typeface="Arial" panose="020B0604020202020204" pitchFamily="34" charset="0"/>
              </a:rPr>
              <a:t>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7465" y="1573640"/>
            <a:ext cx="1750569" cy="2869080"/>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6210" y="1794173"/>
            <a:ext cx="3342816" cy="2507112"/>
          </a:xfrm>
          <a:prstGeom prst="rect">
            <a:avLst/>
          </a:prstGeom>
        </p:spPr>
      </p:pic>
    </p:spTree>
    <p:extLst>
      <p:ext uri="{BB962C8B-B14F-4D97-AF65-F5344CB8AC3E}">
        <p14:creationId xmlns:p14="http://schemas.microsoft.com/office/powerpoint/2010/main" val="3715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6" name="TextBox 5"/>
          <p:cNvSpPr txBox="1"/>
          <p:nvPr/>
        </p:nvSpPr>
        <p:spPr>
          <a:xfrm>
            <a:off x="696471" y="2119034"/>
            <a:ext cx="3189527" cy="1631216"/>
          </a:xfrm>
          <a:prstGeom prst="rect">
            <a:avLst/>
          </a:prstGeom>
          <a:noFill/>
        </p:spPr>
        <p:txBody>
          <a:bodyPr wrap="none" rtlCol="0">
            <a:spAutoFit/>
          </a:bodyPr>
          <a:lstStyle/>
          <a:p>
            <a:r>
              <a:rPr lang="en-US" sz="2000" b="1" dirty="0" smtClean="0"/>
              <a:t>Business approach</a:t>
            </a:r>
          </a:p>
          <a:p>
            <a:pPr marL="342900" indent="-342900">
              <a:buFont typeface="Arial" panose="020B0604020202020204" pitchFamily="34" charset="0"/>
              <a:buChar char="•"/>
            </a:pPr>
            <a:r>
              <a:rPr lang="en-US" sz="2000" dirty="0" smtClean="0"/>
              <a:t>What </a:t>
            </a:r>
            <a:r>
              <a:rPr lang="en-US" sz="2000" dirty="0"/>
              <a:t>is </a:t>
            </a:r>
            <a:r>
              <a:rPr lang="en-US" sz="2000" dirty="0" smtClean="0"/>
              <a:t>the NHMS </a:t>
            </a:r>
            <a:r>
              <a:rPr lang="en-US" sz="2000" dirty="0"/>
              <a:t>niche?</a:t>
            </a:r>
          </a:p>
          <a:p>
            <a:pPr marL="342900" indent="-342900">
              <a:buFont typeface="Arial" panose="020B0604020202020204" pitchFamily="34" charset="0"/>
              <a:buChar char="•"/>
            </a:pPr>
            <a:r>
              <a:rPr lang="en-US" sz="2000" dirty="0" smtClean="0"/>
              <a:t>Branding/marketing</a:t>
            </a:r>
          </a:p>
          <a:p>
            <a:pPr marL="342900" indent="-342900">
              <a:buFont typeface="Arial" panose="020B0604020202020204" pitchFamily="34" charset="0"/>
              <a:buChar char="•"/>
            </a:pPr>
            <a:r>
              <a:rPr lang="en-US" sz="2000" dirty="0" smtClean="0"/>
              <a:t>Production of goods</a:t>
            </a:r>
          </a:p>
          <a:p>
            <a:pPr marL="342900" indent="-342900">
              <a:buFont typeface="Arial" panose="020B0604020202020204" pitchFamily="34" charset="0"/>
              <a:buChar char="•"/>
            </a:pPr>
            <a:r>
              <a:rPr lang="en-US" sz="2000" dirty="0" smtClean="0"/>
              <a:t>Sale of goods</a:t>
            </a:r>
          </a:p>
        </p:txBody>
      </p:sp>
      <p:sp>
        <p:nvSpPr>
          <p:cNvPr id="14" name="TextBox 13"/>
          <p:cNvSpPr txBox="1"/>
          <p:nvPr/>
        </p:nvSpPr>
        <p:spPr>
          <a:xfrm>
            <a:off x="4525671" y="4095054"/>
            <a:ext cx="4446879" cy="2554545"/>
          </a:xfrm>
          <a:prstGeom prst="rect">
            <a:avLst/>
          </a:prstGeom>
          <a:noFill/>
        </p:spPr>
        <p:txBody>
          <a:bodyPr wrap="square" rtlCol="0">
            <a:spAutoFit/>
          </a:bodyPr>
          <a:lstStyle/>
          <a:p>
            <a:r>
              <a:rPr lang="en-US" sz="2000" b="1" dirty="0" smtClean="0"/>
              <a:t>Define competitive advantage</a:t>
            </a:r>
          </a:p>
          <a:p>
            <a:pPr marL="342900" indent="-342900">
              <a:buFont typeface="Arial" panose="020B0604020202020204" pitchFamily="34" charset="0"/>
              <a:buChar char="•"/>
            </a:pPr>
            <a:r>
              <a:rPr lang="en-US" sz="2000" dirty="0" smtClean="0"/>
              <a:t>Independent, neutral, honest broker</a:t>
            </a:r>
          </a:p>
          <a:p>
            <a:pPr marL="342900" indent="-342900">
              <a:buFont typeface="Arial" panose="020B0604020202020204" pitchFamily="34" charset="0"/>
              <a:buChar char="•"/>
            </a:pPr>
            <a:r>
              <a:rPr lang="en-US" sz="2000" dirty="0" smtClean="0"/>
              <a:t>Ensure continuity</a:t>
            </a:r>
          </a:p>
          <a:p>
            <a:pPr marL="342900" indent="-342900">
              <a:buFont typeface="Arial" panose="020B0604020202020204" pitchFamily="34" charset="0"/>
              <a:buChar char="•"/>
            </a:pPr>
            <a:r>
              <a:rPr lang="en-US" sz="2000" dirty="0" smtClean="0"/>
              <a:t>Laws/regulations</a:t>
            </a:r>
          </a:p>
          <a:p>
            <a:pPr marL="342900" indent="-342900">
              <a:buFont typeface="Arial" panose="020B0604020202020204" pitchFamily="34" charset="0"/>
              <a:buChar char="•"/>
            </a:pPr>
            <a:r>
              <a:rPr lang="en-US" sz="2000" dirty="0" smtClean="0"/>
              <a:t>Considerable infrastructure</a:t>
            </a:r>
          </a:p>
          <a:p>
            <a:pPr marL="342900" indent="-342900">
              <a:buFont typeface="Arial" panose="020B0604020202020204" pitchFamily="34" charset="0"/>
              <a:buChar char="•"/>
            </a:pPr>
            <a:r>
              <a:rPr lang="en-US" sz="2000" dirty="0" smtClean="0"/>
              <a:t>Managing a public good</a:t>
            </a:r>
          </a:p>
          <a:p>
            <a:pPr marL="342900" indent="-342900">
              <a:buFont typeface="Arial" panose="020B0604020202020204" pitchFamily="34" charset="0"/>
              <a:buChar char="•"/>
            </a:pPr>
            <a:r>
              <a:rPr lang="en-US" sz="2000" dirty="0" smtClean="0"/>
              <a:t>Historical </a:t>
            </a:r>
            <a:r>
              <a:rPr lang="en-US" sz="2000" dirty="0" smtClean="0"/>
              <a:t>archive/record </a:t>
            </a:r>
            <a:r>
              <a:rPr lang="en-US" sz="2000" dirty="0" smtClean="0"/>
              <a:t>keeping</a:t>
            </a:r>
          </a:p>
          <a:p>
            <a:pPr marL="342900" indent="-342900">
              <a:buFont typeface="Arial" panose="020B0604020202020204" pitchFamily="34" charset="0"/>
              <a:buChar char="•"/>
            </a:pPr>
            <a:r>
              <a:rPr lang="en-US" sz="2000" dirty="0" smtClean="0"/>
              <a:t>Early warnings</a:t>
            </a:r>
          </a:p>
        </p:txBody>
      </p:sp>
      <p:sp>
        <p:nvSpPr>
          <p:cNvPr id="4" name="Up Arrow 3"/>
          <p:cNvSpPr/>
          <p:nvPr/>
        </p:nvSpPr>
        <p:spPr>
          <a:xfrm rot="4072299">
            <a:off x="3617608" y="-197939"/>
            <a:ext cx="938787" cy="8042230"/>
          </a:xfrm>
          <a:prstGeom prst="upArrow">
            <a:avLst>
              <a:gd name="adj1" fmla="val 42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103" y="1776046"/>
            <a:ext cx="3286897" cy="5081954"/>
          </a:xfrm>
          <a:prstGeom prst="rect">
            <a:avLst/>
          </a:prstGeom>
        </p:spPr>
      </p:pic>
      <p:sp>
        <p:nvSpPr>
          <p:cNvPr id="2" name="Rectangle 1"/>
          <p:cNvSpPr/>
          <p:nvPr/>
        </p:nvSpPr>
        <p:spPr>
          <a:xfrm>
            <a:off x="3105182" y="519084"/>
            <a:ext cx="6158224" cy="646331"/>
          </a:xfrm>
          <a:prstGeom prst="rect">
            <a:avLst/>
          </a:prstGeom>
        </p:spPr>
        <p:txBody>
          <a:bodyPr wrap="none">
            <a:spAutoFit/>
          </a:bodyPr>
          <a:lstStyle/>
          <a:p>
            <a:r>
              <a:rPr lang="en-US" sz="3600" b="1" dirty="0"/>
              <a:t>How to achieve the High Road?</a:t>
            </a:r>
          </a:p>
        </p:txBody>
      </p:sp>
      <p:sp>
        <p:nvSpPr>
          <p:cNvPr id="12" name="TextBox 11"/>
          <p:cNvSpPr txBox="1"/>
          <p:nvPr/>
        </p:nvSpPr>
        <p:spPr>
          <a:xfrm rot="20249799">
            <a:off x="994688" y="4629899"/>
            <a:ext cx="1236300" cy="400110"/>
          </a:xfrm>
          <a:prstGeom prst="rect">
            <a:avLst/>
          </a:prstGeom>
          <a:noFill/>
        </p:spPr>
        <p:txBody>
          <a:bodyPr wrap="none" rtlCol="0">
            <a:spAutoFit/>
          </a:bodyPr>
          <a:lstStyle/>
          <a:p>
            <a:r>
              <a:rPr lang="en-US" sz="2000" b="1" dirty="0" err="1" smtClean="0"/>
              <a:t>Strategise</a:t>
            </a:r>
            <a:endParaRPr lang="en-US" sz="2000" b="1" dirty="0" smtClean="0"/>
          </a:p>
        </p:txBody>
      </p:sp>
      <p:sp>
        <p:nvSpPr>
          <p:cNvPr id="13" name="TextBox 12"/>
          <p:cNvSpPr txBox="1"/>
          <p:nvPr/>
        </p:nvSpPr>
        <p:spPr>
          <a:xfrm rot="20249799">
            <a:off x="2840420" y="3879342"/>
            <a:ext cx="1236300" cy="400110"/>
          </a:xfrm>
          <a:prstGeom prst="rect">
            <a:avLst/>
          </a:prstGeom>
          <a:noFill/>
        </p:spPr>
        <p:txBody>
          <a:bodyPr wrap="none" rtlCol="0">
            <a:spAutoFit/>
          </a:bodyPr>
          <a:lstStyle/>
          <a:p>
            <a:r>
              <a:rPr lang="en-US" sz="2000" b="1" dirty="0" err="1" smtClean="0"/>
              <a:t>Strategise</a:t>
            </a:r>
            <a:endParaRPr lang="en-US" sz="2000" b="1" dirty="0" smtClean="0"/>
          </a:p>
        </p:txBody>
      </p:sp>
      <p:sp>
        <p:nvSpPr>
          <p:cNvPr id="15" name="TextBox 14"/>
          <p:cNvSpPr txBox="1"/>
          <p:nvPr/>
        </p:nvSpPr>
        <p:spPr>
          <a:xfrm rot="20249799">
            <a:off x="5033939" y="3002456"/>
            <a:ext cx="1236300" cy="400110"/>
          </a:xfrm>
          <a:prstGeom prst="rect">
            <a:avLst/>
          </a:prstGeom>
          <a:noFill/>
        </p:spPr>
        <p:txBody>
          <a:bodyPr wrap="none" rtlCol="0">
            <a:spAutoFit/>
          </a:bodyPr>
          <a:lstStyle/>
          <a:p>
            <a:r>
              <a:rPr lang="en-US" sz="2000" b="1" dirty="0" err="1" smtClean="0"/>
              <a:t>Strategise</a:t>
            </a:r>
            <a:endParaRPr lang="en-US" sz="2000" b="1" dirty="0" smtClean="0"/>
          </a:p>
        </p:txBody>
      </p:sp>
    </p:spTree>
    <p:extLst>
      <p:ext uri="{BB962C8B-B14F-4D97-AF65-F5344CB8AC3E}">
        <p14:creationId xmlns:p14="http://schemas.microsoft.com/office/powerpoint/2010/main" val="380698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6" name="TextBox 5"/>
          <p:cNvSpPr txBox="1"/>
          <p:nvPr/>
        </p:nvSpPr>
        <p:spPr>
          <a:xfrm>
            <a:off x="270777" y="2121595"/>
            <a:ext cx="6094938" cy="1323439"/>
          </a:xfrm>
          <a:prstGeom prst="rect">
            <a:avLst/>
          </a:prstGeom>
          <a:noFill/>
        </p:spPr>
        <p:txBody>
          <a:bodyPr wrap="none" rtlCol="0">
            <a:spAutoFit/>
          </a:bodyPr>
          <a:lstStyle/>
          <a:p>
            <a:r>
              <a:rPr lang="en-US" sz="2000" b="1" dirty="0" smtClean="0"/>
              <a:t>What is </a:t>
            </a:r>
            <a:r>
              <a:rPr lang="en-US" sz="2000" b="1" dirty="0" smtClean="0"/>
              <a:t>NHMS’s </a:t>
            </a:r>
            <a:r>
              <a:rPr lang="en-US" sz="2000" b="1" dirty="0" smtClean="0"/>
              <a:t>niche versus the private sector’s niche?</a:t>
            </a:r>
          </a:p>
          <a:p>
            <a:pPr marL="342900" indent="-342900">
              <a:buFont typeface="Arial" panose="020B0604020202020204" pitchFamily="34" charset="0"/>
              <a:buChar char="•"/>
            </a:pPr>
            <a:r>
              <a:rPr lang="en-US" sz="2000" dirty="0" smtClean="0"/>
              <a:t>Roles need to be clearly defined</a:t>
            </a:r>
          </a:p>
          <a:p>
            <a:pPr marL="342900" indent="-342900">
              <a:buFont typeface="Arial" panose="020B0604020202020204" pitchFamily="34" charset="0"/>
              <a:buChar char="•"/>
            </a:pPr>
            <a:r>
              <a:rPr lang="en-US" sz="2000" dirty="0" smtClean="0"/>
              <a:t>Partnerships forged and </a:t>
            </a:r>
            <a:r>
              <a:rPr lang="en-US" sz="2000" dirty="0" err="1" smtClean="0"/>
              <a:t>formalised</a:t>
            </a:r>
            <a:endParaRPr lang="en-US" sz="2000" dirty="0" smtClean="0"/>
          </a:p>
          <a:p>
            <a:pPr marL="342900" indent="-342900">
              <a:buFont typeface="Arial" panose="020B0604020202020204" pitchFamily="34" charset="0"/>
              <a:buChar char="•"/>
            </a:pPr>
            <a:r>
              <a:rPr lang="en-US" sz="2000" dirty="0" smtClean="0"/>
              <a:t>Synergies not conflicts promoted</a:t>
            </a:r>
          </a:p>
        </p:txBody>
      </p:sp>
      <p:sp>
        <p:nvSpPr>
          <p:cNvPr id="4" name="Up Arrow 3"/>
          <p:cNvSpPr/>
          <p:nvPr/>
        </p:nvSpPr>
        <p:spPr>
          <a:xfrm rot="3934222">
            <a:off x="3412915" y="1414180"/>
            <a:ext cx="607058" cy="7293233"/>
          </a:xfrm>
          <a:prstGeom prst="upArrow">
            <a:avLst>
              <a:gd name="adj1" fmla="val 42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589" y="3273446"/>
            <a:ext cx="2318411" cy="3584554"/>
          </a:xfrm>
          <a:prstGeom prst="rect">
            <a:avLst/>
          </a:prstGeom>
        </p:spPr>
      </p:pic>
      <p:sp>
        <p:nvSpPr>
          <p:cNvPr id="12" name="TextBox 11"/>
          <p:cNvSpPr txBox="1"/>
          <p:nvPr/>
        </p:nvSpPr>
        <p:spPr>
          <a:xfrm>
            <a:off x="280045" y="3889626"/>
            <a:ext cx="3257302" cy="1015663"/>
          </a:xfrm>
          <a:prstGeom prst="rect">
            <a:avLst/>
          </a:prstGeom>
          <a:noFill/>
        </p:spPr>
        <p:txBody>
          <a:bodyPr wrap="none" rtlCol="0">
            <a:spAutoFit/>
          </a:bodyPr>
          <a:lstStyle/>
          <a:p>
            <a:r>
              <a:rPr lang="en-US" sz="2000" b="1" dirty="0" smtClean="0"/>
              <a:t>Scale?</a:t>
            </a:r>
          </a:p>
          <a:p>
            <a:pPr marL="342900" indent="-342900">
              <a:buFont typeface="Arial" panose="020B0604020202020204" pitchFamily="34" charset="0"/>
              <a:buChar char="•"/>
            </a:pPr>
            <a:r>
              <a:rPr lang="en-US" sz="2000" dirty="0" smtClean="0"/>
              <a:t>Field scale versus regional</a:t>
            </a:r>
            <a:endParaRPr lang="en-US" sz="2000" dirty="0"/>
          </a:p>
          <a:p>
            <a:pPr marL="342900" indent="-342900">
              <a:buFont typeface="Arial" panose="020B0604020202020204" pitchFamily="34" charset="0"/>
              <a:buChar char="•"/>
            </a:pPr>
            <a:r>
              <a:rPr lang="en-US" sz="2000" dirty="0" smtClean="0"/>
              <a:t>Complexity of information</a:t>
            </a:r>
          </a:p>
        </p:txBody>
      </p:sp>
      <p:sp>
        <p:nvSpPr>
          <p:cNvPr id="13" name="TextBox 12"/>
          <p:cNvSpPr txBox="1"/>
          <p:nvPr/>
        </p:nvSpPr>
        <p:spPr>
          <a:xfrm>
            <a:off x="5101714" y="5346860"/>
            <a:ext cx="4169882" cy="1323439"/>
          </a:xfrm>
          <a:prstGeom prst="rect">
            <a:avLst/>
          </a:prstGeom>
          <a:noFill/>
        </p:spPr>
        <p:txBody>
          <a:bodyPr wrap="square" rtlCol="0">
            <a:spAutoFit/>
          </a:bodyPr>
          <a:lstStyle/>
          <a:p>
            <a:r>
              <a:rPr lang="en-US" sz="2000" b="1" dirty="0" smtClean="0"/>
              <a:t>Private sector competitive advantage</a:t>
            </a:r>
          </a:p>
          <a:p>
            <a:pPr marL="342900" indent="-342900">
              <a:buFont typeface="Arial" panose="020B0604020202020204" pitchFamily="34" charset="0"/>
              <a:buChar char="•"/>
            </a:pPr>
            <a:r>
              <a:rPr lang="en-US" sz="2000" dirty="0" smtClean="0"/>
              <a:t>Innovation</a:t>
            </a:r>
          </a:p>
          <a:p>
            <a:pPr marL="342900" indent="-342900">
              <a:buFont typeface="Arial" panose="020B0604020202020204" pitchFamily="34" charset="0"/>
              <a:buChar char="•"/>
            </a:pPr>
            <a:r>
              <a:rPr lang="en-US" sz="2000" dirty="0" smtClean="0"/>
              <a:t>Big data processing?</a:t>
            </a:r>
          </a:p>
          <a:p>
            <a:pPr marL="342900" indent="-342900">
              <a:buFont typeface="Arial" panose="020B0604020202020204" pitchFamily="34" charset="0"/>
              <a:buChar char="•"/>
            </a:pPr>
            <a:r>
              <a:rPr lang="en-US" sz="2000" dirty="0" smtClean="0"/>
              <a:t>Penetrating markets</a:t>
            </a:r>
          </a:p>
        </p:txBody>
      </p:sp>
      <p:sp>
        <p:nvSpPr>
          <p:cNvPr id="15" name="Rectangle 14"/>
          <p:cNvSpPr/>
          <p:nvPr/>
        </p:nvSpPr>
        <p:spPr>
          <a:xfrm>
            <a:off x="3113372" y="124086"/>
            <a:ext cx="6158224" cy="646331"/>
          </a:xfrm>
          <a:prstGeom prst="rect">
            <a:avLst/>
          </a:prstGeom>
        </p:spPr>
        <p:txBody>
          <a:bodyPr wrap="none">
            <a:spAutoFit/>
          </a:bodyPr>
          <a:lstStyle/>
          <a:p>
            <a:r>
              <a:rPr lang="en-US" sz="3600" b="1" dirty="0"/>
              <a:t>How to achieve the High Road?</a:t>
            </a:r>
          </a:p>
        </p:txBody>
      </p:sp>
      <p:sp>
        <p:nvSpPr>
          <p:cNvPr id="16" name="TextBox 15"/>
          <p:cNvSpPr txBox="1"/>
          <p:nvPr/>
        </p:nvSpPr>
        <p:spPr>
          <a:xfrm>
            <a:off x="7139585" y="2002910"/>
            <a:ext cx="3223126" cy="1323439"/>
          </a:xfrm>
          <a:prstGeom prst="rect">
            <a:avLst/>
          </a:prstGeom>
          <a:noFill/>
        </p:spPr>
        <p:txBody>
          <a:bodyPr wrap="none" rtlCol="0">
            <a:spAutoFit/>
          </a:bodyPr>
          <a:lstStyle/>
          <a:p>
            <a:r>
              <a:rPr lang="en-US" sz="2000" b="1" dirty="0" smtClean="0"/>
              <a:t>New technologies</a:t>
            </a:r>
          </a:p>
          <a:p>
            <a:pPr marL="342900" indent="-342900">
              <a:buFont typeface="Arial" panose="020B0604020202020204" pitchFamily="34" charset="0"/>
              <a:buChar char="•"/>
            </a:pPr>
            <a:r>
              <a:rPr lang="en-US" sz="2000" dirty="0" smtClean="0"/>
              <a:t>3 D Printing</a:t>
            </a:r>
            <a:endParaRPr lang="en-US" sz="2000" dirty="0"/>
          </a:p>
          <a:p>
            <a:pPr marL="342900" indent="-342900">
              <a:buFont typeface="Arial" panose="020B0604020202020204" pitchFamily="34" charset="0"/>
              <a:buChar char="•"/>
            </a:pPr>
            <a:r>
              <a:rPr lang="en-US" sz="2000" dirty="0" smtClean="0"/>
              <a:t>Google/Amazon ‘big data’</a:t>
            </a:r>
          </a:p>
          <a:p>
            <a:pPr marL="342900" indent="-342900">
              <a:buFont typeface="Arial" panose="020B0604020202020204" pitchFamily="34" charset="0"/>
              <a:buChar char="•"/>
            </a:pPr>
            <a:r>
              <a:rPr lang="en-US" sz="2000" dirty="0" smtClean="0"/>
              <a:t>IP-AWS connectivity</a:t>
            </a:r>
          </a:p>
        </p:txBody>
      </p:sp>
      <p:sp>
        <p:nvSpPr>
          <p:cNvPr id="17" name="TextBox 16"/>
          <p:cNvSpPr txBox="1"/>
          <p:nvPr/>
        </p:nvSpPr>
        <p:spPr>
          <a:xfrm>
            <a:off x="7186655" y="3845900"/>
            <a:ext cx="2709460" cy="1323439"/>
          </a:xfrm>
          <a:prstGeom prst="rect">
            <a:avLst/>
          </a:prstGeom>
          <a:noFill/>
        </p:spPr>
        <p:txBody>
          <a:bodyPr wrap="none" rtlCol="0">
            <a:spAutoFit/>
          </a:bodyPr>
          <a:lstStyle/>
          <a:p>
            <a:r>
              <a:rPr lang="en-US" sz="2000" b="1" dirty="0" smtClean="0"/>
              <a:t>New partnerships</a:t>
            </a:r>
          </a:p>
          <a:p>
            <a:pPr marL="342900" indent="-342900">
              <a:buFont typeface="Arial" panose="020B0604020202020204" pitchFamily="34" charset="0"/>
              <a:buChar char="•"/>
            </a:pPr>
            <a:r>
              <a:rPr lang="en-US" sz="2000" dirty="0" smtClean="0"/>
              <a:t>GFCS</a:t>
            </a:r>
            <a:endParaRPr lang="en-US" sz="2000" dirty="0"/>
          </a:p>
          <a:p>
            <a:pPr marL="342900" indent="-342900">
              <a:buFont typeface="Arial" panose="020B0604020202020204" pitchFamily="34" charset="0"/>
              <a:buChar char="•"/>
            </a:pPr>
            <a:r>
              <a:rPr lang="en-US" sz="2000" dirty="0" smtClean="0"/>
              <a:t>NGOs</a:t>
            </a:r>
          </a:p>
          <a:p>
            <a:pPr marL="342900" indent="-342900">
              <a:buFont typeface="Arial" panose="020B0604020202020204" pitchFamily="34" charset="0"/>
              <a:buChar char="•"/>
            </a:pPr>
            <a:r>
              <a:rPr lang="en-US" sz="2000" dirty="0" smtClean="0"/>
              <a:t>Research institutions</a:t>
            </a:r>
          </a:p>
        </p:txBody>
      </p:sp>
      <p:sp>
        <p:nvSpPr>
          <p:cNvPr id="2" name="TextBox 1"/>
          <p:cNvSpPr txBox="1"/>
          <p:nvPr/>
        </p:nvSpPr>
        <p:spPr>
          <a:xfrm>
            <a:off x="3318246" y="888823"/>
            <a:ext cx="5343525" cy="707886"/>
          </a:xfrm>
          <a:prstGeom prst="rect">
            <a:avLst/>
          </a:prstGeom>
          <a:solidFill>
            <a:srgbClr val="0070C0"/>
          </a:solidFill>
        </p:spPr>
        <p:txBody>
          <a:bodyPr wrap="square" rtlCol="0">
            <a:spAutoFit/>
          </a:bodyPr>
          <a:lstStyle/>
          <a:p>
            <a:r>
              <a:rPr lang="en-ZA" sz="2000" dirty="0" smtClean="0">
                <a:solidFill>
                  <a:schemeClr val="bg1"/>
                </a:solidFill>
              </a:rPr>
              <a:t>Each country needs to develop its own recipe for the high road and private sector engagement.</a:t>
            </a:r>
            <a:endParaRPr lang="en-ZA" sz="2000" dirty="0">
              <a:solidFill>
                <a:schemeClr val="bg1"/>
              </a:solidFill>
            </a:endParaRPr>
          </a:p>
        </p:txBody>
      </p:sp>
    </p:spTree>
    <p:extLst>
      <p:ext uri="{BB962C8B-B14F-4D97-AF65-F5344CB8AC3E}">
        <p14:creationId xmlns:p14="http://schemas.microsoft.com/office/powerpoint/2010/main" val="185277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26202" y="820888"/>
            <a:ext cx="6434172" cy="584776"/>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Climate Services Value Chain </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3" name="Rectangle 2"/>
          <p:cNvSpPr/>
          <p:nvPr/>
        </p:nvSpPr>
        <p:spPr>
          <a:xfrm>
            <a:off x="580976" y="2931138"/>
            <a:ext cx="1999628" cy="20000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Data</a:t>
            </a:r>
            <a:endParaRPr lang="en-GB" sz="2400" b="1" dirty="0">
              <a:solidFill>
                <a:schemeClr val="bg1"/>
              </a:solidFill>
            </a:endParaRPr>
          </a:p>
        </p:txBody>
      </p:sp>
      <p:sp>
        <p:nvSpPr>
          <p:cNvPr id="5" name="Right Arrow 4"/>
          <p:cNvSpPr/>
          <p:nvPr/>
        </p:nvSpPr>
        <p:spPr>
          <a:xfrm>
            <a:off x="2660940" y="3569967"/>
            <a:ext cx="770857" cy="749097"/>
          </a:xfrm>
          <a:prstGeom prst="rightArrow">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3489622" y="2948438"/>
            <a:ext cx="1999628" cy="20000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Information</a:t>
            </a:r>
            <a:endParaRPr lang="en-GB" sz="2400" b="1" dirty="0">
              <a:solidFill>
                <a:schemeClr val="bg1"/>
              </a:solidFill>
            </a:endParaRPr>
          </a:p>
        </p:txBody>
      </p:sp>
      <p:sp>
        <p:nvSpPr>
          <p:cNvPr id="17" name="Right Arrow 16"/>
          <p:cNvSpPr/>
          <p:nvPr/>
        </p:nvSpPr>
        <p:spPr>
          <a:xfrm>
            <a:off x="5596609" y="3600778"/>
            <a:ext cx="767078" cy="749097"/>
          </a:xfrm>
          <a:prstGeom prst="rightArrow">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519869" y="2938718"/>
            <a:ext cx="1999628" cy="20000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Products and packaging </a:t>
            </a:r>
            <a:endParaRPr lang="en-GB" sz="2400" b="1" dirty="0">
              <a:solidFill>
                <a:schemeClr val="bg1"/>
              </a:solidFill>
            </a:endParaRPr>
          </a:p>
        </p:txBody>
      </p:sp>
      <p:sp>
        <p:nvSpPr>
          <p:cNvPr id="19" name="Right Arrow 18"/>
          <p:cNvSpPr/>
          <p:nvPr/>
        </p:nvSpPr>
        <p:spPr>
          <a:xfrm>
            <a:off x="8694410" y="3631588"/>
            <a:ext cx="722766" cy="749097"/>
          </a:xfrm>
          <a:prstGeom prst="rightArrow">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617670" y="2942508"/>
            <a:ext cx="1999628" cy="20000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Fulfillment </a:t>
            </a:r>
            <a:endParaRPr lang="en-GB" sz="2400" b="1" dirty="0">
              <a:solidFill>
                <a:schemeClr val="bg1"/>
              </a:solidFill>
            </a:endParaRPr>
          </a:p>
        </p:txBody>
      </p:sp>
      <p:sp>
        <p:nvSpPr>
          <p:cNvPr id="2" name="TextBox 1"/>
          <p:cNvSpPr txBox="1"/>
          <p:nvPr/>
        </p:nvSpPr>
        <p:spPr>
          <a:xfrm>
            <a:off x="486836" y="5248274"/>
            <a:ext cx="2187907" cy="646331"/>
          </a:xfrm>
          <a:prstGeom prst="rect">
            <a:avLst/>
          </a:prstGeom>
          <a:noFill/>
        </p:spPr>
        <p:txBody>
          <a:bodyPr wrap="none" rtlCol="0">
            <a:spAutoFit/>
          </a:bodyPr>
          <a:lstStyle/>
          <a:p>
            <a:r>
              <a:rPr lang="en-ZA" dirty="0" smtClean="0"/>
              <a:t>Accuracy</a:t>
            </a:r>
          </a:p>
          <a:p>
            <a:r>
              <a:rPr lang="en-ZA" dirty="0" smtClean="0"/>
              <a:t>Quality of equipment</a:t>
            </a:r>
            <a:endParaRPr lang="en-ZA" dirty="0"/>
          </a:p>
        </p:txBody>
      </p:sp>
      <p:sp>
        <p:nvSpPr>
          <p:cNvPr id="13" name="TextBox 12"/>
          <p:cNvSpPr txBox="1"/>
          <p:nvPr/>
        </p:nvSpPr>
        <p:spPr>
          <a:xfrm>
            <a:off x="3489622" y="5248275"/>
            <a:ext cx="2246128" cy="646331"/>
          </a:xfrm>
          <a:prstGeom prst="rect">
            <a:avLst/>
          </a:prstGeom>
          <a:noFill/>
        </p:spPr>
        <p:txBody>
          <a:bodyPr wrap="none" rtlCol="0">
            <a:spAutoFit/>
          </a:bodyPr>
          <a:lstStyle/>
          <a:p>
            <a:r>
              <a:rPr lang="en-ZA" dirty="0" smtClean="0"/>
              <a:t>Needs of user</a:t>
            </a:r>
          </a:p>
          <a:p>
            <a:r>
              <a:rPr lang="en-ZA" dirty="0" smtClean="0"/>
              <a:t>Skills to interpret data</a:t>
            </a:r>
          </a:p>
        </p:txBody>
      </p:sp>
      <p:sp>
        <p:nvSpPr>
          <p:cNvPr id="14" name="TextBox 13"/>
          <p:cNvSpPr txBox="1"/>
          <p:nvPr/>
        </p:nvSpPr>
        <p:spPr>
          <a:xfrm>
            <a:off x="6515113" y="5248273"/>
            <a:ext cx="2386487" cy="369332"/>
          </a:xfrm>
          <a:prstGeom prst="rect">
            <a:avLst/>
          </a:prstGeom>
          <a:noFill/>
        </p:spPr>
        <p:txBody>
          <a:bodyPr wrap="none" rtlCol="0">
            <a:spAutoFit/>
          </a:bodyPr>
          <a:lstStyle/>
          <a:p>
            <a:r>
              <a:rPr lang="en-ZA" dirty="0" smtClean="0"/>
              <a:t>Tailoring of information</a:t>
            </a:r>
          </a:p>
        </p:txBody>
      </p:sp>
      <p:sp>
        <p:nvSpPr>
          <p:cNvPr id="15" name="TextBox 14"/>
          <p:cNvSpPr txBox="1"/>
          <p:nvPr/>
        </p:nvSpPr>
        <p:spPr>
          <a:xfrm>
            <a:off x="9562320" y="5248273"/>
            <a:ext cx="2680542" cy="646331"/>
          </a:xfrm>
          <a:prstGeom prst="rect">
            <a:avLst/>
          </a:prstGeom>
          <a:noFill/>
        </p:spPr>
        <p:txBody>
          <a:bodyPr wrap="none" rtlCol="0">
            <a:spAutoFit/>
          </a:bodyPr>
          <a:lstStyle/>
          <a:p>
            <a:r>
              <a:rPr lang="en-ZA" dirty="0" smtClean="0"/>
              <a:t>Closing the deal</a:t>
            </a:r>
          </a:p>
          <a:p>
            <a:r>
              <a:rPr lang="en-ZA" dirty="0" smtClean="0"/>
              <a:t>Cost recovery mechanisms</a:t>
            </a:r>
          </a:p>
        </p:txBody>
      </p:sp>
    </p:spTree>
    <p:extLst>
      <p:ext uri="{BB962C8B-B14F-4D97-AF65-F5344CB8AC3E}">
        <p14:creationId xmlns:p14="http://schemas.microsoft.com/office/powerpoint/2010/main" val="1593478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881" y="3015643"/>
            <a:ext cx="3868133" cy="2689000"/>
          </a:xfrm>
          <a:prstGeom prst="rect">
            <a:avLst/>
          </a:prstGeom>
        </p:spPr>
      </p:pic>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75881" y="501667"/>
            <a:ext cx="5330363" cy="1077218"/>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Manufacturing analogy:</a:t>
            </a:r>
          </a:p>
          <a:p>
            <a:r>
              <a:rPr lang="en-ZA" sz="3200" b="1" dirty="0" smtClean="0">
                <a:latin typeface="Arial" panose="020B0604020202020204" pitchFamily="34" charset="0"/>
                <a:cs typeface="Arial" panose="020B0604020202020204" pitchFamily="34" charset="0"/>
              </a:rPr>
              <a:t>Who gets a cut?</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TextBox 13"/>
          <p:cNvSpPr txBox="1"/>
          <p:nvPr/>
        </p:nvSpPr>
        <p:spPr>
          <a:xfrm>
            <a:off x="280045" y="4223896"/>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656332" y="2160645"/>
            <a:ext cx="2296463" cy="707886"/>
          </a:xfrm>
          <a:prstGeom prst="rect">
            <a:avLst/>
          </a:prstGeom>
          <a:noFill/>
        </p:spPr>
        <p:txBody>
          <a:bodyPr wrap="none" rtlCol="0">
            <a:spAutoFit/>
          </a:bodyPr>
          <a:lstStyle/>
          <a:p>
            <a:r>
              <a:rPr lang="en-US" sz="2000" dirty="0" smtClean="0"/>
              <a:t>Mining companies </a:t>
            </a:r>
          </a:p>
          <a:p>
            <a:r>
              <a:rPr lang="en-US" sz="2000" dirty="0" smtClean="0"/>
              <a:t>(metal components)</a:t>
            </a:r>
            <a:endParaRPr lang="en-GB" sz="2000" dirty="0"/>
          </a:p>
        </p:txBody>
      </p:sp>
      <p:sp>
        <p:nvSpPr>
          <p:cNvPr id="11" name="TextBox 10"/>
          <p:cNvSpPr txBox="1"/>
          <p:nvPr/>
        </p:nvSpPr>
        <p:spPr>
          <a:xfrm>
            <a:off x="8609619" y="1963900"/>
            <a:ext cx="2240998" cy="707886"/>
          </a:xfrm>
          <a:prstGeom prst="rect">
            <a:avLst/>
          </a:prstGeom>
          <a:noFill/>
        </p:spPr>
        <p:txBody>
          <a:bodyPr wrap="none" rtlCol="0">
            <a:spAutoFit/>
          </a:bodyPr>
          <a:lstStyle/>
          <a:p>
            <a:r>
              <a:rPr lang="en-US" sz="2000" dirty="0" smtClean="0"/>
              <a:t>Livestock producers</a:t>
            </a:r>
          </a:p>
          <a:p>
            <a:r>
              <a:rPr lang="en-US" sz="2000" dirty="0" smtClean="0"/>
              <a:t>(leather seats)</a:t>
            </a:r>
            <a:endParaRPr lang="en-GB" sz="2000" dirty="0"/>
          </a:p>
        </p:txBody>
      </p:sp>
      <p:sp>
        <p:nvSpPr>
          <p:cNvPr id="15" name="TextBox 14"/>
          <p:cNvSpPr txBox="1"/>
          <p:nvPr/>
        </p:nvSpPr>
        <p:spPr>
          <a:xfrm>
            <a:off x="266664" y="3915009"/>
            <a:ext cx="2502801" cy="707886"/>
          </a:xfrm>
          <a:prstGeom prst="rect">
            <a:avLst/>
          </a:prstGeom>
          <a:noFill/>
        </p:spPr>
        <p:txBody>
          <a:bodyPr wrap="none" rtlCol="0">
            <a:spAutoFit/>
          </a:bodyPr>
          <a:lstStyle/>
          <a:p>
            <a:r>
              <a:rPr lang="en-US" sz="2000" dirty="0" smtClean="0"/>
              <a:t>Electronics companies</a:t>
            </a:r>
          </a:p>
          <a:p>
            <a:r>
              <a:rPr lang="en-US" sz="2000" dirty="0" smtClean="0"/>
              <a:t>(electrical parts)</a:t>
            </a:r>
            <a:endParaRPr lang="en-GB" sz="2000" dirty="0"/>
          </a:p>
        </p:txBody>
      </p:sp>
      <p:sp>
        <p:nvSpPr>
          <p:cNvPr id="16" name="TextBox 15"/>
          <p:cNvSpPr txBox="1"/>
          <p:nvPr/>
        </p:nvSpPr>
        <p:spPr>
          <a:xfrm>
            <a:off x="473068" y="5304533"/>
            <a:ext cx="1835137" cy="707886"/>
          </a:xfrm>
          <a:prstGeom prst="rect">
            <a:avLst/>
          </a:prstGeom>
          <a:noFill/>
        </p:spPr>
        <p:txBody>
          <a:bodyPr wrap="square" rtlCol="0">
            <a:spAutoFit/>
          </a:bodyPr>
          <a:lstStyle/>
          <a:p>
            <a:r>
              <a:rPr lang="en-US" sz="2000" dirty="0" smtClean="0"/>
              <a:t>Rubber growers</a:t>
            </a:r>
          </a:p>
          <a:p>
            <a:r>
              <a:rPr lang="en-US" sz="2000" dirty="0" smtClean="0"/>
              <a:t>(</a:t>
            </a:r>
            <a:r>
              <a:rPr lang="en-US" sz="2000" dirty="0" err="1" smtClean="0"/>
              <a:t>tyres</a:t>
            </a:r>
            <a:r>
              <a:rPr lang="en-US" sz="2000" dirty="0" smtClean="0"/>
              <a:t>)</a:t>
            </a:r>
            <a:endParaRPr lang="en-GB" sz="2000" dirty="0"/>
          </a:p>
        </p:txBody>
      </p:sp>
      <p:sp>
        <p:nvSpPr>
          <p:cNvPr id="22" name="TextBox 21"/>
          <p:cNvSpPr txBox="1"/>
          <p:nvPr/>
        </p:nvSpPr>
        <p:spPr>
          <a:xfrm>
            <a:off x="8658740" y="3960033"/>
            <a:ext cx="2142756" cy="707886"/>
          </a:xfrm>
          <a:prstGeom prst="rect">
            <a:avLst/>
          </a:prstGeom>
          <a:noFill/>
        </p:spPr>
        <p:txBody>
          <a:bodyPr wrap="square" rtlCol="0">
            <a:spAutoFit/>
          </a:bodyPr>
          <a:lstStyle/>
          <a:p>
            <a:r>
              <a:rPr lang="en-US" sz="2000" dirty="0" smtClean="0"/>
              <a:t>Car manufacturers</a:t>
            </a:r>
          </a:p>
          <a:p>
            <a:r>
              <a:rPr lang="en-US" sz="2000" dirty="0" smtClean="0"/>
              <a:t>(assemble parts)</a:t>
            </a:r>
            <a:endParaRPr lang="en-GB" sz="2000" dirty="0"/>
          </a:p>
        </p:txBody>
      </p:sp>
      <p:cxnSp>
        <p:nvCxnSpPr>
          <p:cNvPr id="25" name="Straight Arrow Connector 24"/>
          <p:cNvCxnSpPr/>
          <p:nvPr/>
        </p:nvCxnSpPr>
        <p:spPr>
          <a:xfrm>
            <a:off x="2958911" y="2778073"/>
            <a:ext cx="1806702" cy="118196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591720" y="2419047"/>
            <a:ext cx="1972880" cy="154098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1"/>
          </p:cNvCxnSpPr>
          <p:nvPr/>
        </p:nvCxnSpPr>
        <p:spPr>
          <a:xfrm flipH="1">
            <a:off x="6457574" y="4313976"/>
            <a:ext cx="2201166" cy="36226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609618" y="5196811"/>
            <a:ext cx="2755067" cy="707886"/>
          </a:xfrm>
          <a:prstGeom prst="rect">
            <a:avLst/>
          </a:prstGeom>
          <a:noFill/>
        </p:spPr>
        <p:txBody>
          <a:bodyPr wrap="square" rtlCol="0">
            <a:spAutoFit/>
          </a:bodyPr>
          <a:lstStyle/>
          <a:p>
            <a:r>
              <a:rPr lang="en-US" sz="2000" dirty="0" smtClean="0"/>
              <a:t>Car dealerships</a:t>
            </a:r>
          </a:p>
          <a:p>
            <a:r>
              <a:rPr lang="en-US" sz="2000" dirty="0" smtClean="0"/>
              <a:t>(distribution and sales)</a:t>
            </a:r>
            <a:endParaRPr lang="en-GB" sz="2000" dirty="0"/>
          </a:p>
        </p:txBody>
      </p:sp>
      <p:cxnSp>
        <p:nvCxnSpPr>
          <p:cNvPr id="33" name="Straight Arrow Connector 32"/>
          <p:cNvCxnSpPr/>
          <p:nvPr/>
        </p:nvCxnSpPr>
        <p:spPr>
          <a:xfrm flipH="1" flipV="1">
            <a:off x="6457574" y="5009309"/>
            <a:ext cx="2087023" cy="53312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343755" y="5009309"/>
            <a:ext cx="3524482" cy="64916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543813" y="3960033"/>
            <a:ext cx="3203844" cy="37165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31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39076" y="502044"/>
            <a:ext cx="3461925"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Value in a SMS</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TextBox 13"/>
          <p:cNvSpPr txBox="1"/>
          <p:nvPr/>
        </p:nvSpPr>
        <p:spPr>
          <a:xfrm>
            <a:off x="280045" y="4223896"/>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7317852" y="1993248"/>
            <a:ext cx="3624803" cy="1015663"/>
          </a:xfrm>
          <a:prstGeom prst="rect">
            <a:avLst/>
          </a:prstGeom>
          <a:noFill/>
        </p:spPr>
        <p:txBody>
          <a:bodyPr wrap="square" rtlCol="0">
            <a:spAutoFit/>
          </a:bodyPr>
          <a:lstStyle/>
          <a:p>
            <a:r>
              <a:rPr lang="en-US" sz="2000" b="1" dirty="0" smtClean="0"/>
              <a:t>Hydropower</a:t>
            </a:r>
            <a:r>
              <a:rPr lang="en-US" sz="2000" dirty="0" smtClean="0"/>
              <a:t> plant savings in Ethiopia over a decade: </a:t>
            </a:r>
          </a:p>
          <a:p>
            <a:r>
              <a:rPr lang="en-US" sz="2000" b="1" dirty="0" smtClean="0"/>
              <a:t>US$1-6.5 billion </a:t>
            </a:r>
            <a:r>
              <a:rPr lang="en-US" sz="2000" dirty="0" smtClean="0"/>
              <a:t>(Block, 2011)</a:t>
            </a:r>
            <a:endParaRPr lang="en-GB" sz="2000" dirty="0"/>
          </a:p>
        </p:txBody>
      </p:sp>
      <p:sp>
        <p:nvSpPr>
          <p:cNvPr id="15" name="TextBox 14"/>
          <p:cNvSpPr txBox="1"/>
          <p:nvPr/>
        </p:nvSpPr>
        <p:spPr>
          <a:xfrm>
            <a:off x="464776" y="5109197"/>
            <a:ext cx="2366533" cy="1631216"/>
          </a:xfrm>
          <a:prstGeom prst="rect">
            <a:avLst/>
          </a:prstGeom>
          <a:noFill/>
        </p:spPr>
        <p:txBody>
          <a:bodyPr wrap="square" rtlCol="0">
            <a:spAutoFit/>
          </a:bodyPr>
          <a:lstStyle/>
          <a:p>
            <a:r>
              <a:rPr lang="en-US" sz="2000" b="1" dirty="0" smtClean="0"/>
              <a:t>Tourism operators</a:t>
            </a:r>
          </a:p>
          <a:p>
            <a:pPr marL="342900" indent="-342900">
              <a:buFont typeface="Arial" panose="020B0604020202020204" pitchFamily="34" charset="0"/>
              <a:buChar char="•"/>
            </a:pPr>
            <a:r>
              <a:rPr lang="en-US" sz="2000" dirty="0" smtClean="0"/>
              <a:t>improve tourist’s experience</a:t>
            </a:r>
          </a:p>
          <a:p>
            <a:pPr marL="342900" indent="-342900">
              <a:buFont typeface="Arial" panose="020B0604020202020204" pitchFamily="34" charset="0"/>
              <a:buChar char="•"/>
            </a:pPr>
            <a:r>
              <a:rPr lang="en-US" sz="2000" dirty="0" smtClean="0"/>
              <a:t>Fishing/game viewing etc.</a:t>
            </a:r>
            <a:endParaRPr lang="en-GB" sz="2000" dirty="0"/>
          </a:p>
        </p:txBody>
      </p:sp>
      <p:sp>
        <p:nvSpPr>
          <p:cNvPr id="16" name="TextBox 15"/>
          <p:cNvSpPr txBox="1"/>
          <p:nvPr/>
        </p:nvSpPr>
        <p:spPr>
          <a:xfrm>
            <a:off x="8226984" y="3477981"/>
            <a:ext cx="2345045" cy="1631216"/>
          </a:xfrm>
          <a:prstGeom prst="rect">
            <a:avLst/>
          </a:prstGeom>
          <a:noFill/>
        </p:spPr>
        <p:txBody>
          <a:bodyPr wrap="square" rtlCol="0">
            <a:spAutoFit/>
          </a:bodyPr>
          <a:lstStyle/>
          <a:p>
            <a:r>
              <a:rPr lang="en-US" sz="2000" b="1" dirty="0" smtClean="0"/>
              <a:t>Farming </a:t>
            </a:r>
            <a:r>
              <a:rPr lang="en-US" sz="2000" dirty="0" smtClean="0"/>
              <a:t>decisions</a:t>
            </a:r>
          </a:p>
          <a:p>
            <a:pPr marL="285750" indent="-285750">
              <a:buFont typeface="Arial" panose="020B0604020202020204" pitchFamily="34" charset="0"/>
              <a:buChar char="•"/>
            </a:pPr>
            <a:r>
              <a:rPr lang="en-US" sz="2000" dirty="0" smtClean="0"/>
              <a:t>Crop type</a:t>
            </a:r>
          </a:p>
          <a:p>
            <a:pPr marL="285750" indent="-285750">
              <a:buFont typeface="Arial" panose="020B0604020202020204" pitchFamily="34" charset="0"/>
              <a:buChar char="•"/>
            </a:pPr>
            <a:r>
              <a:rPr lang="en-US" sz="2000" dirty="0" smtClean="0"/>
              <a:t>Sowing of seeds </a:t>
            </a:r>
          </a:p>
          <a:p>
            <a:pPr marL="285750" indent="-285750">
              <a:buFont typeface="Arial" panose="020B0604020202020204" pitchFamily="34" charset="0"/>
              <a:buChar char="•"/>
            </a:pPr>
            <a:r>
              <a:rPr lang="en-US" sz="2000" dirty="0" smtClean="0"/>
              <a:t>Irrigation</a:t>
            </a:r>
          </a:p>
          <a:p>
            <a:pPr marL="285750" indent="-285750">
              <a:buFont typeface="Arial" panose="020B0604020202020204" pitchFamily="34" charset="0"/>
              <a:buChar char="•"/>
            </a:pPr>
            <a:r>
              <a:rPr lang="en-US" sz="2000" dirty="0" err="1" smtClean="0"/>
              <a:t>Fertilisation</a:t>
            </a:r>
            <a:endParaRPr lang="en-GB" sz="2000" dirty="0"/>
          </a:p>
        </p:txBody>
      </p:sp>
      <p:sp>
        <p:nvSpPr>
          <p:cNvPr id="22" name="TextBox 21"/>
          <p:cNvSpPr txBox="1"/>
          <p:nvPr/>
        </p:nvSpPr>
        <p:spPr>
          <a:xfrm>
            <a:off x="407009" y="3852948"/>
            <a:ext cx="2789674" cy="707886"/>
          </a:xfrm>
          <a:prstGeom prst="rect">
            <a:avLst/>
          </a:prstGeom>
          <a:noFill/>
        </p:spPr>
        <p:txBody>
          <a:bodyPr wrap="none" rtlCol="0">
            <a:spAutoFit/>
          </a:bodyPr>
          <a:lstStyle/>
          <a:p>
            <a:r>
              <a:rPr lang="en-US" sz="2000" b="1" dirty="0" smtClean="0"/>
              <a:t>Aviation</a:t>
            </a:r>
          </a:p>
          <a:p>
            <a:pPr marL="342900" indent="-342900">
              <a:buFont typeface="Arial" panose="020B0604020202020204" pitchFamily="34" charset="0"/>
              <a:buChar char="•"/>
            </a:pPr>
            <a:r>
              <a:rPr lang="en-US" sz="2000" dirty="0" err="1" smtClean="0"/>
              <a:t>minimise</a:t>
            </a:r>
            <a:r>
              <a:rPr lang="en-US" sz="2000" dirty="0" smtClean="0"/>
              <a:t> flight delays</a:t>
            </a:r>
            <a:endParaRPr lang="en-GB" sz="2000" dirty="0"/>
          </a:p>
        </p:txBody>
      </p:sp>
      <p:sp>
        <p:nvSpPr>
          <p:cNvPr id="20" name="TextBox 19"/>
          <p:cNvSpPr txBox="1"/>
          <p:nvPr/>
        </p:nvSpPr>
        <p:spPr>
          <a:xfrm>
            <a:off x="398856" y="1880918"/>
            <a:ext cx="4254499" cy="1323439"/>
          </a:xfrm>
          <a:prstGeom prst="rect">
            <a:avLst/>
          </a:prstGeom>
          <a:noFill/>
        </p:spPr>
        <p:txBody>
          <a:bodyPr wrap="square" rtlCol="0">
            <a:spAutoFit/>
          </a:bodyPr>
          <a:lstStyle/>
          <a:p>
            <a:r>
              <a:rPr lang="en-US" sz="2000" b="1" dirty="0" smtClean="0"/>
              <a:t>Mining</a:t>
            </a:r>
          </a:p>
          <a:p>
            <a:pPr marL="285750" indent="-285750">
              <a:buFont typeface="Arial" panose="020B0604020202020204" pitchFamily="34" charset="0"/>
              <a:buChar char="•"/>
            </a:pPr>
            <a:r>
              <a:rPr lang="en-US" sz="2000" dirty="0" smtClean="0"/>
              <a:t>Stop operations</a:t>
            </a:r>
          </a:p>
          <a:p>
            <a:pPr marL="285750" indent="-285750">
              <a:buFont typeface="Arial" panose="020B0604020202020204" pitchFamily="34" charset="0"/>
              <a:buChar char="•"/>
            </a:pPr>
            <a:r>
              <a:rPr lang="en-US" sz="2000" dirty="0"/>
              <a:t>E</a:t>
            </a:r>
            <a:r>
              <a:rPr lang="en-US" sz="2000" dirty="0" smtClean="0"/>
              <a:t>vacuate</a:t>
            </a:r>
          </a:p>
          <a:p>
            <a:pPr marL="285750" indent="-285750">
              <a:buFont typeface="Arial" panose="020B0604020202020204" pitchFamily="34" charset="0"/>
              <a:buChar char="•"/>
            </a:pPr>
            <a:r>
              <a:rPr lang="en-US" sz="2000" dirty="0" smtClean="0"/>
              <a:t>Increase production to stockpile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613" y="3209039"/>
            <a:ext cx="3017885" cy="2008265"/>
          </a:xfrm>
          <a:prstGeom prst="rect">
            <a:avLst/>
          </a:prstGeom>
        </p:spPr>
      </p:pic>
      <p:cxnSp>
        <p:nvCxnSpPr>
          <p:cNvPr id="21" name="Straight Arrow Connector 20"/>
          <p:cNvCxnSpPr/>
          <p:nvPr/>
        </p:nvCxnSpPr>
        <p:spPr>
          <a:xfrm>
            <a:off x="6148597" y="4180004"/>
            <a:ext cx="1845362" cy="15522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64334" y="4774555"/>
            <a:ext cx="2060325" cy="8424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16515" y="4315244"/>
            <a:ext cx="1436840" cy="3997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064334" y="3319828"/>
            <a:ext cx="1589021" cy="42454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878286" y="2573526"/>
            <a:ext cx="1296237" cy="106779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36275" y="5463140"/>
            <a:ext cx="2785378" cy="1015663"/>
          </a:xfrm>
          <a:prstGeom prst="rect">
            <a:avLst/>
          </a:prstGeom>
          <a:solidFill>
            <a:srgbClr val="00B0F0"/>
          </a:solidFill>
        </p:spPr>
        <p:txBody>
          <a:bodyPr wrap="none" rtlCol="0">
            <a:spAutoFit/>
          </a:bodyPr>
          <a:lstStyle/>
          <a:p>
            <a:r>
              <a:rPr lang="en-US" sz="2000" dirty="0" smtClean="0"/>
              <a:t>Value to Kenyan farmers:</a:t>
            </a:r>
          </a:p>
          <a:p>
            <a:r>
              <a:rPr lang="en-US" sz="2000" dirty="0" smtClean="0"/>
              <a:t>US$40 </a:t>
            </a:r>
            <a:r>
              <a:rPr lang="en-US" sz="2000" dirty="0"/>
              <a:t>per hectare </a:t>
            </a:r>
            <a:endParaRPr lang="en-US" sz="2000" dirty="0" smtClean="0"/>
          </a:p>
          <a:p>
            <a:r>
              <a:rPr lang="en-US" sz="2000" dirty="0" smtClean="0"/>
              <a:t>(</a:t>
            </a:r>
            <a:r>
              <a:rPr lang="en-US" sz="2000" dirty="0"/>
              <a:t>Hansen et al. 2009</a:t>
            </a:r>
            <a:r>
              <a:rPr lang="en-US" sz="2000" dirty="0" smtClean="0"/>
              <a:t>)</a:t>
            </a:r>
            <a:endParaRPr lang="en-ZA" sz="2000" dirty="0"/>
          </a:p>
        </p:txBody>
      </p:sp>
    </p:spTree>
    <p:extLst>
      <p:ext uri="{BB962C8B-B14F-4D97-AF65-F5344CB8AC3E}">
        <p14:creationId xmlns:p14="http://schemas.microsoft.com/office/powerpoint/2010/main" val="188540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64334" y="288611"/>
            <a:ext cx="6973969" cy="1077218"/>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Production of the SMS to a farmer</a:t>
            </a:r>
          </a:p>
          <a:p>
            <a:r>
              <a:rPr lang="en-ZA" sz="3200" b="1" dirty="0" smtClean="0">
                <a:latin typeface="Arial" panose="020B0604020202020204" pitchFamily="34" charset="0"/>
                <a:cs typeface="Arial" panose="020B0604020202020204" pitchFamily="34" charset="0"/>
              </a:rPr>
              <a:t>Who gets a cut?</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TextBox 13"/>
          <p:cNvSpPr txBox="1"/>
          <p:nvPr/>
        </p:nvSpPr>
        <p:spPr>
          <a:xfrm>
            <a:off x="280045" y="4223896"/>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7424635" y="1911389"/>
            <a:ext cx="3624803" cy="707886"/>
          </a:xfrm>
          <a:prstGeom prst="rect">
            <a:avLst/>
          </a:prstGeom>
          <a:noFill/>
        </p:spPr>
        <p:txBody>
          <a:bodyPr wrap="square" rtlCol="0">
            <a:spAutoFit/>
          </a:bodyPr>
          <a:lstStyle/>
          <a:p>
            <a:r>
              <a:rPr lang="en-US" sz="2000" b="1" dirty="0" smtClean="0"/>
              <a:t>Telecoms company</a:t>
            </a:r>
          </a:p>
          <a:p>
            <a:pPr marL="342900" indent="-342900">
              <a:buFont typeface="Arial" panose="020B0604020202020204" pitchFamily="34" charset="0"/>
              <a:buChar char="•"/>
            </a:pPr>
            <a:r>
              <a:rPr lang="en-US" sz="2000" dirty="0" smtClean="0"/>
              <a:t>distributes SMS</a:t>
            </a:r>
            <a:endParaRPr lang="en-GB" sz="2000" dirty="0"/>
          </a:p>
        </p:txBody>
      </p:sp>
      <p:sp>
        <p:nvSpPr>
          <p:cNvPr id="15" name="TextBox 14"/>
          <p:cNvSpPr txBox="1"/>
          <p:nvPr/>
        </p:nvSpPr>
        <p:spPr>
          <a:xfrm>
            <a:off x="336902" y="3869953"/>
            <a:ext cx="2879613" cy="2246769"/>
          </a:xfrm>
          <a:prstGeom prst="rect">
            <a:avLst/>
          </a:prstGeom>
          <a:noFill/>
        </p:spPr>
        <p:txBody>
          <a:bodyPr wrap="square" rtlCol="0">
            <a:spAutoFit/>
          </a:bodyPr>
          <a:lstStyle/>
          <a:p>
            <a:r>
              <a:rPr lang="en-US" sz="2000" b="1" dirty="0" smtClean="0"/>
              <a:t>Private weather company (e.g. Africa Weather)</a:t>
            </a:r>
          </a:p>
          <a:p>
            <a:pPr marL="342900" indent="-342900">
              <a:buFont typeface="Arial" panose="020B0604020202020204" pitchFamily="34" charset="0"/>
              <a:buChar char="•"/>
            </a:pPr>
            <a:r>
              <a:rPr lang="en-US" sz="2000" dirty="0" smtClean="0"/>
              <a:t>Processes climate data</a:t>
            </a:r>
          </a:p>
          <a:p>
            <a:pPr marL="342900" indent="-342900">
              <a:buFont typeface="Arial" panose="020B0604020202020204" pitchFamily="34" charset="0"/>
              <a:buChar char="•"/>
            </a:pPr>
            <a:r>
              <a:rPr lang="en-US" sz="2000" dirty="0" smtClean="0"/>
              <a:t>Packages information</a:t>
            </a:r>
          </a:p>
          <a:p>
            <a:pPr marL="342900" indent="-342900">
              <a:buFont typeface="Arial" panose="020B0604020202020204" pitchFamily="34" charset="0"/>
              <a:buChar char="•"/>
            </a:pPr>
            <a:r>
              <a:rPr lang="en-US" sz="2000" dirty="0" smtClean="0"/>
              <a:t>Downscaling to field scale</a:t>
            </a:r>
            <a:endParaRPr lang="en-GB" sz="2000" dirty="0"/>
          </a:p>
        </p:txBody>
      </p:sp>
      <p:sp>
        <p:nvSpPr>
          <p:cNvPr id="16" name="TextBox 15"/>
          <p:cNvSpPr txBox="1"/>
          <p:nvPr/>
        </p:nvSpPr>
        <p:spPr>
          <a:xfrm>
            <a:off x="8221366" y="4226296"/>
            <a:ext cx="3710458" cy="1938992"/>
          </a:xfrm>
          <a:prstGeom prst="rect">
            <a:avLst/>
          </a:prstGeom>
          <a:noFill/>
        </p:spPr>
        <p:txBody>
          <a:bodyPr wrap="square" rtlCol="0">
            <a:spAutoFit/>
          </a:bodyPr>
          <a:lstStyle/>
          <a:p>
            <a:r>
              <a:rPr lang="en-US" sz="2000" b="1" dirty="0" smtClean="0"/>
              <a:t>NHMS</a:t>
            </a:r>
            <a:endParaRPr lang="en-US" sz="2000" dirty="0" smtClean="0"/>
          </a:p>
          <a:p>
            <a:pPr marL="285750" indent="-285750">
              <a:buFont typeface="Arial" panose="020B0604020202020204" pitchFamily="34" charset="0"/>
              <a:buChar char="•"/>
            </a:pPr>
            <a:r>
              <a:rPr lang="en-US" sz="2000" dirty="0" smtClean="0"/>
              <a:t>Provides </a:t>
            </a:r>
            <a:r>
              <a:rPr lang="en-US" sz="2000" b="1" dirty="0" smtClean="0"/>
              <a:t>historical data </a:t>
            </a:r>
            <a:r>
              <a:rPr lang="en-US" sz="2000" dirty="0" smtClean="0"/>
              <a:t>for calibrating models</a:t>
            </a:r>
          </a:p>
          <a:p>
            <a:pPr marL="285750" indent="-285750">
              <a:buFont typeface="Arial" panose="020B0604020202020204" pitchFamily="34" charset="0"/>
              <a:buChar char="•"/>
            </a:pPr>
            <a:r>
              <a:rPr lang="en-US" sz="2000" dirty="0" smtClean="0"/>
              <a:t>Provides </a:t>
            </a:r>
            <a:r>
              <a:rPr lang="en-US" sz="2000" b="1" dirty="0" smtClean="0"/>
              <a:t>forecasts</a:t>
            </a:r>
          </a:p>
          <a:p>
            <a:pPr marL="285750" indent="-285750">
              <a:buFont typeface="Arial" panose="020B0604020202020204" pitchFamily="34" charset="0"/>
              <a:buChar char="•"/>
            </a:pPr>
            <a:r>
              <a:rPr lang="en-US" sz="2000" dirty="0" smtClean="0"/>
              <a:t>Adds </a:t>
            </a:r>
            <a:r>
              <a:rPr lang="en-US" sz="2000" b="1" dirty="0" smtClean="0"/>
              <a:t>credibility</a:t>
            </a:r>
            <a:r>
              <a:rPr lang="en-US" sz="2000" dirty="0" smtClean="0"/>
              <a:t> by being honest, independent, broker</a:t>
            </a:r>
          </a:p>
        </p:txBody>
      </p:sp>
      <p:sp>
        <p:nvSpPr>
          <p:cNvPr id="22" name="TextBox 21"/>
          <p:cNvSpPr txBox="1"/>
          <p:nvPr/>
        </p:nvSpPr>
        <p:spPr>
          <a:xfrm>
            <a:off x="4496383" y="5582248"/>
            <a:ext cx="2424300" cy="1015663"/>
          </a:xfrm>
          <a:prstGeom prst="rect">
            <a:avLst/>
          </a:prstGeom>
          <a:noFill/>
        </p:spPr>
        <p:txBody>
          <a:bodyPr wrap="square" rtlCol="0">
            <a:spAutoFit/>
          </a:bodyPr>
          <a:lstStyle/>
          <a:p>
            <a:r>
              <a:rPr lang="en-US" sz="2000" b="1" dirty="0" err="1" smtClean="0"/>
              <a:t>Agri</a:t>
            </a:r>
            <a:r>
              <a:rPr lang="en-US" sz="2000" b="1" dirty="0" smtClean="0"/>
              <a:t>-supplier</a:t>
            </a:r>
          </a:p>
          <a:p>
            <a:pPr marL="342900" indent="-342900">
              <a:buFont typeface="Arial" panose="020B0604020202020204" pitchFamily="34" charset="0"/>
              <a:buChar char="•"/>
            </a:pPr>
            <a:r>
              <a:rPr lang="en-US" sz="2000" dirty="0" smtClean="0"/>
              <a:t>Provides database of clients</a:t>
            </a:r>
            <a:endParaRPr lang="en-GB" sz="2000" dirty="0"/>
          </a:p>
        </p:txBody>
      </p:sp>
      <p:sp>
        <p:nvSpPr>
          <p:cNvPr id="20" name="TextBox 19"/>
          <p:cNvSpPr txBox="1"/>
          <p:nvPr/>
        </p:nvSpPr>
        <p:spPr>
          <a:xfrm>
            <a:off x="398856" y="1880918"/>
            <a:ext cx="4254499" cy="1323439"/>
          </a:xfrm>
          <a:prstGeom prst="rect">
            <a:avLst/>
          </a:prstGeom>
          <a:noFill/>
        </p:spPr>
        <p:txBody>
          <a:bodyPr wrap="square" rtlCol="0">
            <a:spAutoFit/>
          </a:bodyPr>
          <a:lstStyle/>
          <a:p>
            <a:r>
              <a:rPr lang="en-US" sz="2000" b="1" dirty="0" smtClean="0"/>
              <a:t>Research institution (e.g. CABI)</a:t>
            </a:r>
          </a:p>
          <a:p>
            <a:pPr marL="285750" indent="-285750">
              <a:buFont typeface="Arial" panose="020B0604020202020204" pitchFamily="34" charset="0"/>
              <a:buChar char="•"/>
            </a:pPr>
            <a:r>
              <a:rPr lang="en-US" sz="2000" dirty="0" smtClean="0"/>
              <a:t>Adds </a:t>
            </a:r>
            <a:r>
              <a:rPr lang="en-US" sz="2000" dirty="0" err="1" smtClean="0"/>
              <a:t>agri</a:t>
            </a:r>
            <a:r>
              <a:rPr lang="en-US" sz="2000" dirty="0" smtClean="0"/>
              <a:t> information</a:t>
            </a:r>
          </a:p>
          <a:p>
            <a:pPr marL="285750" indent="-285750">
              <a:buFont typeface="Arial" panose="020B0604020202020204" pitchFamily="34" charset="0"/>
              <a:buChar char="•"/>
            </a:pPr>
            <a:r>
              <a:rPr lang="en-US" sz="2000" dirty="0" smtClean="0"/>
              <a:t>Uses expertise from multi-disciplinary team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613" y="3209039"/>
            <a:ext cx="3017885" cy="2008265"/>
          </a:xfrm>
          <a:prstGeom prst="rect">
            <a:avLst/>
          </a:prstGeom>
        </p:spPr>
      </p:pic>
      <p:cxnSp>
        <p:nvCxnSpPr>
          <p:cNvPr id="21" name="Straight Arrow Connector 20"/>
          <p:cNvCxnSpPr/>
          <p:nvPr/>
        </p:nvCxnSpPr>
        <p:spPr>
          <a:xfrm>
            <a:off x="6148597" y="4180004"/>
            <a:ext cx="1890084" cy="39513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64335" y="4774555"/>
            <a:ext cx="1084933" cy="8424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50814" y="4774555"/>
            <a:ext cx="36071" cy="84715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690588" y="2409745"/>
            <a:ext cx="1262489" cy="109116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57897" y="2265332"/>
            <a:ext cx="1255711" cy="1272511"/>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64496" y="3241215"/>
            <a:ext cx="3084942" cy="400110"/>
          </a:xfrm>
          <a:prstGeom prst="rect">
            <a:avLst/>
          </a:prstGeom>
          <a:noFill/>
        </p:spPr>
        <p:txBody>
          <a:bodyPr wrap="square" rtlCol="0">
            <a:spAutoFit/>
          </a:bodyPr>
          <a:lstStyle/>
          <a:p>
            <a:r>
              <a:rPr lang="en-US" sz="2000" b="1" dirty="0" smtClean="0"/>
              <a:t>Satellite data providers</a:t>
            </a:r>
          </a:p>
        </p:txBody>
      </p:sp>
      <p:cxnSp>
        <p:nvCxnSpPr>
          <p:cNvPr id="19" name="Straight Arrow Connector 18"/>
          <p:cNvCxnSpPr/>
          <p:nvPr/>
        </p:nvCxnSpPr>
        <p:spPr>
          <a:xfrm flipV="1">
            <a:off x="6749309" y="3441270"/>
            <a:ext cx="1128599" cy="26612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35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79" y="441591"/>
            <a:ext cx="2221184" cy="845216"/>
          </a:xfrm>
          <a:prstGeom prst="rect">
            <a:avLst/>
          </a:prstGeom>
        </p:spPr>
      </p:pic>
      <p:sp>
        <p:nvSpPr>
          <p:cNvPr id="14" name="Rectangle 13"/>
          <p:cNvSpPr/>
          <p:nvPr/>
        </p:nvSpPr>
        <p:spPr>
          <a:xfrm>
            <a:off x="390240" y="1869292"/>
            <a:ext cx="8461659" cy="4524315"/>
          </a:xfrm>
          <a:prstGeom prst="rect">
            <a:avLst/>
          </a:prstGeom>
        </p:spPr>
        <p:txBody>
          <a:bodyPr wrap="square">
            <a:spAutoFit/>
          </a:bodyPr>
          <a:lstStyle/>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Training of NHMS staff to provide goods/services to the private sector</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(ACMAD/AGRHYMET do not have this service available.)</a:t>
            </a:r>
            <a:endParaRPr lang="en-ZA" sz="2400" dirty="0" smtClean="0">
              <a:latin typeface="Arial" panose="020B0604020202020204" pitchFamily="34" charset="0"/>
              <a:cs typeface="Arial" panose="020B0604020202020204" pitchFamily="34" charset="0"/>
            </a:endParaRPr>
          </a:p>
          <a:p>
            <a:endParaRPr lang="en-ZA"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Private sector companies excluding NHMS</a:t>
            </a:r>
          </a:p>
          <a:p>
            <a:endParaRPr lang="en-ZA" sz="2400" dirty="0">
              <a:latin typeface="Arial" panose="020B0604020202020204" pitchFamily="34" charset="0"/>
              <a:cs typeface="Arial" panose="020B0604020202020204" pitchFamily="34" charset="0"/>
            </a:endParaRPr>
          </a:p>
          <a:p>
            <a:pPr lvl="1"/>
            <a:r>
              <a:rPr lang="en-ZA" sz="2400" dirty="0" smtClean="0">
                <a:latin typeface="Arial" panose="020B0604020202020204" pitchFamily="34" charset="0"/>
                <a:cs typeface="Arial" panose="020B0604020202020204" pitchFamily="34" charset="0"/>
              </a:rPr>
              <a:t>EARS-FESA</a:t>
            </a:r>
            <a:r>
              <a:rPr lang="en-ZA" sz="2400" dirty="0">
                <a:latin typeface="Arial" panose="020B0604020202020204" pitchFamily="34" charset="0"/>
                <a:cs typeface="Arial" panose="020B0604020202020204" pitchFamily="34" charset="0"/>
              </a:rPr>
              <a:t>: </a:t>
            </a:r>
            <a:endParaRPr lang="en-ZA"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satellite </a:t>
            </a:r>
            <a:r>
              <a:rPr lang="en-ZA" sz="2400" dirty="0">
                <a:latin typeface="Arial" panose="020B0604020202020204" pitchFamily="34" charset="0"/>
                <a:cs typeface="Arial" panose="020B0604020202020204" pitchFamily="34" charset="0"/>
              </a:rPr>
              <a:t>indices for </a:t>
            </a:r>
            <a:r>
              <a:rPr lang="en-ZA" sz="2400" dirty="0" smtClean="0">
                <a:latin typeface="Arial" panose="020B0604020202020204" pitchFamily="34" charset="0"/>
                <a:cs typeface="Arial" panose="020B0604020202020204" pitchFamily="34" charset="0"/>
              </a:rPr>
              <a:t>weather index-based insurance.</a:t>
            </a:r>
          </a:p>
          <a:p>
            <a:pPr marL="800100" lvl="1"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a:t>
            </a:r>
            <a:r>
              <a:rPr lang="en-ZA" sz="2400" dirty="0">
                <a:latin typeface="Arial" panose="020B0604020202020204" pitchFamily="34" charset="0"/>
                <a:cs typeface="Arial" panose="020B0604020202020204" pitchFamily="34" charset="0"/>
              </a:rPr>
              <a:t>0.5 euro per farmer</a:t>
            </a:r>
          </a:p>
          <a:p>
            <a:pPr marL="800100" lvl="1"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&gt; 1 million farmers</a:t>
            </a:r>
          </a:p>
          <a:p>
            <a:pPr marL="800100" lvl="1" indent="-34290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Private sector companies competing with NHMS</a:t>
            </a:r>
            <a:endParaRPr lang="en-ZA" sz="2400" dirty="0">
              <a:latin typeface="Arial" panose="020B0604020202020204" pitchFamily="34" charset="0"/>
              <a:cs typeface="Arial" panose="020B0604020202020204" pitchFamily="34" charset="0"/>
            </a:endParaRPr>
          </a:p>
        </p:txBody>
      </p:sp>
      <p:sp>
        <p:nvSpPr>
          <p:cNvPr id="7" name="TextBox 6"/>
          <p:cNvSpPr txBox="1"/>
          <p:nvPr/>
        </p:nvSpPr>
        <p:spPr>
          <a:xfrm>
            <a:off x="2302381" y="702031"/>
            <a:ext cx="6743810" cy="584776"/>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Potential barriers</a:t>
            </a:r>
            <a:endParaRPr lang="en-ZA" sz="32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293" y="3024553"/>
            <a:ext cx="3105707" cy="3833447"/>
          </a:xfrm>
          <a:prstGeom prst="rect">
            <a:avLst/>
          </a:prstGeom>
        </p:spPr>
      </p:pic>
    </p:spTree>
    <p:extLst>
      <p:ext uri="{BB962C8B-B14F-4D97-AF65-F5344CB8AC3E}">
        <p14:creationId xmlns:p14="http://schemas.microsoft.com/office/powerpoint/2010/main" val="821249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2" name="TextBox 11"/>
          <p:cNvSpPr txBox="1"/>
          <p:nvPr/>
        </p:nvSpPr>
        <p:spPr>
          <a:xfrm>
            <a:off x="139351" y="2830137"/>
            <a:ext cx="4723755" cy="317009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SAWS, South </a:t>
            </a:r>
            <a:r>
              <a:rPr lang="en-US" sz="2400" b="1" dirty="0" smtClean="0">
                <a:latin typeface="Arial" panose="020B0604020202020204" pitchFamily="34" charset="0"/>
                <a:cs typeface="Arial" panose="020B0604020202020204" pitchFamily="34" charset="0"/>
              </a:rPr>
              <a:t>Africa</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No clearly defined mandate for partnership</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Best practices not reviewed</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Outdated strategies (e.g. equipment)</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Insufficient staff within SAWS</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Compensation to SAWS insufficient for cost recovery </a:t>
            </a:r>
          </a:p>
        </p:txBody>
      </p:sp>
      <p:sp>
        <p:nvSpPr>
          <p:cNvPr id="13" name="TextBox 12"/>
          <p:cNvSpPr txBox="1"/>
          <p:nvPr/>
        </p:nvSpPr>
        <p:spPr>
          <a:xfrm>
            <a:off x="5207488" y="2830137"/>
            <a:ext cx="3975100" cy="350865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KNMI, The </a:t>
            </a:r>
            <a:r>
              <a:rPr lang="en-US" sz="2400" b="1" dirty="0" smtClean="0">
                <a:latin typeface="Arial" panose="020B0604020202020204" pitchFamily="34" charset="0"/>
                <a:cs typeface="Arial" panose="020B0604020202020204" pitchFamily="34" charset="0"/>
              </a:rPr>
              <a:t>Netherlands</a:t>
            </a:r>
            <a:endParaRPr lang="en-ZA"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200" dirty="0" smtClean="0">
                <a:latin typeface="Arial" panose="020B0604020202020204" pitchFamily="34" charset="0"/>
                <a:cs typeface="Arial" panose="020B0604020202020204" pitchFamily="34" charset="0"/>
              </a:rPr>
              <a:t>Clear mandate by law on tasks for NHMS and private weather company from the start</a:t>
            </a:r>
          </a:p>
          <a:p>
            <a:pPr marL="285750" indent="-285750">
              <a:buFont typeface="Arial" panose="020B0604020202020204" pitchFamily="34" charset="0"/>
              <a:buChar char="•"/>
            </a:pPr>
            <a:r>
              <a:rPr lang="en-ZA" sz="2200" dirty="0" smtClean="0">
                <a:latin typeface="Arial" panose="020B0604020202020204" pitchFamily="34" charset="0"/>
                <a:cs typeface="Arial" panose="020B0604020202020204" pitchFamily="34" charset="0"/>
              </a:rPr>
              <a:t>Modern equipment</a:t>
            </a:r>
          </a:p>
          <a:p>
            <a:pPr marL="285750" indent="-285750">
              <a:buFont typeface="Arial" panose="020B0604020202020204" pitchFamily="34" charset="0"/>
              <a:buChar char="•"/>
            </a:pPr>
            <a:r>
              <a:rPr lang="en-ZA" sz="2200" dirty="0" smtClean="0">
                <a:latin typeface="Arial" panose="020B0604020202020204" pitchFamily="34" charset="0"/>
                <a:cs typeface="Arial" panose="020B0604020202020204" pitchFamily="34" charset="0"/>
              </a:rPr>
              <a:t>Sharing of sufficient qualified staff over to company</a:t>
            </a:r>
          </a:p>
          <a:p>
            <a:pPr marL="285750" indent="-285750">
              <a:buFont typeface="Arial" panose="020B0604020202020204" pitchFamily="34" charset="0"/>
              <a:buChar char="•"/>
            </a:pPr>
            <a:r>
              <a:rPr lang="en-ZA" sz="2200" dirty="0" smtClean="0">
                <a:latin typeface="Arial" panose="020B0604020202020204" pitchFamily="34" charset="0"/>
                <a:cs typeface="Arial" panose="020B0604020202020204" pitchFamily="34" charset="0"/>
              </a:rPr>
              <a:t>Sufficient cost recovery</a:t>
            </a:r>
          </a:p>
        </p:txBody>
      </p:sp>
      <p:sp>
        <p:nvSpPr>
          <p:cNvPr id="2" name="Rectangle 1"/>
          <p:cNvSpPr/>
          <p:nvPr/>
        </p:nvSpPr>
        <p:spPr>
          <a:xfrm>
            <a:off x="3161010" y="461447"/>
            <a:ext cx="6664708" cy="523220"/>
          </a:xfrm>
          <a:prstGeom prst="rect">
            <a:avLst/>
          </a:prstGeom>
        </p:spPr>
        <p:txBody>
          <a:bodyPr wrap="square">
            <a:spAutoFit/>
          </a:bodyPr>
          <a:lstStyle/>
          <a:p>
            <a:r>
              <a:rPr lang="en-ZA" sz="2800" b="1" dirty="0" smtClean="0">
                <a:latin typeface="Arial" panose="020B0604020202020204" pitchFamily="34" charset="0"/>
                <a:cs typeface="Arial" panose="020B0604020202020204" pitchFamily="34" charset="0"/>
              </a:rPr>
              <a:t>Africa </a:t>
            </a:r>
            <a:r>
              <a:rPr lang="en-ZA" sz="2800" b="1" dirty="0">
                <a:latin typeface="Arial" panose="020B0604020202020204" pitchFamily="34" charset="0"/>
                <a:cs typeface="Arial" panose="020B0604020202020204" pitchFamily="34" charset="0"/>
              </a:rPr>
              <a:t>Weather </a:t>
            </a:r>
            <a:r>
              <a:rPr lang="en-ZA" sz="2800" b="1" dirty="0" smtClean="0">
                <a:latin typeface="Arial" panose="020B0604020202020204" pitchFamily="34" charset="0"/>
                <a:cs typeface="Arial" panose="020B0604020202020204" pitchFamily="34" charset="0"/>
              </a:rPr>
              <a:t>and </a:t>
            </a:r>
            <a:r>
              <a:rPr lang="en-ZA" sz="2800" b="1" dirty="0" err="1" smtClean="0">
                <a:latin typeface="Arial" panose="020B0604020202020204" pitchFamily="34" charset="0"/>
                <a:cs typeface="Arial" panose="020B0604020202020204" pitchFamily="34" charset="0"/>
              </a:rPr>
              <a:t>Weathernews</a:t>
            </a:r>
            <a:endParaRPr lang="en-ZA"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58299" y="1774231"/>
            <a:ext cx="2933701" cy="5083770"/>
          </a:xfrm>
          <a:prstGeom prst="rect">
            <a:avLst/>
          </a:prstGeom>
        </p:spPr>
      </p:pic>
    </p:spTree>
    <p:extLst>
      <p:ext uri="{BB962C8B-B14F-4D97-AF65-F5344CB8AC3E}">
        <p14:creationId xmlns:p14="http://schemas.microsoft.com/office/powerpoint/2010/main" val="2218789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8376" y="303641"/>
            <a:ext cx="4371853" cy="1077218"/>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Timeline for the Market Assessment</a:t>
            </a:r>
            <a:endParaRPr lang="en-ZA" sz="3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08538596"/>
              </p:ext>
            </p:extLst>
          </p:nvPr>
        </p:nvGraphicFramePr>
        <p:xfrm>
          <a:off x="2142064" y="1877827"/>
          <a:ext cx="8322736" cy="2167396"/>
        </p:xfrm>
        <a:graphic>
          <a:graphicData uri="http://schemas.openxmlformats.org/drawingml/2006/table">
            <a:tbl>
              <a:tblPr firstRow="1" bandRow="1">
                <a:tableStyleId>{5C22544A-7EE6-4342-B048-85BDC9FD1C3A}</a:tableStyleId>
              </a:tblPr>
              <a:tblGrid>
                <a:gridCol w="2080684"/>
                <a:gridCol w="2089152"/>
                <a:gridCol w="2072216"/>
                <a:gridCol w="2080684"/>
              </a:tblGrid>
              <a:tr h="540098">
                <a:tc>
                  <a:txBody>
                    <a:bodyPr/>
                    <a:lstStyle/>
                    <a:p>
                      <a:r>
                        <a:rPr lang="en-US" dirty="0" smtClean="0"/>
                        <a:t>August</a:t>
                      </a:r>
                      <a:endParaRPr lang="en-GB" dirty="0"/>
                    </a:p>
                  </a:txBody>
                  <a:tcPr/>
                </a:tc>
                <a:tc>
                  <a:txBody>
                    <a:bodyPr/>
                    <a:lstStyle/>
                    <a:p>
                      <a:r>
                        <a:rPr lang="en-US" dirty="0" smtClean="0"/>
                        <a:t>September</a:t>
                      </a:r>
                      <a:endParaRPr lang="en-GB" dirty="0"/>
                    </a:p>
                  </a:txBody>
                  <a:tcPr/>
                </a:tc>
                <a:tc>
                  <a:txBody>
                    <a:bodyPr/>
                    <a:lstStyle/>
                    <a:p>
                      <a:r>
                        <a:rPr lang="en-US" dirty="0" smtClean="0"/>
                        <a:t>October</a:t>
                      </a:r>
                      <a:endParaRPr lang="en-GB" dirty="0"/>
                    </a:p>
                  </a:txBody>
                  <a:tcPr/>
                </a:tc>
                <a:tc>
                  <a:txBody>
                    <a:bodyPr/>
                    <a:lstStyle/>
                    <a:p>
                      <a:r>
                        <a:rPr lang="en-US" dirty="0" smtClean="0"/>
                        <a:t>November</a:t>
                      </a:r>
                      <a:endParaRPr lang="en-GB" dirty="0"/>
                    </a:p>
                  </a:txBody>
                  <a:tcPr/>
                </a:tc>
              </a:tr>
              <a:tr h="712898">
                <a:tc>
                  <a:txBody>
                    <a:bodyPr/>
                    <a:lstStyle/>
                    <a:p>
                      <a:r>
                        <a:rPr lang="en-US" dirty="0" smtClean="0"/>
                        <a:t>25-27 CIRDA workshop</a:t>
                      </a:r>
                      <a:endParaRPr lang="en-GB" dirty="0"/>
                    </a:p>
                  </a:txBody>
                  <a:tcPr/>
                </a:tc>
                <a:tc>
                  <a:txBody>
                    <a:bodyPr/>
                    <a:lstStyle/>
                    <a:p>
                      <a:r>
                        <a:rPr lang="en-US" dirty="0" smtClean="0"/>
                        <a:t>Interview private sector</a:t>
                      </a:r>
                      <a:endParaRPr lang="en-GB" dirty="0"/>
                    </a:p>
                  </a:txBody>
                  <a:tcPr/>
                </a:tc>
                <a:tc>
                  <a:txBody>
                    <a:bodyPr/>
                    <a:lstStyle/>
                    <a:p>
                      <a:r>
                        <a:rPr lang="en-US" dirty="0" smtClean="0"/>
                        <a:t>Pathways and partnerships</a:t>
                      </a:r>
                      <a:endParaRPr lang="en-GB" dirty="0"/>
                    </a:p>
                  </a:txBody>
                  <a:tcPr/>
                </a:tc>
                <a:tc>
                  <a:txBody>
                    <a:bodyPr/>
                    <a:lstStyle/>
                    <a:p>
                      <a:r>
                        <a:rPr lang="en-US" dirty="0" smtClean="0"/>
                        <a:t>Recommendations</a:t>
                      </a:r>
                      <a:endParaRPr lang="en-GB" dirty="0"/>
                    </a:p>
                  </a:txBody>
                  <a:tcPr/>
                </a:tc>
              </a:tr>
              <a:tr h="712898">
                <a:tc>
                  <a:txBody>
                    <a:bodyPr/>
                    <a:lstStyle/>
                    <a:p>
                      <a:r>
                        <a:rPr lang="en-US" dirty="0" smtClean="0"/>
                        <a:t>Status</a:t>
                      </a:r>
                      <a:r>
                        <a:rPr lang="en-US" baseline="0" dirty="0" smtClean="0"/>
                        <a:t> </a:t>
                      </a:r>
                      <a:r>
                        <a:rPr lang="en-US" baseline="0" dirty="0" smtClean="0"/>
                        <a:t>quo</a:t>
                      </a:r>
                      <a:endParaRPr lang="en-GB" dirty="0"/>
                    </a:p>
                  </a:txBody>
                  <a:tcPr/>
                </a:tc>
                <a:tc>
                  <a:txBody>
                    <a:bodyPr/>
                    <a:lstStyle/>
                    <a:p>
                      <a:r>
                        <a:rPr lang="en-US" dirty="0" smtClean="0"/>
                        <a:t>Partial </a:t>
                      </a:r>
                      <a:r>
                        <a:rPr lang="en-US" dirty="0" smtClean="0"/>
                        <a:t>draft </a:t>
                      </a:r>
                      <a:endParaRPr lang="en-GB" dirty="0"/>
                    </a:p>
                  </a:txBody>
                  <a:tcPr/>
                </a:tc>
                <a:tc>
                  <a:txBody>
                    <a:bodyPr/>
                    <a:lstStyle/>
                    <a:p>
                      <a:r>
                        <a:rPr lang="en-GB" dirty="0" smtClean="0"/>
                        <a:t>Full draft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Presentation </a:t>
                      </a:r>
                      <a:r>
                        <a:rPr lang="en-US" dirty="0" smtClean="0"/>
                        <a:t>in Zambia </a:t>
                      </a:r>
                      <a:r>
                        <a:rPr lang="en-US" dirty="0" smtClean="0"/>
                        <a:t>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a:t>
                      </a:r>
                      <a:r>
                        <a:rPr lang="en-US" baseline="0" dirty="0" smtClean="0"/>
                        <a:t> report</a:t>
                      </a:r>
                      <a:endParaRPr lang="en-GB" dirty="0" smtClean="0"/>
                    </a:p>
                  </a:txBody>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45190"/>
            <a:ext cx="4330700" cy="261281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1893" y="4245190"/>
            <a:ext cx="3650107" cy="2612811"/>
          </a:xfrm>
          <a:prstGeom prst="rect">
            <a:avLst/>
          </a:prstGeom>
        </p:spPr>
      </p:pic>
    </p:spTree>
    <p:extLst>
      <p:ext uri="{BB962C8B-B14F-4D97-AF65-F5344CB8AC3E}">
        <p14:creationId xmlns:p14="http://schemas.microsoft.com/office/powerpoint/2010/main" val="311484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smtClean="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Rectangle 13"/>
          <p:cNvSpPr/>
          <p:nvPr/>
        </p:nvSpPr>
        <p:spPr>
          <a:xfrm>
            <a:off x="280045" y="2006249"/>
            <a:ext cx="8663930" cy="2677656"/>
          </a:xfrm>
          <a:prstGeom prst="rect">
            <a:avLst/>
          </a:prstGeom>
        </p:spPr>
        <p:txBody>
          <a:bodyPr wrap="square">
            <a:spAutoFit/>
          </a:bodyPr>
          <a:lstStyle/>
          <a:p>
            <a:r>
              <a:rPr lang="en-ZA" sz="2400" dirty="0" smtClean="0">
                <a:latin typeface="Arial" panose="020B0604020202020204" pitchFamily="34" charset="0"/>
                <a:cs typeface="Arial" panose="020B0604020202020204" pitchFamily="34" charset="0"/>
              </a:rPr>
              <a:t>Two approaches for gathering </a:t>
            </a:r>
            <a:r>
              <a:rPr lang="en-ZA" sz="2400" dirty="0" smtClean="0">
                <a:latin typeface="Arial" panose="020B0604020202020204" pitchFamily="34" charset="0"/>
                <a:cs typeface="Arial" panose="020B0604020202020204" pitchFamily="34" charset="0"/>
              </a:rPr>
              <a:t>information during our workshop</a:t>
            </a:r>
            <a:endParaRPr lang="en-ZA" sz="24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1. Plenary session</a:t>
            </a:r>
          </a:p>
          <a:p>
            <a:endParaRPr lang="en-ZA" sz="2400" dirty="0" smtClean="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2. Country </a:t>
            </a:r>
            <a:r>
              <a:rPr lang="en-ZA" sz="2400" dirty="0">
                <a:latin typeface="Arial" panose="020B0604020202020204" pitchFamily="34" charset="0"/>
                <a:cs typeface="Arial" panose="020B0604020202020204" pitchFamily="34" charset="0"/>
              </a:rPr>
              <a:t>meetings – 1.5 hour session, </a:t>
            </a:r>
            <a:r>
              <a:rPr lang="en-ZA" sz="2400" dirty="0" smtClean="0">
                <a:latin typeface="Arial" panose="020B0604020202020204" pitchFamily="34" charset="0"/>
                <a:cs typeface="Arial" panose="020B0604020202020204" pitchFamily="34" charset="0"/>
              </a:rPr>
              <a:t>+/-4 </a:t>
            </a:r>
            <a:r>
              <a:rPr lang="en-ZA" sz="2400" dirty="0">
                <a:latin typeface="Arial" panose="020B0604020202020204" pitchFamily="34" charset="0"/>
                <a:cs typeface="Arial" panose="020B0604020202020204" pitchFamily="34" charset="0"/>
              </a:rPr>
              <a:t>per day</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One representative of each country</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Please sign up during lunch today</a:t>
            </a: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66600" y="4016367"/>
            <a:ext cx="4525400" cy="2841633"/>
          </a:xfrm>
          <a:prstGeom prst="rect">
            <a:avLst/>
          </a:prstGeom>
        </p:spPr>
      </p:pic>
    </p:spTree>
    <p:extLst>
      <p:ext uri="{BB962C8B-B14F-4D97-AF65-F5344CB8AC3E}">
        <p14:creationId xmlns:p14="http://schemas.microsoft.com/office/powerpoint/2010/main" val="258965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12598" y="766848"/>
            <a:ext cx="5330363" cy="584776"/>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Overview of </a:t>
            </a:r>
            <a:r>
              <a:rPr lang="en-ZA" sz="3200" b="1" dirty="0">
                <a:latin typeface="Arial" panose="020B0604020202020204" pitchFamily="34" charset="0"/>
                <a:cs typeface="Arial" panose="020B0604020202020204" pitchFamily="34" charset="0"/>
              </a:rPr>
              <a:t>P</a:t>
            </a:r>
            <a:r>
              <a:rPr lang="en-ZA" sz="3200" b="1" dirty="0" smtClean="0">
                <a:latin typeface="Arial" panose="020B0604020202020204" pitchFamily="34" charset="0"/>
                <a:cs typeface="Arial" panose="020B0604020202020204" pitchFamily="34" charset="0"/>
              </a:rPr>
              <a:t>resentation</a:t>
            </a:r>
            <a:endParaRPr lang="en-ZA" sz="3200" dirty="0">
              <a:latin typeface="Arial" panose="020B0604020202020204" pitchFamily="34" charset="0"/>
              <a:cs typeface="Arial" panose="020B0604020202020204" pitchFamily="34" charset="0"/>
            </a:endParaRPr>
          </a:p>
        </p:txBody>
      </p:sp>
      <p:sp>
        <p:nvSpPr>
          <p:cNvPr id="2" name="TextBox 1"/>
          <p:cNvSpPr txBox="1"/>
          <p:nvPr/>
        </p:nvSpPr>
        <p:spPr>
          <a:xfrm>
            <a:off x="467770" y="2491871"/>
            <a:ext cx="7409405" cy="3416320"/>
          </a:xfrm>
          <a:prstGeom prst="rect">
            <a:avLst/>
          </a:prstGeom>
          <a:noFill/>
        </p:spPr>
        <p:txBody>
          <a:bodyPr wrap="square" rtlCol="0">
            <a:spAutoFit/>
          </a:bodyPr>
          <a:lstStyle/>
          <a:p>
            <a:pPr marL="457200" indent="-457200">
              <a:buFont typeface="+mj-lt"/>
              <a:buAutoNum type="arabicPeriod"/>
            </a:pPr>
            <a:r>
              <a:rPr lang="en-ZA" sz="2400" dirty="0">
                <a:latin typeface="Arial" panose="020B0604020202020204" pitchFamily="34" charset="0"/>
                <a:cs typeface="Arial" panose="020B0604020202020204" pitchFamily="34" charset="0"/>
              </a:rPr>
              <a:t>Conceptual Framework</a:t>
            </a:r>
          </a:p>
          <a:p>
            <a:pPr marL="457200" indent="-457200">
              <a:buFont typeface="+mj-lt"/>
              <a:buAutoNum type="arabicPeriod"/>
            </a:pPr>
            <a:r>
              <a:rPr lang="en-ZA" sz="2400" dirty="0" smtClean="0">
                <a:latin typeface="Arial" panose="020B0604020202020204" pitchFamily="34" charset="0"/>
                <a:cs typeface="Arial" panose="020B0604020202020204" pitchFamily="34" charset="0"/>
              </a:rPr>
              <a:t>Proposed structure </a:t>
            </a:r>
            <a:r>
              <a:rPr lang="en-ZA" sz="2400" dirty="0">
                <a:latin typeface="Arial" panose="020B0604020202020204" pitchFamily="34" charset="0"/>
                <a:cs typeface="Arial" panose="020B0604020202020204" pitchFamily="34" charset="0"/>
              </a:rPr>
              <a:t>of Market </a:t>
            </a:r>
            <a:r>
              <a:rPr lang="en-ZA" sz="2400" dirty="0" smtClean="0">
                <a:latin typeface="Arial" panose="020B0604020202020204" pitchFamily="34" charset="0"/>
                <a:cs typeface="Arial" panose="020B0604020202020204" pitchFamily="34" charset="0"/>
              </a:rPr>
              <a:t>Study</a:t>
            </a:r>
            <a:endParaRPr lang="en-ZA" sz="2400" dirty="0">
              <a:latin typeface="Arial" panose="020B0604020202020204" pitchFamily="34" charset="0"/>
              <a:cs typeface="Arial" panose="020B0604020202020204" pitchFamily="34" charset="0"/>
            </a:endParaRPr>
          </a:p>
          <a:p>
            <a:pPr marL="457200" indent="-457200">
              <a:buFont typeface="+mj-lt"/>
              <a:buAutoNum type="arabicPeriod"/>
            </a:pPr>
            <a:r>
              <a:rPr lang="en-ZA" sz="2400" dirty="0" smtClean="0">
                <a:latin typeface="Arial" panose="020B0604020202020204" pitchFamily="34" charset="0"/>
                <a:cs typeface="Arial" panose="020B0604020202020204" pitchFamily="34" charset="0"/>
              </a:rPr>
              <a:t>Breaking news from World Meteorological Congress (June 2015) </a:t>
            </a:r>
          </a:p>
          <a:p>
            <a:pPr marL="457200" indent="-457200">
              <a:buFont typeface="+mj-lt"/>
              <a:buAutoNum type="arabicPeriod"/>
            </a:pPr>
            <a:r>
              <a:rPr lang="en-ZA" sz="2400" dirty="0" smtClean="0">
                <a:latin typeface="Arial" panose="020B0604020202020204" pitchFamily="34" charset="0"/>
                <a:cs typeface="Arial" panose="020B0604020202020204" pitchFamily="34" charset="0"/>
              </a:rPr>
              <a:t>Facilitating engagement between the private sector and </a:t>
            </a:r>
            <a:r>
              <a:rPr lang="en-ZA" sz="2400" dirty="0" smtClean="0">
                <a:latin typeface="Arial" panose="020B0604020202020204" pitchFamily="34" charset="0"/>
                <a:cs typeface="Arial" panose="020B0604020202020204" pitchFamily="34" charset="0"/>
              </a:rPr>
              <a:t>NHMSs</a:t>
            </a:r>
            <a:endParaRPr lang="en-ZA" sz="2400" dirty="0">
              <a:latin typeface="Arial" panose="020B0604020202020204" pitchFamily="34" charset="0"/>
              <a:cs typeface="Arial" panose="020B0604020202020204" pitchFamily="34" charset="0"/>
            </a:endParaRPr>
          </a:p>
          <a:p>
            <a:pPr marL="457200" indent="-457200">
              <a:buFont typeface="+mj-lt"/>
              <a:buAutoNum type="arabicPeriod"/>
            </a:pPr>
            <a:r>
              <a:rPr lang="en-ZA" sz="2400" dirty="0" smtClean="0">
                <a:latin typeface="Arial" panose="020B0604020202020204" pitchFamily="34" charset="0"/>
                <a:cs typeface="Arial" panose="020B0604020202020204" pitchFamily="34" charset="0"/>
              </a:rPr>
              <a:t>Barriers</a:t>
            </a:r>
          </a:p>
          <a:p>
            <a:pPr marL="457200" indent="-457200">
              <a:buFont typeface="+mj-lt"/>
              <a:buAutoNum type="arabicPeriod"/>
            </a:pPr>
            <a:r>
              <a:rPr lang="en-ZA" sz="2400" dirty="0" smtClean="0">
                <a:latin typeface="Arial" panose="020B0604020202020204" pitchFamily="34" charset="0"/>
                <a:cs typeface="Arial" panose="020B0604020202020204" pitchFamily="34" charset="0"/>
              </a:rPr>
              <a:t>Timeline for Assessment</a:t>
            </a:r>
          </a:p>
          <a:p>
            <a:pPr marL="457200" indent="-457200">
              <a:buFont typeface="+mj-lt"/>
              <a:buAutoNum type="arabicPeriod"/>
            </a:pPr>
            <a:r>
              <a:rPr lang="en-ZA" sz="2400" dirty="0" smtClean="0">
                <a:latin typeface="Arial" panose="020B0604020202020204" pitchFamily="34" charset="0"/>
                <a:cs typeface="Arial" panose="020B0604020202020204" pitchFamily="34" charset="0"/>
              </a:rPr>
              <a:t>Information required to feed into </a:t>
            </a:r>
            <a:r>
              <a:rPr lang="en-ZA" sz="2400" dirty="0">
                <a:latin typeface="Arial" panose="020B0604020202020204" pitchFamily="34" charset="0"/>
                <a:cs typeface="Arial" panose="020B0604020202020204" pitchFamily="34" charset="0"/>
              </a:rPr>
              <a:t>M</a:t>
            </a:r>
            <a:r>
              <a:rPr lang="en-ZA" sz="2400" dirty="0" smtClean="0">
                <a:latin typeface="Arial" panose="020B0604020202020204" pitchFamily="34" charset="0"/>
                <a:cs typeface="Arial" panose="020B0604020202020204" pitchFamily="34" charset="0"/>
              </a:rPr>
              <a:t>arket </a:t>
            </a:r>
            <a:r>
              <a:rPr lang="en-ZA" sz="2400" dirty="0" smtClean="0">
                <a:latin typeface="Arial" panose="020B0604020202020204" pitchFamily="34" charset="0"/>
                <a:cs typeface="Arial" panose="020B0604020202020204" pitchFamily="34" charset="0"/>
              </a:rPr>
              <a:t>Study</a:t>
            </a:r>
            <a:endParaRPr lang="en-ZA"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103" y="1776046"/>
            <a:ext cx="3286897" cy="5081954"/>
          </a:xfrm>
          <a:prstGeom prst="rect">
            <a:avLst/>
          </a:prstGeom>
        </p:spPr>
      </p:pic>
    </p:spTree>
    <p:extLst>
      <p:ext uri="{BB962C8B-B14F-4D97-AF65-F5344CB8AC3E}">
        <p14:creationId xmlns:p14="http://schemas.microsoft.com/office/powerpoint/2010/main" val="398313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2" name="TextBox 1"/>
          <p:cNvSpPr txBox="1"/>
          <p:nvPr/>
        </p:nvSpPr>
        <p:spPr>
          <a:xfrm>
            <a:off x="280045" y="2283603"/>
            <a:ext cx="6870055"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Mission and mandates of </a:t>
            </a:r>
            <a:r>
              <a:rPr lang="en-US" sz="2400" dirty="0" smtClean="0">
                <a:latin typeface="Arial" panose="020B0604020202020204" pitchFamily="34" charset="0"/>
                <a:cs typeface="Arial" panose="020B0604020202020204" pitchFamily="34" charset="0"/>
              </a:rPr>
              <a:t>NHMSs </a:t>
            </a:r>
            <a:r>
              <a:rPr lang="en-US"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e.g. </a:t>
            </a:r>
            <a:r>
              <a:rPr lang="en-US" sz="2400" dirty="0" smtClean="0">
                <a:latin typeface="Arial" panose="020B0604020202020204" pitchFamily="34" charset="0"/>
                <a:cs typeface="Arial" panose="020B0604020202020204" pitchFamily="34" charset="0"/>
              </a:rPr>
              <a:t>national plans and strategies)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Medium and long-term outlook of </a:t>
            </a:r>
            <a:r>
              <a:rPr lang="en-US" sz="2400" dirty="0" smtClean="0">
                <a:latin typeface="Arial" panose="020B0604020202020204" pitchFamily="34" charset="0"/>
                <a:cs typeface="Arial" panose="020B0604020202020204" pitchFamily="34" charset="0"/>
              </a:rPr>
              <a:t>NHMSs </a:t>
            </a:r>
            <a:r>
              <a:rPr lang="en-US" sz="2400" dirty="0" smtClean="0">
                <a:latin typeface="Arial" panose="020B0604020202020204" pitchFamily="34" charset="0"/>
                <a:cs typeface="Arial" panose="020B0604020202020204" pitchFamily="34" charset="0"/>
              </a:rPr>
              <a:t>(e.g. strategic frameworks, outlooks, </a:t>
            </a:r>
            <a:r>
              <a:rPr lang="en-US" sz="2400" dirty="0" err="1" smtClean="0">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Budget and expenditures (e.g. annual </a:t>
            </a:r>
            <a:r>
              <a:rPr lang="en-US" sz="2400" dirty="0" smtClean="0">
                <a:latin typeface="Arial" panose="020B0604020202020204" pitchFamily="34" charset="0"/>
                <a:cs typeface="Arial" panose="020B0604020202020204" pitchFamily="34" charset="0"/>
              </a:rPr>
              <a:t>reports)</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Existing tailored climate products and services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Barriers for uptake/delivery of climate services information</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Potential opportunities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National Framework for Climate Services</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254" y="4017018"/>
            <a:ext cx="4523624" cy="2840982"/>
          </a:xfrm>
          <a:prstGeom prst="rect">
            <a:avLst/>
          </a:prstGeom>
        </p:spPr>
      </p:pic>
      <p:sp>
        <p:nvSpPr>
          <p:cNvPr id="7" name="TextBox 6"/>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smtClean="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06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20309594"/>
              </p:ext>
            </p:extLst>
          </p:nvPr>
        </p:nvGraphicFramePr>
        <p:xfrm>
          <a:off x="577834" y="1966113"/>
          <a:ext cx="8528065" cy="1559560"/>
        </p:xfrm>
        <a:graphic>
          <a:graphicData uri="http://schemas.openxmlformats.org/drawingml/2006/table">
            <a:tbl>
              <a:tblPr firstRow="1" bandRow="1">
                <a:tableStyleId>{5C22544A-7EE6-4342-B048-85BDC9FD1C3A}</a:tableStyleId>
              </a:tblPr>
              <a:tblGrid>
                <a:gridCol w="1705613"/>
                <a:gridCol w="1705613"/>
                <a:gridCol w="1705613"/>
                <a:gridCol w="1705613"/>
                <a:gridCol w="1705613"/>
              </a:tblGrid>
              <a:tr h="370840">
                <a:tc>
                  <a:txBody>
                    <a:bodyPr/>
                    <a:lstStyle/>
                    <a:p>
                      <a:r>
                        <a:rPr lang="en-US" dirty="0" smtClean="0"/>
                        <a:t>Ranking importance of sector</a:t>
                      </a:r>
                      <a:endParaRPr lang="en-GB" dirty="0"/>
                    </a:p>
                  </a:txBody>
                  <a:tcPr/>
                </a:tc>
                <a:tc>
                  <a:txBody>
                    <a:bodyPr/>
                    <a:lstStyle/>
                    <a:p>
                      <a:r>
                        <a:rPr lang="en-US" dirty="0" smtClean="0"/>
                        <a:t>Sector</a:t>
                      </a:r>
                      <a:endParaRPr lang="en-GB" dirty="0"/>
                    </a:p>
                  </a:txBody>
                  <a:tcPr/>
                </a:tc>
                <a:tc>
                  <a:txBody>
                    <a:bodyPr/>
                    <a:lstStyle/>
                    <a:p>
                      <a:r>
                        <a:rPr lang="en-US" dirty="0" smtClean="0"/>
                        <a:t>Contact details</a:t>
                      </a:r>
                      <a:endParaRPr lang="en-GB" dirty="0"/>
                    </a:p>
                  </a:txBody>
                  <a:tcPr/>
                </a:tc>
                <a:tc>
                  <a:txBody>
                    <a:bodyPr/>
                    <a:lstStyle/>
                    <a:p>
                      <a:r>
                        <a:rPr lang="en-US" dirty="0" smtClean="0"/>
                        <a:t>Potential opportunities for partnership</a:t>
                      </a:r>
                      <a:endParaRPr lang="en-GB" dirty="0"/>
                    </a:p>
                  </a:txBody>
                  <a:tcPr/>
                </a:tc>
                <a:tc>
                  <a:txBody>
                    <a:bodyPr/>
                    <a:lstStyle/>
                    <a:p>
                      <a:r>
                        <a:rPr lang="en-US" dirty="0" smtClean="0"/>
                        <a:t>Revenue generated from existing climate services?</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4" name="TextBox 3"/>
          <p:cNvSpPr txBox="1"/>
          <p:nvPr/>
        </p:nvSpPr>
        <p:spPr>
          <a:xfrm>
            <a:off x="482600" y="3644900"/>
            <a:ext cx="3812390" cy="3477875"/>
          </a:xfrm>
          <a:prstGeom prst="rect">
            <a:avLst/>
          </a:prstGeom>
          <a:noFill/>
        </p:spPr>
        <p:txBody>
          <a:bodyPr wrap="none" rtlCol="0">
            <a:spAutoFit/>
          </a:bodyPr>
          <a:lstStyle/>
          <a:p>
            <a:r>
              <a:rPr lang="en-US" sz="2400" b="1" dirty="0" smtClean="0"/>
              <a:t>Examples important sectors:</a:t>
            </a:r>
          </a:p>
          <a:p>
            <a:pPr marL="285750" indent="-285750">
              <a:buFont typeface="Arial" panose="020B0604020202020204" pitchFamily="34" charset="0"/>
              <a:buChar char="•"/>
            </a:pPr>
            <a:r>
              <a:rPr lang="en-US" sz="2000" dirty="0" smtClean="0"/>
              <a:t>Aviation</a:t>
            </a:r>
          </a:p>
          <a:p>
            <a:pPr marL="285750" indent="-285750">
              <a:buFont typeface="Arial" panose="020B0604020202020204" pitchFamily="34" charset="0"/>
              <a:buChar char="•"/>
            </a:pPr>
            <a:r>
              <a:rPr lang="en-US" sz="2000" dirty="0" smtClean="0"/>
              <a:t>Agriculture</a:t>
            </a:r>
          </a:p>
          <a:p>
            <a:pPr marL="285750" indent="-285750">
              <a:buFont typeface="Arial" panose="020B0604020202020204" pitchFamily="34" charset="0"/>
              <a:buChar char="•"/>
            </a:pPr>
            <a:r>
              <a:rPr lang="en-US" sz="2000" dirty="0" smtClean="0"/>
              <a:t>Disaster risk reduction</a:t>
            </a:r>
          </a:p>
          <a:p>
            <a:pPr marL="285750" indent="-285750">
              <a:buFont typeface="Arial" panose="020B0604020202020204" pitchFamily="34" charset="0"/>
              <a:buChar char="•"/>
            </a:pPr>
            <a:r>
              <a:rPr lang="en-US" sz="2000" dirty="0" smtClean="0"/>
              <a:t>Energy/mining</a:t>
            </a:r>
          </a:p>
          <a:p>
            <a:pPr marL="285750" indent="-285750">
              <a:buFont typeface="Arial" panose="020B0604020202020204" pitchFamily="34" charset="0"/>
              <a:buChar char="•"/>
            </a:pPr>
            <a:r>
              <a:rPr lang="en-US" sz="2000" dirty="0" smtClean="0"/>
              <a:t>Insurance</a:t>
            </a:r>
          </a:p>
          <a:p>
            <a:pPr marL="285750" indent="-285750">
              <a:buFont typeface="Arial" panose="020B0604020202020204" pitchFamily="34" charset="0"/>
              <a:buChar char="•"/>
            </a:pPr>
            <a:r>
              <a:rPr lang="en-US" sz="2000" dirty="0" smtClean="0"/>
              <a:t>Health</a:t>
            </a:r>
          </a:p>
          <a:p>
            <a:pPr marL="285750" indent="-285750">
              <a:buFont typeface="Arial" panose="020B0604020202020204" pitchFamily="34" charset="0"/>
              <a:buChar char="•"/>
            </a:pPr>
            <a:r>
              <a:rPr lang="en-US" sz="2000" dirty="0" smtClean="0"/>
              <a:t>Mobile phone</a:t>
            </a:r>
          </a:p>
          <a:p>
            <a:pPr marL="285750" indent="-285750">
              <a:buFont typeface="Arial" panose="020B0604020202020204" pitchFamily="34" charset="0"/>
              <a:buChar char="•"/>
            </a:pPr>
            <a:r>
              <a:rPr lang="en-US" sz="2000" dirty="0" smtClean="0"/>
              <a:t>Transport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76" y="4017018"/>
            <a:ext cx="4523624" cy="2840982"/>
          </a:xfrm>
          <a:prstGeom prst="rect">
            <a:avLst/>
          </a:prstGeom>
        </p:spPr>
      </p:pic>
      <p:sp>
        <p:nvSpPr>
          <p:cNvPr id="11" name="TextBox 10"/>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smtClean="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247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5" name="Rectangle 4"/>
          <p:cNvSpPr/>
          <p:nvPr/>
        </p:nvSpPr>
        <p:spPr>
          <a:xfrm>
            <a:off x="280045" y="1774230"/>
            <a:ext cx="11911955" cy="5016758"/>
          </a:xfrm>
          <a:prstGeom prst="rect">
            <a:avLst/>
          </a:prstGeom>
        </p:spPr>
        <p:txBody>
          <a:bodyPr wrap="square">
            <a:spAutoFit/>
          </a:bodyPr>
          <a:lstStyle/>
          <a:p>
            <a:r>
              <a:rPr lang="en-ZA" sz="2000" b="1" dirty="0" smtClean="0"/>
              <a:t>NHMS Questionnaire</a:t>
            </a:r>
            <a:endParaRPr lang="en-ZA" sz="2000" dirty="0"/>
          </a:p>
          <a:p>
            <a:r>
              <a:rPr lang="en-ZA" sz="2000" u="sng" dirty="0"/>
              <a:t>Internal</a:t>
            </a:r>
          </a:p>
          <a:p>
            <a:r>
              <a:rPr lang="en-ZA" sz="2000" dirty="0" smtClean="0"/>
              <a:t>1. How </a:t>
            </a:r>
            <a:r>
              <a:rPr lang="en-ZA" sz="2000" dirty="0"/>
              <a:t>do you </a:t>
            </a:r>
            <a:r>
              <a:rPr lang="en-ZA" sz="2000" b="1" dirty="0"/>
              <a:t>obtain your weather </a:t>
            </a:r>
            <a:r>
              <a:rPr lang="en-ZA" sz="2000" b="1" dirty="0" smtClean="0"/>
              <a:t>data</a:t>
            </a:r>
            <a:r>
              <a:rPr lang="en-ZA" sz="2000" b="1" dirty="0"/>
              <a:t> </a:t>
            </a:r>
            <a:r>
              <a:rPr lang="en-ZA" sz="2000" dirty="0" smtClean="0"/>
              <a:t>(NOAA/EUMETSAT, AWS)?</a:t>
            </a:r>
            <a:endParaRPr lang="en-ZA" sz="2000" dirty="0"/>
          </a:p>
          <a:p>
            <a:r>
              <a:rPr lang="en-ZA" sz="2000" dirty="0" smtClean="0"/>
              <a:t>2. How </a:t>
            </a:r>
            <a:r>
              <a:rPr lang="en-ZA" sz="2000" dirty="0"/>
              <a:t>is </a:t>
            </a:r>
            <a:r>
              <a:rPr lang="en-ZA" sz="2000" b="1" dirty="0"/>
              <a:t>climate information currently shared </a:t>
            </a:r>
            <a:r>
              <a:rPr lang="en-ZA" sz="2000" dirty="0"/>
              <a:t>in your </a:t>
            </a:r>
            <a:r>
              <a:rPr lang="en-ZA" sz="2000" dirty="0" smtClean="0"/>
              <a:t>country (radio, </a:t>
            </a:r>
            <a:r>
              <a:rPr lang="en-ZA" sz="2000" dirty="0" smtClean="0"/>
              <a:t>TV</a:t>
            </a:r>
            <a:r>
              <a:rPr lang="en-ZA" sz="2000" dirty="0" smtClean="0"/>
              <a:t>, </a:t>
            </a:r>
            <a:r>
              <a:rPr lang="en-ZA" sz="2000" dirty="0" smtClean="0"/>
              <a:t>mobile)?</a:t>
            </a:r>
            <a:endParaRPr lang="en-ZA" sz="2000" dirty="0"/>
          </a:p>
          <a:p>
            <a:r>
              <a:rPr lang="en-ZA" sz="2000" dirty="0" smtClean="0"/>
              <a:t>3. What </a:t>
            </a:r>
            <a:r>
              <a:rPr lang="en-ZA" sz="2000" dirty="0"/>
              <a:t>is your </a:t>
            </a:r>
            <a:r>
              <a:rPr lang="en-ZA" sz="2000" b="1" dirty="0"/>
              <a:t>scale of operation</a:t>
            </a:r>
            <a:r>
              <a:rPr lang="en-ZA" sz="2000" dirty="0"/>
              <a:t>? </a:t>
            </a:r>
          </a:p>
          <a:p>
            <a:pPr lvl="1"/>
            <a:r>
              <a:rPr lang="en-ZA" sz="2000" dirty="0" smtClean="0"/>
              <a:t>a</a:t>
            </a:r>
            <a:r>
              <a:rPr lang="en-ZA" sz="2000" dirty="0"/>
              <a:t>. short term </a:t>
            </a:r>
            <a:r>
              <a:rPr lang="en-ZA" sz="2000" dirty="0" smtClean="0"/>
              <a:t>(up to 30 days) versus long-term (2-10+ years)?</a:t>
            </a:r>
            <a:endParaRPr lang="en-ZA" sz="2000" dirty="0"/>
          </a:p>
          <a:p>
            <a:r>
              <a:rPr lang="en-ZA" sz="2000" dirty="0" smtClean="0"/>
              <a:t>4. How </a:t>
            </a:r>
            <a:r>
              <a:rPr lang="en-ZA" sz="2000" dirty="0"/>
              <a:t>would you rate your </a:t>
            </a:r>
            <a:r>
              <a:rPr lang="en-ZA" sz="2000" b="1" dirty="0" smtClean="0"/>
              <a:t>NHMS’s </a:t>
            </a:r>
            <a:r>
              <a:rPr lang="en-ZA" sz="2000" b="1" dirty="0"/>
              <a:t>technical </a:t>
            </a:r>
            <a:r>
              <a:rPr lang="en-ZA" sz="2000" b="1" dirty="0" smtClean="0"/>
              <a:t>capacity</a:t>
            </a:r>
            <a:r>
              <a:rPr lang="en-ZA" sz="2000" dirty="0" smtClean="0"/>
              <a:t>? </a:t>
            </a:r>
            <a:r>
              <a:rPr lang="en-ZA" sz="2000" dirty="0"/>
              <a:t>(</a:t>
            </a:r>
            <a:r>
              <a:rPr lang="en-ZA" sz="2000" dirty="0" err="1"/>
              <a:t>likert</a:t>
            </a:r>
            <a:r>
              <a:rPr lang="en-ZA" sz="2000" dirty="0" smtClean="0"/>
              <a:t>)</a:t>
            </a:r>
            <a:endParaRPr lang="en-ZA" sz="2000" dirty="0"/>
          </a:p>
          <a:p>
            <a:r>
              <a:rPr lang="en-ZA" sz="2000" dirty="0" smtClean="0"/>
              <a:t>5. How </a:t>
            </a:r>
            <a:r>
              <a:rPr lang="en-ZA" sz="2000" dirty="0"/>
              <a:t>do you use weather information to </a:t>
            </a:r>
            <a:r>
              <a:rPr lang="en-ZA" sz="2000" b="1" dirty="0"/>
              <a:t>measure </a:t>
            </a:r>
            <a:r>
              <a:rPr lang="en-ZA" sz="2000" b="1" dirty="0" smtClean="0"/>
              <a:t>risks </a:t>
            </a:r>
            <a:r>
              <a:rPr lang="en-ZA" sz="2000" dirty="0" smtClean="0"/>
              <a:t>(e.g. lightening, floods</a:t>
            </a:r>
            <a:r>
              <a:rPr lang="en-ZA" sz="2000" dirty="0" smtClean="0"/>
              <a:t>)?</a:t>
            </a:r>
            <a:endParaRPr lang="en-ZA" sz="2000" dirty="0"/>
          </a:p>
          <a:p>
            <a:r>
              <a:rPr lang="en-ZA" sz="2000" dirty="0" smtClean="0"/>
              <a:t>6. How </a:t>
            </a:r>
            <a:r>
              <a:rPr lang="en-ZA" sz="2000" dirty="0"/>
              <a:t>effective is the </a:t>
            </a:r>
            <a:r>
              <a:rPr lang="en-ZA" sz="2000" dirty="0" smtClean="0"/>
              <a:t>NHMS in </a:t>
            </a:r>
            <a:r>
              <a:rPr lang="en-ZA" sz="2000" dirty="0"/>
              <a:t>sharing </a:t>
            </a:r>
            <a:r>
              <a:rPr lang="en-ZA" sz="2000" b="1" dirty="0"/>
              <a:t>accurate, timely and usable weather information</a:t>
            </a:r>
            <a:r>
              <a:rPr lang="en-ZA" sz="2000" dirty="0"/>
              <a:t>? (</a:t>
            </a:r>
            <a:r>
              <a:rPr lang="en-ZA" sz="2000" dirty="0" err="1"/>
              <a:t>likert</a:t>
            </a:r>
            <a:r>
              <a:rPr lang="en-ZA" sz="2000" dirty="0" smtClean="0"/>
              <a:t>)</a:t>
            </a:r>
            <a:endParaRPr lang="en-ZA" sz="2000" dirty="0"/>
          </a:p>
          <a:p>
            <a:r>
              <a:rPr lang="en-ZA" sz="2000" dirty="0" smtClean="0"/>
              <a:t>7. What </a:t>
            </a:r>
            <a:r>
              <a:rPr lang="en-ZA" sz="2000" dirty="0"/>
              <a:t>is your </a:t>
            </a:r>
            <a:r>
              <a:rPr lang="en-ZA" sz="2000" b="1" dirty="0"/>
              <a:t>annual expenditure </a:t>
            </a:r>
            <a:r>
              <a:rPr lang="en-ZA" sz="2000" dirty="0"/>
              <a:t>on procurement of private sector weather data from any of </a:t>
            </a:r>
            <a:r>
              <a:rPr lang="en-ZA" sz="2000" dirty="0" smtClean="0"/>
              <a:t>the providers</a:t>
            </a:r>
            <a:r>
              <a:rPr lang="en-ZA" sz="2000" dirty="0"/>
              <a:t>, products and </a:t>
            </a:r>
            <a:r>
              <a:rPr lang="en-ZA" sz="2000" dirty="0" smtClean="0"/>
              <a:t>services? </a:t>
            </a:r>
          </a:p>
          <a:p>
            <a:r>
              <a:rPr lang="en-ZA" sz="2000" dirty="0" smtClean="0"/>
              <a:t>8. Could </a:t>
            </a:r>
            <a:r>
              <a:rPr lang="en-ZA" sz="2000" dirty="0"/>
              <a:t>you please provide a tabulated list of </a:t>
            </a:r>
            <a:r>
              <a:rPr lang="en-ZA" sz="2000" b="1" dirty="0"/>
              <a:t>all income generating products and services </a:t>
            </a:r>
            <a:r>
              <a:rPr lang="en-ZA" sz="2000" dirty="0"/>
              <a:t>provided to </a:t>
            </a:r>
            <a:r>
              <a:rPr lang="en-ZA" sz="2000" dirty="0" smtClean="0"/>
              <a:t>the </a:t>
            </a:r>
            <a:r>
              <a:rPr lang="en-ZA" sz="2000" dirty="0"/>
              <a:t>national market, and value of sales</a:t>
            </a:r>
            <a:r>
              <a:rPr lang="en-ZA" sz="2000" dirty="0" smtClean="0"/>
              <a:t>.</a:t>
            </a:r>
            <a:endParaRPr lang="en-ZA" sz="2000" dirty="0"/>
          </a:p>
          <a:p>
            <a:r>
              <a:rPr lang="en-ZA" sz="2000" dirty="0"/>
              <a:t>9</a:t>
            </a:r>
            <a:r>
              <a:rPr lang="en-ZA" sz="2000" dirty="0" smtClean="0"/>
              <a:t>. Does </a:t>
            </a:r>
            <a:r>
              <a:rPr lang="en-ZA" sz="2000" dirty="0"/>
              <a:t>your country have a </a:t>
            </a:r>
            <a:r>
              <a:rPr lang="en-ZA" sz="2000" b="1" dirty="0"/>
              <a:t>Regulating Committee of Meteorological Services</a:t>
            </a:r>
            <a:r>
              <a:rPr lang="en-ZA" sz="2000" dirty="0"/>
              <a:t>?</a:t>
            </a:r>
          </a:p>
          <a:p>
            <a:pPr lvl="1"/>
            <a:r>
              <a:rPr lang="en-ZA" sz="2000" dirty="0" smtClean="0"/>
              <a:t>a</a:t>
            </a:r>
            <a:r>
              <a:rPr lang="en-ZA" sz="2000" dirty="0"/>
              <a:t>. If so, how does it decide the limits on prices of products and services?</a:t>
            </a:r>
          </a:p>
          <a:p>
            <a:pPr lvl="1"/>
            <a:r>
              <a:rPr lang="en-ZA" sz="2000" dirty="0" smtClean="0"/>
              <a:t>b</a:t>
            </a:r>
            <a:r>
              <a:rPr lang="en-ZA" sz="2000" dirty="0"/>
              <a:t>. Is there any data regarding a breakdown on the type and amount of users.</a:t>
            </a:r>
          </a:p>
        </p:txBody>
      </p:sp>
      <p:sp>
        <p:nvSpPr>
          <p:cNvPr id="6" name="TextBox 5"/>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smtClean="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31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6980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6" name="Rectangle 5"/>
          <p:cNvSpPr/>
          <p:nvPr/>
        </p:nvSpPr>
        <p:spPr>
          <a:xfrm>
            <a:off x="127000" y="1774230"/>
            <a:ext cx="12065000" cy="5078313"/>
          </a:xfrm>
          <a:prstGeom prst="rect">
            <a:avLst/>
          </a:prstGeom>
        </p:spPr>
        <p:txBody>
          <a:bodyPr wrap="square">
            <a:spAutoFit/>
          </a:bodyPr>
          <a:lstStyle/>
          <a:p>
            <a:r>
              <a:rPr lang="en-ZA" u="sng" dirty="0"/>
              <a:t>Private sector</a:t>
            </a:r>
          </a:p>
          <a:p>
            <a:r>
              <a:rPr lang="en-ZA" dirty="0" smtClean="0"/>
              <a:t>10. </a:t>
            </a:r>
            <a:r>
              <a:rPr lang="en-ZA" dirty="0" smtClean="0"/>
              <a:t>Do </a:t>
            </a:r>
            <a:r>
              <a:rPr lang="en-ZA" b="1" dirty="0" smtClean="0"/>
              <a:t>private </a:t>
            </a:r>
            <a:r>
              <a:rPr lang="en-ZA" b="1" dirty="0"/>
              <a:t>sector suppliers </a:t>
            </a:r>
            <a:r>
              <a:rPr lang="en-ZA" dirty="0"/>
              <a:t>provide you with </a:t>
            </a:r>
            <a:r>
              <a:rPr lang="en-ZA" b="1" dirty="0"/>
              <a:t>weather data </a:t>
            </a:r>
            <a:r>
              <a:rPr lang="en-ZA" dirty="0"/>
              <a:t>for your </a:t>
            </a:r>
            <a:r>
              <a:rPr lang="en-ZA" dirty="0" smtClean="0"/>
              <a:t>products </a:t>
            </a:r>
            <a:r>
              <a:rPr lang="en-ZA" dirty="0"/>
              <a:t>and services? (</a:t>
            </a:r>
            <a:r>
              <a:rPr lang="en-ZA" dirty="0" err="1" smtClean="0"/>
              <a:t>likert</a:t>
            </a:r>
            <a:r>
              <a:rPr lang="en-ZA" dirty="0" smtClean="0"/>
              <a:t>)</a:t>
            </a:r>
          </a:p>
          <a:p>
            <a:pPr marL="800100" lvl="1" indent="-342900">
              <a:buAutoNum type="alphaLcPeriod"/>
            </a:pPr>
            <a:r>
              <a:rPr lang="en-ZA" dirty="0" smtClean="0"/>
              <a:t>Type: international </a:t>
            </a:r>
            <a:r>
              <a:rPr lang="en-ZA" dirty="0"/>
              <a:t>privately-owned satellites </a:t>
            </a:r>
            <a:r>
              <a:rPr lang="en-ZA" dirty="0" smtClean="0"/>
              <a:t>(companies</a:t>
            </a:r>
            <a:r>
              <a:rPr lang="en-ZA" dirty="0"/>
              <a:t>, satellites, instruments and </a:t>
            </a:r>
            <a:r>
              <a:rPr lang="en-ZA" dirty="0" smtClean="0"/>
              <a:t>services) or private </a:t>
            </a:r>
            <a:r>
              <a:rPr lang="en-ZA" dirty="0"/>
              <a:t>weather providers (for e.g. AWS </a:t>
            </a:r>
            <a:r>
              <a:rPr lang="en-ZA" dirty="0" smtClean="0"/>
              <a:t>manager)?</a:t>
            </a:r>
            <a:endParaRPr lang="en-ZA" dirty="0"/>
          </a:p>
          <a:p>
            <a:pPr marL="800100" lvl="1" indent="-342900">
              <a:buAutoNum type="alphaLcPeriod"/>
            </a:pPr>
            <a:r>
              <a:rPr lang="en-ZA" dirty="0" smtClean="0"/>
              <a:t>Purpose: </a:t>
            </a:r>
            <a:r>
              <a:rPr lang="en-ZA" dirty="0"/>
              <a:t>long term modelling, forecasting &amp; research, short term prediction, and/or early </a:t>
            </a:r>
            <a:r>
              <a:rPr lang="en-ZA" dirty="0" smtClean="0"/>
              <a:t>disaster </a:t>
            </a:r>
            <a:r>
              <a:rPr lang="en-ZA" dirty="0" smtClean="0"/>
              <a:t>warning?</a:t>
            </a:r>
            <a:endParaRPr lang="en-ZA" dirty="0" smtClean="0"/>
          </a:p>
          <a:p>
            <a:pPr marL="800100" lvl="1" indent="-342900">
              <a:buAutoNum type="alphaLcPeriod"/>
            </a:pPr>
            <a:r>
              <a:rPr lang="en-ZA" dirty="0" smtClean="0"/>
              <a:t>Is there any </a:t>
            </a:r>
            <a:r>
              <a:rPr lang="en-ZA" dirty="0"/>
              <a:t>collective (combined multi-national) purchasing of services and data</a:t>
            </a:r>
            <a:r>
              <a:rPr lang="en-ZA" dirty="0" smtClean="0"/>
              <a:t>?</a:t>
            </a:r>
            <a:endParaRPr lang="en-ZA" dirty="0"/>
          </a:p>
          <a:p>
            <a:r>
              <a:rPr lang="en-ZA" dirty="0" smtClean="0"/>
              <a:t>11. What </a:t>
            </a:r>
            <a:r>
              <a:rPr lang="en-ZA" dirty="0"/>
              <a:t>further opportunities lie over the short- to medium-term (1-10 years) for expanding </a:t>
            </a:r>
            <a:r>
              <a:rPr lang="en-ZA" b="1" dirty="0"/>
              <a:t>in-sourcing of private data </a:t>
            </a:r>
            <a:r>
              <a:rPr lang="en-ZA" dirty="0"/>
              <a:t>into </a:t>
            </a:r>
            <a:r>
              <a:rPr lang="en-ZA" dirty="0" smtClean="0"/>
              <a:t>the national </a:t>
            </a:r>
            <a:r>
              <a:rPr lang="en-ZA" dirty="0"/>
              <a:t>weather offices products and services</a:t>
            </a:r>
            <a:r>
              <a:rPr lang="en-ZA" dirty="0" smtClean="0"/>
              <a:t>?</a:t>
            </a:r>
            <a:endParaRPr lang="en-ZA" dirty="0"/>
          </a:p>
          <a:p>
            <a:r>
              <a:rPr lang="en-ZA" dirty="0" smtClean="0"/>
              <a:t>12. Does </a:t>
            </a:r>
            <a:r>
              <a:rPr lang="en-ZA" dirty="0"/>
              <a:t>your </a:t>
            </a:r>
            <a:r>
              <a:rPr lang="en-ZA" dirty="0" smtClean="0"/>
              <a:t>NHMS experience </a:t>
            </a:r>
            <a:r>
              <a:rPr lang="en-ZA" b="1" dirty="0"/>
              <a:t>competition with private weather companies</a:t>
            </a:r>
            <a:r>
              <a:rPr lang="en-ZA" dirty="0"/>
              <a:t>? </a:t>
            </a:r>
          </a:p>
          <a:p>
            <a:pPr marL="800100" lvl="1" indent="-342900">
              <a:buAutoNum type="alphaLcPeriod"/>
            </a:pPr>
            <a:r>
              <a:rPr lang="en-ZA" dirty="0" smtClean="0"/>
              <a:t>If </a:t>
            </a:r>
            <a:r>
              <a:rPr lang="en-ZA" dirty="0"/>
              <a:t>so, to what </a:t>
            </a:r>
            <a:r>
              <a:rPr lang="en-ZA" dirty="0" smtClean="0"/>
              <a:t>extent?</a:t>
            </a:r>
          </a:p>
          <a:p>
            <a:pPr marL="800100" lvl="1" indent="-342900">
              <a:buAutoNum type="alphaLcPeriod"/>
            </a:pPr>
            <a:r>
              <a:rPr lang="en-ZA" dirty="0" smtClean="0"/>
              <a:t>If </a:t>
            </a:r>
            <a:r>
              <a:rPr lang="en-ZA" dirty="0"/>
              <a:t>not, why</a:t>
            </a:r>
            <a:r>
              <a:rPr lang="en-ZA" dirty="0" smtClean="0"/>
              <a:t>?</a:t>
            </a:r>
            <a:endParaRPr lang="en-ZA" dirty="0"/>
          </a:p>
          <a:p>
            <a:r>
              <a:rPr lang="en-ZA" dirty="0" smtClean="0"/>
              <a:t>13. What </a:t>
            </a:r>
            <a:r>
              <a:rPr lang="en-ZA" dirty="0"/>
              <a:t>are </a:t>
            </a:r>
            <a:r>
              <a:rPr lang="en-ZA" dirty="0" smtClean="0"/>
              <a:t>major </a:t>
            </a:r>
            <a:r>
              <a:rPr lang="en-ZA" b="1" dirty="0">
                <a:solidFill>
                  <a:srgbClr val="FF0000"/>
                </a:solidFill>
              </a:rPr>
              <a:t>opportunities for growing sales of products &amp; </a:t>
            </a:r>
            <a:r>
              <a:rPr lang="en-ZA" b="1" dirty="0" smtClean="0">
                <a:solidFill>
                  <a:srgbClr val="FF0000"/>
                </a:solidFill>
              </a:rPr>
              <a:t>services to private sector</a:t>
            </a:r>
            <a:r>
              <a:rPr lang="en-ZA" dirty="0" smtClean="0"/>
              <a:t>, </a:t>
            </a:r>
            <a:r>
              <a:rPr lang="en-ZA" dirty="0"/>
              <a:t>and potential value (over next 10 years</a:t>
            </a:r>
            <a:r>
              <a:rPr lang="en-ZA" dirty="0" smtClean="0"/>
              <a:t>)?</a:t>
            </a:r>
            <a:endParaRPr lang="en-ZA" dirty="0"/>
          </a:p>
          <a:p>
            <a:r>
              <a:rPr lang="en-ZA" dirty="0" smtClean="0"/>
              <a:t>14. How </a:t>
            </a:r>
            <a:r>
              <a:rPr lang="en-ZA" dirty="0"/>
              <a:t>can you </a:t>
            </a:r>
            <a:r>
              <a:rPr lang="en-ZA" b="1" dirty="0" smtClean="0">
                <a:solidFill>
                  <a:srgbClr val="FF0000"/>
                </a:solidFill>
              </a:rPr>
              <a:t>increase </a:t>
            </a:r>
            <a:r>
              <a:rPr lang="en-ZA" b="1" dirty="0">
                <a:solidFill>
                  <a:srgbClr val="FF0000"/>
                </a:solidFill>
              </a:rPr>
              <a:t>the demand from &amp; use by the private sector </a:t>
            </a:r>
            <a:r>
              <a:rPr lang="en-ZA" dirty="0"/>
              <a:t>of these products &amp; services?</a:t>
            </a:r>
          </a:p>
          <a:p>
            <a:pPr lvl="1"/>
            <a:r>
              <a:rPr lang="en-ZA" dirty="0" smtClean="0"/>
              <a:t>a</a:t>
            </a:r>
            <a:r>
              <a:rPr lang="en-ZA" dirty="0"/>
              <a:t>. Improve quality, resolution / scale</a:t>
            </a:r>
          </a:p>
          <a:p>
            <a:pPr lvl="1"/>
            <a:r>
              <a:rPr lang="en-ZA" dirty="0" smtClean="0"/>
              <a:t>b</a:t>
            </a:r>
            <a:r>
              <a:rPr lang="en-ZA" dirty="0"/>
              <a:t>. Improve pricing</a:t>
            </a:r>
          </a:p>
          <a:p>
            <a:pPr lvl="1"/>
            <a:r>
              <a:rPr lang="en-ZA" dirty="0" smtClean="0"/>
              <a:t>c</a:t>
            </a:r>
            <a:r>
              <a:rPr lang="en-ZA" dirty="0"/>
              <a:t>. New </a:t>
            </a:r>
            <a:r>
              <a:rPr lang="en-ZA" dirty="0" smtClean="0"/>
              <a:t>offerings</a:t>
            </a:r>
            <a:endParaRPr lang="en-ZA" dirty="0"/>
          </a:p>
          <a:p>
            <a:r>
              <a:rPr lang="en-ZA" dirty="0" smtClean="0"/>
              <a:t>15. How can </a:t>
            </a:r>
            <a:r>
              <a:rPr lang="en-ZA" dirty="0" smtClean="0"/>
              <a:t>communication </a:t>
            </a:r>
            <a:r>
              <a:rPr lang="en-ZA" dirty="0"/>
              <a:t>to rural areas of these weather data products and services </a:t>
            </a:r>
            <a:r>
              <a:rPr lang="en-ZA" dirty="0" smtClean="0"/>
              <a:t>be </a:t>
            </a:r>
            <a:r>
              <a:rPr lang="en-ZA" dirty="0"/>
              <a:t>improved?</a:t>
            </a:r>
          </a:p>
        </p:txBody>
      </p:sp>
      <p:sp>
        <p:nvSpPr>
          <p:cNvPr id="7" name="TextBox 6"/>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456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3" name="Rectangle 2"/>
          <p:cNvSpPr/>
          <p:nvPr/>
        </p:nvSpPr>
        <p:spPr>
          <a:xfrm>
            <a:off x="217190" y="1502688"/>
            <a:ext cx="11823054" cy="5355312"/>
          </a:xfrm>
          <a:prstGeom prst="rect">
            <a:avLst/>
          </a:prstGeom>
        </p:spPr>
        <p:txBody>
          <a:bodyPr wrap="square">
            <a:spAutoFit/>
          </a:bodyPr>
          <a:lstStyle/>
          <a:p>
            <a:r>
              <a:rPr lang="en-ZA" u="sng" dirty="0"/>
              <a:t>Partnerships </a:t>
            </a:r>
          </a:p>
          <a:p>
            <a:r>
              <a:rPr lang="en-ZA" dirty="0" smtClean="0"/>
              <a:t>16. How </a:t>
            </a:r>
            <a:r>
              <a:rPr lang="en-ZA" dirty="0"/>
              <a:t>do you see the </a:t>
            </a:r>
            <a:r>
              <a:rPr lang="en-ZA" b="1" dirty="0"/>
              <a:t>role of </a:t>
            </a:r>
            <a:r>
              <a:rPr lang="en-ZA" b="1" dirty="0" smtClean="0"/>
              <a:t>the private </a:t>
            </a:r>
            <a:r>
              <a:rPr lang="en-ZA" b="1" dirty="0"/>
              <a:t>sector as </a:t>
            </a:r>
            <a:r>
              <a:rPr lang="en-ZA" b="1" dirty="0" smtClean="0"/>
              <a:t>a partner </a:t>
            </a:r>
            <a:r>
              <a:rPr lang="en-ZA" dirty="0" smtClean="0"/>
              <a:t>to </a:t>
            </a:r>
            <a:r>
              <a:rPr lang="en-ZA" dirty="0"/>
              <a:t>provide improved weather products and services</a:t>
            </a:r>
            <a:r>
              <a:rPr lang="en-ZA" dirty="0" smtClean="0"/>
              <a:t>?</a:t>
            </a:r>
            <a:endParaRPr lang="en-ZA" dirty="0"/>
          </a:p>
          <a:p>
            <a:r>
              <a:rPr lang="en-ZA" dirty="0" smtClean="0"/>
              <a:t>17. </a:t>
            </a:r>
            <a:r>
              <a:rPr lang="en-ZA" b="1" dirty="0" smtClean="0"/>
              <a:t>Which </a:t>
            </a:r>
            <a:r>
              <a:rPr lang="en-ZA" b="1" dirty="0"/>
              <a:t>private sector suppliers, partners or clients </a:t>
            </a:r>
            <a:r>
              <a:rPr lang="en-ZA" dirty="0"/>
              <a:t>could contribute to improving the communication of this data to local rural communities?</a:t>
            </a:r>
          </a:p>
          <a:p>
            <a:pPr lvl="1"/>
            <a:r>
              <a:rPr lang="en-ZA" dirty="0"/>
              <a:t>a. If so, </a:t>
            </a:r>
            <a:r>
              <a:rPr lang="en-ZA" dirty="0" smtClean="0"/>
              <a:t>how? If </a:t>
            </a:r>
            <a:r>
              <a:rPr lang="en-ZA" dirty="0"/>
              <a:t>not, why</a:t>
            </a:r>
            <a:r>
              <a:rPr lang="en-ZA" dirty="0" smtClean="0"/>
              <a:t>?</a:t>
            </a:r>
            <a:endParaRPr lang="en-ZA" dirty="0"/>
          </a:p>
          <a:p>
            <a:r>
              <a:rPr lang="en-ZA" dirty="0" smtClean="0"/>
              <a:t>18. What would </a:t>
            </a:r>
            <a:r>
              <a:rPr lang="en-ZA" dirty="0"/>
              <a:t>you say </a:t>
            </a:r>
            <a:r>
              <a:rPr lang="en-ZA" dirty="0" smtClean="0"/>
              <a:t>are the </a:t>
            </a:r>
            <a:r>
              <a:rPr lang="en-ZA" dirty="0"/>
              <a:t>relative </a:t>
            </a:r>
            <a:r>
              <a:rPr lang="en-ZA" b="1" dirty="0"/>
              <a:t>opportunities are for creating effective PPPs for meteorology</a:t>
            </a:r>
            <a:r>
              <a:rPr lang="en-ZA" dirty="0"/>
              <a:t>? (</a:t>
            </a:r>
            <a:r>
              <a:rPr lang="en-ZA" dirty="0" err="1"/>
              <a:t>likert</a:t>
            </a:r>
            <a:r>
              <a:rPr lang="en-ZA" dirty="0"/>
              <a:t>)</a:t>
            </a:r>
          </a:p>
          <a:p>
            <a:pPr lvl="1"/>
            <a:r>
              <a:rPr lang="en-ZA" dirty="0"/>
              <a:t>a. How conducive are the public policies to fostering PPPs? (</a:t>
            </a:r>
            <a:r>
              <a:rPr lang="en-ZA" dirty="0" err="1"/>
              <a:t>likert</a:t>
            </a:r>
            <a:r>
              <a:rPr lang="en-ZA" dirty="0"/>
              <a:t>)</a:t>
            </a:r>
          </a:p>
          <a:p>
            <a:pPr lvl="1"/>
            <a:r>
              <a:rPr lang="en-ZA" dirty="0"/>
              <a:t>b. Is there an existing legal framework for PPPs, or would one need to be created? </a:t>
            </a:r>
          </a:p>
          <a:p>
            <a:pPr lvl="1"/>
            <a:r>
              <a:rPr lang="en-ZA" dirty="0"/>
              <a:t>c. How </a:t>
            </a:r>
            <a:r>
              <a:rPr lang="en-ZA" dirty="0" smtClean="0"/>
              <a:t>open </a:t>
            </a:r>
            <a:r>
              <a:rPr lang="en-ZA" dirty="0"/>
              <a:t>are businesses to working with the government)? (</a:t>
            </a:r>
            <a:r>
              <a:rPr lang="en-ZA" dirty="0" err="1"/>
              <a:t>likert</a:t>
            </a:r>
            <a:r>
              <a:rPr lang="en-ZA" dirty="0" smtClean="0"/>
              <a:t>)</a:t>
            </a:r>
            <a:endParaRPr lang="en-ZA" dirty="0"/>
          </a:p>
          <a:p>
            <a:r>
              <a:rPr lang="en-ZA" dirty="0" smtClean="0"/>
              <a:t>19. Is </a:t>
            </a:r>
            <a:r>
              <a:rPr lang="en-ZA" dirty="0"/>
              <a:t>there a </a:t>
            </a:r>
            <a:r>
              <a:rPr lang="en-ZA" b="1" dirty="0"/>
              <a:t>dedicated PPP unit </a:t>
            </a:r>
            <a:r>
              <a:rPr lang="en-ZA" dirty="0"/>
              <a:t>in your country? </a:t>
            </a:r>
          </a:p>
          <a:p>
            <a:pPr lvl="1"/>
            <a:r>
              <a:rPr lang="en-ZA" dirty="0"/>
              <a:t>a. How effective is this unit? (</a:t>
            </a:r>
            <a:r>
              <a:rPr lang="en-ZA" dirty="0" err="1"/>
              <a:t>likert</a:t>
            </a:r>
            <a:r>
              <a:rPr lang="en-ZA" dirty="0"/>
              <a:t>)</a:t>
            </a:r>
          </a:p>
          <a:p>
            <a:pPr lvl="1"/>
            <a:r>
              <a:rPr lang="en-ZA" dirty="0"/>
              <a:t>b. If a unit does not exist, would it be useful? </a:t>
            </a:r>
          </a:p>
          <a:p>
            <a:r>
              <a:rPr lang="en-ZA" dirty="0" smtClean="0"/>
              <a:t>20. How </a:t>
            </a:r>
            <a:r>
              <a:rPr lang="en-ZA" dirty="0"/>
              <a:t>open is the </a:t>
            </a:r>
            <a:r>
              <a:rPr lang="en-ZA" b="1" dirty="0"/>
              <a:t>telecommunications sector to PPPs </a:t>
            </a:r>
            <a:r>
              <a:rPr lang="en-ZA" dirty="0"/>
              <a:t>in your country? (</a:t>
            </a:r>
            <a:r>
              <a:rPr lang="en-ZA" dirty="0" err="1"/>
              <a:t>likert</a:t>
            </a:r>
            <a:r>
              <a:rPr lang="en-ZA" dirty="0" smtClean="0"/>
              <a:t>)</a:t>
            </a:r>
            <a:endParaRPr lang="en-ZA" dirty="0"/>
          </a:p>
          <a:p>
            <a:r>
              <a:rPr lang="en-ZA" dirty="0" smtClean="0"/>
              <a:t>21 Would </a:t>
            </a:r>
            <a:r>
              <a:rPr lang="en-ZA" dirty="0"/>
              <a:t>you consider a </a:t>
            </a:r>
            <a:r>
              <a:rPr lang="en-ZA" dirty="0" smtClean="0"/>
              <a:t>PPP or an other partnership </a:t>
            </a:r>
            <a:r>
              <a:rPr lang="en-ZA" dirty="0"/>
              <a:t>to share weather </a:t>
            </a:r>
            <a:r>
              <a:rPr lang="en-ZA" dirty="0" smtClean="0"/>
              <a:t>information (research institutions, Red Cross</a:t>
            </a:r>
            <a:r>
              <a:rPr lang="en-ZA" dirty="0"/>
              <a:t>)</a:t>
            </a:r>
            <a:r>
              <a:rPr lang="en-ZA" dirty="0" smtClean="0"/>
              <a:t>?</a:t>
            </a:r>
            <a:endParaRPr lang="en-ZA" dirty="0"/>
          </a:p>
          <a:p>
            <a:r>
              <a:rPr lang="en-ZA" dirty="0" smtClean="0"/>
              <a:t>22. How </a:t>
            </a:r>
            <a:r>
              <a:rPr lang="en-ZA" dirty="0"/>
              <a:t>would you monetize </a:t>
            </a:r>
            <a:r>
              <a:rPr lang="en-ZA" dirty="0" smtClean="0"/>
              <a:t>more accurate and timely provision of </a:t>
            </a:r>
            <a:r>
              <a:rPr lang="en-ZA" dirty="0"/>
              <a:t>weather information</a:t>
            </a:r>
            <a:r>
              <a:rPr lang="en-ZA" dirty="0" smtClean="0"/>
              <a:t>?</a:t>
            </a:r>
            <a:endParaRPr lang="en-ZA" dirty="0"/>
          </a:p>
          <a:p>
            <a:r>
              <a:rPr lang="en-ZA" dirty="0" smtClean="0"/>
              <a:t>23. Who </a:t>
            </a:r>
            <a:r>
              <a:rPr lang="en-ZA" dirty="0"/>
              <a:t>are the main players in the country in terms of </a:t>
            </a:r>
            <a:r>
              <a:rPr lang="en-ZA" dirty="0" smtClean="0"/>
              <a:t>the </a:t>
            </a:r>
            <a:r>
              <a:rPr lang="en-ZA" b="1" dirty="0" smtClean="0"/>
              <a:t>distribution </a:t>
            </a:r>
            <a:r>
              <a:rPr lang="en-ZA" b="1" dirty="0"/>
              <a:t>of products and information</a:t>
            </a:r>
            <a:r>
              <a:rPr lang="en-ZA" dirty="0"/>
              <a:t>? </a:t>
            </a:r>
          </a:p>
          <a:p>
            <a:r>
              <a:rPr lang="en-ZA" dirty="0" smtClean="0"/>
              <a:t>24. Would </a:t>
            </a:r>
            <a:r>
              <a:rPr lang="en-ZA" dirty="0"/>
              <a:t>these NGOs and/or companies be a </a:t>
            </a:r>
            <a:r>
              <a:rPr lang="en-ZA" b="1" dirty="0"/>
              <a:t>potential partner to facilitate distribution of your climate products </a:t>
            </a:r>
            <a:r>
              <a:rPr lang="en-ZA" dirty="0"/>
              <a:t>and </a:t>
            </a:r>
            <a:r>
              <a:rPr lang="en-ZA" dirty="0" smtClean="0"/>
              <a:t>services </a:t>
            </a:r>
            <a:r>
              <a:rPr lang="en-ZA" dirty="0"/>
              <a:t>(in terms of infrastructure</a:t>
            </a:r>
            <a:r>
              <a:rPr lang="en-ZA" dirty="0" smtClean="0"/>
              <a:t>)/</a:t>
            </a:r>
          </a:p>
          <a:p>
            <a:r>
              <a:rPr lang="en-ZA" dirty="0" smtClean="0"/>
              <a:t>25. What are the main </a:t>
            </a:r>
            <a:r>
              <a:rPr lang="en-ZA" b="1" dirty="0" smtClean="0"/>
              <a:t>digital applications and platforms </a:t>
            </a:r>
            <a:r>
              <a:rPr lang="en-ZA" dirty="0" smtClean="0"/>
              <a:t>in your country to facilitate communication (e.g</a:t>
            </a:r>
            <a:r>
              <a:rPr lang="en-ZA" dirty="0"/>
              <a:t>.</a:t>
            </a:r>
            <a:r>
              <a:rPr lang="en-ZA" dirty="0" smtClean="0"/>
              <a:t> What’s app)?</a:t>
            </a:r>
            <a:endParaRPr lang="en-ZA" dirty="0"/>
          </a:p>
        </p:txBody>
      </p:sp>
      <p:sp>
        <p:nvSpPr>
          <p:cNvPr id="5" name="TextBox 4"/>
          <p:cNvSpPr txBox="1"/>
          <p:nvPr/>
        </p:nvSpPr>
        <p:spPr>
          <a:xfrm>
            <a:off x="3085514" y="346572"/>
            <a:ext cx="7252100" cy="1077218"/>
          </a:xfrm>
          <a:prstGeom prst="rect">
            <a:avLst/>
          </a:prstGeom>
          <a:noFill/>
        </p:spPr>
        <p:txBody>
          <a:bodyPr wrap="square" rtlCol="0">
            <a:spAutoFit/>
          </a:bodyPr>
          <a:lstStyle/>
          <a:p>
            <a:r>
              <a:rPr lang="en-ZA" sz="3200" b="1" dirty="0">
                <a:latin typeface="Arial" panose="020B0604020202020204" pitchFamily="34" charset="0"/>
                <a:cs typeface="Arial" panose="020B0604020202020204" pitchFamily="34" charset="0"/>
              </a:rPr>
              <a:t>Information required to feed into Market </a:t>
            </a:r>
            <a:r>
              <a:rPr lang="en-ZA" sz="3200" b="1" dirty="0">
                <a:latin typeface="Arial" panose="020B0604020202020204" pitchFamily="34" charset="0"/>
                <a:cs typeface="Arial" panose="020B0604020202020204" pitchFamily="34" charset="0"/>
              </a:rPr>
              <a:t>Study</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929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39076" y="502044"/>
            <a:ext cx="3461925"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Value in a SMS</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TextBox 13"/>
          <p:cNvSpPr txBox="1"/>
          <p:nvPr/>
        </p:nvSpPr>
        <p:spPr>
          <a:xfrm>
            <a:off x="280045" y="4223896"/>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7317852" y="1993248"/>
            <a:ext cx="3624803" cy="1015663"/>
          </a:xfrm>
          <a:prstGeom prst="rect">
            <a:avLst/>
          </a:prstGeom>
          <a:noFill/>
        </p:spPr>
        <p:txBody>
          <a:bodyPr wrap="square" rtlCol="0">
            <a:spAutoFit/>
          </a:bodyPr>
          <a:lstStyle/>
          <a:p>
            <a:r>
              <a:rPr lang="en-US" sz="2000" b="1" dirty="0" smtClean="0"/>
              <a:t>Hydropower</a:t>
            </a:r>
            <a:r>
              <a:rPr lang="en-US" sz="2000" dirty="0" smtClean="0"/>
              <a:t> plant savings in Ethiopia over a decade: </a:t>
            </a:r>
          </a:p>
          <a:p>
            <a:r>
              <a:rPr lang="en-US" sz="2000" b="1" dirty="0" smtClean="0"/>
              <a:t>US$1-6.5 billion </a:t>
            </a:r>
            <a:r>
              <a:rPr lang="en-US" sz="2000" dirty="0" smtClean="0"/>
              <a:t>(Block, 2011)</a:t>
            </a:r>
            <a:endParaRPr lang="en-GB" sz="2000" dirty="0"/>
          </a:p>
        </p:txBody>
      </p:sp>
      <p:sp>
        <p:nvSpPr>
          <p:cNvPr id="15" name="TextBox 14"/>
          <p:cNvSpPr txBox="1"/>
          <p:nvPr/>
        </p:nvSpPr>
        <p:spPr>
          <a:xfrm>
            <a:off x="464776" y="5109197"/>
            <a:ext cx="2366533" cy="1631216"/>
          </a:xfrm>
          <a:prstGeom prst="rect">
            <a:avLst/>
          </a:prstGeom>
          <a:noFill/>
        </p:spPr>
        <p:txBody>
          <a:bodyPr wrap="square" rtlCol="0">
            <a:spAutoFit/>
          </a:bodyPr>
          <a:lstStyle/>
          <a:p>
            <a:r>
              <a:rPr lang="en-US" sz="2000" b="1" dirty="0" smtClean="0"/>
              <a:t>Tourism operators</a:t>
            </a:r>
          </a:p>
          <a:p>
            <a:pPr marL="342900" indent="-342900">
              <a:buFont typeface="Arial" panose="020B0604020202020204" pitchFamily="34" charset="0"/>
              <a:buChar char="•"/>
            </a:pPr>
            <a:r>
              <a:rPr lang="en-US" sz="2000" dirty="0" smtClean="0"/>
              <a:t>improve tourist’s experience</a:t>
            </a:r>
          </a:p>
          <a:p>
            <a:pPr marL="342900" indent="-342900">
              <a:buFont typeface="Arial" panose="020B0604020202020204" pitchFamily="34" charset="0"/>
              <a:buChar char="•"/>
            </a:pPr>
            <a:r>
              <a:rPr lang="en-US" sz="2000" dirty="0" smtClean="0"/>
              <a:t>Fishing/game viewing etc.</a:t>
            </a:r>
            <a:endParaRPr lang="en-GB" sz="2000" dirty="0"/>
          </a:p>
        </p:txBody>
      </p:sp>
      <p:sp>
        <p:nvSpPr>
          <p:cNvPr id="16" name="TextBox 15"/>
          <p:cNvSpPr txBox="1"/>
          <p:nvPr/>
        </p:nvSpPr>
        <p:spPr>
          <a:xfrm>
            <a:off x="8226984" y="3477981"/>
            <a:ext cx="2345045" cy="1631216"/>
          </a:xfrm>
          <a:prstGeom prst="rect">
            <a:avLst/>
          </a:prstGeom>
          <a:noFill/>
        </p:spPr>
        <p:txBody>
          <a:bodyPr wrap="square" rtlCol="0">
            <a:spAutoFit/>
          </a:bodyPr>
          <a:lstStyle/>
          <a:p>
            <a:r>
              <a:rPr lang="en-US" sz="2000" b="1" dirty="0" smtClean="0"/>
              <a:t>Farming </a:t>
            </a:r>
            <a:r>
              <a:rPr lang="en-US" sz="2000" dirty="0" smtClean="0"/>
              <a:t>decisions</a:t>
            </a:r>
          </a:p>
          <a:p>
            <a:pPr marL="285750" indent="-285750">
              <a:buFont typeface="Arial" panose="020B0604020202020204" pitchFamily="34" charset="0"/>
              <a:buChar char="•"/>
            </a:pPr>
            <a:r>
              <a:rPr lang="en-US" sz="2000" dirty="0" smtClean="0"/>
              <a:t>Crop type</a:t>
            </a:r>
          </a:p>
          <a:p>
            <a:pPr marL="285750" indent="-285750">
              <a:buFont typeface="Arial" panose="020B0604020202020204" pitchFamily="34" charset="0"/>
              <a:buChar char="•"/>
            </a:pPr>
            <a:r>
              <a:rPr lang="en-US" sz="2000" dirty="0" smtClean="0"/>
              <a:t>Sowing of seeds </a:t>
            </a:r>
          </a:p>
          <a:p>
            <a:pPr marL="285750" indent="-285750">
              <a:buFont typeface="Arial" panose="020B0604020202020204" pitchFamily="34" charset="0"/>
              <a:buChar char="•"/>
            </a:pPr>
            <a:r>
              <a:rPr lang="en-US" sz="2000" dirty="0" smtClean="0"/>
              <a:t>Irrigation</a:t>
            </a:r>
          </a:p>
          <a:p>
            <a:pPr marL="285750" indent="-285750">
              <a:buFont typeface="Arial" panose="020B0604020202020204" pitchFamily="34" charset="0"/>
              <a:buChar char="•"/>
            </a:pPr>
            <a:r>
              <a:rPr lang="en-US" sz="2000" dirty="0" err="1" smtClean="0"/>
              <a:t>Fertilisation</a:t>
            </a:r>
            <a:endParaRPr lang="en-GB" sz="2000" dirty="0"/>
          </a:p>
        </p:txBody>
      </p:sp>
      <p:sp>
        <p:nvSpPr>
          <p:cNvPr id="22" name="TextBox 21"/>
          <p:cNvSpPr txBox="1"/>
          <p:nvPr/>
        </p:nvSpPr>
        <p:spPr>
          <a:xfrm>
            <a:off x="407009" y="3852948"/>
            <a:ext cx="2789674" cy="707886"/>
          </a:xfrm>
          <a:prstGeom prst="rect">
            <a:avLst/>
          </a:prstGeom>
          <a:noFill/>
        </p:spPr>
        <p:txBody>
          <a:bodyPr wrap="none" rtlCol="0">
            <a:spAutoFit/>
          </a:bodyPr>
          <a:lstStyle/>
          <a:p>
            <a:r>
              <a:rPr lang="en-US" sz="2000" b="1" dirty="0" smtClean="0"/>
              <a:t>Aviation</a:t>
            </a:r>
          </a:p>
          <a:p>
            <a:pPr marL="342900" indent="-342900">
              <a:buFont typeface="Arial" panose="020B0604020202020204" pitchFamily="34" charset="0"/>
              <a:buChar char="•"/>
            </a:pPr>
            <a:r>
              <a:rPr lang="en-US" sz="2000" dirty="0" err="1" smtClean="0"/>
              <a:t>minimise</a:t>
            </a:r>
            <a:r>
              <a:rPr lang="en-US" sz="2000" dirty="0" smtClean="0"/>
              <a:t> flight delays</a:t>
            </a:r>
            <a:endParaRPr lang="en-GB" sz="2000" dirty="0"/>
          </a:p>
        </p:txBody>
      </p:sp>
      <p:sp>
        <p:nvSpPr>
          <p:cNvPr id="20" name="TextBox 19"/>
          <p:cNvSpPr txBox="1"/>
          <p:nvPr/>
        </p:nvSpPr>
        <p:spPr>
          <a:xfrm>
            <a:off x="398856" y="1880918"/>
            <a:ext cx="4254499" cy="1323439"/>
          </a:xfrm>
          <a:prstGeom prst="rect">
            <a:avLst/>
          </a:prstGeom>
          <a:noFill/>
        </p:spPr>
        <p:txBody>
          <a:bodyPr wrap="square" rtlCol="0">
            <a:spAutoFit/>
          </a:bodyPr>
          <a:lstStyle/>
          <a:p>
            <a:r>
              <a:rPr lang="en-US" sz="2000" b="1" dirty="0" smtClean="0"/>
              <a:t>Mining</a:t>
            </a:r>
          </a:p>
          <a:p>
            <a:pPr marL="285750" indent="-285750">
              <a:buFont typeface="Arial" panose="020B0604020202020204" pitchFamily="34" charset="0"/>
              <a:buChar char="•"/>
            </a:pPr>
            <a:r>
              <a:rPr lang="en-US" sz="2000" dirty="0" smtClean="0"/>
              <a:t>Stop operations</a:t>
            </a:r>
          </a:p>
          <a:p>
            <a:pPr marL="285750" indent="-285750">
              <a:buFont typeface="Arial" panose="020B0604020202020204" pitchFamily="34" charset="0"/>
              <a:buChar char="•"/>
            </a:pPr>
            <a:r>
              <a:rPr lang="en-US" sz="2000" dirty="0"/>
              <a:t>E</a:t>
            </a:r>
            <a:r>
              <a:rPr lang="en-US" sz="2000" dirty="0" smtClean="0"/>
              <a:t>vacuate</a:t>
            </a:r>
          </a:p>
          <a:p>
            <a:pPr marL="285750" indent="-285750">
              <a:buFont typeface="Arial" panose="020B0604020202020204" pitchFamily="34" charset="0"/>
              <a:buChar char="•"/>
            </a:pPr>
            <a:r>
              <a:rPr lang="en-US" sz="2000" dirty="0" smtClean="0"/>
              <a:t>Increase production to stockpile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613" y="3209039"/>
            <a:ext cx="3017885" cy="2008265"/>
          </a:xfrm>
          <a:prstGeom prst="rect">
            <a:avLst/>
          </a:prstGeom>
        </p:spPr>
      </p:pic>
      <p:cxnSp>
        <p:nvCxnSpPr>
          <p:cNvPr id="21" name="Straight Arrow Connector 20"/>
          <p:cNvCxnSpPr/>
          <p:nvPr/>
        </p:nvCxnSpPr>
        <p:spPr>
          <a:xfrm>
            <a:off x="6148597" y="4180004"/>
            <a:ext cx="1845362" cy="15522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64334" y="4774555"/>
            <a:ext cx="2060325" cy="8424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16515" y="4315244"/>
            <a:ext cx="1436840" cy="3997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064334" y="3319828"/>
            <a:ext cx="1589021" cy="42454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878286" y="2573526"/>
            <a:ext cx="1296237" cy="106779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36275" y="5463140"/>
            <a:ext cx="2526461" cy="923330"/>
          </a:xfrm>
          <a:prstGeom prst="rect">
            <a:avLst/>
          </a:prstGeom>
          <a:solidFill>
            <a:srgbClr val="00B0F0"/>
          </a:solidFill>
        </p:spPr>
        <p:txBody>
          <a:bodyPr wrap="none" rtlCol="0">
            <a:spAutoFit/>
          </a:bodyPr>
          <a:lstStyle/>
          <a:p>
            <a:r>
              <a:rPr lang="en-US" dirty="0" smtClean="0"/>
              <a:t>Value to Kenyan farmers:</a:t>
            </a:r>
          </a:p>
          <a:p>
            <a:r>
              <a:rPr lang="en-US" dirty="0" smtClean="0"/>
              <a:t>US$40 </a:t>
            </a:r>
            <a:r>
              <a:rPr lang="en-US" dirty="0"/>
              <a:t>per hectare </a:t>
            </a:r>
            <a:endParaRPr lang="en-US" dirty="0" smtClean="0"/>
          </a:p>
          <a:p>
            <a:r>
              <a:rPr lang="en-US" dirty="0" smtClean="0"/>
              <a:t>(</a:t>
            </a:r>
            <a:r>
              <a:rPr lang="en-US" dirty="0"/>
              <a:t>Hansen et al. 2009</a:t>
            </a:r>
            <a:r>
              <a:rPr lang="en-US" dirty="0" smtClean="0"/>
              <a:t>)</a:t>
            </a:r>
            <a:endParaRPr lang="en-ZA" dirty="0"/>
          </a:p>
        </p:txBody>
      </p:sp>
    </p:spTree>
    <p:extLst>
      <p:ext uri="{BB962C8B-B14F-4D97-AF65-F5344CB8AC3E}">
        <p14:creationId xmlns:p14="http://schemas.microsoft.com/office/powerpoint/2010/main" val="217184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64334" y="288611"/>
            <a:ext cx="6973969" cy="1077218"/>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Production of the SMS to a farmer</a:t>
            </a:r>
          </a:p>
          <a:p>
            <a:r>
              <a:rPr lang="en-ZA" sz="3200" b="1" dirty="0" smtClean="0">
                <a:latin typeface="Arial" panose="020B0604020202020204" pitchFamily="34" charset="0"/>
                <a:cs typeface="Arial" panose="020B0604020202020204" pitchFamily="34" charset="0"/>
              </a:rPr>
              <a:t>Who gets a cut?</a:t>
            </a:r>
            <a:endParaRPr lang="en-ZA"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TextBox 13"/>
          <p:cNvSpPr txBox="1"/>
          <p:nvPr/>
        </p:nvSpPr>
        <p:spPr>
          <a:xfrm>
            <a:off x="280045" y="4223896"/>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7424635" y="1911389"/>
            <a:ext cx="3624803" cy="707886"/>
          </a:xfrm>
          <a:prstGeom prst="rect">
            <a:avLst/>
          </a:prstGeom>
          <a:noFill/>
        </p:spPr>
        <p:txBody>
          <a:bodyPr wrap="square" rtlCol="0">
            <a:spAutoFit/>
          </a:bodyPr>
          <a:lstStyle/>
          <a:p>
            <a:r>
              <a:rPr lang="en-US" sz="2000" b="1" dirty="0" smtClean="0"/>
              <a:t>Telecoms company</a:t>
            </a:r>
          </a:p>
          <a:p>
            <a:pPr marL="342900" indent="-342900">
              <a:buFont typeface="Arial" panose="020B0604020202020204" pitchFamily="34" charset="0"/>
              <a:buChar char="•"/>
            </a:pPr>
            <a:r>
              <a:rPr lang="en-US" sz="2000" dirty="0" smtClean="0"/>
              <a:t>distributes SMS</a:t>
            </a:r>
            <a:endParaRPr lang="en-GB" sz="2000" dirty="0"/>
          </a:p>
        </p:txBody>
      </p:sp>
      <p:sp>
        <p:nvSpPr>
          <p:cNvPr id="15" name="TextBox 14"/>
          <p:cNvSpPr txBox="1"/>
          <p:nvPr/>
        </p:nvSpPr>
        <p:spPr>
          <a:xfrm>
            <a:off x="336902" y="3869953"/>
            <a:ext cx="2879613" cy="2246769"/>
          </a:xfrm>
          <a:prstGeom prst="rect">
            <a:avLst/>
          </a:prstGeom>
          <a:noFill/>
        </p:spPr>
        <p:txBody>
          <a:bodyPr wrap="square" rtlCol="0">
            <a:spAutoFit/>
          </a:bodyPr>
          <a:lstStyle/>
          <a:p>
            <a:r>
              <a:rPr lang="en-US" sz="2000" b="1" dirty="0" smtClean="0"/>
              <a:t>Private weather company (e.g. Africa Weather)</a:t>
            </a:r>
          </a:p>
          <a:p>
            <a:pPr marL="342900" indent="-342900">
              <a:buFont typeface="Arial" panose="020B0604020202020204" pitchFamily="34" charset="0"/>
              <a:buChar char="•"/>
            </a:pPr>
            <a:r>
              <a:rPr lang="en-US" sz="2000" dirty="0" smtClean="0"/>
              <a:t>Processes climate data</a:t>
            </a:r>
          </a:p>
          <a:p>
            <a:pPr marL="342900" indent="-342900">
              <a:buFont typeface="Arial" panose="020B0604020202020204" pitchFamily="34" charset="0"/>
              <a:buChar char="•"/>
            </a:pPr>
            <a:r>
              <a:rPr lang="en-US" sz="2000" dirty="0" smtClean="0"/>
              <a:t>Packages information</a:t>
            </a:r>
          </a:p>
          <a:p>
            <a:pPr marL="342900" indent="-342900">
              <a:buFont typeface="Arial" panose="020B0604020202020204" pitchFamily="34" charset="0"/>
              <a:buChar char="•"/>
            </a:pPr>
            <a:r>
              <a:rPr lang="en-US" sz="2000" dirty="0" smtClean="0"/>
              <a:t>Downscaling to field scale</a:t>
            </a:r>
            <a:endParaRPr lang="en-GB" sz="2000" dirty="0"/>
          </a:p>
        </p:txBody>
      </p:sp>
      <p:sp>
        <p:nvSpPr>
          <p:cNvPr id="16" name="TextBox 15"/>
          <p:cNvSpPr txBox="1"/>
          <p:nvPr/>
        </p:nvSpPr>
        <p:spPr>
          <a:xfrm>
            <a:off x="8221366" y="4226296"/>
            <a:ext cx="3710458" cy="1938992"/>
          </a:xfrm>
          <a:prstGeom prst="rect">
            <a:avLst/>
          </a:prstGeom>
          <a:noFill/>
        </p:spPr>
        <p:txBody>
          <a:bodyPr wrap="square" rtlCol="0">
            <a:spAutoFit/>
          </a:bodyPr>
          <a:lstStyle/>
          <a:p>
            <a:r>
              <a:rPr lang="en-US" sz="2000" b="1" dirty="0" smtClean="0"/>
              <a:t>NHMS</a:t>
            </a:r>
            <a:endParaRPr lang="en-US" sz="2000" dirty="0" smtClean="0"/>
          </a:p>
          <a:p>
            <a:pPr marL="285750" indent="-285750">
              <a:buFont typeface="Arial" panose="020B0604020202020204" pitchFamily="34" charset="0"/>
              <a:buChar char="•"/>
            </a:pPr>
            <a:r>
              <a:rPr lang="en-US" sz="2000" dirty="0" smtClean="0"/>
              <a:t>Provides </a:t>
            </a:r>
            <a:r>
              <a:rPr lang="en-US" sz="2000" b="1" dirty="0" smtClean="0"/>
              <a:t>historical data </a:t>
            </a:r>
            <a:r>
              <a:rPr lang="en-US" sz="2000" dirty="0" smtClean="0"/>
              <a:t>for calibrating models</a:t>
            </a:r>
          </a:p>
          <a:p>
            <a:pPr marL="285750" indent="-285750">
              <a:buFont typeface="Arial" panose="020B0604020202020204" pitchFamily="34" charset="0"/>
              <a:buChar char="•"/>
            </a:pPr>
            <a:r>
              <a:rPr lang="en-US" sz="2000" dirty="0" smtClean="0"/>
              <a:t>Provides </a:t>
            </a:r>
            <a:r>
              <a:rPr lang="en-US" sz="2000" b="1" dirty="0" smtClean="0"/>
              <a:t>forecasts</a:t>
            </a:r>
          </a:p>
          <a:p>
            <a:pPr marL="285750" indent="-285750">
              <a:buFont typeface="Arial" panose="020B0604020202020204" pitchFamily="34" charset="0"/>
              <a:buChar char="•"/>
            </a:pPr>
            <a:r>
              <a:rPr lang="en-US" sz="2000" dirty="0" smtClean="0"/>
              <a:t>Adds </a:t>
            </a:r>
            <a:r>
              <a:rPr lang="en-US" sz="2000" b="1" dirty="0" smtClean="0"/>
              <a:t>credibility</a:t>
            </a:r>
            <a:r>
              <a:rPr lang="en-US" sz="2000" dirty="0" smtClean="0"/>
              <a:t> by being honest, independent, broker</a:t>
            </a:r>
          </a:p>
        </p:txBody>
      </p:sp>
      <p:sp>
        <p:nvSpPr>
          <p:cNvPr id="22" name="TextBox 21"/>
          <p:cNvSpPr txBox="1"/>
          <p:nvPr/>
        </p:nvSpPr>
        <p:spPr>
          <a:xfrm>
            <a:off x="4496383" y="5582248"/>
            <a:ext cx="2424300" cy="1015663"/>
          </a:xfrm>
          <a:prstGeom prst="rect">
            <a:avLst/>
          </a:prstGeom>
          <a:noFill/>
        </p:spPr>
        <p:txBody>
          <a:bodyPr wrap="square" rtlCol="0">
            <a:spAutoFit/>
          </a:bodyPr>
          <a:lstStyle/>
          <a:p>
            <a:r>
              <a:rPr lang="en-US" sz="2000" b="1" dirty="0" err="1" smtClean="0"/>
              <a:t>Agri</a:t>
            </a:r>
            <a:r>
              <a:rPr lang="en-US" sz="2000" b="1" dirty="0" smtClean="0"/>
              <a:t>-supplier</a:t>
            </a:r>
          </a:p>
          <a:p>
            <a:pPr marL="342900" indent="-342900">
              <a:buFont typeface="Arial" panose="020B0604020202020204" pitchFamily="34" charset="0"/>
              <a:buChar char="•"/>
            </a:pPr>
            <a:r>
              <a:rPr lang="en-US" sz="2000" dirty="0" smtClean="0"/>
              <a:t>Provides database of clients</a:t>
            </a:r>
            <a:endParaRPr lang="en-GB" sz="2000" dirty="0"/>
          </a:p>
        </p:txBody>
      </p:sp>
      <p:sp>
        <p:nvSpPr>
          <p:cNvPr id="20" name="TextBox 19"/>
          <p:cNvSpPr txBox="1"/>
          <p:nvPr/>
        </p:nvSpPr>
        <p:spPr>
          <a:xfrm>
            <a:off x="398856" y="1880918"/>
            <a:ext cx="4254499" cy="1323439"/>
          </a:xfrm>
          <a:prstGeom prst="rect">
            <a:avLst/>
          </a:prstGeom>
          <a:noFill/>
        </p:spPr>
        <p:txBody>
          <a:bodyPr wrap="square" rtlCol="0">
            <a:spAutoFit/>
          </a:bodyPr>
          <a:lstStyle/>
          <a:p>
            <a:r>
              <a:rPr lang="en-US" sz="2000" b="1" dirty="0" smtClean="0"/>
              <a:t>Research institution (e.g. CABI)</a:t>
            </a:r>
          </a:p>
          <a:p>
            <a:pPr marL="285750" indent="-285750">
              <a:buFont typeface="Arial" panose="020B0604020202020204" pitchFamily="34" charset="0"/>
              <a:buChar char="•"/>
            </a:pPr>
            <a:r>
              <a:rPr lang="en-US" sz="2000" dirty="0" smtClean="0"/>
              <a:t>Adds </a:t>
            </a:r>
            <a:r>
              <a:rPr lang="en-US" sz="2000" dirty="0" err="1" smtClean="0"/>
              <a:t>agri</a:t>
            </a:r>
            <a:r>
              <a:rPr lang="en-US" sz="2000" dirty="0" smtClean="0"/>
              <a:t> information</a:t>
            </a:r>
          </a:p>
          <a:p>
            <a:pPr marL="285750" indent="-285750">
              <a:buFont typeface="Arial" panose="020B0604020202020204" pitchFamily="34" charset="0"/>
              <a:buChar char="•"/>
            </a:pPr>
            <a:r>
              <a:rPr lang="en-US" sz="2000" dirty="0" smtClean="0"/>
              <a:t>Uses expertise from multi-disciplinary team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613" y="3209039"/>
            <a:ext cx="3017885" cy="2008265"/>
          </a:xfrm>
          <a:prstGeom prst="rect">
            <a:avLst/>
          </a:prstGeom>
        </p:spPr>
      </p:pic>
      <p:cxnSp>
        <p:nvCxnSpPr>
          <p:cNvPr id="21" name="Straight Arrow Connector 20"/>
          <p:cNvCxnSpPr/>
          <p:nvPr/>
        </p:nvCxnSpPr>
        <p:spPr>
          <a:xfrm>
            <a:off x="6148597" y="4180004"/>
            <a:ext cx="1890084" cy="39513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64335" y="4774555"/>
            <a:ext cx="1084933" cy="8424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50814" y="4774555"/>
            <a:ext cx="36071" cy="84715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690588" y="2409745"/>
            <a:ext cx="1262489" cy="109116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57897" y="2265332"/>
            <a:ext cx="1255711" cy="1272511"/>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64496" y="3241215"/>
            <a:ext cx="3084942" cy="400110"/>
          </a:xfrm>
          <a:prstGeom prst="rect">
            <a:avLst/>
          </a:prstGeom>
          <a:noFill/>
        </p:spPr>
        <p:txBody>
          <a:bodyPr wrap="square" rtlCol="0">
            <a:spAutoFit/>
          </a:bodyPr>
          <a:lstStyle/>
          <a:p>
            <a:r>
              <a:rPr lang="en-US" sz="2000" b="1" dirty="0" smtClean="0"/>
              <a:t>Satellite data providers</a:t>
            </a:r>
          </a:p>
        </p:txBody>
      </p:sp>
      <p:cxnSp>
        <p:nvCxnSpPr>
          <p:cNvPr id="19" name="Straight Arrow Connector 18"/>
          <p:cNvCxnSpPr/>
          <p:nvPr/>
        </p:nvCxnSpPr>
        <p:spPr>
          <a:xfrm flipV="1">
            <a:off x="6749309" y="3441270"/>
            <a:ext cx="1128599" cy="26612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98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63966" y="781058"/>
            <a:ext cx="7252100"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End of presentation</a:t>
            </a:r>
            <a:endParaRPr lang="en-ZA" sz="3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272" t="3611"/>
          <a:stretch/>
        </p:blipFill>
        <p:spPr>
          <a:xfrm>
            <a:off x="2899517" y="1473200"/>
            <a:ext cx="6832599" cy="5384800"/>
          </a:xfrm>
          <a:prstGeom prst="rect">
            <a:avLst/>
          </a:prstGeom>
        </p:spPr>
      </p:pic>
      <p:pic>
        <p:nvPicPr>
          <p:cNvPr id="6" name="Picture 2" descr="File:Nyakrom OneTouch Cell Phone Tower Vodaphone.jpg"/>
          <p:cNvPicPr>
            <a:picLocks noChangeAspect="1" noChangeArrowheads="1"/>
          </p:cNvPicPr>
          <p:nvPr/>
        </p:nvPicPr>
        <p:blipFill rotWithShape="1">
          <a:blip r:embed="rId5">
            <a:extLst>
              <a:ext uri="{28A0092B-C50C-407E-A947-70E740481C1C}">
                <a14:useLocalDpi xmlns:a14="http://schemas.microsoft.com/office/drawing/2010/main" val="0"/>
              </a:ext>
            </a:extLst>
          </a:blip>
          <a:srcRect l="23415" r="11609"/>
          <a:stretch/>
        </p:blipFill>
        <p:spPr bwMode="auto">
          <a:xfrm>
            <a:off x="9745248" y="1856225"/>
            <a:ext cx="2438166" cy="5003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 y="1833469"/>
            <a:ext cx="2899516" cy="5024531"/>
          </a:xfrm>
          <a:prstGeom prst="rect">
            <a:avLst/>
          </a:prstGeom>
        </p:spPr>
      </p:pic>
      <p:sp>
        <p:nvSpPr>
          <p:cNvPr id="9" name="TextBox 8"/>
          <p:cNvSpPr txBox="1"/>
          <p:nvPr/>
        </p:nvSpPr>
        <p:spPr>
          <a:xfrm>
            <a:off x="3631128" y="1856226"/>
            <a:ext cx="5179623" cy="523220"/>
          </a:xfrm>
          <a:prstGeom prst="rect">
            <a:avLst/>
          </a:prstGeom>
          <a:solidFill>
            <a:schemeClr val="bg1"/>
          </a:solidFill>
        </p:spPr>
        <p:txBody>
          <a:bodyPr wrap="none" rtlCol="0">
            <a:spAutoFit/>
          </a:bodyPr>
          <a:lstStyle/>
          <a:p>
            <a:r>
              <a:rPr lang="en-ZA" sz="2800" b="1" dirty="0" smtClean="0">
                <a:latin typeface="Arial" panose="020B0604020202020204" pitchFamily="34" charset="0"/>
                <a:cs typeface="Arial" panose="020B0604020202020204" pitchFamily="34" charset="0"/>
              </a:rPr>
              <a:t>Thank you for your attention!</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548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1229" y="769358"/>
            <a:ext cx="7252100"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Partnerships </a:t>
            </a:r>
            <a:r>
              <a:rPr lang="en-ZA" sz="3200" b="1" dirty="0">
                <a:latin typeface="Arial" panose="020B0604020202020204" pitchFamily="34" charset="0"/>
                <a:cs typeface="Arial" panose="020B0604020202020204" pitchFamily="34" charset="0"/>
              </a:rPr>
              <a:t>and technologies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3" name="Rectangle 2"/>
          <p:cNvSpPr/>
          <p:nvPr/>
        </p:nvSpPr>
        <p:spPr>
          <a:xfrm>
            <a:off x="280045" y="1774230"/>
            <a:ext cx="8343255" cy="5293757"/>
          </a:xfrm>
          <a:prstGeom prst="rect">
            <a:avLst/>
          </a:prstGeom>
        </p:spPr>
        <p:txBody>
          <a:bodyPr wrap="square">
            <a:spAutoFit/>
          </a:bodyPr>
          <a:lstStyle/>
          <a:p>
            <a:r>
              <a:rPr lang="en-US" sz="2800" b="1" dirty="0" smtClean="0"/>
              <a:t>Global Framework for Climate Services</a:t>
            </a:r>
          </a:p>
          <a:p>
            <a:endParaRPr lang="en-US" sz="2000" b="1" dirty="0"/>
          </a:p>
          <a:p>
            <a:r>
              <a:rPr lang="en-ZA" sz="2000" dirty="0" smtClean="0"/>
              <a:t>1. Across </a:t>
            </a:r>
            <a:r>
              <a:rPr lang="en-ZA" sz="2000" dirty="0"/>
              <a:t>Africa: Climate Services Adaptation and Disaster Risk Reduction in Africa (2011–2016)</a:t>
            </a:r>
          </a:p>
          <a:p>
            <a:endParaRPr lang="en-ZA" sz="2000" dirty="0"/>
          </a:p>
          <a:p>
            <a:r>
              <a:rPr lang="en-ZA" sz="2000" dirty="0" smtClean="0"/>
              <a:t>2. Malawi </a:t>
            </a:r>
            <a:r>
              <a:rPr lang="en-ZA" sz="2000" dirty="0"/>
              <a:t>and Tanzania: Climate Services Adaptation Programme in Africa - Building Resilience in Disaster Risk Management, Food Security and Health (2013–2016</a:t>
            </a:r>
            <a:r>
              <a:rPr lang="en-ZA" sz="2000" dirty="0" smtClean="0"/>
              <a:t>)</a:t>
            </a:r>
          </a:p>
          <a:p>
            <a:endParaRPr lang="en-ZA" sz="2000" dirty="0" smtClean="0"/>
          </a:p>
          <a:p>
            <a:r>
              <a:rPr lang="en-ZA" sz="2000" dirty="0"/>
              <a:t>3. Climate service partnership: Ethiopia- Enhancing National Climate Time Series (ENACTS)</a:t>
            </a:r>
          </a:p>
          <a:p>
            <a:endParaRPr lang="en-ZA" sz="2000" dirty="0" smtClean="0"/>
          </a:p>
          <a:p>
            <a:r>
              <a:rPr lang="en-ZA" sz="2400" b="1" dirty="0" smtClean="0"/>
              <a:t>Multi-institutional partnerships: </a:t>
            </a:r>
            <a:r>
              <a:rPr lang="en-ZA" sz="2400" dirty="0" smtClean="0"/>
              <a:t>NGOs and research institutions to build capacity and facilitate dialogue with private sector to develop tailored climate products and services </a:t>
            </a:r>
          </a:p>
          <a:p>
            <a:endParaRPr lang="en-Z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972" y="2883299"/>
            <a:ext cx="3643532" cy="2729132"/>
          </a:xfrm>
          <a:prstGeom prst="rect">
            <a:avLst/>
          </a:prstGeom>
        </p:spPr>
      </p:pic>
    </p:spTree>
    <p:extLst>
      <p:ext uri="{BB962C8B-B14F-4D97-AF65-F5344CB8AC3E}">
        <p14:creationId xmlns:p14="http://schemas.microsoft.com/office/powerpoint/2010/main" val="2623471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8866" y="781059"/>
            <a:ext cx="7252100"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Partnerships </a:t>
            </a:r>
            <a:r>
              <a:rPr lang="en-ZA" sz="3200" b="1" dirty="0" smtClean="0">
                <a:latin typeface="Arial" panose="020B0604020202020204" pitchFamily="34" charset="0"/>
                <a:cs typeface="Arial" panose="020B0604020202020204" pitchFamily="34" charset="0"/>
              </a:rPr>
              <a:t>and technologies</a:t>
            </a:r>
            <a:endParaRPr lang="en-ZA" sz="3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4" name="Rectangle 13"/>
          <p:cNvSpPr/>
          <p:nvPr/>
        </p:nvSpPr>
        <p:spPr>
          <a:xfrm>
            <a:off x="280045" y="2182627"/>
            <a:ext cx="7797155" cy="3785652"/>
          </a:xfrm>
          <a:prstGeom prst="rect">
            <a:avLst/>
          </a:prstGeom>
        </p:spPr>
        <p:txBody>
          <a:bodyPr wrap="square">
            <a:spAutoFit/>
          </a:bodyPr>
          <a:lstStyle/>
          <a:p>
            <a:r>
              <a:rPr lang="en-ZA" sz="2400" b="1" dirty="0" smtClean="0">
                <a:latin typeface="Arial" panose="020B0604020202020204" pitchFamily="34" charset="0"/>
                <a:cs typeface="Arial" panose="020B0604020202020204" pitchFamily="34" charset="0"/>
              </a:rPr>
              <a:t>Potential ground-breaking technologies</a:t>
            </a:r>
            <a:endParaRPr lang="en-ZA"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3D printing (USAID/NOAA) – costs of weather station US$10,000 -&gt; US$200</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Google/Amazon interest (grants)</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Internet Protocol-enabled sensors that are linked to the Internet</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Community/</a:t>
            </a:r>
            <a:r>
              <a:rPr lang="en-ZA" sz="2400" dirty="0" err="1" smtClean="0">
                <a:latin typeface="Arial" panose="020B0604020202020204" pitchFamily="34" charset="0"/>
                <a:cs typeface="Arial" panose="020B0604020202020204" pitchFamily="34" charset="0"/>
              </a:rPr>
              <a:t>Grameen</a:t>
            </a:r>
            <a:r>
              <a:rPr lang="en-ZA" sz="2400" dirty="0" smtClean="0">
                <a:latin typeface="Arial" panose="020B0604020202020204" pitchFamily="34" charset="0"/>
                <a:cs typeface="Arial" panose="020B0604020202020204" pitchFamily="34" charset="0"/>
              </a:rPr>
              <a:t> phone</a:t>
            </a:r>
          </a:p>
          <a:p>
            <a:pPr marL="342900" indent="-342900">
              <a:buFont typeface="Arial" panose="020B0604020202020204" pitchFamily="34" charset="0"/>
              <a:buChar char="•"/>
            </a:pPr>
            <a:endParaRPr lang="en-ZA"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266" y="2978834"/>
            <a:ext cx="3643532" cy="2729132"/>
          </a:xfrm>
          <a:prstGeom prst="rect">
            <a:avLst/>
          </a:prstGeom>
        </p:spPr>
      </p:pic>
    </p:spTree>
    <p:extLst>
      <p:ext uri="{BB962C8B-B14F-4D97-AF65-F5344CB8AC3E}">
        <p14:creationId xmlns:p14="http://schemas.microsoft.com/office/powerpoint/2010/main" val="24046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4818" y="765673"/>
            <a:ext cx="5330363"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Conceptual Framework</a:t>
            </a:r>
            <a:endParaRPr lang="en-ZA" sz="3200" dirty="0">
              <a:latin typeface="Arial" panose="020B0604020202020204" pitchFamily="34" charset="0"/>
              <a:cs typeface="Arial" panose="020B0604020202020204" pitchFamily="34" charset="0"/>
            </a:endParaRPr>
          </a:p>
        </p:txBody>
      </p:sp>
      <p:sp>
        <p:nvSpPr>
          <p:cNvPr id="2" name="TextBox 1"/>
          <p:cNvSpPr txBox="1"/>
          <p:nvPr/>
        </p:nvSpPr>
        <p:spPr>
          <a:xfrm>
            <a:off x="114300" y="1876043"/>
            <a:ext cx="8922933" cy="4462760"/>
          </a:xfrm>
          <a:prstGeom prst="rect">
            <a:avLst/>
          </a:prstGeom>
          <a:noFill/>
        </p:spPr>
        <p:txBody>
          <a:bodyPr wrap="square" rtlCol="0">
            <a:spAutoFit/>
          </a:bodyPr>
          <a:lstStyle/>
          <a:p>
            <a:endParaRPr lang="en-ZA" sz="24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0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smtClean="0">
              <a:latin typeface="Arial" panose="020B0604020202020204" pitchFamily="34" charset="0"/>
              <a:cs typeface="Arial" panose="020B0604020202020204" pitchFamily="34" charset="0"/>
            </a:endParaRPr>
          </a:p>
          <a:p>
            <a:endParaRPr lang="en-ZA" sz="2400" dirty="0" smtClean="0">
              <a:latin typeface="Arial" panose="020B0604020202020204" pitchFamily="34" charset="0"/>
              <a:cs typeface="Arial" panose="020B0604020202020204" pitchFamily="34" charset="0"/>
            </a:endParaRPr>
          </a:p>
          <a:p>
            <a:pPr marL="457200" indent="-457200">
              <a:buAutoNum type="arabicPeriod"/>
            </a:pPr>
            <a:endParaRPr lang="en-ZA" sz="2400" dirty="0">
              <a:latin typeface="Arial" panose="020B0604020202020204" pitchFamily="34" charset="0"/>
              <a:cs typeface="Arial" panose="020B0604020202020204" pitchFamily="34" charset="0"/>
            </a:endParaRPr>
          </a:p>
          <a:p>
            <a:pPr marL="457200" indent="-457200">
              <a:buAutoNum type="arabicPeriod"/>
            </a:pPr>
            <a:endParaRPr lang="en-ZA"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024" name="Rectangle 1023"/>
          <p:cNvSpPr/>
          <p:nvPr/>
        </p:nvSpPr>
        <p:spPr>
          <a:xfrm>
            <a:off x="3048000" y="-633650"/>
            <a:ext cx="6096000" cy="8125301"/>
          </a:xfrm>
          <a:prstGeom prst="rect">
            <a:avLst/>
          </a:prstGeom>
        </p:spPr>
        <p:txBody>
          <a:bodyPr>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25" name="Rectangle 1024"/>
          <p:cNvSpPr/>
          <p:nvPr/>
        </p:nvSpPr>
        <p:spPr>
          <a:xfrm>
            <a:off x="3744031" y="2437628"/>
            <a:ext cx="1425784" cy="914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Other weather data generators</a:t>
            </a:r>
            <a:endParaRPr lang="en-GB" dirty="0">
              <a:solidFill>
                <a:schemeClr val="bg1"/>
              </a:solidFill>
            </a:endParaRPr>
          </a:p>
        </p:txBody>
      </p:sp>
      <p:sp>
        <p:nvSpPr>
          <p:cNvPr id="36" name="Rectangle 35"/>
          <p:cNvSpPr/>
          <p:nvPr/>
        </p:nvSpPr>
        <p:spPr>
          <a:xfrm>
            <a:off x="6522610" y="5680037"/>
            <a:ext cx="2338828" cy="914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Private sector climate services consumers</a:t>
            </a:r>
            <a:endParaRPr lang="en-GB" dirty="0">
              <a:solidFill>
                <a:schemeClr val="bg1"/>
              </a:solidFill>
            </a:endParaRPr>
          </a:p>
        </p:txBody>
      </p:sp>
      <p:sp>
        <p:nvSpPr>
          <p:cNvPr id="37" name="Rectangle 36"/>
          <p:cNvSpPr/>
          <p:nvPr/>
        </p:nvSpPr>
        <p:spPr>
          <a:xfrm>
            <a:off x="6836152" y="3460059"/>
            <a:ext cx="2080702" cy="110673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Private weather companies/value adders </a:t>
            </a:r>
            <a:endParaRPr lang="en-GB" dirty="0">
              <a:solidFill>
                <a:schemeClr val="bg1"/>
              </a:solidFill>
            </a:endParaRPr>
          </a:p>
        </p:txBody>
      </p:sp>
      <p:sp>
        <p:nvSpPr>
          <p:cNvPr id="38" name="Rectangle 37"/>
          <p:cNvSpPr/>
          <p:nvPr/>
        </p:nvSpPr>
        <p:spPr>
          <a:xfrm>
            <a:off x="2871539" y="3959403"/>
            <a:ext cx="914400" cy="914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NHMS</a:t>
            </a:r>
            <a:endParaRPr lang="en-GB" dirty="0">
              <a:solidFill>
                <a:schemeClr val="bg1"/>
              </a:solidFill>
            </a:endParaRPr>
          </a:p>
        </p:txBody>
      </p:sp>
      <p:sp>
        <p:nvSpPr>
          <p:cNvPr id="39" name="Rectangle 38"/>
          <p:cNvSpPr/>
          <p:nvPr/>
        </p:nvSpPr>
        <p:spPr>
          <a:xfrm>
            <a:off x="4598560" y="5665946"/>
            <a:ext cx="1013948" cy="914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Farmers</a:t>
            </a:r>
            <a:endParaRPr lang="en-GB" dirty="0">
              <a:solidFill>
                <a:schemeClr val="bg1"/>
              </a:solidFill>
            </a:endParaRPr>
          </a:p>
        </p:txBody>
      </p:sp>
      <p:sp>
        <p:nvSpPr>
          <p:cNvPr id="40" name="Rectangle 39"/>
          <p:cNvSpPr/>
          <p:nvPr/>
        </p:nvSpPr>
        <p:spPr>
          <a:xfrm>
            <a:off x="331381" y="2844854"/>
            <a:ext cx="1461171" cy="914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NGOs and research institutions</a:t>
            </a:r>
            <a:endParaRPr lang="en-GB" dirty="0">
              <a:solidFill>
                <a:schemeClr val="bg1"/>
              </a:solidFill>
            </a:endParaRPr>
          </a:p>
        </p:txBody>
      </p:sp>
      <p:cxnSp>
        <p:nvCxnSpPr>
          <p:cNvPr id="1029" name="Straight Arrow Connector 1028"/>
          <p:cNvCxnSpPr/>
          <p:nvPr/>
        </p:nvCxnSpPr>
        <p:spPr>
          <a:xfrm>
            <a:off x="1788736" y="2977955"/>
            <a:ext cx="1186708" cy="91013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flipH="1">
            <a:off x="3143276" y="2977955"/>
            <a:ext cx="548464" cy="92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p:nvPr/>
        </p:nvCxnSpPr>
        <p:spPr>
          <a:xfrm flipH="1">
            <a:off x="5621597" y="6146801"/>
            <a:ext cx="866059" cy="128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4" name="Picture 10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960" y="1774230"/>
            <a:ext cx="3143313" cy="5083770"/>
          </a:xfrm>
          <a:prstGeom prst="rect">
            <a:avLst/>
          </a:prstGeom>
        </p:spPr>
      </p:pic>
      <p:cxnSp>
        <p:nvCxnSpPr>
          <p:cNvPr id="1040" name="Straight Arrow Connector 1039"/>
          <p:cNvCxnSpPr/>
          <p:nvPr/>
        </p:nvCxnSpPr>
        <p:spPr>
          <a:xfrm>
            <a:off x="3877961" y="4141145"/>
            <a:ext cx="2849560" cy="225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p:nvPr/>
        </p:nvCxnSpPr>
        <p:spPr>
          <a:xfrm>
            <a:off x="5169815" y="2951668"/>
            <a:ext cx="1526612" cy="95830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p:nvPr/>
        </p:nvCxnSpPr>
        <p:spPr>
          <a:xfrm>
            <a:off x="3877961" y="4631701"/>
            <a:ext cx="2609694" cy="130397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p:nvPr/>
        </p:nvCxnSpPr>
        <p:spPr>
          <a:xfrm>
            <a:off x="6953494" y="4631701"/>
            <a:ext cx="3053" cy="95629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36647" y="2500016"/>
            <a:ext cx="0" cy="3936065"/>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344032" y="3423475"/>
            <a:ext cx="1" cy="3007081"/>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6347" y="3346619"/>
            <a:ext cx="1196161" cy="646331"/>
          </a:xfrm>
          <a:prstGeom prst="rect">
            <a:avLst/>
          </a:prstGeom>
          <a:noFill/>
        </p:spPr>
        <p:txBody>
          <a:bodyPr wrap="none" rtlCol="0">
            <a:spAutoFit/>
          </a:bodyPr>
          <a:lstStyle/>
          <a:p>
            <a:r>
              <a:rPr lang="en-US" dirty="0" smtClean="0"/>
              <a:t>NOAA</a:t>
            </a:r>
          </a:p>
          <a:p>
            <a:r>
              <a:rPr lang="en-US" dirty="0" smtClean="0"/>
              <a:t>EUMETSAT</a:t>
            </a:r>
            <a:endParaRPr lang="en-GB" dirty="0"/>
          </a:p>
        </p:txBody>
      </p:sp>
      <p:sp>
        <p:nvSpPr>
          <p:cNvPr id="41" name="TextBox 40"/>
          <p:cNvSpPr txBox="1"/>
          <p:nvPr/>
        </p:nvSpPr>
        <p:spPr>
          <a:xfrm>
            <a:off x="356255" y="3792208"/>
            <a:ext cx="1344920" cy="2308324"/>
          </a:xfrm>
          <a:prstGeom prst="rect">
            <a:avLst/>
          </a:prstGeom>
          <a:noFill/>
        </p:spPr>
        <p:txBody>
          <a:bodyPr wrap="none" rtlCol="0">
            <a:spAutoFit/>
          </a:bodyPr>
          <a:lstStyle/>
          <a:p>
            <a:r>
              <a:rPr lang="en-US" dirty="0"/>
              <a:t>CGIAR</a:t>
            </a:r>
          </a:p>
          <a:p>
            <a:r>
              <a:rPr lang="en-US" dirty="0"/>
              <a:t>USAID</a:t>
            </a:r>
          </a:p>
          <a:p>
            <a:r>
              <a:rPr lang="en-US" dirty="0" smtClean="0"/>
              <a:t>IRI</a:t>
            </a:r>
          </a:p>
          <a:p>
            <a:r>
              <a:rPr lang="en-US" dirty="0" smtClean="0"/>
              <a:t>UN agencies</a:t>
            </a:r>
          </a:p>
          <a:p>
            <a:endParaRPr lang="en-US" dirty="0"/>
          </a:p>
          <a:p>
            <a:r>
              <a:rPr lang="en-US" dirty="0" smtClean="0"/>
              <a:t>GFCS</a:t>
            </a:r>
          </a:p>
          <a:p>
            <a:r>
              <a:rPr lang="en-US" dirty="0" smtClean="0"/>
              <a:t>ACMAD</a:t>
            </a:r>
          </a:p>
          <a:p>
            <a:r>
              <a:rPr lang="en-US" dirty="0" smtClean="0"/>
              <a:t>AGRYMET</a:t>
            </a:r>
          </a:p>
        </p:txBody>
      </p:sp>
      <p:sp>
        <p:nvSpPr>
          <p:cNvPr id="22" name="TextBox 21"/>
          <p:cNvSpPr txBox="1"/>
          <p:nvPr/>
        </p:nvSpPr>
        <p:spPr>
          <a:xfrm>
            <a:off x="7101873" y="4549887"/>
            <a:ext cx="1170513" cy="646331"/>
          </a:xfrm>
          <a:prstGeom prst="rect">
            <a:avLst/>
          </a:prstGeom>
          <a:noFill/>
        </p:spPr>
        <p:txBody>
          <a:bodyPr wrap="none" rtlCol="0">
            <a:spAutoFit/>
          </a:bodyPr>
          <a:lstStyle/>
          <a:p>
            <a:r>
              <a:rPr lang="en-ZA" dirty="0" err="1" smtClean="0"/>
              <a:t>EcoNet</a:t>
            </a:r>
            <a:endParaRPr lang="en-US" dirty="0" smtClean="0"/>
          </a:p>
          <a:p>
            <a:r>
              <a:rPr lang="en-US" dirty="0" err="1" smtClean="0"/>
              <a:t>Pilotfriend</a:t>
            </a:r>
            <a:endParaRPr lang="en-US" dirty="0" smtClean="0"/>
          </a:p>
        </p:txBody>
      </p:sp>
      <p:sp>
        <p:nvSpPr>
          <p:cNvPr id="30" name="TextBox 29"/>
          <p:cNvSpPr txBox="1"/>
          <p:nvPr/>
        </p:nvSpPr>
        <p:spPr>
          <a:xfrm>
            <a:off x="227182" y="1937434"/>
            <a:ext cx="2057194" cy="830997"/>
          </a:xfrm>
          <a:prstGeom prst="rect">
            <a:avLst/>
          </a:prstGeom>
          <a:noFill/>
        </p:spPr>
        <p:txBody>
          <a:bodyPr wrap="square" rtlCol="0">
            <a:spAutoFit/>
          </a:bodyPr>
          <a:lstStyle/>
          <a:p>
            <a:r>
              <a:rPr lang="en-US" sz="2400" b="1" dirty="0" smtClean="0"/>
              <a:t>Public Based Organisations</a:t>
            </a:r>
            <a:endParaRPr lang="en-GB" sz="2400" b="1" dirty="0"/>
          </a:p>
        </p:txBody>
      </p:sp>
      <p:sp>
        <p:nvSpPr>
          <p:cNvPr id="42" name="TextBox 41"/>
          <p:cNvSpPr txBox="1"/>
          <p:nvPr/>
        </p:nvSpPr>
        <p:spPr>
          <a:xfrm>
            <a:off x="5901685" y="1933381"/>
            <a:ext cx="1937005" cy="461665"/>
          </a:xfrm>
          <a:prstGeom prst="rect">
            <a:avLst/>
          </a:prstGeom>
          <a:noFill/>
        </p:spPr>
        <p:txBody>
          <a:bodyPr wrap="none" rtlCol="0">
            <a:spAutoFit/>
          </a:bodyPr>
          <a:lstStyle/>
          <a:p>
            <a:r>
              <a:rPr lang="en-US" sz="2400" b="1" dirty="0" smtClean="0"/>
              <a:t>Private sector</a:t>
            </a:r>
            <a:endParaRPr lang="en-GB" sz="2400" b="1" dirty="0"/>
          </a:p>
        </p:txBody>
      </p:sp>
      <p:sp>
        <p:nvSpPr>
          <p:cNvPr id="43" name="TextBox 42"/>
          <p:cNvSpPr txBox="1"/>
          <p:nvPr/>
        </p:nvSpPr>
        <p:spPr>
          <a:xfrm>
            <a:off x="2682621" y="1935147"/>
            <a:ext cx="1792222" cy="461665"/>
          </a:xfrm>
          <a:prstGeom prst="rect">
            <a:avLst/>
          </a:prstGeom>
          <a:noFill/>
        </p:spPr>
        <p:txBody>
          <a:bodyPr wrap="none" rtlCol="0">
            <a:spAutoFit/>
          </a:bodyPr>
          <a:lstStyle/>
          <a:p>
            <a:r>
              <a:rPr lang="en-US" sz="2400" b="1" dirty="0" smtClean="0"/>
              <a:t>Government</a:t>
            </a:r>
            <a:endParaRPr lang="en-GB" sz="2400" b="1" dirty="0"/>
          </a:p>
        </p:txBody>
      </p:sp>
      <p:sp>
        <p:nvSpPr>
          <p:cNvPr id="29" name="TextBox 28"/>
          <p:cNvSpPr txBox="1"/>
          <p:nvPr/>
        </p:nvSpPr>
        <p:spPr>
          <a:xfrm>
            <a:off x="6843417" y="2671927"/>
            <a:ext cx="1542730" cy="646331"/>
          </a:xfrm>
          <a:prstGeom prst="rect">
            <a:avLst/>
          </a:prstGeom>
          <a:noFill/>
        </p:spPr>
        <p:txBody>
          <a:bodyPr wrap="none" rtlCol="0">
            <a:spAutoFit/>
          </a:bodyPr>
          <a:lstStyle/>
          <a:p>
            <a:r>
              <a:rPr lang="en-US" dirty="0" err="1"/>
              <a:t>AfricaWeather</a:t>
            </a:r>
            <a:endParaRPr lang="en-GB" dirty="0"/>
          </a:p>
          <a:p>
            <a:r>
              <a:rPr lang="en-US" dirty="0" smtClean="0"/>
              <a:t>EARS</a:t>
            </a:r>
            <a:endParaRPr lang="en-US" dirty="0" smtClean="0"/>
          </a:p>
        </p:txBody>
      </p:sp>
    </p:spTree>
    <p:extLst>
      <p:ext uri="{BB962C8B-B14F-4D97-AF65-F5344CB8AC3E}">
        <p14:creationId xmlns:p14="http://schemas.microsoft.com/office/powerpoint/2010/main" val="384388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29309" y="549862"/>
            <a:ext cx="6988897"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Structure of Market Assessment</a:t>
            </a:r>
            <a:endParaRPr lang="en-ZA" sz="3200" dirty="0">
              <a:latin typeface="Arial" panose="020B0604020202020204" pitchFamily="34" charset="0"/>
              <a:cs typeface="Arial" panose="020B0604020202020204" pitchFamily="34" charset="0"/>
            </a:endParaRPr>
          </a:p>
        </p:txBody>
      </p:sp>
      <p:sp>
        <p:nvSpPr>
          <p:cNvPr id="2" name="TextBox 1"/>
          <p:cNvSpPr txBox="1"/>
          <p:nvPr/>
        </p:nvSpPr>
        <p:spPr>
          <a:xfrm>
            <a:off x="515395" y="2034671"/>
            <a:ext cx="8272512" cy="4524315"/>
          </a:xfrm>
          <a:prstGeom prst="rect">
            <a:avLst/>
          </a:prstGeom>
          <a:noFill/>
        </p:spPr>
        <p:txBody>
          <a:bodyPr wrap="square" rtlCol="0">
            <a:spAutoFit/>
          </a:bodyPr>
          <a:lstStyle/>
          <a:p>
            <a:pPr marL="457200" indent="-457200">
              <a:buAutoNum type="arabicPeriod"/>
            </a:pPr>
            <a:r>
              <a:rPr lang="en-ZA" sz="2400" dirty="0" smtClean="0">
                <a:latin typeface="Arial" panose="020B0604020202020204" pitchFamily="34" charset="0"/>
                <a:cs typeface="Arial" panose="020B0604020202020204" pitchFamily="34" charset="0"/>
              </a:rPr>
              <a:t>Study approach (5%)</a:t>
            </a:r>
          </a:p>
          <a:p>
            <a:pPr marL="457200" indent="-457200">
              <a:buAutoNum type="arabicPeriod"/>
            </a:pPr>
            <a:r>
              <a:rPr lang="en-ZA" sz="2400" dirty="0" smtClean="0">
                <a:latin typeface="Arial" panose="020B0604020202020204" pitchFamily="34" charset="0"/>
                <a:cs typeface="Arial" panose="020B0604020202020204" pitchFamily="34" charset="0"/>
              </a:rPr>
              <a:t>Institutional Framework (5%)</a:t>
            </a:r>
          </a:p>
          <a:p>
            <a:pPr marL="457200" indent="-457200">
              <a:buAutoNum type="arabicPeriod"/>
            </a:pPr>
            <a:r>
              <a:rPr lang="en-ZA" sz="2400" dirty="0" smtClean="0">
                <a:latin typeface="Arial" panose="020B0604020202020204" pitchFamily="34" charset="0"/>
                <a:cs typeface="Arial" panose="020B0604020202020204" pitchFamily="34" charset="0"/>
              </a:rPr>
              <a:t>Public </a:t>
            </a:r>
            <a:r>
              <a:rPr lang="en-ZA" sz="2400" dirty="0">
                <a:latin typeface="Arial" panose="020B0604020202020204" pitchFamily="34" charset="0"/>
                <a:cs typeface="Arial" panose="020B0604020202020204" pitchFamily="34" charset="0"/>
              </a:rPr>
              <a:t>and private weather data generators </a:t>
            </a:r>
            <a:r>
              <a:rPr lang="en-ZA" sz="2400" dirty="0" smtClean="0">
                <a:latin typeface="Arial" panose="020B0604020202020204" pitchFamily="34" charset="0"/>
                <a:cs typeface="Arial" panose="020B0604020202020204" pitchFamily="34" charset="0"/>
              </a:rPr>
              <a:t>(5%)</a:t>
            </a:r>
          </a:p>
          <a:p>
            <a:pPr marL="457200" indent="-457200">
              <a:buAutoNum type="arabicPeriod"/>
            </a:pPr>
            <a:r>
              <a:rPr lang="en-ZA" sz="2400" dirty="0" smtClean="0">
                <a:latin typeface="Arial" panose="020B0604020202020204" pitchFamily="34" charset="0"/>
                <a:cs typeface="Arial" panose="020B0604020202020204" pitchFamily="34" charset="0"/>
              </a:rPr>
              <a:t>Status </a:t>
            </a:r>
            <a:r>
              <a:rPr lang="en-ZA" sz="2400" dirty="0">
                <a:latin typeface="Arial" panose="020B0604020202020204" pitchFamily="34" charset="0"/>
                <a:cs typeface="Arial" panose="020B0604020202020204" pitchFamily="34" charset="0"/>
              </a:rPr>
              <a:t>quo of </a:t>
            </a:r>
            <a:r>
              <a:rPr lang="en-ZA" sz="2400" dirty="0" smtClean="0">
                <a:latin typeface="Arial" panose="020B0604020202020204" pitchFamily="34" charset="0"/>
                <a:cs typeface="Arial" panose="020B0604020202020204" pitchFamily="34" charset="0"/>
              </a:rPr>
              <a:t>NHMSs (15%)</a:t>
            </a:r>
          </a:p>
          <a:p>
            <a:pPr marL="457200" indent="-457200">
              <a:buAutoNum type="arabicPeriod"/>
            </a:pPr>
            <a:r>
              <a:rPr lang="en-ZA" sz="2400" dirty="0" smtClean="0">
                <a:latin typeface="Arial" panose="020B0604020202020204" pitchFamily="34" charset="0"/>
                <a:cs typeface="Arial" panose="020B0604020202020204" pitchFamily="34" charset="0"/>
              </a:rPr>
              <a:t>Private </a:t>
            </a:r>
            <a:r>
              <a:rPr lang="en-ZA" sz="2400" dirty="0">
                <a:latin typeface="Arial" panose="020B0604020202020204" pitchFamily="34" charset="0"/>
                <a:cs typeface="Arial" panose="020B0604020202020204" pitchFamily="34" charset="0"/>
              </a:rPr>
              <a:t>sector climate information providers (15</a:t>
            </a:r>
            <a:r>
              <a:rPr lang="en-ZA" sz="2400" dirty="0" smtClean="0">
                <a:latin typeface="Arial" panose="020B0604020202020204" pitchFamily="34" charset="0"/>
                <a:cs typeface="Arial" panose="020B0604020202020204" pitchFamily="34" charset="0"/>
              </a:rPr>
              <a:t>%)</a:t>
            </a:r>
          </a:p>
          <a:p>
            <a:pPr marL="457200" indent="-457200">
              <a:buAutoNum type="arabicPeriod"/>
            </a:pPr>
            <a:r>
              <a:rPr lang="en-ZA" sz="2400" dirty="0" smtClean="0">
                <a:latin typeface="Arial" panose="020B0604020202020204" pitchFamily="34" charset="0"/>
                <a:cs typeface="Arial" panose="020B0604020202020204" pitchFamily="34" charset="0"/>
              </a:rPr>
              <a:t>Private </a:t>
            </a:r>
            <a:r>
              <a:rPr lang="en-ZA" sz="2400" dirty="0">
                <a:latin typeface="Arial" panose="020B0604020202020204" pitchFamily="34" charset="0"/>
                <a:cs typeface="Arial" panose="020B0604020202020204" pitchFamily="34" charset="0"/>
              </a:rPr>
              <a:t>sector </a:t>
            </a:r>
            <a:r>
              <a:rPr lang="en-ZA" sz="2400" dirty="0" smtClean="0">
                <a:latin typeface="Arial" panose="020B0604020202020204" pitchFamily="34" charset="0"/>
                <a:cs typeface="Arial" panose="020B0604020202020204" pitchFamily="34" charset="0"/>
              </a:rPr>
              <a:t>users </a:t>
            </a:r>
            <a:r>
              <a:rPr lang="en-ZA" sz="2400" dirty="0">
                <a:latin typeface="Arial" panose="020B0604020202020204" pitchFamily="34" charset="0"/>
                <a:cs typeface="Arial" panose="020B0604020202020204" pitchFamily="34" charset="0"/>
              </a:rPr>
              <a:t>of climate information </a:t>
            </a:r>
            <a:r>
              <a:rPr lang="en-ZA" sz="2400" dirty="0" smtClean="0">
                <a:latin typeface="Arial" panose="020B0604020202020204" pitchFamily="34" charset="0"/>
                <a:cs typeface="Arial" panose="020B0604020202020204" pitchFamily="34" charset="0"/>
              </a:rPr>
              <a:t>(20%)</a:t>
            </a:r>
          </a:p>
          <a:p>
            <a:pPr marL="457200" indent="-457200">
              <a:buAutoNum type="arabicPeriod"/>
            </a:pPr>
            <a:r>
              <a:rPr lang="en-ZA" sz="2400" dirty="0" smtClean="0">
                <a:latin typeface="Arial" panose="020B0604020202020204" pitchFamily="34" charset="0"/>
                <a:cs typeface="Arial" panose="020B0604020202020204" pitchFamily="34" charset="0"/>
              </a:rPr>
              <a:t>Last </a:t>
            </a:r>
            <a:r>
              <a:rPr lang="en-ZA" sz="2400" dirty="0">
                <a:latin typeface="Arial" panose="020B0604020202020204" pitchFamily="34" charset="0"/>
                <a:cs typeface="Arial" panose="020B0604020202020204" pitchFamily="34" charset="0"/>
              </a:rPr>
              <a:t>Mile (15</a:t>
            </a:r>
            <a:r>
              <a:rPr lang="en-ZA" sz="2400" dirty="0" smtClean="0">
                <a:latin typeface="Arial" panose="020B0604020202020204" pitchFamily="34" charset="0"/>
                <a:cs typeface="Arial" panose="020B0604020202020204" pitchFamily="34" charset="0"/>
              </a:rPr>
              <a:t>%)</a:t>
            </a:r>
          </a:p>
          <a:p>
            <a:pPr marL="457200" indent="-457200">
              <a:buAutoNum type="arabicPeriod"/>
            </a:pPr>
            <a:r>
              <a:rPr lang="en-ZA" sz="2400" dirty="0" smtClean="0">
                <a:latin typeface="Arial" panose="020B0604020202020204" pitchFamily="34" charset="0"/>
                <a:cs typeface="Arial" panose="020B0604020202020204" pitchFamily="34" charset="0"/>
              </a:rPr>
              <a:t>Pathways </a:t>
            </a:r>
            <a:r>
              <a:rPr lang="en-ZA" sz="2400" dirty="0">
                <a:latin typeface="Arial" panose="020B0604020202020204" pitchFamily="34" charset="0"/>
                <a:cs typeface="Arial" panose="020B0604020202020204" pitchFamily="34" charset="0"/>
              </a:rPr>
              <a:t>and partnerships (15</a:t>
            </a:r>
            <a:r>
              <a:rPr lang="en-ZA" sz="2400" dirty="0" smtClean="0">
                <a:latin typeface="Arial" panose="020B0604020202020204" pitchFamily="34" charset="0"/>
                <a:cs typeface="Arial" panose="020B0604020202020204" pitchFamily="34" charset="0"/>
              </a:rPr>
              <a:t>%)</a:t>
            </a:r>
          </a:p>
          <a:p>
            <a:pPr marL="457200" indent="-457200">
              <a:buAutoNum type="arabicPeriod"/>
            </a:pPr>
            <a:r>
              <a:rPr lang="en-ZA" sz="2400" dirty="0" smtClean="0">
                <a:latin typeface="Arial" panose="020B0604020202020204" pitchFamily="34" charset="0"/>
                <a:cs typeface="Arial" panose="020B0604020202020204" pitchFamily="34" charset="0"/>
              </a:rPr>
              <a:t>Recommendations </a:t>
            </a:r>
            <a:r>
              <a:rPr lang="en-ZA" sz="2400" dirty="0">
                <a:latin typeface="Arial" panose="020B0604020202020204" pitchFamily="34" charset="0"/>
                <a:cs typeface="Arial" panose="020B0604020202020204" pitchFamily="34" charset="0"/>
              </a:rPr>
              <a:t>(5%)</a:t>
            </a:r>
          </a:p>
          <a:p>
            <a:endParaRPr lang="en-ZA" sz="2400" dirty="0" smtClean="0">
              <a:latin typeface="Arial" panose="020B0604020202020204" pitchFamily="34" charset="0"/>
              <a:cs typeface="Arial" panose="020B0604020202020204" pitchFamily="34" charset="0"/>
            </a:endParaRPr>
          </a:p>
          <a:p>
            <a:pPr marL="457200" indent="-457200">
              <a:buAutoNum type="arabicPeriod"/>
            </a:pPr>
            <a:endParaRPr lang="en-ZA" sz="2400" dirty="0">
              <a:latin typeface="Arial" panose="020B0604020202020204" pitchFamily="34" charset="0"/>
              <a:cs typeface="Arial" panose="020B0604020202020204" pitchFamily="34" charset="0"/>
            </a:endParaRPr>
          </a:p>
          <a:p>
            <a:pPr marL="457200" indent="-457200">
              <a:buAutoNum type="arabicPeriod"/>
            </a:pPr>
            <a:endParaRPr lang="en-ZA"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103" y="1774230"/>
            <a:ext cx="3286897" cy="5081954"/>
          </a:xfrm>
          <a:prstGeom prst="rect">
            <a:avLst/>
          </a:prstGeom>
        </p:spPr>
      </p:pic>
    </p:spTree>
    <p:extLst>
      <p:ext uri="{BB962C8B-B14F-4D97-AF65-F5344CB8AC3E}">
        <p14:creationId xmlns:p14="http://schemas.microsoft.com/office/powerpoint/2010/main" val="507733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63187" y="346911"/>
            <a:ext cx="7315200" cy="1569660"/>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How </a:t>
            </a:r>
            <a:r>
              <a:rPr lang="en-ZA" sz="3200" b="1" dirty="0">
                <a:latin typeface="Arial" panose="020B0604020202020204" pitchFamily="34" charset="0"/>
                <a:cs typeface="Arial" panose="020B0604020202020204" pitchFamily="34" charset="0"/>
              </a:rPr>
              <a:t>can/should </a:t>
            </a:r>
            <a:r>
              <a:rPr lang="en-ZA" sz="3200" b="1" dirty="0" smtClean="0">
                <a:latin typeface="Arial" panose="020B0604020202020204" pitchFamily="34" charset="0"/>
                <a:cs typeface="Arial" panose="020B0604020202020204" pitchFamily="34" charset="0"/>
              </a:rPr>
              <a:t>NHMSs </a:t>
            </a:r>
            <a:r>
              <a:rPr lang="en-ZA" sz="3200" b="1" dirty="0">
                <a:latin typeface="Arial" panose="020B0604020202020204" pitchFamily="34" charset="0"/>
                <a:cs typeface="Arial" panose="020B0604020202020204" pitchFamily="34" charset="0"/>
              </a:rPr>
              <a:t>engage with the private sector?</a:t>
            </a:r>
          </a:p>
          <a:p>
            <a:r>
              <a:rPr lang="en-ZA" sz="3200" b="1" dirty="0" smtClean="0">
                <a:latin typeface="Arial" panose="020B0604020202020204" pitchFamily="34" charset="0"/>
                <a:cs typeface="Arial" panose="020B0604020202020204" pitchFamily="34" charset="0"/>
              </a:rPr>
              <a:t> </a:t>
            </a:r>
            <a:endParaRPr lang="en-ZA" sz="3200" b="1" dirty="0">
              <a:latin typeface="Arial" panose="020B0604020202020204" pitchFamily="34" charset="0"/>
              <a:cs typeface="Arial" panose="020B0604020202020204" pitchFamily="34" charset="0"/>
            </a:endParaRPr>
          </a:p>
        </p:txBody>
      </p:sp>
      <p:sp>
        <p:nvSpPr>
          <p:cNvPr id="2" name="TextBox 1"/>
          <p:cNvSpPr txBox="1"/>
          <p:nvPr/>
        </p:nvSpPr>
        <p:spPr>
          <a:xfrm>
            <a:off x="199453" y="1916571"/>
            <a:ext cx="9087018" cy="461665"/>
          </a:xfrm>
          <a:prstGeom prst="rect">
            <a:avLst/>
          </a:prstGeom>
          <a:noFill/>
        </p:spPr>
        <p:txBody>
          <a:bodyPr wrap="square" rtlCol="0">
            <a:spAutoFit/>
          </a:bodyPr>
          <a:lstStyle/>
          <a:p>
            <a:r>
              <a:rPr lang="en-ZA" sz="2400" b="1" dirty="0" smtClean="0">
                <a:latin typeface="Arial" panose="020B0604020202020204" pitchFamily="34" charset="0"/>
                <a:cs typeface="Arial" panose="020B0604020202020204" pitchFamily="34" charset="0"/>
              </a:rPr>
              <a:t>World Meteorological Congress Geneva 25 May-12 June 2015</a:t>
            </a:r>
            <a:endParaRPr lang="en-ZA"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4" name="Rectangle 3"/>
          <p:cNvSpPr/>
          <p:nvPr/>
        </p:nvSpPr>
        <p:spPr>
          <a:xfrm>
            <a:off x="199454" y="2552591"/>
            <a:ext cx="8625059" cy="800219"/>
          </a:xfrm>
          <a:prstGeom prst="rect">
            <a:avLst/>
          </a:prstGeom>
        </p:spPr>
        <p:txBody>
          <a:bodyPr wrap="square">
            <a:spAutoFit/>
          </a:bodyPr>
          <a:lstStyle/>
          <a:p>
            <a:pPr>
              <a:spcBef>
                <a:spcPts val="1800"/>
              </a:spcBef>
              <a:spcAft>
                <a:spcPts val="0"/>
              </a:spcAft>
            </a:pPr>
            <a:r>
              <a:rPr lang="en-GB" b="1" cap="all" dirty="0">
                <a:latin typeface="Arial" panose="020B0604020202020204" pitchFamily="34" charset="0"/>
                <a:ea typeface="Arial" panose="020B0604020202020204" pitchFamily="34" charset="0"/>
              </a:rPr>
              <a:t>Agenda Item 9: FUTURE </a:t>
            </a:r>
            <a:r>
              <a:rPr lang="en-GB" b="1" cap="all" dirty="0" smtClean="0">
                <a:latin typeface="Arial" panose="020B0604020202020204" pitchFamily="34" charset="0"/>
                <a:ea typeface="Arial" panose="020B0604020202020204" pitchFamily="34" charset="0"/>
              </a:rPr>
              <a:t>CHALLENGES AND OPPORTUNITIES</a:t>
            </a:r>
            <a:endParaRPr lang="en-GB" b="1" cap="all" dirty="0">
              <a:latin typeface="Arial" panose="020B0604020202020204" pitchFamily="34" charset="0"/>
              <a:ea typeface="Arial" panose="020B0604020202020204" pitchFamily="34" charset="0"/>
            </a:endParaRPr>
          </a:p>
          <a:p>
            <a:pPr>
              <a:spcBef>
                <a:spcPts val="1200"/>
              </a:spcBef>
              <a:spcAft>
                <a:spcPts val="0"/>
              </a:spcAft>
            </a:pPr>
            <a:r>
              <a:rPr lang="en-GB" b="1" kern="1600" cap="all" dirty="0">
                <a:latin typeface="Arial" panose="020B0604020202020204" pitchFamily="34" charset="0"/>
                <a:ea typeface="Arial" panose="020B0604020202020204" pitchFamily="34" charset="0"/>
              </a:rPr>
              <a:t>Future role of the private sector </a:t>
            </a:r>
            <a:r>
              <a:rPr lang="en-GB" b="1" kern="1600" cap="all" dirty="0" smtClean="0">
                <a:latin typeface="Arial" panose="020B0604020202020204" pitchFamily="34" charset="0"/>
                <a:ea typeface="Arial" panose="020B0604020202020204" pitchFamily="34" charset="0"/>
              </a:rPr>
              <a:t>in meteorology</a:t>
            </a:r>
            <a:endParaRPr lang="en-GB" dirty="0">
              <a:effectLst/>
              <a:latin typeface="Arial" panose="020B0604020202020204" pitchFamily="34" charset="0"/>
              <a:ea typeface="Arial" panose="020B0604020202020204" pitchFamily="34" charset="0"/>
            </a:endParaRPr>
          </a:p>
        </p:txBody>
      </p:sp>
      <p:sp>
        <p:nvSpPr>
          <p:cNvPr id="5" name="Rectangle 4"/>
          <p:cNvSpPr/>
          <p:nvPr/>
        </p:nvSpPr>
        <p:spPr>
          <a:xfrm>
            <a:off x="280045" y="3545218"/>
            <a:ext cx="8463878" cy="3170099"/>
          </a:xfrm>
          <a:prstGeom prst="rect">
            <a:avLst/>
          </a:prstGeom>
        </p:spPr>
        <p:txBody>
          <a:bodyPr wrap="square">
            <a:spAutoFit/>
          </a:bodyPr>
          <a:lstStyle/>
          <a:p>
            <a:r>
              <a:rPr lang="en-GB" sz="2000" u="sng" dirty="0" smtClean="0">
                <a:latin typeface="Arial" panose="020B0604020202020204" pitchFamily="34" charset="0"/>
                <a:ea typeface="Arial" panose="020B0604020202020204" pitchFamily="34" charset="0"/>
              </a:rPr>
              <a:t>Decisions/actions</a:t>
            </a:r>
            <a:r>
              <a:rPr lang="en-GB" sz="2000" u="sng" dirty="0" smtClean="0">
                <a:latin typeface="Arial" panose="020B0604020202020204" pitchFamily="34" charset="0"/>
                <a:ea typeface="Arial" panose="020B0604020202020204" pitchFamily="34" charset="0"/>
              </a:rPr>
              <a:t>:</a:t>
            </a:r>
          </a:p>
          <a:p>
            <a:endParaRPr lang="en-GB" sz="2000" u="sng" dirty="0" smtClean="0">
              <a:latin typeface="Arial" panose="020B0604020202020204" pitchFamily="34" charset="0"/>
              <a:ea typeface="Arial" panose="020B0604020202020204" pitchFamily="34" charset="0"/>
            </a:endParaRPr>
          </a:p>
          <a:p>
            <a:r>
              <a:rPr lang="en-GB" sz="2000" dirty="0" smtClean="0">
                <a:latin typeface="Arial" panose="020B0604020202020204" pitchFamily="34" charset="0"/>
                <a:ea typeface="Arial" panose="020B0604020202020204" pitchFamily="34" charset="0"/>
              </a:rPr>
              <a:t>‘…provide </a:t>
            </a:r>
            <a:r>
              <a:rPr lang="en-GB" sz="2000" dirty="0">
                <a:latin typeface="Arial" panose="020B0604020202020204" pitchFamily="34" charset="0"/>
                <a:ea typeface="Arial" panose="020B0604020202020204" pitchFamily="34" charset="0"/>
              </a:rPr>
              <a:t>guidance on developing relationships with the private </a:t>
            </a:r>
            <a:r>
              <a:rPr lang="en-GB" sz="2000" dirty="0" smtClean="0">
                <a:latin typeface="Arial" panose="020B0604020202020204" pitchFamily="34" charset="0"/>
                <a:ea typeface="Arial" panose="020B0604020202020204" pitchFamily="34" charset="0"/>
              </a:rPr>
              <a:t>sector…’</a:t>
            </a:r>
          </a:p>
          <a:p>
            <a:endParaRPr lang="en-GB" sz="2000" dirty="0" smtClean="0">
              <a:latin typeface="Arial" panose="020B0604020202020204" pitchFamily="34" charset="0"/>
              <a:ea typeface="Arial" panose="020B0604020202020204" pitchFamily="34" charset="0"/>
            </a:endParaRPr>
          </a:p>
          <a:p>
            <a:r>
              <a:rPr lang="en-US" sz="2000" dirty="0">
                <a:latin typeface="Arial" panose="020B0604020202020204" pitchFamily="34" charset="0"/>
              </a:rPr>
              <a:t>‘…growing involvement of </a:t>
            </a:r>
            <a:r>
              <a:rPr lang="en-US" sz="2000" dirty="0" smtClean="0">
                <a:latin typeface="Arial" panose="020B0604020202020204" pitchFamily="34" charset="0"/>
              </a:rPr>
              <a:t>…private sector…in the full value chain of activities…observations,…data acquisition,…information, processing,…product dissemination…’</a:t>
            </a:r>
          </a:p>
          <a:p>
            <a:endParaRPr lang="en-US" sz="2000" dirty="0">
              <a:latin typeface="Arial" panose="020B0604020202020204" pitchFamily="34" charset="0"/>
            </a:endParaRPr>
          </a:p>
          <a:p>
            <a:r>
              <a:rPr lang="en-US" sz="2000" u="sng" dirty="0" smtClean="0">
                <a:latin typeface="Arial" panose="020B0604020202020204" pitchFamily="34" charset="0"/>
              </a:rPr>
              <a:t>Warning: </a:t>
            </a:r>
            <a:r>
              <a:rPr lang="en-US" sz="2000" dirty="0" smtClean="0">
                <a:latin typeface="Arial" panose="020B0604020202020204" pitchFamily="34" charset="0"/>
              </a:rPr>
              <a:t>‘…</a:t>
            </a:r>
            <a:r>
              <a:rPr lang="en-ZA" sz="2000" dirty="0">
                <a:latin typeface="Arial" panose="020B0604020202020204" pitchFamily="34" charset="0"/>
              </a:rPr>
              <a:t>commercial interests could lead </a:t>
            </a:r>
            <a:r>
              <a:rPr lang="en-ZA" sz="2000" dirty="0" smtClean="0">
                <a:latin typeface="Arial" panose="020B0604020202020204" pitchFamily="34" charset="0"/>
              </a:rPr>
              <a:t>to…weather information…exaggerated to attract attention and business’.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471" y="1773322"/>
            <a:ext cx="2905530" cy="5084678"/>
          </a:xfrm>
          <a:prstGeom prst="rect">
            <a:avLst/>
          </a:prstGeom>
        </p:spPr>
      </p:pic>
    </p:spTree>
    <p:extLst>
      <p:ext uri="{BB962C8B-B14F-4D97-AF65-F5344CB8AC3E}">
        <p14:creationId xmlns:p14="http://schemas.microsoft.com/office/powerpoint/2010/main" val="338163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5" name="Rectangle 4"/>
          <p:cNvSpPr/>
          <p:nvPr/>
        </p:nvSpPr>
        <p:spPr>
          <a:xfrm>
            <a:off x="276454" y="2176267"/>
            <a:ext cx="8721564" cy="4401205"/>
          </a:xfrm>
          <a:prstGeom prst="rect">
            <a:avLst/>
          </a:prstGeom>
        </p:spPr>
        <p:txBody>
          <a:bodyPr wrap="square">
            <a:spAutoFit/>
          </a:bodyPr>
          <a:lstStyle/>
          <a:p>
            <a:r>
              <a:rPr lang="en-GB" sz="2000" u="sng" dirty="0" smtClean="0">
                <a:latin typeface="Arial" panose="020B0604020202020204" pitchFamily="34" charset="0"/>
                <a:ea typeface="Arial" panose="020B0604020202020204" pitchFamily="34" charset="0"/>
              </a:rPr>
              <a:t>Advantages</a:t>
            </a:r>
            <a:r>
              <a:rPr lang="en-GB" sz="2000" u="sng" dirty="0" smtClean="0">
                <a:latin typeface="Arial" panose="020B0604020202020204" pitchFamily="34" charset="0"/>
                <a:ea typeface="Arial" panose="020B0604020202020204" pitchFamily="34" charset="0"/>
              </a:rPr>
              <a:t>:</a:t>
            </a:r>
          </a:p>
          <a:p>
            <a:endParaRPr lang="en-GB" sz="2000" u="sng" dirty="0" smtClean="0">
              <a:latin typeface="Arial" panose="020B0604020202020204" pitchFamily="34" charset="0"/>
              <a:ea typeface="Arial" panose="020B0604020202020204" pitchFamily="34" charset="0"/>
            </a:endParaRPr>
          </a:p>
          <a:p>
            <a:r>
              <a:rPr lang="en-GB" sz="2000" dirty="0">
                <a:latin typeface="Arial" panose="020B0604020202020204" pitchFamily="34" charset="0"/>
                <a:ea typeface="Arial" panose="020B0604020202020204" pitchFamily="34" charset="0"/>
              </a:rPr>
              <a:t>‘…complementary roles </a:t>
            </a:r>
            <a:r>
              <a:rPr lang="en-ZA" sz="2000" dirty="0">
                <a:latin typeface="Arial" panose="020B0604020202020204" pitchFamily="34" charset="0"/>
                <a:ea typeface="Arial" panose="020B0604020202020204" pitchFamily="34" charset="0"/>
              </a:rPr>
              <a:t>NMHSs, academic institutions, research and technological agencies, and the private </a:t>
            </a:r>
            <a:r>
              <a:rPr lang="en-ZA" sz="2000" dirty="0" smtClean="0">
                <a:latin typeface="Arial" panose="020B0604020202020204" pitchFamily="34" charset="0"/>
                <a:ea typeface="Arial" panose="020B0604020202020204" pitchFamily="34" charset="0"/>
              </a:rPr>
              <a:t>sector</a:t>
            </a:r>
            <a:r>
              <a:rPr lang="en-ZA" sz="2000" dirty="0">
                <a:latin typeface="Arial" panose="020B0604020202020204" pitchFamily="34" charset="0"/>
                <a:ea typeface="Arial" panose="020B0604020202020204" pitchFamily="34" charset="0"/>
              </a:rPr>
              <a:t>.</a:t>
            </a:r>
            <a:r>
              <a:rPr lang="en-GB" sz="2000" dirty="0" smtClean="0">
                <a:latin typeface="Arial" panose="020B0604020202020204" pitchFamily="34" charset="0"/>
                <a:ea typeface="Arial" panose="020B0604020202020204" pitchFamily="34" charset="0"/>
              </a:rPr>
              <a:t>’</a:t>
            </a:r>
          </a:p>
          <a:p>
            <a:endParaRPr lang="en-GB" sz="2000" dirty="0" smtClean="0">
              <a:latin typeface="Arial" panose="020B0604020202020204" pitchFamily="34" charset="0"/>
              <a:ea typeface="Arial" panose="020B0604020202020204" pitchFamily="34" charset="0"/>
            </a:endParaRPr>
          </a:p>
          <a:p>
            <a:r>
              <a:rPr lang="en-US" sz="2000" dirty="0" smtClean="0">
                <a:latin typeface="Arial" panose="020B0604020202020204" pitchFamily="34" charset="0"/>
              </a:rPr>
              <a:t>‘…stimulate </a:t>
            </a:r>
            <a:r>
              <a:rPr lang="en-US" sz="2000" dirty="0" smtClean="0">
                <a:latin typeface="Arial" panose="020B0604020202020204" pitchFamily="34" charset="0"/>
              </a:rPr>
              <a:t>innovation </a:t>
            </a:r>
            <a:r>
              <a:rPr lang="en-US" sz="2000" dirty="0" smtClean="0">
                <a:latin typeface="Arial" panose="020B0604020202020204" pitchFamily="34" charset="0"/>
              </a:rPr>
              <a:t>and </a:t>
            </a:r>
            <a:r>
              <a:rPr lang="en-US" sz="2000" dirty="0" err="1" smtClean="0">
                <a:latin typeface="Arial" panose="020B0604020202020204" pitchFamily="34" charset="0"/>
              </a:rPr>
              <a:t>cross-fertilisation</a:t>
            </a:r>
            <a:r>
              <a:rPr lang="en-US" sz="2000" dirty="0" smtClean="0">
                <a:latin typeface="Arial" panose="020B0604020202020204" pitchFamily="34" charset="0"/>
              </a:rPr>
              <a:t>…’</a:t>
            </a:r>
          </a:p>
          <a:p>
            <a:endParaRPr lang="en-US" sz="2000" dirty="0">
              <a:latin typeface="Arial" panose="020B0604020202020204" pitchFamily="34" charset="0"/>
            </a:endParaRPr>
          </a:p>
          <a:p>
            <a:r>
              <a:rPr lang="en-US" sz="2000" dirty="0" smtClean="0">
                <a:latin typeface="Arial" panose="020B0604020202020204" pitchFamily="34" charset="0"/>
              </a:rPr>
              <a:t>‘…</a:t>
            </a:r>
            <a:r>
              <a:rPr lang="en-ZA" sz="2000" dirty="0">
                <a:latin typeface="Arial" panose="020B0604020202020204" pitchFamily="34" charset="0"/>
              </a:rPr>
              <a:t>non-authoritative weather and climate </a:t>
            </a:r>
            <a:r>
              <a:rPr lang="en-ZA" sz="2000" dirty="0" smtClean="0">
                <a:latin typeface="Arial" panose="020B0604020202020204" pitchFamily="34" charset="0"/>
              </a:rPr>
              <a:t>information…’</a:t>
            </a:r>
          </a:p>
          <a:p>
            <a:endParaRPr lang="en-ZA" sz="2000" dirty="0" smtClean="0">
              <a:latin typeface="Arial" panose="020B0604020202020204" pitchFamily="34" charset="0"/>
            </a:endParaRPr>
          </a:p>
          <a:p>
            <a:r>
              <a:rPr lang="en-ZA" sz="2000" dirty="0">
                <a:latin typeface="Arial" panose="020B0604020202020204" pitchFamily="34" charset="0"/>
              </a:rPr>
              <a:t>‘…development of specifications and service level agreements…to ensure accuracy, traceability and delivery of quality </a:t>
            </a:r>
            <a:r>
              <a:rPr lang="en-ZA" sz="2000" dirty="0" smtClean="0">
                <a:latin typeface="Arial" panose="020B0604020202020204" pitchFamily="34" charset="0"/>
              </a:rPr>
              <a:t>services…’</a:t>
            </a:r>
          </a:p>
          <a:p>
            <a:endParaRPr lang="en-ZA" sz="2000" dirty="0" smtClean="0">
              <a:latin typeface="Arial" panose="020B0604020202020204" pitchFamily="34" charset="0"/>
            </a:endParaRPr>
          </a:p>
          <a:p>
            <a:r>
              <a:rPr lang="en-ZA" sz="2000" dirty="0" smtClean="0">
                <a:latin typeface="Arial" panose="020B0604020202020204" pitchFamily="34" charset="0"/>
              </a:rPr>
              <a:t>‘…NHMSs </a:t>
            </a:r>
            <a:r>
              <a:rPr lang="en-ZA" sz="2000" dirty="0">
                <a:latin typeface="Arial" panose="020B0604020202020204" pitchFamily="34" charset="0"/>
              </a:rPr>
              <a:t>as the authoritative sources of weather information, forecasts and </a:t>
            </a:r>
            <a:r>
              <a:rPr lang="en-ZA" sz="2000" dirty="0" smtClean="0">
                <a:latin typeface="Arial" panose="020B0604020202020204" pitchFamily="34" charset="0"/>
              </a:rPr>
              <a:t>warnings…’</a:t>
            </a:r>
            <a:endParaRPr lang="en-ZA" sz="2000" dirty="0">
              <a:latin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471" y="1773322"/>
            <a:ext cx="2905530" cy="5084678"/>
          </a:xfrm>
          <a:prstGeom prst="rect">
            <a:avLst/>
          </a:prstGeom>
        </p:spPr>
      </p:pic>
    </p:spTree>
    <p:extLst>
      <p:ext uri="{BB962C8B-B14F-4D97-AF65-F5344CB8AC3E}">
        <p14:creationId xmlns:p14="http://schemas.microsoft.com/office/powerpoint/2010/main" val="3216164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5" name="Rectangle 4"/>
          <p:cNvSpPr/>
          <p:nvPr/>
        </p:nvSpPr>
        <p:spPr>
          <a:xfrm>
            <a:off x="346720" y="2329029"/>
            <a:ext cx="7898755" cy="3170099"/>
          </a:xfrm>
          <a:prstGeom prst="rect">
            <a:avLst/>
          </a:prstGeom>
        </p:spPr>
        <p:txBody>
          <a:bodyPr wrap="square">
            <a:spAutoFit/>
          </a:bodyPr>
          <a:lstStyle/>
          <a:p>
            <a:r>
              <a:rPr lang="en-GB" sz="2000" u="sng" dirty="0" smtClean="0">
                <a:latin typeface="Arial" panose="020B0604020202020204" pitchFamily="34" charset="0"/>
                <a:ea typeface="Arial" panose="020B0604020202020204" pitchFamily="34" charset="0"/>
              </a:rPr>
              <a:t>Opportunities: </a:t>
            </a:r>
          </a:p>
          <a:p>
            <a:endParaRPr lang="en-GB" sz="2000" u="sng" dirty="0" smtClean="0">
              <a:latin typeface="Arial" panose="020B0604020202020204" pitchFamily="34" charset="0"/>
              <a:ea typeface="Arial" panose="020B0604020202020204" pitchFamily="34" charset="0"/>
            </a:endParaRPr>
          </a:p>
          <a:p>
            <a:r>
              <a:rPr lang="en-US" sz="2000" dirty="0" smtClean="0">
                <a:latin typeface="Arial" panose="020B0604020202020204" pitchFamily="34" charset="0"/>
                <a:ea typeface="Arial" panose="020B0604020202020204" pitchFamily="34" charset="0"/>
              </a:rPr>
              <a:t>‘…best practices for partnership…’</a:t>
            </a:r>
            <a:endParaRPr lang="en-US" sz="2000" dirty="0">
              <a:latin typeface="Arial" panose="020B0604020202020204" pitchFamily="34" charset="0"/>
              <a:ea typeface="Arial" panose="020B0604020202020204" pitchFamily="34" charset="0"/>
            </a:endParaRPr>
          </a:p>
          <a:p>
            <a:endParaRPr lang="en-GB" sz="2000" u="sng" dirty="0" smtClean="0">
              <a:latin typeface="Arial" panose="020B0604020202020204" pitchFamily="34" charset="0"/>
              <a:ea typeface="Arial" panose="020B0604020202020204" pitchFamily="34" charset="0"/>
            </a:endParaRPr>
          </a:p>
          <a:p>
            <a:r>
              <a:rPr lang="en-US" sz="2000" dirty="0" smtClean="0">
                <a:latin typeface="Arial" panose="020B0604020202020204" pitchFamily="34" charset="0"/>
              </a:rPr>
              <a:t>‘…</a:t>
            </a:r>
            <a:r>
              <a:rPr lang="en-US" sz="2000" dirty="0">
                <a:latin typeface="Arial" panose="020B0604020202020204" pitchFamily="34" charset="0"/>
              </a:rPr>
              <a:t>ensure appropriate </a:t>
            </a:r>
            <a:r>
              <a:rPr lang="en-US" sz="2000" dirty="0" smtClean="0">
                <a:latin typeface="Arial" panose="020B0604020202020204" pitchFamily="34" charset="0"/>
              </a:rPr>
              <a:t>legislation…</a:t>
            </a:r>
            <a:r>
              <a:rPr lang="en-ZA" sz="2000" dirty="0">
                <a:latin typeface="Arial" panose="020B0604020202020204" pitchFamily="34" charset="0"/>
              </a:rPr>
              <a:t>directing part of the benefits made by the private sector using data and products from NMHSs back to their national infrastructure based on </a:t>
            </a:r>
            <a:r>
              <a:rPr lang="en-ZA" sz="2000" dirty="0" smtClean="0">
                <a:latin typeface="Arial" panose="020B0604020202020204" pitchFamily="34" charset="0"/>
              </a:rPr>
              <a:t>appropriate…guidelines of cost recovery.’</a:t>
            </a:r>
            <a:endParaRPr lang="en-US" sz="2000" dirty="0">
              <a:latin typeface="Arial" panose="020B0604020202020204" pitchFamily="34" charset="0"/>
            </a:endParaRPr>
          </a:p>
          <a:p>
            <a:endParaRPr lang="en-GB" sz="2000" dirty="0" smtClean="0">
              <a:latin typeface="Arial" panose="020B0604020202020204" pitchFamily="34" charset="0"/>
              <a:ea typeface="Arial" panose="020B0604020202020204" pitchFamily="34" charset="0"/>
            </a:endParaRPr>
          </a:p>
          <a:p>
            <a:endParaRPr lang="en-GB" sz="2000" dirty="0" smtClean="0">
              <a:latin typeface="Arial" panose="020B0604020202020204" pitchFamily="34" charset="0"/>
              <a:ea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471" y="1773322"/>
            <a:ext cx="2905530" cy="5084678"/>
          </a:xfrm>
          <a:prstGeom prst="rect">
            <a:avLst/>
          </a:prstGeom>
        </p:spPr>
      </p:pic>
    </p:spTree>
    <p:extLst>
      <p:ext uri="{BB962C8B-B14F-4D97-AF65-F5344CB8AC3E}">
        <p14:creationId xmlns:p14="http://schemas.microsoft.com/office/powerpoint/2010/main" val="5527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4" name="Right Arrow 3"/>
          <p:cNvSpPr/>
          <p:nvPr/>
        </p:nvSpPr>
        <p:spPr>
          <a:xfrm>
            <a:off x="3712598" y="3385064"/>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3712598" y="2772175"/>
            <a:ext cx="978408" cy="29442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026791" y="2741998"/>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26791" y="3385064"/>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34022" y="1860995"/>
            <a:ext cx="11911955" cy="5632311"/>
          </a:xfrm>
          <a:prstGeom prst="rect">
            <a:avLst/>
          </a:prstGeom>
          <a:noFill/>
        </p:spPr>
        <p:txBody>
          <a:bodyPr wrap="square" rtlCol="0">
            <a:spAutoFit/>
          </a:bodyPr>
          <a:lstStyle/>
          <a:p>
            <a:r>
              <a:rPr lang="en-ZA" sz="2400" b="1" dirty="0" smtClean="0">
                <a:latin typeface="Arial" panose="020B0604020202020204" pitchFamily="34" charset="0"/>
                <a:cs typeface="Arial" panose="020B0604020202020204" pitchFamily="34" charset="0"/>
              </a:rPr>
              <a:t>Revenue                                                                                    Expenditure</a:t>
            </a:r>
          </a:p>
          <a:p>
            <a:endParaRPr lang="en-Z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Government budget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Climate services e.g. </a:t>
            </a:r>
          </a:p>
          <a:p>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   aviation</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Grants</a:t>
            </a:r>
            <a:endParaRPr lang="en-ZA" sz="2400" dirty="0" smtClean="0">
              <a:solidFill>
                <a:srgbClr val="FF0000"/>
              </a:solidFill>
              <a:latin typeface="Arial" panose="020B0604020202020204" pitchFamily="34" charset="0"/>
              <a:cs typeface="Arial" panose="020B0604020202020204" pitchFamily="34" charset="0"/>
            </a:endParaRPr>
          </a:p>
          <a:p>
            <a:endParaRPr lang="en-ZA" sz="2400" dirty="0">
              <a:solidFill>
                <a:srgbClr val="FF0000"/>
              </a:solidFill>
              <a:latin typeface="Arial" panose="020B0604020202020204" pitchFamily="34" charset="0"/>
              <a:cs typeface="Arial" panose="020B0604020202020204" pitchFamily="34" charset="0"/>
            </a:endParaRPr>
          </a:p>
          <a:p>
            <a:endParaRPr lang="en-ZA" sz="2400" dirty="0" smtClean="0">
              <a:solidFill>
                <a:srgbClr val="FF0000"/>
              </a:solidFill>
              <a:latin typeface="Arial" panose="020B0604020202020204" pitchFamily="34" charset="0"/>
              <a:cs typeface="Arial" panose="020B0604020202020204" pitchFamily="34" charset="0"/>
            </a:endParaRPr>
          </a:p>
          <a:p>
            <a:r>
              <a:rPr lang="en-ZA" sz="2400" dirty="0" smtClean="0">
                <a:solidFill>
                  <a:srgbClr val="FF0000"/>
                </a:solidFill>
                <a:latin typeface="Arial" panose="020B0604020202020204" pitchFamily="34" charset="0"/>
                <a:cs typeface="Arial" panose="020B0604020202020204" pitchFamily="34" charset="0"/>
              </a:rPr>
              <a:t>Other private sector</a:t>
            </a:r>
          </a:p>
          <a:p>
            <a:r>
              <a:rPr lang="en-ZA" sz="2400" dirty="0">
                <a:solidFill>
                  <a:srgbClr val="FF0000"/>
                </a:solidFill>
                <a:latin typeface="Arial" panose="020B0604020202020204" pitchFamily="34" charset="0"/>
                <a:cs typeface="Arial" panose="020B0604020202020204" pitchFamily="34" charset="0"/>
              </a:rPr>
              <a:t>c</a:t>
            </a:r>
            <a:r>
              <a:rPr lang="en-ZA" sz="2400" dirty="0" smtClean="0">
                <a:solidFill>
                  <a:srgbClr val="FF0000"/>
                </a:solidFill>
                <a:latin typeface="Arial" panose="020B0604020202020204" pitchFamily="34" charset="0"/>
                <a:cs typeface="Arial" panose="020B0604020202020204" pitchFamily="34" charset="0"/>
              </a:rPr>
              <a:t>limate services 						   </a:t>
            </a:r>
          </a:p>
          <a:p>
            <a:r>
              <a:rPr lang="en-ZA" sz="2400" dirty="0" smtClean="0">
                <a:solidFill>
                  <a:srgbClr val="FF0000"/>
                </a:solidFill>
                <a:latin typeface="Arial" panose="020B0604020202020204" pitchFamily="34" charset="0"/>
                <a:cs typeface="Arial" panose="020B0604020202020204" pitchFamily="34" charset="0"/>
              </a:rPr>
              <a:t>consumers	</a:t>
            </a:r>
            <a:endParaRPr lang="en-ZA" dirty="0" smtClean="0">
              <a:solidFill>
                <a:srgbClr val="FF0000"/>
              </a:solidFill>
              <a:latin typeface="Arial" panose="020B0604020202020204" pitchFamily="34" charset="0"/>
              <a:cs typeface="Arial" panose="020B0604020202020204" pitchFamily="34" charset="0"/>
            </a:endParaRPr>
          </a:p>
          <a:p>
            <a:r>
              <a:rPr lang="en-ZA" dirty="0">
                <a:solidFill>
                  <a:srgbClr val="FF0000"/>
                </a:solidFill>
                <a:latin typeface="Arial" panose="020B0604020202020204" pitchFamily="34" charset="0"/>
                <a:cs typeface="Arial" panose="020B0604020202020204" pitchFamily="34" charset="0"/>
              </a:rPr>
              <a:t>	</a:t>
            </a:r>
            <a:r>
              <a:rPr lang="en-ZA" dirty="0" smtClean="0">
                <a:solidFill>
                  <a:srgbClr val="FF0000"/>
                </a:solidFill>
                <a:latin typeface="Arial" panose="020B0604020202020204" pitchFamily="34" charset="0"/>
                <a:cs typeface="Arial" panose="020B0604020202020204" pitchFamily="34" charset="0"/>
              </a:rPr>
              <a:t>		</a:t>
            </a:r>
            <a:r>
              <a:rPr lang="en-ZA" sz="2000" dirty="0" smtClean="0">
                <a:solidFill>
                  <a:srgbClr val="FF0000"/>
                </a:solidFill>
                <a:latin typeface="Arial" panose="020B0604020202020204" pitchFamily="34" charset="0"/>
                <a:cs typeface="Arial" panose="020B0604020202020204" pitchFamily="34" charset="0"/>
              </a:rPr>
              <a:t>			</a:t>
            </a:r>
            <a:r>
              <a:rPr lang="en-ZA" sz="2400" dirty="0" smtClean="0">
                <a:solidFill>
                  <a:srgbClr val="FF0000"/>
                </a:solidFill>
                <a:latin typeface="Arial" panose="020B0604020202020204" pitchFamily="34" charset="0"/>
                <a:cs typeface="Arial" panose="020B0604020202020204" pitchFamily="34" charset="0"/>
              </a:rPr>
              <a:t>			</a:t>
            </a:r>
          </a:p>
          <a:p>
            <a:endParaRPr lang="en-ZA" sz="2400" dirty="0" smtClean="0">
              <a:latin typeface="Arial" panose="020B0604020202020204" pitchFamily="34" charset="0"/>
              <a:cs typeface="Arial" panose="020B0604020202020204" pitchFamily="34" charset="0"/>
            </a:endParaRPr>
          </a:p>
          <a:p>
            <a:pPr marL="457200" indent="-457200">
              <a:buAutoNum type="arabicPeriod"/>
            </a:pP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3" name="Rectangle 2"/>
          <p:cNvSpPr/>
          <p:nvPr/>
        </p:nvSpPr>
        <p:spPr>
          <a:xfrm>
            <a:off x="5130939" y="2672228"/>
            <a:ext cx="1653467" cy="20000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NHMS </a:t>
            </a:r>
            <a:endParaRPr lang="en-GB" sz="2400" b="1" dirty="0">
              <a:solidFill>
                <a:schemeClr val="bg1"/>
              </a:solidFill>
            </a:endParaRPr>
          </a:p>
        </p:txBody>
      </p:sp>
      <p:sp>
        <p:nvSpPr>
          <p:cNvPr id="5" name="Right Arrow 4"/>
          <p:cNvSpPr/>
          <p:nvPr/>
        </p:nvSpPr>
        <p:spPr>
          <a:xfrm>
            <a:off x="3648806" y="4932403"/>
            <a:ext cx="1109116" cy="749097"/>
          </a:xfrm>
          <a:prstGeom prst="rightArrow">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7026791" y="4134518"/>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111090" y="4836571"/>
            <a:ext cx="1653467" cy="1327767"/>
          </a:xfrm>
          <a:prstGeom prst="rect">
            <a:avLst/>
          </a:prstGeom>
          <a:solidFill>
            <a:schemeClr val="accent5">
              <a:lumMod val="75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NHMS </a:t>
            </a:r>
            <a:endParaRPr lang="en-GB" sz="2400" b="1" dirty="0">
              <a:solidFill>
                <a:schemeClr val="bg1"/>
              </a:solidFill>
            </a:endParaRPr>
          </a:p>
        </p:txBody>
      </p:sp>
      <p:cxnSp>
        <p:nvCxnSpPr>
          <p:cNvPr id="7" name="Straight Connector 6"/>
          <p:cNvCxnSpPr/>
          <p:nvPr/>
        </p:nvCxnSpPr>
        <p:spPr>
          <a:xfrm flipV="1">
            <a:off x="4890987" y="4769020"/>
            <a:ext cx="2107718" cy="1351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439715" y="2694773"/>
            <a:ext cx="3537571" cy="1815882"/>
          </a:xfrm>
          <a:prstGeom prst="rect">
            <a:avLst/>
          </a:prstGeom>
          <a:noFill/>
        </p:spPr>
        <p:txBody>
          <a:bodyPr wrap="none" rtlCol="0">
            <a:spAutoFit/>
          </a:bodyPr>
          <a:lstStyle/>
          <a:p>
            <a:pPr marL="342900" indent="-342900">
              <a:buFont typeface="Arial" panose="020B0604020202020204" pitchFamily="34" charset="0"/>
              <a:buChar char="•"/>
            </a:pPr>
            <a:r>
              <a:rPr lang="en-US" sz="2800" dirty="0" smtClean="0"/>
              <a:t>Membership fees</a:t>
            </a:r>
          </a:p>
          <a:p>
            <a:pPr marL="342900" indent="-342900">
              <a:buFont typeface="Arial" panose="020B0604020202020204" pitchFamily="34" charset="0"/>
              <a:buChar char="•"/>
            </a:pPr>
            <a:r>
              <a:rPr lang="en-US" sz="2800" dirty="0" smtClean="0"/>
              <a:t>Purchase equipment</a:t>
            </a:r>
          </a:p>
          <a:p>
            <a:pPr marL="342900" indent="-342900">
              <a:buFont typeface="Arial" panose="020B0604020202020204" pitchFamily="34" charset="0"/>
              <a:buChar char="•"/>
            </a:pPr>
            <a:r>
              <a:rPr lang="en-US" sz="2800" dirty="0" smtClean="0"/>
              <a:t>Maintenance</a:t>
            </a:r>
          </a:p>
          <a:p>
            <a:pPr marL="342900" indent="-342900">
              <a:buFont typeface="Arial" panose="020B0604020202020204" pitchFamily="34" charset="0"/>
              <a:buChar char="•"/>
            </a:pPr>
            <a:r>
              <a:rPr lang="en-US" sz="2800" dirty="0" smtClean="0"/>
              <a:t>Salaries</a:t>
            </a:r>
            <a:endParaRPr lang="en-GB" sz="2800" dirty="0"/>
          </a:p>
        </p:txBody>
      </p:sp>
      <p:sp>
        <p:nvSpPr>
          <p:cNvPr id="18" name="Right Brace 17"/>
          <p:cNvSpPr/>
          <p:nvPr/>
        </p:nvSpPr>
        <p:spPr>
          <a:xfrm>
            <a:off x="7038221" y="4927444"/>
            <a:ext cx="340479" cy="1135294"/>
          </a:xfrm>
          <a:prstGeom prst="rightBrace">
            <a:avLst>
              <a:gd name="adj1" fmla="val 64284"/>
              <a:gd name="adj2" fmla="val 50000"/>
            </a:avLst>
          </a:prstGeom>
          <a:noFill/>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8439715" y="4782530"/>
            <a:ext cx="3395764" cy="1569660"/>
          </a:xfrm>
          <a:prstGeom prst="rect">
            <a:avLst/>
          </a:prstGeom>
          <a:noFill/>
        </p:spPr>
        <p:txBody>
          <a:bodyPr wrap="square" rtlCol="0">
            <a:spAutoFit/>
          </a:bodyPr>
          <a:lstStyle/>
          <a:p>
            <a:r>
              <a:rPr lang="en-ZA" sz="2400" dirty="0">
                <a:solidFill>
                  <a:srgbClr val="FF0000"/>
                </a:solidFill>
                <a:latin typeface="Arial" panose="020B0604020202020204" pitchFamily="34" charset="0"/>
                <a:cs typeface="Arial" panose="020B0604020202020204" pitchFamily="34" charset="0"/>
              </a:rPr>
              <a:t>Strengthen and grow </a:t>
            </a:r>
            <a:r>
              <a:rPr lang="en-ZA" sz="2400" dirty="0" smtClean="0">
                <a:solidFill>
                  <a:srgbClr val="FF0000"/>
                </a:solidFill>
                <a:latin typeface="Arial" panose="020B0604020202020204" pitchFamily="34" charset="0"/>
                <a:cs typeface="Arial" panose="020B0604020202020204" pitchFamily="34" charset="0"/>
              </a:rPr>
              <a:t>the impact of NHMS in support of national development objectives</a:t>
            </a:r>
            <a:endParaRPr lang="en-GB" sz="2400" dirty="0"/>
          </a:p>
        </p:txBody>
      </p:sp>
      <p:sp>
        <p:nvSpPr>
          <p:cNvPr id="20" name="TextBox 19"/>
          <p:cNvSpPr txBox="1"/>
          <p:nvPr/>
        </p:nvSpPr>
        <p:spPr>
          <a:xfrm>
            <a:off x="3594554" y="5557124"/>
            <a:ext cx="1399900" cy="923330"/>
          </a:xfrm>
          <a:prstGeom prst="rect">
            <a:avLst/>
          </a:prstGeom>
          <a:noFill/>
        </p:spPr>
        <p:txBody>
          <a:bodyPr wrap="square" rtlCol="0">
            <a:spAutoFit/>
          </a:bodyPr>
          <a:lstStyle/>
          <a:p>
            <a:r>
              <a:rPr lang="en-ZA" dirty="0" smtClean="0">
                <a:solidFill>
                  <a:srgbClr val="FF0000"/>
                </a:solidFill>
                <a:latin typeface="Arial" panose="020B0604020202020204" pitchFamily="34" charset="0"/>
                <a:cs typeface="Arial" panose="020B0604020202020204" pitchFamily="34" charset="0"/>
              </a:rPr>
              <a:t>Grow revenue streams</a:t>
            </a:r>
            <a:endParaRPr lang="en-ZA" dirty="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3104941" y="280123"/>
            <a:ext cx="6973556" cy="1077218"/>
          </a:xfrm>
          <a:prstGeom prst="rect">
            <a:avLst/>
          </a:prstGeom>
        </p:spPr>
        <p:txBody>
          <a:bodyPr wrap="square">
            <a:spAutoFit/>
          </a:bodyPr>
          <a:lstStyle/>
          <a:p>
            <a:r>
              <a:rPr lang="en-ZA" sz="3200" b="1" dirty="0">
                <a:latin typeface="Arial" panose="020B0604020202020204" pitchFamily="34" charset="0"/>
                <a:cs typeface="Arial" panose="020B0604020202020204" pitchFamily="34" charset="0"/>
              </a:rPr>
              <a:t>Facilitating engagement between the private sector and NHMS</a:t>
            </a:r>
          </a:p>
        </p:txBody>
      </p:sp>
    </p:spTree>
    <p:extLst>
      <p:ext uri="{BB962C8B-B14F-4D97-AF65-F5344CB8AC3E}">
        <p14:creationId xmlns:p14="http://schemas.microsoft.com/office/powerpoint/2010/main" val="278855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00" y="1774230"/>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45" y="419642"/>
            <a:ext cx="2221184" cy="845216"/>
          </a:xfrm>
          <a:prstGeom prst="rect">
            <a:avLst/>
          </a:prstGeom>
        </p:spPr>
      </p:pic>
      <p:sp>
        <p:nvSpPr>
          <p:cNvPr id="11" name="Right Arrow 10"/>
          <p:cNvSpPr/>
          <p:nvPr/>
        </p:nvSpPr>
        <p:spPr>
          <a:xfrm rot="16200000">
            <a:off x="5681071" y="2205228"/>
            <a:ext cx="1335897" cy="647430"/>
          </a:xfrm>
          <a:prstGeom prst="rightArrow">
            <a:avLst>
              <a:gd name="adj1" fmla="val 50000"/>
              <a:gd name="adj2" fmla="val 6962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437050" y="1884960"/>
            <a:ext cx="2386844" cy="1335897"/>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Income streams from private sector</a:t>
            </a:r>
            <a:endParaRPr lang="en-GB" sz="2400" b="1" dirty="0">
              <a:solidFill>
                <a:schemeClr val="bg1"/>
              </a:solidFill>
            </a:endParaRPr>
          </a:p>
        </p:txBody>
      </p:sp>
      <p:sp>
        <p:nvSpPr>
          <p:cNvPr id="6" name="TextBox 5"/>
          <p:cNvSpPr txBox="1"/>
          <p:nvPr/>
        </p:nvSpPr>
        <p:spPr>
          <a:xfrm>
            <a:off x="1124552" y="4238722"/>
            <a:ext cx="3135282" cy="230832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CIRDA countries</a:t>
            </a:r>
          </a:p>
          <a:p>
            <a:pPr marL="342900" indent="-342900">
              <a:buFont typeface="Arial" panose="020B0604020202020204" pitchFamily="34" charset="0"/>
              <a:buChar char="•"/>
            </a:pPr>
            <a:r>
              <a:rPr lang="en-US" sz="2400" dirty="0" smtClean="0"/>
              <a:t>Worldwide</a:t>
            </a:r>
          </a:p>
          <a:p>
            <a:pPr marL="342900" indent="-342900">
              <a:buFont typeface="Arial" panose="020B0604020202020204" pitchFamily="34" charset="0"/>
              <a:buChar char="•"/>
            </a:pPr>
            <a:r>
              <a:rPr lang="en-US" sz="2400" dirty="0" smtClean="0"/>
              <a:t>NHMSs</a:t>
            </a:r>
          </a:p>
          <a:p>
            <a:pPr marL="342900" indent="-342900">
              <a:buFont typeface="Arial" panose="020B0604020202020204" pitchFamily="34" charset="0"/>
              <a:buChar char="•"/>
            </a:pPr>
            <a:r>
              <a:rPr lang="en-US" sz="2400" dirty="0" smtClean="0"/>
              <a:t>Research </a:t>
            </a:r>
            <a:r>
              <a:rPr lang="en-US" sz="2400" dirty="0" smtClean="0"/>
              <a:t>institutions</a:t>
            </a:r>
          </a:p>
          <a:p>
            <a:pPr marL="342900" indent="-342900">
              <a:buFont typeface="Arial" panose="020B0604020202020204" pitchFamily="34" charset="0"/>
              <a:buChar char="•"/>
            </a:pPr>
            <a:r>
              <a:rPr lang="en-US" sz="2400" dirty="0" smtClean="0"/>
              <a:t>NGOs</a:t>
            </a:r>
          </a:p>
          <a:p>
            <a:pPr marL="342900" indent="-342900">
              <a:buFont typeface="Arial" panose="020B0604020202020204" pitchFamily="34" charset="0"/>
              <a:buChar char="•"/>
            </a:pPr>
            <a:r>
              <a:rPr lang="en-US" sz="2400" dirty="0" smtClean="0"/>
              <a:t>Private sector</a:t>
            </a:r>
          </a:p>
        </p:txBody>
      </p:sp>
      <p:sp>
        <p:nvSpPr>
          <p:cNvPr id="19" name="TextBox 18"/>
          <p:cNvSpPr txBox="1"/>
          <p:nvPr/>
        </p:nvSpPr>
        <p:spPr>
          <a:xfrm>
            <a:off x="8740581" y="4032121"/>
            <a:ext cx="2903357" cy="2677656"/>
          </a:xfrm>
          <a:prstGeom prst="rect">
            <a:avLst/>
          </a:prstGeom>
          <a:noFill/>
        </p:spPr>
        <p:txBody>
          <a:bodyPr wrap="square" rtlCol="0">
            <a:spAutoFit/>
          </a:bodyPr>
          <a:lstStyle/>
          <a:p>
            <a:r>
              <a:rPr lang="en-US" sz="2400" dirty="0" smtClean="0"/>
              <a:t>High road: considerable income</a:t>
            </a:r>
            <a:endParaRPr lang="en-US" sz="2400" dirty="0"/>
          </a:p>
          <a:p>
            <a:endParaRPr lang="en-US" sz="2400" dirty="0" smtClean="0"/>
          </a:p>
          <a:p>
            <a:r>
              <a:rPr lang="en-US" sz="2400" dirty="0" smtClean="0"/>
              <a:t>Middle road</a:t>
            </a:r>
          </a:p>
          <a:p>
            <a:endParaRPr lang="en-US" sz="2400" dirty="0"/>
          </a:p>
          <a:p>
            <a:r>
              <a:rPr lang="en-US" sz="2400" dirty="0" smtClean="0"/>
              <a:t>Low road: </a:t>
            </a:r>
          </a:p>
          <a:p>
            <a:r>
              <a:rPr lang="en-US" sz="2400" dirty="0" smtClean="0"/>
              <a:t>minimal income</a:t>
            </a:r>
            <a:endParaRPr lang="en-US" sz="2400" dirty="0"/>
          </a:p>
        </p:txBody>
      </p:sp>
      <p:sp>
        <p:nvSpPr>
          <p:cNvPr id="21" name="Rectangle 20"/>
          <p:cNvSpPr/>
          <p:nvPr/>
        </p:nvSpPr>
        <p:spPr>
          <a:xfrm>
            <a:off x="1159176" y="3359869"/>
            <a:ext cx="2993724" cy="87885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What is happening?</a:t>
            </a:r>
            <a:endParaRPr lang="en-GB" sz="2400" b="1" dirty="0">
              <a:solidFill>
                <a:schemeClr val="bg1"/>
              </a:solidFill>
            </a:endParaRPr>
          </a:p>
        </p:txBody>
      </p:sp>
      <p:sp>
        <p:nvSpPr>
          <p:cNvPr id="22" name="Rectangle 21"/>
          <p:cNvSpPr/>
          <p:nvPr/>
        </p:nvSpPr>
        <p:spPr>
          <a:xfrm>
            <a:off x="5098417" y="3355303"/>
            <a:ext cx="2914508" cy="87885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What could happen?</a:t>
            </a:r>
            <a:endParaRPr lang="en-GB" sz="2400" b="1" dirty="0">
              <a:solidFill>
                <a:schemeClr val="bg1"/>
              </a:solidFill>
            </a:endParaRPr>
          </a:p>
        </p:txBody>
      </p:sp>
      <p:sp>
        <p:nvSpPr>
          <p:cNvPr id="17" name="Right Arrow 16"/>
          <p:cNvSpPr/>
          <p:nvPr/>
        </p:nvSpPr>
        <p:spPr>
          <a:xfrm>
            <a:off x="6196931" y="5243057"/>
            <a:ext cx="2249004" cy="3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20493108">
            <a:off x="6088789" y="4570521"/>
            <a:ext cx="2274516" cy="361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1031222">
            <a:off x="6134352" y="5890985"/>
            <a:ext cx="2317139" cy="3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138" y="1908676"/>
            <a:ext cx="2832100" cy="2113182"/>
          </a:xfrm>
          <a:prstGeom prst="rect">
            <a:avLst/>
          </a:prstGeom>
        </p:spPr>
      </p:pic>
    </p:spTree>
    <p:extLst>
      <p:ext uri="{BB962C8B-B14F-4D97-AF65-F5344CB8AC3E}">
        <p14:creationId xmlns:p14="http://schemas.microsoft.com/office/powerpoint/2010/main" val="3777005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3368</Words>
  <Application>Microsoft Office PowerPoint</Application>
  <PresentationFormat>Widescreen</PresentationFormat>
  <Paragraphs>508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UNDP CIRDA Country Program Managers Workshop  25-27 August 2015 Addis Ababa, Ethiopia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Anthony Mills</cp:lastModifiedBy>
  <cp:revision>272</cp:revision>
  <dcterms:created xsi:type="dcterms:W3CDTF">2015-08-10T16:51:50Z</dcterms:created>
  <dcterms:modified xsi:type="dcterms:W3CDTF">2015-08-25T08:56:44Z</dcterms:modified>
</cp:coreProperties>
</file>