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3" r:id="rId4"/>
    <p:sldId id="264" r:id="rId5"/>
    <p:sldId id="272" r:id="rId6"/>
    <p:sldId id="265" r:id="rId7"/>
    <p:sldId id="266" r:id="rId8"/>
    <p:sldId id="267" r:id="rId9"/>
    <p:sldId id="268"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00FFCC"/>
    <a:srgbClr val="66FFCC"/>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6616" autoAdjust="0"/>
  </p:normalViewPr>
  <p:slideViewPr>
    <p:cSldViewPr snapToGrid="0">
      <p:cViewPr varScale="1">
        <p:scale>
          <a:sx n="87" d="100"/>
          <a:sy n="87" d="100"/>
        </p:scale>
        <p:origin x="145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490BE0-D4C7-4E47-9073-82E384DE91A6}" type="doc">
      <dgm:prSet loTypeId="urn:microsoft.com/office/officeart/2016/7/layout/VerticalSolidActionList" loCatId="List" qsTypeId="urn:microsoft.com/office/officeart/2005/8/quickstyle/simple1" qsCatId="simple" csTypeId="urn:microsoft.com/office/officeart/2005/8/colors/colorful5" csCatId="colorful"/>
      <dgm:spPr/>
      <dgm:t>
        <a:bodyPr/>
        <a:lstStyle/>
        <a:p>
          <a:endParaRPr lang="en-US"/>
        </a:p>
      </dgm:t>
    </dgm:pt>
    <dgm:pt modelId="{BD91420B-C8E4-4580-823C-B41E3E011D3E}">
      <dgm:prSet/>
      <dgm:spPr/>
      <dgm:t>
        <a:bodyPr/>
        <a:lstStyle/>
        <a:p>
          <a:r>
            <a:rPr lang="en-US"/>
            <a:t>Describe</a:t>
          </a:r>
        </a:p>
      </dgm:t>
    </dgm:pt>
    <dgm:pt modelId="{B495ED58-BC31-4B25-986F-EB8270AC7DF4}" type="parTrans" cxnId="{1E7AAA76-D8AF-4D31-8315-0B25A117F4F4}">
      <dgm:prSet/>
      <dgm:spPr/>
      <dgm:t>
        <a:bodyPr/>
        <a:lstStyle/>
        <a:p>
          <a:endParaRPr lang="en-US"/>
        </a:p>
      </dgm:t>
    </dgm:pt>
    <dgm:pt modelId="{48A16EA9-221F-4D50-A01A-8C09E2155995}" type="sibTrans" cxnId="{1E7AAA76-D8AF-4D31-8315-0B25A117F4F4}">
      <dgm:prSet/>
      <dgm:spPr/>
      <dgm:t>
        <a:bodyPr/>
        <a:lstStyle/>
        <a:p>
          <a:endParaRPr lang="en-US"/>
        </a:p>
      </dgm:t>
    </dgm:pt>
    <dgm:pt modelId="{EB164F54-634D-40CC-972A-1CA4C6577923}">
      <dgm:prSet/>
      <dgm:spPr/>
      <dgm:t>
        <a:bodyPr/>
        <a:lstStyle/>
        <a:p>
          <a:r>
            <a:rPr lang="en-US"/>
            <a:t>Describe the key characteristics of a gender-responsive adaptation plan for agriculture. </a:t>
          </a:r>
        </a:p>
      </dgm:t>
    </dgm:pt>
    <dgm:pt modelId="{9FB1EBDC-9F25-4236-95E1-B263B46D65AE}" type="parTrans" cxnId="{7A0EF048-4893-4A12-BA90-B8757A0D200C}">
      <dgm:prSet/>
      <dgm:spPr/>
      <dgm:t>
        <a:bodyPr/>
        <a:lstStyle/>
        <a:p>
          <a:endParaRPr lang="en-US"/>
        </a:p>
      </dgm:t>
    </dgm:pt>
    <dgm:pt modelId="{04D68EC0-F6F4-47DE-B403-C348CD6510B1}" type="sibTrans" cxnId="{7A0EF048-4893-4A12-BA90-B8757A0D200C}">
      <dgm:prSet/>
      <dgm:spPr/>
      <dgm:t>
        <a:bodyPr/>
        <a:lstStyle/>
        <a:p>
          <a:endParaRPr lang="en-US"/>
        </a:p>
      </dgm:t>
    </dgm:pt>
    <dgm:pt modelId="{114DEE91-95B2-4161-92A7-257A9B22A499}">
      <dgm:prSet/>
      <dgm:spPr/>
      <dgm:t>
        <a:bodyPr/>
        <a:lstStyle/>
        <a:p>
          <a:r>
            <a:rPr lang="en-US"/>
            <a:t>Identify</a:t>
          </a:r>
        </a:p>
      </dgm:t>
    </dgm:pt>
    <dgm:pt modelId="{F69C2D55-3358-492E-93AC-EB913A1251F3}" type="parTrans" cxnId="{DFAB9CC7-181C-4463-AEE5-0454C4948A1B}">
      <dgm:prSet/>
      <dgm:spPr/>
      <dgm:t>
        <a:bodyPr/>
        <a:lstStyle/>
        <a:p>
          <a:endParaRPr lang="en-US"/>
        </a:p>
      </dgm:t>
    </dgm:pt>
    <dgm:pt modelId="{CD47AEF6-329F-4746-AD12-34F375AB3056}" type="sibTrans" cxnId="{DFAB9CC7-181C-4463-AEE5-0454C4948A1B}">
      <dgm:prSet/>
      <dgm:spPr/>
      <dgm:t>
        <a:bodyPr/>
        <a:lstStyle/>
        <a:p>
          <a:endParaRPr lang="en-US"/>
        </a:p>
      </dgm:t>
    </dgm:pt>
    <dgm:pt modelId="{9FD33CAB-44D0-4181-A597-EC43A4AC90FA}">
      <dgm:prSet/>
      <dgm:spPr/>
      <dgm:t>
        <a:bodyPr/>
        <a:lstStyle/>
        <a:p>
          <a:r>
            <a:rPr lang="en-US"/>
            <a:t>Identify actions to take to ensure that gender is reflected in each section of a plan document. </a:t>
          </a:r>
        </a:p>
      </dgm:t>
    </dgm:pt>
    <dgm:pt modelId="{2285AD74-CCCA-4C08-8076-79F1C7DC115B}" type="parTrans" cxnId="{90B1EAB2-4D49-49D0-901C-B719AAC69752}">
      <dgm:prSet/>
      <dgm:spPr/>
      <dgm:t>
        <a:bodyPr/>
        <a:lstStyle/>
        <a:p>
          <a:endParaRPr lang="en-US"/>
        </a:p>
      </dgm:t>
    </dgm:pt>
    <dgm:pt modelId="{45C23422-6892-4C82-BEDB-B64B16040AFA}" type="sibTrans" cxnId="{90B1EAB2-4D49-49D0-901C-B719AAC69752}">
      <dgm:prSet/>
      <dgm:spPr/>
      <dgm:t>
        <a:bodyPr/>
        <a:lstStyle/>
        <a:p>
          <a:endParaRPr lang="en-US"/>
        </a:p>
      </dgm:t>
    </dgm:pt>
    <dgm:pt modelId="{1D5304D4-47A0-4678-8A0B-8109C0AAA163}">
      <dgm:prSet/>
      <dgm:spPr/>
      <dgm:t>
        <a:bodyPr/>
        <a:lstStyle/>
        <a:p>
          <a:r>
            <a:rPr lang="en-US"/>
            <a:t>Give</a:t>
          </a:r>
        </a:p>
      </dgm:t>
    </dgm:pt>
    <dgm:pt modelId="{B798E8BE-8ED6-4A0E-8420-6F7E023C898A}" type="parTrans" cxnId="{D69AF75B-CE25-4830-806F-B560FCDADA9A}">
      <dgm:prSet/>
      <dgm:spPr/>
      <dgm:t>
        <a:bodyPr/>
        <a:lstStyle/>
        <a:p>
          <a:endParaRPr lang="en-US"/>
        </a:p>
      </dgm:t>
    </dgm:pt>
    <dgm:pt modelId="{4C627C39-015D-490D-A998-1A8126C73185}" type="sibTrans" cxnId="{D69AF75B-CE25-4830-806F-B560FCDADA9A}">
      <dgm:prSet/>
      <dgm:spPr/>
      <dgm:t>
        <a:bodyPr/>
        <a:lstStyle/>
        <a:p>
          <a:endParaRPr lang="en-US"/>
        </a:p>
      </dgm:t>
    </dgm:pt>
    <dgm:pt modelId="{1ED413E5-9B48-49E7-8E5D-9A7C5630B034}">
      <dgm:prSet/>
      <dgm:spPr/>
      <dgm:t>
        <a:bodyPr/>
        <a:lstStyle/>
        <a:p>
          <a:r>
            <a:rPr lang="en-US"/>
            <a:t>Give examples of adaptation options that reflect a gender-responsive approach.</a:t>
          </a:r>
        </a:p>
      </dgm:t>
    </dgm:pt>
    <dgm:pt modelId="{A207767C-B211-47AF-B676-981686F661C7}" type="parTrans" cxnId="{DD5EAB5D-44FF-416C-9F53-A701C2231A74}">
      <dgm:prSet/>
      <dgm:spPr/>
      <dgm:t>
        <a:bodyPr/>
        <a:lstStyle/>
        <a:p>
          <a:endParaRPr lang="en-US"/>
        </a:p>
      </dgm:t>
    </dgm:pt>
    <dgm:pt modelId="{7CA1F7E4-B9B3-4921-9C34-B2253294758B}" type="sibTrans" cxnId="{DD5EAB5D-44FF-416C-9F53-A701C2231A74}">
      <dgm:prSet/>
      <dgm:spPr/>
      <dgm:t>
        <a:bodyPr/>
        <a:lstStyle/>
        <a:p>
          <a:endParaRPr lang="en-US"/>
        </a:p>
      </dgm:t>
    </dgm:pt>
    <dgm:pt modelId="{0189C84B-5C02-4692-BE3C-84868F9E52C0}" type="pres">
      <dgm:prSet presAssocID="{74490BE0-D4C7-4E47-9073-82E384DE91A6}" presName="Name0" presStyleCnt="0">
        <dgm:presLayoutVars>
          <dgm:dir/>
          <dgm:animLvl val="lvl"/>
          <dgm:resizeHandles val="exact"/>
        </dgm:presLayoutVars>
      </dgm:prSet>
      <dgm:spPr/>
    </dgm:pt>
    <dgm:pt modelId="{9792AD82-594D-4768-9863-6D444B3ACBCC}" type="pres">
      <dgm:prSet presAssocID="{BD91420B-C8E4-4580-823C-B41E3E011D3E}" presName="linNode" presStyleCnt="0"/>
      <dgm:spPr/>
    </dgm:pt>
    <dgm:pt modelId="{F7525587-4D06-47EF-8F57-843BE347C48C}" type="pres">
      <dgm:prSet presAssocID="{BD91420B-C8E4-4580-823C-B41E3E011D3E}" presName="parentText" presStyleLbl="alignNode1" presStyleIdx="0" presStyleCnt="3">
        <dgm:presLayoutVars>
          <dgm:chMax val="1"/>
          <dgm:bulletEnabled/>
        </dgm:presLayoutVars>
      </dgm:prSet>
      <dgm:spPr/>
    </dgm:pt>
    <dgm:pt modelId="{91BF26FA-4DE2-4CAD-A835-E5616B2E0006}" type="pres">
      <dgm:prSet presAssocID="{BD91420B-C8E4-4580-823C-B41E3E011D3E}" presName="descendantText" presStyleLbl="alignAccFollowNode1" presStyleIdx="0" presStyleCnt="3">
        <dgm:presLayoutVars>
          <dgm:bulletEnabled/>
        </dgm:presLayoutVars>
      </dgm:prSet>
      <dgm:spPr/>
    </dgm:pt>
    <dgm:pt modelId="{9F14411D-D0DA-491C-ACFB-20DE9DD8A1E4}" type="pres">
      <dgm:prSet presAssocID="{48A16EA9-221F-4D50-A01A-8C09E2155995}" presName="sp" presStyleCnt="0"/>
      <dgm:spPr/>
    </dgm:pt>
    <dgm:pt modelId="{9444C01E-052E-4850-8931-66C7FDB3BF67}" type="pres">
      <dgm:prSet presAssocID="{114DEE91-95B2-4161-92A7-257A9B22A499}" presName="linNode" presStyleCnt="0"/>
      <dgm:spPr/>
    </dgm:pt>
    <dgm:pt modelId="{1AC721FB-EFDA-4735-BAE4-31E0073C35D7}" type="pres">
      <dgm:prSet presAssocID="{114DEE91-95B2-4161-92A7-257A9B22A499}" presName="parentText" presStyleLbl="alignNode1" presStyleIdx="1" presStyleCnt="3">
        <dgm:presLayoutVars>
          <dgm:chMax val="1"/>
          <dgm:bulletEnabled/>
        </dgm:presLayoutVars>
      </dgm:prSet>
      <dgm:spPr/>
    </dgm:pt>
    <dgm:pt modelId="{D0D003CC-BB6A-466A-8851-2B794A124B30}" type="pres">
      <dgm:prSet presAssocID="{114DEE91-95B2-4161-92A7-257A9B22A499}" presName="descendantText" presStyleLbl="alignAccFollowNode1" presStyleIdx="1" presStyleCnt="3">
        <dgm:presLayoutVars>
          <dgm:bulletEnabled/>
        </dgm:presLayoutVars>
      </dgm:prSet>
      <dgm:spPr/>
    </dgm:pt>
    <dgm:pt modelId="{CBD96769-251C-41B0-B05F-EF9748FAC1BD}" type="pres">
      <dgm:prSet presAssocID="{CD47AEF6-329F-4746-AD12-34F375AB3056}" presName="sp" presStyleCnt="0"/>
      <dgm:spPr/>
    </dgm:pt>
    <dgm:pt modelId="{D2B8CFB8-E215-4688-9412-C93DAC112941}" type="pres">
      <dgm:prSet presAssocID="{1D5304D4-47A0-4678-8A0B-8109C0AAA163}" presName="linNode" presStyleCnt="0"/>
      <dgm:spPr/>
    </dgm:pt>
    <dgm:pt modelId="{F1D21452-77E2-49E3-997B-8E8EA13E1EF3}" type="pres">
      <dgm:prSet presAssocID="{1D5304D4-47A0-4678-8A0B-8109C0AAA163}" presName="parentText" presStyleLbl="alignNode1" presStyleIdx="2" presStyleCnt="3">
        <dgm:presLayoutVars>
          <dgm:chMax val="1"/>
          <dgm:bulletEnabled/>
        </dgm:presLayoutVars>
      </dgm:prSet>
      <dgm:spPr/>
    </dgm:pt>
    <dgm:pt modelId="{26E78F6B-57A8-4931-81C7-29F5A621CE7A}" type="pres">
      <dgm:prSet presAssocID="{1D5304D4-47A0-4678-8A0B-8109C0AAA163}" presName="descendantText" presStyleLbl="alignAccFollowNode1" presStyleIdx="2" presStyleCnt="3">
        <dgm:presLayoutVars>
          <dgm:bulletEnabled/>
        </dgm:presLayoutVars>
      </dgm:prSet>
      <dgm:spPr/>
    </dgm:pt>
  </dgm:ptLst>
  <dgm:cxnLst>
    <dgm:cxn modelId="{F90A5E21-6900-47B2-9F23-0B5B6ECAF4BF}" type="presOf" srcId="{BD91420B-C8E4-4580-823C-B41E3E011D3E}" destId="{F7525587-4D06-47EF-8F57-843BE347C48C}" srcOrd="0" destOrd="0" presId="urn:microsoft.com/office/officeart/2016/7/layout/VerticalSolidActionList"/>
    <dgm:cxn modelId="{D69AF75B-CE25-4830-806F-B560FCDADA9A}" srcId="{74490BE0-D4C7-4E47-9073-82E384DE91A6}" destId="{1D5304D4-47A0-4678-8A0B-8109C0AAA163}" srcOrd="2" destOrd="0" parTransId="{B798E8BE-8ED6-4A0E-8420-6F7E023C898A}" sibTransId="{4C627C39-015D-490D-A998-1A8126C73185}"/>
    <dgm:cxn modelId="{DD5EAB5D-44FF-416C-9F53-A701C2231A74}" srcId="{1D5304D4-47A0-4678-8A0B-8109C0AAA163}" destId="{1ED413E5-9B48-49E7-8E5D-9A7C5630B034}" srcOrd="0" destOrd="0" parTransId="{A207767C-B211-47AF-B676-981686F661C7}" sibTransId="{7CA1F7E4-B9B3-4921-9C34-B2253294758B}"/>
    <dgm:cxn modelId="{7A0EF048-4893-4A12-BA90-B8757A0D200C}" srcId="{BD91420B-C8E4-4580-823C-B41E3E011D3E}" destId="{EB164F54-634D-40CC-972A-1CA4C6577923}" srcOrd="0" destOrd="0" parTransId="{9FB1EBDC-9F25-4236-95E1-B263B46D65AE}" sibTransId="{04D68EC0-F6F4-47DE-B403-C348CD6510B1}"/>
    <dgm:cxn modelId="{51F34B51-7510-4259-821C-A6B72878DA30}" type="presOf" srcId="{1ED413E5-9B48-49E7-8E5D-9A7C5630B034}" destId="{26E78F6B-57A8-4931-81C7-29F5A621CE7A}" srcOrd="0" destOrd="0" presId="urn:microsoft.com/office/officeart/2016/7/layout/VerticalSolidActionList"/>
    <dgm:cxn modelId="{1E7AAA76-D8AF-4D31-8315-0B25A117F4F4}" srcId="{74490BE0-D4C7-4E47-9073-82E384DE91A6}" destId="{BD91420B-C8E4-4580-823C-B41E3E011D3E}" srcOrd="0" destOrd="0" parTransId="{B495ED58-BC31-4B25-986F-EB8270AC7DF4}" sibTransId="{48A16EA9-221F-4D50-A01A-8C09E2155995}"/>
    <dgm:cxn modelId="{027E4092-DD0E-4B60-BCEC-7E65EC5B1C81}" type="presOf" srcId="{74490BE0-D4C7-4E47-9073-82E384DE91A6}" destId="{0189C84B-5C02-4692-BE3C-84868F9E52C0}" srcOrd="0" destOrd="0" presId="urn:microsoft.com/office/officeart/2016/7/layout/VerticalSolidActionList"/>
    <dgm:cxn modelId="{90B1EAB2-4D49-49D0-901C-B719AAC69752}" srcId="{114DEE91-95B2-4161-92A7-257A9B22A499}" destId="{9FD33CAB-44D0-4181-A597-EC43A4AC90FA}" srcOrd="0" destOrd="0" parTransId="{2285AD74-CCCA-4C08-8076-79F1C7DC115B}" sibTransId="{45C23422-6892-4C82-BEDB-B64B16040AFA}"/>
    <dgm:cxn modelId="{DFAB9CC7-181C-4463-AEE5-0454C4948A1B}" srcId="{74490BE0-D4C7-4E47-9073-82E384DE91A6}" destId="{114DEE91-95B2-4161-92A7-257A9B22A499}" srcOrd="1" destOrd="0" parTransId="{F69C2D55-3358-492E-93AC-EB913A1251F3}" sibTransId="{CD47AEF6-329F-4746-AD12-34F375AB3056}"/>
    <dgm:cxn modelId="{49A563D0-15AB-48C5-B557-2E9AA6663459}" type="presOf" srcId="{9FD33CAB-44D0-4181-A597-EC43A4AC90FA}" destId="{D0D003CC-BB6A-466A-8851-2B794A124B30}" srcOrd="0" destOrd="0" presId="urn:microsoft.com/office/officeart/2016/7/layout/VerticalSolidActionList"/>
    <dgm:cxn modelId="{8AB94BDA-6B3B-49EB-B027-7AAAE2BFED8E}" type="presOf" srcId="{1D5304D4-47A0-4678-8A0B-8109C0AAA163}" destId="{F1D21452-77E2-49E3-997B-8E8EA13E1EF3}" srcOrd="0" destOrd="0" presId="urn:microsoft.com/office/officeart/2016/7/layout/VerticalSolidActionList"/>
    <dgm:cxn modelId="{F5FB5FE9-30A9-4434-9A5A-E0051DC8FFAE}" type="presOf" srcId="{114DEE91-95B2-4161-92A7-257A9B22A499}" destId="{1AC721FB-EFDA-4735-BAE4-31E0073C35D7}" srcOrd="0" destOrd="0" presId="urn:microsoft.com/office/officeart/2016/7/layout/VerticalSolidActionList"/>
    <dgm:cxn modelId="{95C0FDF1-D2BE-4E6B-BFB8-3362920161C6}" type="presOf" srcId="{EB164F54-634D-40CC-972A-1CA4C6577923}" destId="{91BF26FA-4DE2-4CAD-A835-E5616B2E0006}" srcOrd="0" destOrd="0" presId="urn:microsoft.com/office/officeart/2016/7/layout/VerticalSolidActionList"/>
    <dgm:cxn modelId="{FB4131C7-2B5E-49D8-A71D-EAFA319167EA}" type="presParOf" srcId="{0189C84B-5C02-4692-BE3C-84868F9E52C0}" destId="{9792AD82-594D-4768-9863-6D444B3ACBCC}" srcOrd="0" destOrd="0" presId="urn:microsoft.com/office/officeart/2016/7/layout/VerticalSolidActionList"/>
    <dgm:cxn modelId="{BB33B471-5812-405F-9C45-940C64E9BAF3}" type="presParOf" srcId="{9792AD82-594D-4768-9863-6D444B3ACBCC}" destId="{F7525587-4D06-47EF-8F57-843BE347C48C}" srcOrd="0" destOrd="0" presId="urn:microsoft.com/office/officeart/2016/7/layout/VerticalSolidActionList"/>
    <dgm:cxn modelId="{4530EFD7-18C0-43A0-8B6E-A30C27B600F7}" type="presParOf" srcId="{9792AD82-594D-4768-9863-6D444B3ACBCC}" destId="{91BF26FA-4DE2-4CAD-A835-E5616B2E0006}" srcOrd="1" destOrd="0" presId="urn:microsoft.com/office/officeart/2016/7/layout/VerticalSolidActionList"/>
    <dgm:cxn modelId="{83E77943-6C5D-48E0-BAD2-09537B7A096A}" type="presParOf" srcId="{0189C84B-5C02-4692-BE3C-84868F9E52C0}" destId="{9F14411D-D0DA-491C-ACFB-20DE9DD8A1E4}" srcOrd="1" destOrd="0" presId="urn:microsoft.com/office/officeart/2016/7/layout/VerticalSolidActionList"/>
    <dgm:cxn modelId="{A870295B-15BF-4702-93B0-3AE0426BB284}" type="presParOf" srcId="{0189C84B-5C02-4692-BE3C-84868F9E52C0}" destId="{9444C01E-052E-4850-8931-66C7FDB3BF67}" srcOrd="2" destOrd="0" presId="urn:microsoft.com/office/officeart/2016/7/layout/VerticalSolidActionList"/>
    <dgm:cxn modelId="{00EA1AEF-E00D-4239-8595-D1AEF226A112}" type="presParOf" srcId="{9444C01E-052E-4850-8931-66C7FDB3BF67}" destId="{1AC721FB-EFDA-4735-BAE4-31E0073C35D7}" srcOrd="0" destOrd="0" presId="urn:microsoft.com/office/officeart/2016/7/layout/VerticalSolidActionList"/>
    <dgm:cxn modelId="{644D388E-B9D2-4184-AC6F-B8D960A69854}" type="presParOf" srcId="{9444C01E-052E-4850-8931-66C7FDB3BF67}" destId="{D0D003CC-BB6A-466A-8851-2B794A124B30}" srcOrd="1" destOrd="0" presId="urn:microsoft.com/office/officeart/2016/7/layout/VerticalSolidActionList"/>
    <dgm:cxn modelId="{0F3C385B-F694-4359-928A-2758547AB520}" type="presParOf" srcId="{0189C84B-5C02-4692-BE3C-84868F9E52C0}" destId="{CBD96769-251C-41B0-B05F-EF9748FAC1BD}" srcOrd="3" destOrd="0" presId="urn:microsoft.com/office/officeart/2016/7/layout/VerticalSolidActionList"/>
    <dgm:cxn modelId="{5119E43C-B80C-42DB-A0A3-14BF291BAC0B}" type="presParOf" srcId="{0189C84B-5C02-4692-BE3C-84868F9E52C0}" destId="{D2B8CFB8-E215-4688-9412-C93DAC112941}" srcOrd="4" destOrd="0" presId="urn:microsoft.com/office/officeart/2016/7/layout/VerticalSolidActionList"/>
    <dgm:cxn modelId="{6C8A7C6A-8E03-4A57-B9A6-0A09567AD429}" type="presParOf" srcId="{D2B8CFB8-E215-4688-9412-C93DAC112941}" destId="{F1D21452-77E2-49E3-997B-8E8EA13E1EF3}" srcOrd="0" destOrd="0" presId="urn:microsoft.com/office/officeart/2016/7/layout/VerticalSolidActionList"/>
    <dgm:cxn modelId="{770A4FF3-89DC-4177-9918-D6D16870247E}" type="presParOf" srcId="{D2B8CFB8-E215-4688-9412-C93DAC112941}" destId="{26E78F6B-57A8-4931-81C7-29F5A621CE7A}" srcOrd="1" destOrd="0" presId="urn:microsoft.com/office/officeart/2016/7/layout/VerticalSolid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3C250B-F618-4278-94DE-2D8602C6DCE7}" type="doc">
      <dgm:prSet loTypeId="urn:microsoft.com/office/officeart/2008/layout/VerticalCurvedList" loCatId="list" qsTypeId="urn:microsoft.com/office/officeart/2005/8/quickstyle/simple1" qsCatId="simple" csTypeId="urn:microsoft.com/office/officeart/2005/8/colors/colorful5" csCatId="colorful" phldr="1"/>
      <dgm:spPr/>
    </dgm:pt>
    <dgm:pt modelId="{00D1BDF2-DB80-430A-BA62-110EFDD266FF}">
      <dgm:prSet phldrT="[Text]"/>
      <dgm:spPr/>
      <dgm:t>
        <a:bodyPr/>
        <a:lstStyle/>
        <a:p>
          <a:r>
            <a:rPr lang="en-US" dirty="0"/>
            <a:t>Recognition of gender </a:t>
          </a:r>
          <a:r>
            <a:rPr lang="en-US" b="1" u="none" dirty="0"/>
            <a:t>differences</a:t>
          </a:r>
          <a:r>
            <a:rPr lang="en-US" b="1" dirty="0"/>
            <a:t> in adaptation </a:t>
          </a:r>
          <a:r>
            <a:rPr lang="en-US" b="1" u="sng" dirty="0"/>
            <a:t>needs, opportunities and capacities</a:t>
          </a:r>
          <a:endParaRPr lang="en-GB" u="sng" dirty="0"/>
        </a:p>
      </dgm:t>
    </dgm:pt>
    <dgm:pt modelId="{1F2035A0-A634-44C2-80E1-31BB244DD82E}" type="parTrans" cxnId="{3EFE8D46-77C5-4D21-92EE-FC3A825303C1}">
      <dgm:prSet/>
      <dgm:spPr/>
      <dgm:t>
        <a:bodyPr/>
        <a:lstStyle/>
        <a:p>
          <a:endParaRPr lang="en-GB"/>
        </a:p>
      </dgm:t>
    </dgm:pt>
    <dgm:pt modelId="{2F8E9013-F6CB-4DF4-B4FA-F3EA7B23FBF1}" type="sibTrans" cxnId="{3EFE8D46-77C5-4D21-92EE-FC3A825303C1}">
      <dgm:prSet/>
      <dgm:spPr/>
      <dgm:t>
        <a:bodyPr/>
        <a:lstStyle/>
        <a:p>
          <a:endParaRPr lang="en-GB"/>
        </a:p>
      </dgm:t>
    </dgm:pt>
    <dgm:pt modelId="{AFA619F6-702F-4A33-A811-032AF3814C59}">
      <dgm:prSet phldrT="[Text]"/>
      <dgm:spPr/>
      <dgm:t>
        <a:bodyPr/>
        <a:lstStyle/>
        <a:p>
          <a:r>
            <a:rPr lang="en-US" dirty="0"/>
            <a:t>Equitable </a:t>
          </a:r>
          <a:r>
            <a:rPr lang="en-US" b="1" u="sng" dirty="0"/>
            <a:t>participation and influence </a:t>
          </a:r>
          <a:r>
            <a:rPr lang="en-US" b="0" dirty="0"/>
            <a:t>by women and men in adaptation decision-making processes</a:t>
          </a:r>
          <a:endParaRPr lang="en-GB" b="0" dirty="0"/>
        </a:p>
      </dgm:t>
    </dgm:pt>
    <dgm:pt modelId="{26E445C7-1218-4265-9952-390490065ADE}" type="parTrans" cxnId="{B604E628-3A9E-4125-9881-B2B1D57CF703}">
      <dgm:prSet/>
      <dgm:spPr/>
      <dgm:t>
        <a:bodyPr/>
        <a:lstStyle/>
        <a:p>
          <a:endParaRPr lang="en-GB"/>
        </a:p>
      </dgm:t>
    </dgm:pt>
    <dgm:pt modelId="{378CB803-2258-4163-98D6-E829FE9B3BDA}" type="sibTrans" cxnId="{B604E628-3A9E-4125-9881-B2B1D57CF703}">
      <dgm:prSet/>
      <dgm:spPr/>
      <dgm:t>
        <a:bodyPr/>
        <a:lstStyle/>
        <a:p>
          <a:endParaRPr lang="en-GB"/>
        </a:p>
      </dgm:t>
    </dgm:pt>
    <dgm:pt modelId="{2E585994-E82C-4ADA-A767-ABAA793C0764}">
      <dgm:prSet phldrT="[Text]"/>
      <dgm:spPr/>
      <dgm:t>
        <a:bodyPr/>
        <a:lstStyle/>
        <a:p>
          <a:r>
            <a:rPr lang="en-US" dirty="0"/>
            <a:t>Equitable </a:t>
          </a:r>
          <a:r>
            <a:rPr lang="en-US" b="1" dirty="0"/>
            <a:t>access to </a:t>
          </a:r>
          <a:r>
            <a:rPr lang="en-US" b="1" u="sng" dirty="0"/>
            <a:t>financial resources and other benefits</a:t>
          </a:r>
          <a:r>
            <a:rPr lang="en-US" b="1" dirty="0"/>
            <a:t> </a:t>
          </a:r>
          <a:r>
            <a:rPr lang="en-US" b="0" dirty="0"/>
            <a:t>resulting from investments in adaptation between women and men</a:t>
          </a:r>
          <a:endParaRPr lang="en-GB" dirty="0"/>
        </a:p>
      </dgm:t>
    </dgm:pt>
    <dgm:pt modelId="{2C41F475-73E0-4633-97AF-7A8BE2E9D26D}" type="sibTrans" cxnId="{77D06679-6EE3-4048-8A8C-58823F3FCC81}">
      <dgm:prSet/>
      <dgm:spPr/>
      <dgm:t>
        <a:bodyPr/>
        <a:lstStyle/>
        <a:p>
          <a:endParaRPr lang="en-GB"/>
        </a:p>
      </dgm:t>
    </dgm:pt>
    <dgm:pt modelId="{D720284E-6F72-4846-976A-84C6D124BF8A}" type="parTrans" cxnId="{77D06679-6EE3-4048-8A8C-58823F3FCC81}">
      <dgm:prSet/>
      <dgm:spPr/>
      <dgm:t>
        <a:bodyPr/>
        <a:lstStyle/>
        <a:p>
          <a:endParaRPr lang="en-GB"/>
        </a:p>
      </dgm:t>
    </dgm:pt>
    <dgm:pt modelId="{4E554170-8872-4AA7-8989-CA1969A0ADA2}" type="pres">
      <dgm:prSet presAssocID="{623C250B-F618-4278-94DE-2D8602C6DCE7}" presName="Name0" presStyleCnt="0">
        <dgm:presLayoutVars>
          <dgm:chMax val="7"/>
          <dgm:chPref val="7"/>
          <dgm:dir/>
        </dgm:presLayoutVars>
      </dgm:prSet>
      <dgm:spPr/>
    </dgm:pt>
    <dgm:pt modelId="{1F1C8FEA-23B9-4742-AADF-5B8EC31C3CA5}" type="pres">
      <dgm:prSet presAssocID="{623C250B-F618-4278-94DE-2D8602C6DCE7}" presName="Name1" presStyleCnt="0"/>
      <dgm:spPr/>
    </dgm:pt>
    <dgm:pt modelId="{C8A11FFE-A710-4EF3-BC90-D71DB954624B}" type="pres">
      <dgm:prSet presAssocID="{623C250B-F618-4278-94DE-2D8602C6DCE7}" presName="cycle" presStyleCnt="0"/>
      <dgm:spPr/>
    </dgm:pt>
    <dgm:pt modelId="{3F4A2363-D048-4D35-92A4-2CF799BE757A}" type="pres">
      <dgm:prSet presAssocID="{623C250B-F618-4278-94DE-2D8602C6DCE7}" presName="srcNode" presStyleLbl="node1" presStyleIdx="0" presStyleCnt="3"/>
      <dgm:spPr/>
    </dgm:pt>
    <dgm:pt modelId="{A8F76FA2-6D12-4733-91EE-90E41435A4D2}" type="pres">
      <dgm:prSet presAssocID="{623C250B-F618-4278-94DE-2D8602C6DCE7}" presName="conn" presStyleLbl="parChTrans1D2" presStyleIdx="0" presStyleCnt="1"/>
      <dgm:spPr/>
    </dgm:pt>
    <dgm:pt modelId="{8A583988-D4EE-46FE-9363-30E670324404}" type="pres">
      <dgm:prSet presAssocID="{623C250B-F618-4278-94DE-2D8602C6DCE7}" presName="extraNode" presStyleLbl="node1" presStyleIdx="0" presStyleCnt="3"/>
      <dgm:spPr/>
    </dgm:pt>
    <dgm:pt modelId="{926B360D-D776-4405-8897-C392E3D23827}" type="pres">
      <dgm:prSet presAssocID="{623C250B-F618-4278-94DE-2D8602C6DCE7}" presName="dstNode" presStyleLbl="node1" presStyleIdx="0" presStyleCnt="3"/>
      <dgm:spPr/>
    </dgm:pt>
    <dgm:pt modelId="{D6D9ABB8-2015-4233-94C7-E423FE7E4B2E}" type="pres">
      <dgm:prSet presAssocID="{00D1BDF2-DB80-430A-BA62-110EFDD266FF}" presName="text_1" presStyleLbl="node1" presStyleIdx="0" presStyleCnt="3">
        <dgm:presLayoutVars>
          <dgm:bulletEnabled val="1"/>
        </dgm:presLayoutVars>
      </dgm:prSet>
      <dgm:spPr/>
    </dgm:pt>
    <dgm:pt modelId="{BBB40000-4587-4547-BFCF-8860B0614CDF}" type="pres">
      <dgm:prSet presAssocID="{00D1BDF2-DB80-430A-BA62-110EFDD266FF}" presName="accent_1" presStyleCnt="0"/>
      <dgm:spPr/>
    </dgm:pt>
    <dgm:pt modelId="{DC76514E-2830-40DB-8EA5-766829A7C693}" type="pres">
      <dgm:prSet presAssocID="{00D1BDF2-DB80-430A-BA62-110EFDD266FF}" presName="accentRepeatNode" presStyleLbl="solidFgAcc1" presStyleIdx="0" presStyleCnt="3"/>
      <dgm:spPr/>
    </dgm:pt>
    <dgm:pt modelId="{3F2B1E2B-3502-4AB0-88AC-76177C586B2A}" type="pres">
      <dgm:prSet presAssocID="{AFA619F6-702F-4A33-A811-032AF3814C59}" presName="text_2" presStyleLbl="node1" presStyleIdx="1" presStyleCnt="3">
        <dgm:presLayoutVars>
          <dgm:bulletEnabled val="1"/>
        </dgm:presLayoutVars>
      </dgm:prSet>
      <dgm:spPr/>
    </dgm:pt>
    <dgm:pt modelId="{2215761F-797B-4EB9-86A9-DDD111F657F3}" type="pres">
      <dgm:prSet presAssocID="{AFA619F6-702F-4A33-A811-032AF3814C59}" presName="accent_2" presStyleCnt="0"/>
      <dgm:spPr/>
    </dgm:pt>
    <dgm:pt modelId="{D4CF0E65-8117-43A6-88CB-221C5FFFDF17}" type="pres">
      <dgm:prSet presAssocID="{AFA619F6-702F-4A33-A811-032AF3814C59}" presName="accentRepeatNode" presStyleLbl="solidFgAcc1" presStyleIdx="1" presStyleCnt="3"/>
      <dgm:spPr/>
    </dgm:pt>
    <dgm:pt modelId="{E6ABC7FA-BC8D-44D1-83F5-6CAEF0B3A774}" type="pres">
      <dgm:prSet presAssocID="{2E585994-E82C-4ADA-A767-ABAA793C0764}" presName="text_3" presStyleLbl="node1" presStyleIdx="2" presStyleCnt="3">
        <dgm:presLayoutVars>
          <dgm:bulletEnabled val="1"/>
        </dgm:presLayoutVars>
      </dgm:prSet>
      <dgm:spPr/>
    </dgm:pt>
    <dgm:pt modelId="{3724BBDF-852E-479F-93B1-7A0B5FB74069}" type="pres">
      <dgm:prSet presAssocID="{2E585994-E82C-4ADA-A767-ABAA793C0764}" presName="accent_3" presStyleCnt="0"/>
      <dgm:spPr/>
    </dgm:pt>
    <dgm:pt modelId="{DEEFC14B-C43B-4A6B-BE5A-B53D9A5E4040}" type="pres">
      <dgm:prSet presAssocID="{2E585994-E82C-4ADA-A767-ABAA793C0764}" presName="accentRepeatNode" presStyleLbl="solidFgAcc1" presStyleIdx="2" presStyleCnt="3"/>
      <dgm:spPr/>
    </dgm:pt>
  </dgm:ptLst>
  <dgm:cxnLst>
    <dgm:cxn modelId="{1A3E2D0E-00D3-4D11-8910-61E6E339B2CF}" type="presOf" srcId="{00D1BDF2-DB80-430A-BA62-110EFDD266FF}" destId="{D6D9ABB8-2015-4233-94C7-E423FE7E4B2E}" srcOrd="0" destOrd="0" presId="urn:microsoft.com/office/officeart/2008/layout/VerticalCurvedList"/>
    <dgm:cxn modelId="{B604E628-3A9E-4125-9881-B2B1D57CF703}" srcId="{623C250B-F618-4278-94DE-2D8602C6DCE7}" destId="{AFA619F6-702F-4A33-A811-032AF3814C59}" srcOrd="1" destOrd="0" parTransId="{26E445C7-1218-4265-9952-390490065ADE}" sibTransId="{378CB803-2258-4163-98D6-E829FE9B3BDA}"/>
    <dgm:cxn modelId="{3EFE8D46-77C5-4D21-92EE-FC3A825303C1}" srcId="{623C250B-F618-4278-94DE-2D8602C6DCE7}" destId="{00D1BDF2-DB80-430A-BA62-110EFDD266FF}" srcOrd="0" destOrd="0" parTransId="{1F2035A0-A634-44C2-80E1-31BB244DD82E}" sibTransId="{2F8E9013-F6CB-4DF4-B4FA-F3EA7B23FBF1}"/>
    <dgm:cxn modelId="{32ACF44A-F918-4E68-8A7A-D11B5AF3500A}" type="presOf" srcId="{2E585994-E82C-4ADA-A767-ABAA793C0764}" destId="{E6ABC7FA-BC8D-44D1-83F5-6CAEF0B3A774}" srcOrd="0" destOrd="0" presId="urn:microsoft.com/office/officeart/2008/layout/VerticalCurvedList"/>
    <dgm:cxn modelId="{77D06679-6EE3-4048-8A8C-58823F3FCC81}" srcId="{623C250B-F618-4278-94DE-2D8602C6DCE7}" destId="{2E585994-E82C-4ADA-A767-ABAA793C0764}" srcOrd="2" destOrd="0" parTransId="{D720284E-6F72-4846-976A-84C6D124BF8A}" sibTransId="{2C41F475-73E0-4633-97AF-7A8BE2E9D26D}"/>
    <dgm:cxn modelId="{1373BCA4-027A-40E2-9F26-72EF2E0E987F}" type="presOf" srcId="{AFA619F6-702F-4A33-A811-032AF3814C59}" destId="{3F2B1E2B-3502-4AB0-88AC-76177C586B2A}" srcOrd="0" destOrd="0" presId="urn:microsoft.com/office/officeart/2008/layout/VerticalCurvedList"/>
    <dgm:cxn modelId="{BCF4D3D6-7EEF-4D80-A798-9F62EFB4F7C5}" type="presOf" srcId="{623C250B-F618-4278-94DE-2D8602C6DCE7}" destId="{4E554170-8872-4AA7-8989-CA1969A0ADA2}" srcOrd="0" destOrd="0" presId="urn:microsoft.com/office/officeart/2008/layout/VerticalCurvedList"/>
    <dgm:cxn modelId="{72DA6DDA-9006-4E83-8D61-311C7147166D}" type="presOf" srcId="{2F8E9013-F6CB-4DF4-B4FA-F3EA7B23FBF1}" destId="{A8F76FA2-6D12-4733-91EE-90E41435A4D2}" srcOrd="0" destOrd="0" presId="urn:microsoft.com/office/officeart/2008/layout/VerticalCurvedList"/>
    <dgm:cxn modelId="{3C5B649E-CB16-4404-9B91-4118E9E66D6A}" type="presParOf" srcId="{4E554170-8872-4AA7-8989-CA1969A0ADA2}" destId="{1F1C8FEA-23B9-4742-AADF-5B8EC31C3CA5}" srcOrd="0" destOrd="0" presId="urn:microsoft.com/office/officeart/2008/layout/VerticalCurvedList"/>
    <dgm:cxn modelId="{3D837243-A4EF-434F-B59B-9BBEF91E3FBC}" type="presParOf" srcId="{1F1C8FEA-23B9-4742-AADF-5B8EC31C3CA5}" destId="{C8A11FFE-A710-4EF3-BC90-D71DB954624B}" srcOrd="0" destOrd="0" presId="urn:microsoft.com/office/officeart/2008/layout/VerticalCurvedList"/>
    <dgm:cxn modelId="{DB9DCD35-23EC-4460-A929-3290D8E71AFA}" type="presParOf" srcId="{C8A11FFE-A710-4EF3-BC90-D71DB954624B}" destId="{3F4A2363-D048-4D35-92A4-2CF799BE757A}" srcOrd="0" destOrd="0" presId="urn:microsoft.com/office/officeart/2008/layout/VerticalCurvedList"/>
    <dgm:cxn modelId="{0F2B647B-E7DC-4EC2-8E6E-86D4E4159566}" type="presParOf" srcId="{C8A11FFE-A710-4EF3-BC90-D71DB954624B}" destId="{A8F76FA2-6D12-4733-91EE-90E41435A4D2}" srcOrd="1" destOrd="0" presId="urn:microsoft.com/office/officeart/2008/layout/VerticalCurvedList"/>
    <dgm:cxn modelId="{35956B6E-B648-4B83-AD51-C2942E94145A}" type="presParOf" srcId="{C8A11FFE-A710-4EF3-BC90-D71DB954624B}" destId="{8A583988-D4EE-46FE-9363-30E670324404}" srcOrd="2" destOrd="0" presId="urn:microsoft.com/office/officeart/2008/layout/VerticalCurvedList"/>
    <dgm:cxn modelId="{7F885178-FF57-4AD9-803D-145776065EA1}" type="presParOf" srcId="{C8A11FFE-A710-4EF3-BC90-D71DB954624B}" destId="{926B360D-D776-4405-8897-C392E3D23827}" srcOrd="3" destOrd="0" presId="urn:microsoft.com/office/officeart/2008/layout/VerticalCurvedList"/>
    <dgm:cxn modelId="{51FB1DEC-E14C-425C-9DE8-7DA4E5B358A6}" type="presParOf" srcId="{1F1C8FEA-23B9-4742-AADF-5B8EC31C3CA5}" destId="{D6D9ABB8-2015-4233-94C7-E423FE7E4B2E}" srcOrd="1" destOrd="0" presId="urn:microsoft.com/office/officeart/2008/layout/VerticalCurvedList"/>
    <dgm:cxn modelId="{AA981E84-5E9F-434C-9B67-5FAB64BD34A4}" type="presParOf" srcId="{1F1C8FEA-23B9-4742-AADF-5B8EC31C3CA5}" destId="{BBB40000-4587-4547-BFCF-8860B0614CDF}" srcOrd="2" destOrd="0" presId="urn:microsoft.com/office/officeart/2008/layout/VerticalCurvedList"/>
    <dgm:cxn modelId="{8C82FCD4-5A22-44FB-A8DC-881F9336C3BA}" type="presParOf" srcId="{BBB40000-4587-4547-BFCF-8860B0614CDF}" destId="{DC76514E-2830-40DB-8EA5-766829A7C693}" srcOrd="0" destOrd="0" presId="urn:microsoft.com/office/officeart/2008/layout/VerticalCurvedList"/>
    <dgm:cxn modelId="{AE5561CB-C4A7-4F4F-8F0F-B6B99392A9CC}" type="presParOf" srcId="{1F1C8FEA-23B9-4742-AADF-5B8EC31C3CA5}" destId="{3F2B1E2B-3502-4AB0-88AC-76177C586B2A}" srcOrd="3" destOrd="0" presId="urn:microsoft.com/office/officeart/2008/layout/VerticalCurvedList"/>
    <dgm:cxn modelId="{B442A5B8-8A77-4EBF-841A-4B937B3E3416}" type="presParOf" srcId="{1F1C8FEA-23B9-4742-AADF-5B8EC31C3CA5}" destId="{2215761F-797B-4EB9-86A9-DDD111F657F3}" srcOrd="4" destOrd="0" presId="urn:microsoft.com/office/officeart/2008/layout/VerticalCurvedList"/>
    <dgm:cxn modelId="{1729F511-DAAC-4DAB-A5ED-EE4FA4EED9A6}" type="presParOf" srcId="{2215761F-797B-4EB9-86A9-DDD111F657F3}" destId="{D4CF0E65-8117-43A6-88CB-221C5FFFDF17}" srcOrd="0" destOrd="0" presId="urn:microsoft.com/office/officeart/2008/layout/VerticalCurvedList"/>
    <dgm:cxn modelId="{D34ECAA0-8B43-423A-A937-0030BFE6E562}" type="presParOf" srcId="{1F1C8FEA-23B9-4742-AADF-5B8EC31C3CA5}" destId="{E6ABC7FA-BC8D-44D1-83F5-6CAEF0B3A774}" srcOrd="5" destOrd="0" presId="urn:microsoft.com/office/officeart/2008/layout/VerticalCurvedList"/>
    <dgm:cxn modelId="{FB9A00FE-52FA-444D-A616-61FC1CC9C314}" type="presParOf" srcId="{1F1C8FEA-23B9-4742-AADF-5B8EC31C3CA5}" destId="{3724BBDF-852E-479F-93B1-7A0B5FB74069}" srcOrd="6" destOrd="0" presId="urn:microsoft.com/office/officeart/2008/layout/VerticalCurvedList"/>
    <dgm:cxn modelId="{CBCC7DEA-B3C2-426F-8C05-7C4C7F02C64E}" type="presParOf" srcId="{3724BBDF-852E-479F-93B1-7A0B5FB74069}" destId="{DEEFC14B-C43B-4A6B-BE5A-B53D9A5E404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CB395F-A822-4ECD-A0E5-2527990846B4}"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C1C9D7BA-435C-4A35-A2EF-2FDFB19F711C}">
      <dgm:prSet phldrT="[Text]"/>
      <dgm:spPr/>
      <dgm:t>
        <a:bodyPr/>
        <a:lstStyle/>
        <a:p>
          <a:r>
            <a:rPr lang="en-GB"/>
            <a:t>1. Preamble and Justification</a:t>
          </a:r>
          <a:endParaRPr lang="en-GB" dirty="0"/>
        </a:p>
      </dgm:t>
    </dgm:pt>
    <dgm:pt modelId="{4ED6124E-208F-4EBD-B7C0-329971B7BA1E}" type="parTrans" cxnId="{7FC0DC12-142F-486A-92C5-3BABD689EF17}">
      <dgm:prSet/>
      <dgm:spPr/>
      <dgm:t>
        <a:bodyPr/>
        <a:lstStyle/>
        <a:p>
          <a:endParaRPr lang="en-GB"/>
        </a:p>
      </dgm:t>
    </dgm:pt>
    <dgm:pt modelId="{1BCA5CFF-7DBA-4440-BEB0-7BA4EFB125E4}" type="sibTrans" cxnId="{7FC0DC12-142F-486A-92C5-3BABD689EF17}">
      <dgm:prSet/>
      <dgm:spPr/>
      <dgm:t>
        <a:bodyPr/>
        <a:lstStyle/>
        <a:p>
          <a:endParaRPr lang="en-GB"/>
        </a:p>
      </dgm:t>
    </dgm:pt>
    <dgm:pt modelId="{2AEA7F55-3B50-4C90-9113-4DEAF8BD43E3}">
      <dgm:prSet phldrT="[Text]"/>
      <dgm:spPr/>
      <dgm:t>
        <a:bodyPr/>
        <a:lstStyle/>
        <a:p>
          <a:r>
            <a:rPr lang="en-GB"/>
            <a:t>2. Methodology for developing the plan</a:t>
          </a:r>
          <a:endParaRPr lang="en-GB" dirty="0"/>
        </a:p>
      </dgm:t>
    </dgm:pt>
    <dgm:pt modelId="{05027D94-7866-4EAF-90E1-215E6AB4D2FD}" type="parTrans" cxnId="{6849218C-B62A-4692-AC17-4A3BCE9CA527}">
      <dgm:prSet/>
      <dgm:spPr/>
      <dgm:t>
        <a:bodyPr/>
        <a:lstStyle/>
        <a:p>
          <a:endParaRPr lang="en-GB"/>
        </a:p>
      </dgm:t>
    </dgm:pt>
    <dgm:pt modelId="{54E36C34-5910-424E-B629-287E6A3F71AB}" type="sibTrans" cxnId="{6849218C-B62A-4692-AC17-4A3BCE9CA527}">
      <dgm:prSet/>
      <dgm:spPr/>
      <dgm:t>
        <a:bodyPr/>
        <a:lstStyle/>
        <a:p>
          <a:endParaRPr lang="en-GB"/>
        </a:p>
      </dgm:t>
    </dgm:pt>
    <dgm:pt modelId="{D60AC22F-87BB-4B3C-9BCB-964A1639404C}">
      <dgm:prSet phldrT="[Text]"/>
      <dgm:spPr/>
      <dgm:t>
        <a:bodyPr/>
        <a:lstStyle/>
        <a:p>
          <a:r>
            <a:rPr lang="en-GB" dirty="0"/>
            <a:t>3. Context</a:t>
          </a:r>
        </a:p>
      </dgm:t>
    </dgm:pt>
    <dgm:pt modelId="{5DEC1BD5-D809-4029-A265-55BF00C7B7EB}" type="parTrans" cxnId="{85DC59A7-164C-47B0-842A-F6DB96C8E0CE}">
      <dgm:prSet/>
      <dgm:spPr/>
      <dgm:t>
        <a:bodyPr/>
        <a:lstStyle/>
        <a:p>
          <a:endParaRPr lang="en-GB"/>
        </a:p>
      </dgm:t>
    </dgm:pt>
    <dgm:pt modelId="{0B2311CA-15DC-4A5C-B636-8CBEE80A8ED1}" type="sibTrans" cxnId="{85DC59A7-164C-47B0-842A-F6DB96C8E0CE}">
      <dgm:prSet/>
      <dgm:spPr/>
      <dgm:t>
        <a:bodyPr/>
        <a:lstStyle/>
        <a:p>
          <a:endParaRPr lang="en-GB"/>
        </a:p>
      </dgm:t>
    </dgm:pt>
    <dgm:pt modelId="{A009EA18-7197-40D5-B1E1-11A09BC79E7C}">
      <dgm:prSet phldrT="[Text]"/>
      <dgm:spPr/>
      <dgm:t>
        <a:bodyPr/>
        <a:lstStyle/>
        <a:p>
          <a:r>
            <a:rPr lang="en-GB"/>
            <a:t>Relevant national and international commitments on gender equality</a:t>
          </a:r>
          <a:endParaRPr lang="en-GB" dirty="0"/>
        </a:p>
      </dgm:t>
    </dgm:pt>
    <dgm:pt modelId="{BCD47D8D-B865-4BE6-A798-F6EDCFACD64D}" type="parTrans" cxnId="{B935B7DC-2358-4E18-B454-E49DC6BA4482}">
      <dgm:prSet/>
      <dgm:spPr/>
      <dgm:t>
        <a:bodyPr/>
        <a:lstStyle/>
        <a:p>
          <a:endParaRPr lang="en-GB"/>
        </a:p>
      </dgm:t>
    </dgm:pt>
    <dgm:pt modelId="{064A0D78-3611-4471-9780-713DF9BC8EBC}" type="sibTrans" cxnId="{B935B7DC-2358-4E18-B454-E49DC6BA4482}">
      <dgm:prSet/>
      <dgm:spPr/>
      <dgm:t>
        <a:bodyPr/>
        <a:lstStyle/>
        <a:p>
          <a:endParaRPr lang="en-GB"/>
        </a:p>
      </dgm:t>
    </dgm:pt>
    <dgm:pt modelId="{06F98143-C2FC-4E73-A3E9-B9339A58CC5C}">
      <dgm:prSet/>
      <dgm:spPr/>
      <dgm:t>
        <a:bodyPr/>
        <a:lstStyle/>
        <a:p>
          <a:r>
            <a:rPr lang="en-GB"/>
            <a:t>Importance of gender in context of adaptation in agriculture</a:t>
          </a:r>
          <a:endParaRPr lang="en-GB" dirty="0"/>
        </a:p>
      </dgm:t>
    </dgm:pt>
    <dgm:pt modelId="{C683EC07-1D80-4E32-B707-0594112510D8}" type="parTrans" cxnId="{598929BF-C70D-409D-9C64-DB324CA6279E}">
      <dgm:prSet/>
      <dgm:spPr/>
      <dgm:t>
        <a:bodyPr/>
        <a:lstStyle/>
        <a:p>
          <a:endParaRPr lang="en-GB"/>
        </a:p>
      </dgm:t>
    </dgm:pt>
    <dgm:pt modelId="{8651050F-466D-44CB-BD66-43B1C7ED41C2}" type="sibTrans" cxnId="{598929BF-C70D-409D-9C64-DB324CA6279E}">
      <dgm:prSet/>
      <dgm:spPr/>
      <dgm:t>
        <a:bodyPr/>
        <a:lstStyle/>
        <a:p>
          <a:endParaRPr lang="en-GB"/>
        </a:p>
      </dgm:t>
    </dgm:pt>
    <dgm:pt modelId="{0B84C1F3-B07F-4146-AE27-C036D83BD4A3}">
      <dgm:prSet phldrT="[Text]"/>
      <dgm:spPr/>
      <dgm:t>
        <a:bodyPr/>
        <a:lstStyle/>
        <a:p>
          <a:r>
            <a:rPr lang="en-GB"/>
            <a:t>How gender expertise applied throughout by various organizations, experts</a:t>
          </a:r>
          <a:endParaRPr lang="en-GB" dirty="0"/>
        </a:p>
      </dgm:t>
    </dgm:pt>
    <dgm:pt modelId="{D42636EF-251E-443A-8359-048053D8C18C}" type="parTrans" cxnId="{EE876EE8-89A0-4FE4-A0C7-629060E5798A}">
      <dgm:prSet/>
      <dgm:spPr/>
      <dgm:t>
        <a:bodyPr/>
        <a:lstStyle/>
        <a:p>
          <a:endParaRPr lang="en-GB"/>
        </a:p>
      </dgm:t>
    </dgm:pt>
    <dgm:pt modelId="{59D31550-820C-4045-9425-9B4A86A9C282}" type="sibTrans" cxnId="{EE876EE8-89A0-4FE4-A0C7-629060E5798A}">
      <dgm:prSet/>
      <dgm:spPr/>
      <dgm:t>
        <a:bodyPr/>
        <a:lstStyle/>
        <a:p>
          <a:endParaRPr lang="en-GB"/>
        </a:p>
      </dgm:t>
    </dgm:pt>
    <dgm:pt modelId="{99BCA9CD-B8A8-43D2-A7D0-200355948E9D}">
      <dgm:prSet phldrT="[Text]"/>
      <dgm:spPr/>
      <dgm:t>
        <a:bodyPr/>
        <a:lstStyle/>
        <a:p>
          <a:r>
            <a:rPr lang="en-GB"/>
            <a:t>Gender in national development context (e.g. education, employment in ag)</a:t>
          </a:r>
          <a:endParaRPr lang="en-GB" dirty="0"/>
        </a:p>
      </dgm:t>
    </dgm:pt>
    <dgm:pt modelId="{325F8C9F-6F87-4018-8DEB-81D70CF8A3F7}" type="parTrans" cxnId="{78AB3304-FD0E-42D0-A0AB-A4850581E20E}">
      <dgm:prSet/>
      <dgm:spPr/>
      <dgm:t>
        <a:bodyPr/>
        <a:lstStyle/>
        <a:p>
          <a:endParaRPr lang="en-GB"/>
        </a:p>
      </dgm:t>
    </dgm:pt>
    <dgm:pt modelId="{B357D7C0-F65E-46FC-9AC2-0CBA46C2494C}" type="sibTrans" cxnId="{78AB3304-FD0E-42D0-A0AB-A4850581E20E}">
      <dgm:prSet/>
      <dgm:spPr/>
      <dgm:t>
        <a:bodyPr/>
        <a:lstStyle/>
        <a:p>
          <a:endParaRPr lang="en-GB"/>
        </a:p>
      </dgm:t>
    </dgm:pt>
    <dgm:pt modelId="{5C3F1498-6905-4B67-AC25-5B6B16B773C0}">
      <dgm:prSet/>
      <dgm:spPr/>
      <dgm:t>
        <a:bodyPr/>
        <a:lstStyle/>
        <a:p>
          <a:r>
            <a:rPr lang="en-GB" dirty="0"/>
            <a:t>Gender issues in agriculture (results of gender analysis)</a:t>
          </a:r>
        </a:p>
      </dgm:t>
    </dgm:pt>
    <dgm:pt modelId="{8BB6E67E-C7B8-4CCA-9666-27ED4A22562F}" type="parTrans" cxnId="{0BB06072-CA40-4DEC-9862-BCE7308B4F30}">
      <dgm:prSet/>
      <dgm:spPr/>
      <dgm:t>
        <a:bodyPr/>
        <a:lstStyle/>
        <a:p>
          <a:endParaRPr lang="en-GB"/>
        </a:p>
      </dgm:t>
    </dgm:pt>
    <dgm:pt modelId="{BF7E6155-ECFD-4D06-9597-3732F9537E13}" type="sibTrans" cxnId="{0BB06072-CA40-4DEC-9862-BCE7308B4F30}">
      <dgm:prSet/>
      <dgm:spPr/>
      <dgm:t>
        <a:bodyPr/>
        <a:lstStyle/>
        <a:p>
          <a:endParaRPr lang="en-GB"/>
        </a:p>
      </dgm:t>
    </dgm:pt>
    <dgm:pt modelId="{35E8A4C2-F68E-418B-B75E-426CA6A70F40}">
      <dgm:prSet/>
      <dgm:spPr/>
      <dgm:t>
        <a:bodyPr/>
        <a:lstStyle/>
        <a:p>
          <a:r>
            <a:rPr lang="en-GB" dirty="0"/>
            <a:t>Climate trends as observed by rural women and men</a:t>
          </a:r>
        </a:p>
      </dgm:t>
    </dgm:pt>
    <dgm:pt modelId="{8E525461-F3CF-4A38-9958-2840990CB4EA}" type="parTrans" cxnId="{EE4CEEA7-174A-49A9-8A75-C92E32398711}">
      <dgm:prSet/>
      <dgm:spPr/>
      <dgm:t>
        <a:bodyPr/>
        <a:lstStyle/>
        <a:p>
          <a:endParaRPr lang="en-GB"/>
        </a:p>
      </dgm:t>
    </dgm:pt>
    <dgm:pt modelId="{0D835533-BF3B-4B0D-851A-B41517A6AA8B}" type="sibTrans" cxnId="{EE4CEEA7-174A-49A9-8A75-C92E32398711}">
      <dgm:prSet/>
      <dgm:spPr/>
      <dgm:t>
        <a:bodyPr/>
        <a:lstStyle/>
        <a:p>
          <a:endParaRPr lang="en-GB"/>
        </a:p>
      </dgm:t>
    </dgm:pt>
    <dgm:pt modelId="{D0EF4DF8-C7DB-4A12-8573-172A62B3F8E3}" type="pres">
      <dgm:prSet presAssocID="{49CB395F-A822-4ECD-A0E5-2527990846B4}" presName="linear" presStyleCnt="0">
        <dgm:presLayoutVars>
          <dgm:dir/>
          <dgm:animLvl val="lvl"/>
          <dgm:resizeHandles val="exact"/>
        </dgm:presLayoutVars>
      </dgm:prSet>
      <dgm:spPr/>
    </dgm:pt>
    <dgm:pt modelId="{1A4AFBCB-AB75-4EC8-B0A7-5705F3FF0AEB}" type="pres">
      <dgm:prSet presAssocID="{C1C9D7BA-435C-4A35-A2EF-2FDFB19F711C}" presName="parentLin" presStyleCnt="0"/>
      <dgm:spPr/>
    </dgm:pt>
    <dgm:pt modelId="{DDEA3B9E-D352-442A-B02C-C70EDF2D6A2D}" type="pres">
      <dgm:prSet presAssocID="{C1C9D7BA-435C-4A35-A2EF-2FDFB19F711C}" presName="parentLeftMargin" presStyleLbl="node1" presStyleIdx="0" presStyleCnt="3"/>
      <dgm:spPr/>
    </dgm:pt>
    <dgm:pt modelId="{7BBD910C-EEF0-497F-94FD-1150D8B8713C}" type="pres">
      <dgm:prSet presAssocID="{C1C9D7BA-435C-4A35-A2EF-2FDFB19F711C}" presName="parentText" presStyleLbl="node1" presStyleIdx="0" presStyleCnt="3">
        <dgm:presLayoutVars>
          <dgm:chMax val="0"/>
          <dgm:bulletEnabled val="1"/>
        </dgm:presLayoutVars>
      </dgm:prSet>
      <dgm:spPr/>
    </dgm:pt>
    <dgm:pt modelId="{F9EAFC28-A5CB-45B9-8A31-F8D2C858AC27}" type="pres">
      <dgm:prSet presAssocID="{C1C9D7BA-435C-4A35-A2EF-2FDFB19F711C}" presName="negativeSpace" presStyleCnt="0"/>
      <dgm:spPr/>
    </dgm:pt>
    <dgm:pt modelId="{3E7BA49C-B6E8-4B69-9A0B-4968B2ACFB7D}" type="pres">
      <dgm:prSet presAssocID="{C1C9D7BA-435C-4A35-A2EF-2FDFB19F711C}" presName="childText" presStyleLbl="conFgAcc1" presStyleIdx="0" presStyleCnt="3">
        <dgm:presLayoutVars>
          <dgm:bulletEnabled val="1"/>
        </dgm:presLayoutVars>
      </dgm:prSet>
      <dgm:spPr/>
    </dgm:pt>
    <dgm:pt modelId="{A2187648-1A53-4F22-858D-F501BE4CFD99}" type="pres">
      <dgm:prSet presAssocID="{1BCA5CFF-7DBA-4440-BEB0-7BA4EFB125E4}" presName="spaceBetweenRectangles" presStyleCnt="0"/>
      <dgm:spPr/>
    </dgm:pt>
    <dgm:pt modelId="{909E75F7-6C6C-4424-8C3F-16DCAB33838B}" type="pres">
      <dgm:prSet presAssocID="{2AEA7F55-3B50-4C90-9113-4DEAF8BD43E3}" presName="parentLin" presStyleCnt="0"/>
      <dgm:spPr/>
    </dgm:pt>
    <dgm:pt modelId="{A91DF3C7-7BB9-408A-A636-0D2CA772CFA2}" type="pres">
      <dgm:prSet presAssocID="{2AEA7F55-3B50-4C90-9113-4DEAF8BD43E3}" presName="parentLeftMargin" presStyleLbl="node1" presStyleIdx="0" presStyleCnt="3"/>
      <dgm:spPr/>
    </dgm:pt>
    <dgm:pt modelId="{EE92F75D-8609-4DF0-A234-C6E420FC1FC8}" type="pres">
      <dgm:prSet presAssocID="{2AEA7F55-3B50-4C90-9113-4DEAF8BD43E3}" presName="parentText" presStyleLbl="node1" presStyleIdx="1" presStyleCnt="3">
        <dgm:presLayoutVars>
          <dgm:chMax val="0"/>
          <dgm:bulletEnabled val="1"/>
        </dgm:presLayoutVars>
      </dgm:prSet>
      <dgm:spPr/>
    </dgm:pt>
    <dgm:pt modelId="{D4668526-596F-4366-9AC0-CE99C9E1E3DC}" type="pres">
      <dgm:prSet presAssocID="{2AEA7F55-3B50-4C90-9113-4DEAF8BD43E3}" presName="negativeSpace" presStyleCnt="0"/>
      <dgm:spPr/>
    </dgm:pt>
    <dgm:pt modelId="{6189BA68-DB4C-48E4-95AE-39293C1FCEB0}" type="pres">
      <dgm:prSet presAssocID="{2AEA7F55-3B50-4C90-9113-4DEAF8BD43E3}" presName="childText" presStyleLbl="conFgAcc1" presStyleIdx="1" presStyleCnt="3">
        <dgm:presLayoutVars>
          <dgm:bulletEnabled val="1"/>
        </dgm:presLayoutVars>
      </dgm:prSet>
      <dgm:spPr/>
    </dgm:pt>
    <dgm:pt modelId="{ADA080BD-AEBF-4C19-8496-DA6875A4343D}" type="pres">
      <dgm:prSet presAssocID="{54E36C34-5910-424E-B629-287E6A3F71AB}" presName="spaceBetweenRectangles" presStyleCnt="0"/>
      <dgm:spPr/>
    </dgm:pt>
    <dgm:pt modelId="{3D621BDD-9393-4892-92D4-8F362A49621B}" type="pres">
      <dgm:prSet presAssocID="{D60AC22F-87BB-4B3C-9BCB-964A1639404C}" presName="parentLin" presStyleCnt="0"/>
      <dgm:spPr/>
    </dgm:pt>
    <dgm:pt modelId="{C32AF786-A563-44CE-BDE9-02330EE212B7}" type="pres">
      <dgm:prSet presAssocID="{D60AC22F-87BB-4B3C-9BCB-964A1639404C}" presName="parentLeftMargin" presStyleLbl="node1" presStyleIdx="1" presStyleCnt="3"/>
      <dgm:spPr/>
    </dgm:pt>
    <dgm:pt modelId="{A7FBC11D-92BE-4CC2-99C0-FDEA2BE0867E}" type="pres">
      <dgm:prSet presAssocID="{D60AC22F-87BB-4B3C-9BCB-964A1639404C}" presName="parentText" presStyleLbl="node1" presStyleIdx="2" presStyleCnt="3">
        <dgm:presLayoutVars>
          <dgm:chMax val="0"/>
          <dgm:bulletEnabled val="1"/>
        </dgm:presLayoutVars>
      </dgm:prSet>
      <dgm:spPr/>
    </dgm:pt>
    <dgm:pt modelId="{B74EC9C8-F427-4870-84B8-DA0CC355581E}" type="pres">
      <dgm:prSet presAssocID="{D60AC22F-87BB-4B3C-9BCB-964A1639404C}" presName="negativeSpace" presStyleCnt="0"/>
      <dgm:spPr/>
    </dgm:pt>
    <dgm:pt modelId="{80F75568-945B-4CB0-B135-9A60880F9E2D}" type="pres">
      <dgm:prSet presAssocID="{D60AC22F-87BB-4B3C-9BCB-964A1639404C}" presName="childText" presStyleLbl="conFgAcc1" presStyleIdx="2" presStyleCnt="3">
        <dgm:presLayoutVars>
          <dgm:bulletEnabled val="1"/>
        </dgm:presLayoutVars>
      </dgm:prSet>
      <dgm:spPr/>
    </dgm:pt>
  </dgm:ptLst>
  <dgm:cxnLst>
    <dgm:cxn modelId="{78AB3304-FD0E-42D0-A0AB-A4850581E20E}" srcId="{D60AC22F-87BB-4B3C-9BCB-964A1639404C}" destId="{99BCA9CD-B8A8-43D2-A7D0-200355948E9D}" srcOrd="0" destOrd="0" parTransId="{325F8C9F-6F87-4018-8DEB-81D70CF8A3F7}" sibTransId="{B357D7C0-F65E-46FC-9AC2-0CBA46C2494C}"/>
    <dgm:cxn modelId="{7FC0DC12-142F-486A-92C5-3BABD689EF17}" srcId="{49CB395F-A822-4ECD-A0E5-2527990846B4}" destId="{C1C9D7BA-435C-4A35-A2EF-2FDFB19F711C}" srcOrd="0" destOrd="0" parTransId="{4ED6124E-208F-4EBD-B7C0-329971B7BA1E}" sibTransId="{1BCA5CFF-7DBA-4440-BEB0-7BA4EFB125E4}"/>
    <dgm:cxn modelId="{BF63391B-8F05-4AA9-9A5E-D17664318D65}" type="presOf" srcId="{49CB395F-A822-4ECD-A0E5-2527990846B4}" destId="{D0EF4DF8-C7DB-4A12-8573-172A62B3F8E3}" srcOrd="0" destOrd="0" presId="urn:microsoft.com/office/officeart/2005/8/layout/list1"/>
    <dgm:cxn modelId="{B7A9802D-9220-4743-96AD-AC7441E5535D}" type="presOf" srcId="{06F98143-C2FC-4E73-A3E9-B9339A58CC5C}" destId="{3E7BA49C-B6E8-4B69-9A0B-4968B2ACFB7D}" srcOrd="0" destOrd="1" presId="urn:microsoft.com/office/officeart/2005/8/layout/list1"/>
    <dgm:cxn modelId="{5C47392E-0879-45E1-B1D4-FBC06BDAE2FC}" type="presOf" srcId="{2AEA7F55-3B50-4C90-9113-4DEAF8BD43E3}" destId="{EE92F75D-8609-4DF0-A234-C6E420FC1FC8}" srcOrd="1" destOrd="0" presId="urn:microsoft.com/office/officeart/2005/8/layout/list1"/>
    <dgm:cxn modelId="{58145E3C-EEE2-491B-BFD2-044D2F34E9BE}" type="presOf" srcId="{C1C9D7BA-435C-4A35-A2EF-2FDFB19F711C}" destId="{7BBD910C-EEF0-497F-94FD-1150D8B8713C}" srcOrd="1" destOrd="0" presId="urn:microsoft.com/office/officeart/2005/8/layout/list1"/>
    <dgm:cxn modelId="{C231FA43-1873-4370-AF6C-BA82C82A2890}" type="presOf" srcId="{2AEA7F55-3B50-4C90-9113-4DEAF8BD43E3}" destId="{A91DF3C7-7BB9-408A-A636-0D2CA772CFA2}" srcOrd="0" destOrd="0" presId="urn:microsoft.com/office/officeart/2005/8/layout/list1"/>
    <dgm:cxn modelId="{46462C4F-6E2C-4F0A-BCA9-B5D28AEF0143}" type="presOf" srcId="{0B84C1F3-B07F-4146-AE27-C036D83BD4A3}" destId="{6189BA68-DB4C-48E4-95AE-39293C1FCEB0}" srcOrd="0" destOrd="0" presId="urn:microsoft.com/office/officeart/2005/8/layout/list1"/>
    <dgm:cxn modelId="{2B339A70-3AD2-4D41-8FC9-7E1FFF892C86}" type="presOf" srcId="{A009EA18-7197-40D5-B1E1-11A09BC79E7C}" destId="{3E7BA49C-B6E8-4B69-9A0B-4968B2ACFB7D}" srcOrd="0" destOrd="0" presId="urn:microsoft.com/office/officeart/2005/8/layout/list1"/>
    <dgm:cxn modelId="{F2EEFA50-E94C-4164-BDED-352281030E35}" type="presOf" srcId="{D60AC22F-87BB-4B3C-9BCB-964A1639404C}" destId="{A7FBC11D-92BE-4CC2-99C0-FDEA2BE0867E}" srcOrd="1" destOrd="0" presId="urn:microsoft.com/office/officeart/2005/8/layout/list1"/>
    <dgm:cxn modelId="{0BB06072-CA40-4DEC-9862-BCE7308B4F30}" srcId="{D60AC22F-87BB-4B3C-9BCB-964A1639404C}" destId="{5C3F1498-6905-4B67-AC25-5B6B16B773C0}" srcOrd="1" destOrd="0" parTransId="{8BB6E67E-C7B8-4CCA-9666-27ED4A22562F}" sibTransId="{BF7E6155-ECFD-4D06-9597-3732F9537E13}"/>
    <dgm:cxn modelId="{9B20BB54-CBE2-49CA-88A2-FAE2277A8F61}" type="presOf" srcId="{5C3F1498-6905-4B67-AC25-5B6B16B773C0}" destId="{80F75568-945B-4CB0-B135-9A60880F9E2D}" srcOrd="0" destOrd="1" presId="urn:microsoft.com/office/officeart/2005/8/layout/list1"/>
    <dgm:cxn modelId="{6849218C-B62A-4692-AC17-4A3BCE9CA527}" srcId="{49CB395F-A822-4ECD-A0E5-2527990846B4}" destId="{2AEA7F55-3B50-4C90-9113-4DEAF8BD43E3}" srcOrd="1" destOrd="0" parTransId="{05027D94-7866-4EAF-90E1-215E6AB4D2FD}" sibTransId="{54E36C34-5910-424E-B629-287E6A3F71AB}"/>
    <dgm:cxn modelId="{85DC59A7-164C-47B0-842A-F6DB96C8E0CE}" srcId="{49CB395F-A822-4ECD-A0E5-2527990846B4}" destId="{D60AC22F-87BB-4B3C-9BCB-964A1639404C}" srcOrd="2" destOrd="0" parTransId="{5DEC1BD5-D809-4029-A265-55BF00C7B7EB}" sibTransId="{0B2311CA-15DC-4A5C-B636-8CBEE80A8ED1}"/>
    <dgm:cxn modelId="{EE4CEEA7-174A-49A9-8A75-C92E32398711}" srcId="{D60AC22F-87BB-4B3C-9BCB-964A1639404C}" destId="{35E8A4C2-F68E-418B-B75E-426CA6A70F40}" srcOrd="2" destOrd="0" parTransId="{8E525461-F3CF-4A38-9958-2840990CB4EA}" sibTransId="{0D835533-BF3B-4B0D-851A-B41517A6AA8B}"/>
    <dgm:cxn modelId="{7EA109B8-0CC4-49D7-A9C1-7B42E909FECB}" type="presOf" srcId="{35E8A4C2-F68E-418B-B75E-426CA6A70F40}" destId="{80F75568-945B-4CB0-B135-9A60880F9E2D}" srcOrd="0" destOrd="2" presId="urn:microsoft.com/office/officeart/2005/8/layout/list1"/>
    <dgm:cxn modelId="{598929BF-C70D-409D-9C64-DB324CA6279E}" srcId="{C1C9D7BA-435C-4A35-A2EF-2FDFB19F711C}" destId="{06F98143-C2FC-4E73-A3E9-B9339A58CC5C}" srcOrd="1" destOrd="0" parTransId="{C683EC07-1D80-4E32-B707-0594112510D8}" sibTransId="{8651050F-466D-44CB-BD66-43B1C7ED41C2}"/>
    <dgm:cxn modelId="{C8AAAFC3-31E6-474D-8227-66ACE8681DE2}" type="presOf" srcId="{C1C9D7BA-435C-4A35-A2EF-2FDFB19F711C}" destId="{DDEA3B9E-D352-442A-B02C-C70EDF2D6A2D}" srcOrd="0" destOrd="0" presId="urn:microsoft.com/office/officeart/2005/8/layout/list1"/>
    <dgm:cxn modelId="{312885C6-DD57-49B2-BC3D-C6C555CD861A}" type="presOf" srcId="{99BCA9CD-B8A8-43D2-A7D0-200355948E9D}" destId="{80F75568-945B-4CB0-B135-9A60880F9E2D}" srcOrd="0" destOrd="0" presId="urn:microsoft.com/office/officeart/2005/8/layout/list1"/>
    <dgm:cxn modelId="{38BBBFD5-137E-4D83-82A4-F2EAA90E2E60}" type="presOf" srcId="{D60AC22F-87BB-4B3C-9BCB-964A1639404C}" destId="{C32AF786-A563-44CE-BDE9-02330EE212B7}" srcOrd="0" destOrd="0" presId="urn:microsoft.com/office/officeart/2005/8/layout/list1"/>
    <dgm:cxn modelId="{B935B7DC-2358-4E18-B454-E49DC6BA4482}" srcId="{C1C9D7BA-435C-4A35-A2EF-2FDFB19F711C}" destId="{A009EA18-7197-40D5-B1E1-11A09BC79E7C}" srcOrd="0" destOrd="0" parTransId="{BCD47D8D-B865-4BE6-A798-F6EDCFACD64D}" sibTransId="{064A0D78-3611-4471-9780-713DF9BC8EBC}"/>
    <dgm:cxn modelId="{EE876EE8-89A0-4FE4-A0C7-629060E5798A}" srcId="{2AEA7F55-3B50-4C90-9113-4DEAF8BD43E3}" destId="{0B84C1F3-B07F-4146-AE27-C036D83BD4A3}" srcOrd="0" destOrd="0" parTransId="{D42636EF-251E-443A-8359-048053D8C18C}" sibTransId="{59D31550-820C-4045-9425-9B4A86A9C282}"/>
    <dgm:cxn modelId="{F52D7F01-6718-4DA4-B850-574A1621DFE5}" type="presParOf" srcId="{D0EF4DF8-C7DB-4A12-8573-172A62B3F8E3}" destId="{1A4AFBCB-AB75-4EC8-B0A7-5705F3FF0AEB}" srcOrd="0" destOrd="0" presId="urn:microsoft.com/office/officeart/2005/8/layout/list1"/>
    <dgm:cxn modelId="{718E4512-1135-42E0-9E62-1633E872B576}" type="presParOf" srcId="{1A4AFBCB-AB75-4EC8-B0A7-5705F3FF0AEB}" destId="{DDEA3B9E-D352-442A-B02C-C70EDF2D6A2D}" srcOrd="0" destOrd="0" presId="urn:microsoft.com/office/officeart/2005/8/layout/list1"/>
    <dgm:cxn modelId="{53C3839A-3A8A-4AF0-B1B0-EC65B0A7EC65}" type="presParOf" srcId="{1A4AFBCB-AB75-4EC8-B0A7-5705F3FF0AEB}" destId="{7BBD910C-EEF0-497F-94FD-1150D8B8713C}" srcOrd="1" destOrd="0" presId="urn:microsoft.com/office/officeart/2005/8/layout/list1"/>
    <dgm:cxn modelId="{AD9324B9-3DC5-4DAA-85E4-ACA643FD0AE3}" type="presParOf" srcId="{D0EF4DF8-C7DB-4A12-8573-172A62B3F8E3}" destId="{F9EAFC28-A5CB-45B9-8A31-F8D2C858AC27}" srcOrd="1" destOrd="0" presId="urn:microsoft.com/office/officeart/2005/8/layout/list1"/>
    <dgm:cxn modelId="{C4E58A7C-00C6-477F-BD51-701A051A50F7}" type="presParOf" srcId="{D0EF4DF8-C7DB-4A12-8573-172A62B3F8E3}" destId="{3E7BA49C-B6E8-4B69-9A0B-4968B2ACFB7D}" srcOrd="2" destOrd="0" presId="urn:microsoft.com/office/officeart/2005/8/layout/list1"/>
    <dgm:cxn modelId="{C941FAC2-DAFA-4A62-8120-34CB514A0EC4}" type="presParOf" srcId="{D0EF4DF8-C7DB-4A12-8573-172A62B3F8E3}" destId="{A2187648-1A53-4F22-858D-F501BE4CFD99}" srcOrd="3" destOrd="0" presId="urn:microsoft.com/office/officeart/2005/8/layout/list1"/>
    <dgm:cxn modelId="{624990FB-7E7C-45A2-A43B-C0BC93E8B757}" type="presParOf" srcId="{D0EF4DF8-C7DB-4A12-8573-172A62B3F8E3}" destId="{909E75F7-6C6C-4424-8C3F-16DCAB33838B}" srcOrd="4" destOrd="0" presId="urn:microsoft.com/office/officeart/2005/8/layout/list1"/>
    <dgm:cxn modelId="{10DFFC83-D1E1-415C-904A-E8D4E9CD4F2C}" type="presParOf" srcId="{909E75F7-6C6C-4424-8C3F-16DCAB33838B}" destId="{A91DF3C7-7BB9-408A-A636-0D2CA772CFA2}" srcOrd="0" destOrd="0" presId="urn:microsoft.com/office/officeart/2005/8/layout/list1"/>
    <dgm:cxn modelId="{D7D217ED-6127-4B0F-BD23-7A29C233BF4F}" type="presParOf" srcId="{909E75F7-6C6C-4424-8C3F-16DCAB33838B}" destId="{EE92F75D-8609-4DF0-A234-C6E420FC1FC8}" srcOrd="1" destOrd="0" presId="urn:microsoft.com/office/officeart/2005/8/layout/list1"/>
    <dgm:cxn modelId="{A1991C39-C2DB-4F27-B4D7-E8335FBFA6F1}" type="presParOf" srcId="{D0EF4DF8-C7DB-4A12-8573-172A62B3F8E3}" destId="{D4668526-596F-4366-9AC0-CE99C9E1E3DC}" srcOrd="5" destOrd="0" presId="urn:microsoft.com/office/officeart/2005/8/layout/list1"/>
    <dgm:cxn modelId="{374C19B7-09EC-4D92-81E9-61F7B5106A13}" type="presParOf" srcId="{D0EF4DF8-C7DB-4A12-8573-172A62B3F8E3}" destId="{6189BA68-DB4C-48E4-95AE-39293C1FCEB0}" srcOrd="6" destOrd="0" presId="urn:microsoft.com/office/officeart/2005/8/layout/list1"/>
    <dgm:cxn modelId="{548CEE5D-3B4B-4296-AABF-335327364561}" type="presParOf" srcId="{D0EF4DF8-C7DB-4A12-8573-172A62B3F8E3}" destId="{ADA080BD-AEBF-4C19-8496-DA6875A4343D}" srcOrd="7" destOrd="0" presId="urn:microsoft.com/office/officeart/2005/8/layout/list1"/>
    <dgm:cxn modelId="{27D1A27A-F1B6-41B7-8553-728A63E7D90B}" type="presParOf" srcId="{D0EF4DF8-C7DB-4A12-8573-172A62B3F8E3}" destId="{3D621BDD-9393-4892-92D4-8F362A49621B}" srcOrd="8" destOrd="0" presId="urn:microsoft.com/office/officeart/2005/8/layout/list1"/>
    <dgm:cxn modelId="{B25D00B5-3DF2-4409-B396-B803DB0D8664}" type="presParOf" srcId="{3D621BDD-9393-4892-92D4-8F362A49621B}" destId="{C32AF786-A563-44CE-BDE9-02330EE212B7}" srcOrd="0" destOrd="0" presId="urn:microsoft.com/office/officeart/2005/8/layout/list1"/>
    <dgm:cxn modelId="{FB3A22AD-6812-4D35-B120-1B12F6C4E6B8}" type="presParOf" srcId="{3D621BDD-9393-4892-92D4-8F362A49621B}" destId="{A7FBC11D-92BE-4CC2-99C0-FDEA2BE0867E}" srcOrd="1" destOrd="0" presId="urn:microsoft.com/office/officeart/2005/8/layout/list1"/>
    <dgm:cxn modelId="{1354F49F-C4C7-4062-B79A-6ACEED31CEF6}" type="presParOf" srcId="{D0EF4DF8-C7DB-4A12-8573-172A62B3F8E3}" destId="{B74EC9C8-F427-4870-84B8-DA0CC355581E}" srcOrd="9" destOrd="0" presId="urn:microsoft.com/office/officeart/2005/8/layout/list1"/>
    <dgm:cxn modelId="{49E3E8DE-6035-4C01-BE6F-7079DDEBE190}" type="presParOf" srcId="{D0EF4DF8-C7DB-4A12-8573-172A62B3F8E3}" destId="{80F75568-945B-4CB0-B135-9A60880F9E2D}"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D09C454-F820-42A4-B219-496C41B964D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FC232D31-0FE6-4804-BD84-47F62BDD3CB8}">
      <dgm:prSet phldrT="[Text]"/>
      <dgm:spPr/>
      <dgm:t>
        <a:bodyPr/>
        <a:lstStyle/>
        <a:p>
          <a:pPr>
            <a:buFont typeface="+mj-lt"/>
            <a:buAutoNum type="arabicPeriod" startAt="4"/>
          </a:pPr>
          <a:r>
            <a:rPr lang="en-GB"/>
            <a:t>4. Climate change impacts and vulnerability analysis</a:t>
          </a:r>
          <a:endParaRPr lang="en-GB" dirty="0"/>
        </a:p>
      </dgm:t>
    </dgm:pt>
    <dgm:pt modelId="{28D15A57-754D-4C1C-A736-0D22E97666B0}" type="parTrans" cxnId="{C594612E-8C00-49C0-9D3C-825C1E564F23}">
      <dgm:prSet/>
      <dgm:spPr/>
      <dgm:t>
        <a:bodyPr/>
        <a:lstStyle/>
        <a:p>
          <a:endParaRPr lang="en-GB"/>
        </a:p>
      </dgm:t>
    </dgm:pt>
    <dgm:pt modelId="{8B5C0F39-C26A-4D75-B473-943710CD8C32}" type="sibTrans" cxnId="{C594612E-8C00-49C0-9D3C-825C1E564F23}">
      <dgm:prSet/>
      <dgm:spPr/>
      <dgm:t>
        <a:bodyPr/>
        <a:lstStyle/>
        <a:p>
          <a:endParaRPr lang="en-GB"/>
        </a:p>
      </dgm:t>
    </dgm:pt>
    <dgm:pt modelId="{8219FEDB-FA0E-4B1B-A0CA-E193BD3DD70A}">
      <dgm:prSet/>
      <dgm:spPr/>
      <dgm:t>
        <a:bodyPr/>
        <a:lstStyle/>
        <a:p>
          <a:r>
            <a:rPr lang="en-GB" dirty="0"/>
            <a:t>Gender dimensions of vulnerability to climate change impacts including women’s and men’s priorities, opportunities, and constraints in responding to the impacts.</a:t>
          </a:r>
        </a:p>
      </dgm:t>
    </dgm:pt>
    <dgm:pt modelId="{19FFD1EC-8C05-430C-AF17-A7B8CAF39BB9}" type="parTrans" cxnId="{EA7AAC48-0A03-4730-BDD0-3E4174C702E3}">
      <dgm:prSet/>
      <dgm:spPr/>
      <dgm:t>
        <a:bodyPr/>
        <a:lstStyle/>
        <a:p>
          <a:endParaRPr lang="en-GB"/>
        </a:p>
      </dgm:t>
    </dgm:pt>
    <dgm:pt modelId="{0D8013CF-3EAB-47CB-855D-3588C7F43759}" type="sibTrans" cxnId="{EA7AAC48-0A03-4730-BDD0-3E4174C702E3}">
      <dgm:prSet/>
      <dgm:spPr/>
      <dgm:t>
        <a:bodyPr/>
        <a:lstStyle/>
        <a:p>
          <a:endParaRPr lang="en-GB"/>
        </a:p>
      </dgm:t>
    </dgm:pt>
    <dgm:pt modelId="{8A995B2D-968E-4F28-A258-BB4526EFDC2E}">
      <dgm:prSet/>
      <dgm:spPr/>
      <dgm:t>
        <a:bodyPr/>
        <a:lstStyle/>
        <a:p>
          <a:r>
            <a:rPr lang="en-GB"/>
            <a:t>5. Policy and institutional framework</a:t>
          </a:r>
          <a:endParaRPr lang="en-GB" dirty="0"/>
        </a:p>
      </dgm:t>
    </dgm:pt>
    <dgm:pt modelId="{C1EE47A9-91FC-4F85-A749-E756889F326E}" type="parTrans" cxnId="{F027D3AE-076D-47C3-AADB-46A48ACA29EF}">
      <dgm:prSet/>
      <dgm:spPr/>
      <dgm:t>
        <a:bodyPr/>
        <a:lstStyle/>
        <a:p>
          <a:endParaRPr lang="en-GB"/>
        </a:p>
      </dgm:t>
    </dgm:pt>
    <dgm:pt modelId="{8EE63353-96A8-4B90-AD54-5B5501386E90}" type="sibTrans" cxnId="{F027D3AE-076D-47C3-AADB-46A48ACA29EF}">
      <dgm:prSet/>
      <dgm:spPr/>
      <dgm:t>
        <a:bodyPr/>
        <a:lstStyle/>
        <a:p>
          <a:endParaRPr lang="en-GB"/>
        </a:p>
      </dgm:t>
    </dgm:pt>
    <dgm:pt modelId="{47AEE3A8-C182-45FC-B065-3B65D42BD05A}">
      <dgm:prSet/>
      <dgm:spPr/>
      <dgm:t>
        <a:bodyPr/>
        <a:lstStyle/>
        <a:p>
          <a:r>
            <a:rPr lang="en-GB" dirty="0"/>
            <a:t>Roles of key stakeholders in meeting gender equality commitments, including those in existing agriculture and climate change policies/plans</a:t>
          </a:r>
        </a:p>
      </dgm:t>
    </dgm:pt>
    <dgm:pt modelId="{9B037F14-454B-40DA-A9C4-F848C8DCDBAB}" type="parTrans" cxnId="{C70801C4-5EA4-4F36-BC8F-98251857F426}">
      <dgm:prSet/>
      <dgm:spPr/>
      <dgm:t>
        <a:bodyPr/>
        <a:lstStyle/>
        <a:p>
          <a:endParaRPr lang="en-GB"/>
        </a:p>
      </dgm:t>
    </dgm:pt>
    <dgm:pt modelId="{813388D2-3007-47FE-902B-7E0E332BE24C}" type="sibTrans" cxnId="{C70801C4-5EA4-4F36-BC8F-98251857F426}">
      <dgm:prSet/>
      <dgm:spPr/>
      <dgm:t>
        <a:bodyPr/>
        <a:lstStyle/>
        <a:p>
          <a:endParaRPr lang="en-GB"/>
        </a:p>
      </dgm:t>
    </dgm:pt>
    <dgm:pt modelId="{AF2A634A-C46A-4F4B-9181-D3D8208E8E74}">
      <dgm:prSet/>
      <dgm:spPr/>
      <dgm:t>
        <a:bodyPr/>
        <a:lstStyle/>
        <a:p>
          <a:r>
            <a:rPr lang="en-GB" dirty="0"/>
            <a:t>Possible barriers to gender-responsive policy implementation (e.g. lack of collaboration between key ministries)</a:t>
          </a:r>
        </a:p>
      </dgm:t>
    </dgm:pt>
    <dgm:pt modelId="{520A944A-82E4-4890-86D1-1779C610EF95}" type="parTrans" cxnId="{10F3457F-BBBA-4473-A51E-BC7E8B243F70}">
      <dgm:prSet/>
      <dgm:spPr/>
      <dgm:t>
        <a:bodyPr/>
        <a:lstStyle/>
        <a:p>
          <a:endParaRPr lang="en-GB"/>
        </a:p>
      </dgm:t>
    </dgm:pt>
    <dgm:pt modelId="{E97620B6-57E6-4BC7-8F48-85D508D0AC38}" type="sibTrans" cxnId="{10F3457F-BBBA-4473-A51E-BC7E8B243F70}">
      <dgm:prSet/>
      <dgm:spPr/>
      <dgm:t>
        <a:bodyPr/>
        <a:lstStyle/>
        <a:p>
          <a:endParaRPr lang="en-GB"/>
        </a:p>
      </dgm:t>
    </dgm:pt>
    <dgm:pt modelId="{1C0E9606-4C50-4D0E-9CB2-72140E65041A}" type="pres">
      <dgm:prSet presAssocID="{4D09C454-F820-42A4-B219-496C41B964D6}" presName="linear" presStyleCnt="0">
        <dgm:presLayoutVars>
          <dgm:dir/>
          <dgm:animLvl val="lvl"/>
          <dgm:resizeHandles val="exact"/>
        </dgm:presLayoutVars>
      </dgm:prSet>
      <dgm:spPr/>
    </dgm:pt>
    <dgm:pt modelId="{CA4B5EB3-753A-4A99-9A60-5C4DCFC8533C}" type="pres">
      <dgm:prSet presAssocID="{FC232D31-0FE6-4804-BD84-47F62BDD3CB8}" presName="parentLin" presStyleCnt="0"/>
      <dgm:spPr/>
    </dgm:pt>
    <dgm:pt modelId="{0F44BFEE-CDD8-4126-9EB6-388C6044B61B}" type="pres">
      <dgm:prSet presAssocID="{FC232D31-0FE6-4804-BD84-47F62BDD3CB8}" presName="parentLeftMargin" presStyleLbl="node1" presStyleIdx="0" presStyleCnt="2"/>
      <dgm:spPr/>
    </dgm:pt>
    <dgm:pt modelId="{3202F20E-97AD-4561-B8B4-FF824A4465EB}" type="pres">
      <dgm:prSet presAssocID="{FC232D31-0FE6-4804-BD84-47F62BDD3CB8}" presName="parentText" presStyleLbl="node1" presStyleIdx="0" presStyleCnt="2">
        <dgm:presLayoutVars>
          <dgm:chMax val="0"/>
          <dgm:bulletEnabled val="1"/>
        </dgm:presLayoutVars>
      </dgm:prSet>
      <dgm:spPr/>
    </dgm:pt>
    <dgm:pt modelId="{6F2829C7-8934-4BFB-975F-0C21EF108A30}" type="pres">
      <dgm:prSet presAssocID="{FC232D31-0FE6-4804-BD84-47F62BDD3CB8}" presName="negativeSpace" presStyleCnt="0"/>
      <dgm:spPr/>
    </dgm:pt>
    <dgm:pt modelId="{A88AE981-5187-480F-8627-2FD35B3AD1A6}" type="pres">
      <dgm:prSet presAssocID="{FC232D31-0FE6-4804-BD84-47F62BDD3CB8}" presName="childText" presStyleLbl="conFgAcc1" presStyleIdx="0" presStyleCnt="2">
        <dgm:presLayoutVars>
          <dgm:bulletEnabled val="1"/>
        </dgm:presLayoutVars>
      </dgm:prSet>
      <dgm:spPr/>
    </dgm:pt>
    <dgm:pt modelId="{4CC6AB0F-8E46-4E5D-9302-DEC3FD22822B}" type="pres">
      <dgm:prSet presAssocID="{8B5C0F39-C26A-4D75-B473-943710CD8C32}" presName="spaceBetweenRectangles" presStyleCnt="0"/>
      <dgm:spPr/>
    </dgm:pt>
    <dgm:pt modelId="{7BDCE566-9F22-41CF-967F-0608C443E1C7}" type="pres">
      <dgm:prSet presAssocID="{8A995B2D-968E-4F28-A258-BB4526EFDC2E}" presName="parentLin" presStyleCnt="0"/>
      <dgm:spPr/>
    </dgm:pt>
    <dgm:pt modelId="{BBA70F1E-070F-447A-BAAD-9AC7CB1FF90D}" type="pres">
      <dgm:prSet presAssocID="{8A995B2D-968E-4F28-A258-BB4526EFDC2E}" presName="parentLeftMargin" presStyleLbl="node1" presStyleIdx="0" presStyleCnt="2"/>
      <dgm:spPr/>
    </dgm:pt>
    <dgm:pt modelId="{5BF9F4F6-B632-4F83-B54D-6B45AE44EA8B}" type="pres">
      <dgm:prSet presAssocID="{8A995B2D-968E-4F28-A258-BB4526EFDC2E}" presName="parentText" presStyleLbl="node1" presStyleIdx="1" presStyleCnt="2">
        <dgm:presLayoutVars>
          <dgm:chMax val="0"/>
          <dgm:bulletEnabled val="1"/>
        </dgm:presLayoutVars>
      </dgm:prSet>
      <dgm:spPr/>
    </dgm:pt>
    <dgm:pt modelId="{6931CE9C-7DB5-46D1-B4B8-33C4B7FF4744}" type="pres">
      <dgm:prSet presAssocID="{8A995B2D-968E-4F28-A258-BB4526EFDC2E}" presName="negativeSpace" presStyleCnt="0"/>
      <dgm:spPr/>
    </dgm:pt>
    <dgm:pt modelId="{6E7362DF-70B7-4501-9F21-D38C9109606A}" type="pres">
      <dgm:prSet presAssocID="{8A995B2D-968E-4F28-A258-BB4526EFDC2E}" presName="childText" presStyleLbl="conFgAcc1" presStyleIdx="1" presStyleCnt="2">
        <dgm:presLayoutVars>
          <dgm:bulletEnabled val="1"/>
        </dgm:presLayoutVars>
      </dgm:prSet>
      <dgm:spPr/>
    </dgm:pt>
  </dgm:ptLst>
  <dgm:cxnLst>
    <dgm:cxn modelId="{C594612E-8C00-49C0-9D3C-825C1E564F23}" srcId="{4D09C454-F820-42A4-B219-496C41B964D6}" destId="{FC232D31-0FE6-4804-BD84-47F62BDD3CB8}" srcOrd="0" destOrd="0" parTransId="{28D15A57-754D-4C1C-A736-0D22E97666B0}" sibTransId="{8B5C0F39-C26A-4D75-B473-943710CD8C32}"/>
    <dgm:cxn modelId="{50D5F03C-3D03-407E-9090-6A941B6CA10F}" type="presOf" srcId="{4D09C454-F820-42A4-B219-496C41B964D6}" destId="{1C0E9606-4C50-4D0E-9CB2-72140E65041A}" srcOrd="0" destOrd="0" presId="urn:microsoft.com/office/officeart/2005/8/layout/list1"/>
    <dgm:cxn modelId="{01550A3E-873C-45D5-9E0F-49B5A6FBF770}" type="presOf" srcId="{AF2A634A-C46A-4F4B-9181-D3D8208E8E74}" destId="{6E7362DF-70B7-4501-9F21-D38C9109606A}" srcOrd="0" destOrd="1" presId="urn:microsoft.com/office/officeart/2005/8/layout/list1"/>
    <dgm:cxn modelId="{6496265E-7FEA-42AD-BCAA-75D17D50CF91}" type="presOf" srcId="{8219FEDB-FA0E-4B1B-A0CA-E193BD3DD70A}" destId="{A88AE981-5187-480F-8627-2FD35B3AD1A6}" srcOrd="0" destOrd="0" presId="urn:microsoft.com/office/officeart/2005/8/layout/list1"/>
    <dgm:cxn modelId="{EA7AAC48-0A03-4730-BDD0-3E4174C702E3}" srcId="{FC232D31-0FE6-4804-BD84-47F62BDD3CB8}" destId="{8219FEDB-FA0E-4B1B-A0CA-E193BD3DD70A}" srcOrd="0" destOrd="0" parTransId="{19FFD1EC-8C05-430C-AF17-A7B8CAF39BB9}" sibTransId="{0D8013CF-3EAB-47CB-855D-3588C7F43759}"/>
    <dgm:cxn modelId="{10F3457F-BBBA-4473-A51E-BC7E8B243F70}" srcId="{8A995B2D-968E-4F28-A258-BB4526EFDC2E}" destId="{AF2A634A-C46A-4F4B-9181-D3D8208E8E74}" srcOrd="1" destOrd="0" parTransId="{520A944A-82E4-4890-86D1-1779C610EF95}" sibTransId="{E97620B6-57E6-4BC7-8F48-85D508D0AC38}"/>
    <dgm:cxn modelId="{4673AE9C-76BA-4A7F-BA3C-8328AAECCA06}" type="presOf" srcId="{FC232D31-0FE6-4804-BD84-47F62BDD3CB8}" destId="{3202F20E-97AD-4561-B8B4-FF824A4465EB}" srcOrd="1" destOrd="0" presId="urn:microsoft.com/office/officeart/2005/8/layout/list1"/>
    <dgm:cxn modelId="{F027D3AE-076D-47C3-AADB-46A48ACA29EF}" srcId="{4D09C454-F820-42A4-B219-496C41B964D6}" destId="{8A995B2D-968E-4F28-A258-BB4526EFDC2E}" srcOrd="1" destOrd="0" parTransId="{C1EE47A9-91FC-4F85-A749-E756889F326E}" sibTransId="{8EE63353-96A8-4B90-AD54-5B5501386E90}"/>
    <dgm:cxn modelId="{4F043BB1-95BF-4DEE-A90F-25F3FF9454DB}" type="presOf" srcId="{8A995B2D-968E-4F28-A258-BB4526EFDC2E}" destId="{5BF9F4F6-B632-4F83-B54D-6B45AE44EA8B}" srcOrd="1" destOrd="0" presId="urn:microsoft.com/office/officeart/2005/8/layout/list1"/>
    <dgm:cxn modelId="{C70801C4-5EA4-4F36-BC8F-98251857F426}" srcId="{8A995B2D-968E-4F28-A258-BB4526EFDC2E}" destId="{47AEE3A8-C182-45FC-B065-3B65D42BD05A}" srcOrd="0" destOrd="0" parTransId="{9B037F14-454B-40DA-A9C4-F848C8DCDBAB}" sibTransId="{813388D2-3007-47FE-902B-7E0E332BE24C}"/>
    <dgm:cxn modelId="{FCEC93D3-DC67-4773-BAAB-6AD46B94DC53}" type="presOf" srcId="{47AEE3A8-C182-45FC-B065-3B65D42BD05A}" destId="{6E7362DF-70B7-4501-9F21-D38C9109606A}" srcOrd="0" destOrd="0" presId="urn:microsoft.com/office/officeart/2005/8/layout/list1"/>
    <dgm:cxn modelId="{B2A9BED3-2749-410E-BD86-084C5CD07DCD}" type="presOf" srcId="{8A995B2D-968E-4F28-A258-BB4526EFDC2E}" destId="{BBA70F1E-070F-447A-BAAD-9AC7CB1FF90D}" srcOrd="0" destOrd="0" presId="urn:microsoft.com/office/officeart/2005/8/layout/list1"/>
    <dgm:cxn modelId="{BBF2D8D9-5DD4-4D9F-A7B2-A441CBE70D30}" type="presOf" srcId="{FC232D31-0FE6-4804-BD84-47F62BDD3CB8}" destId="{0F44BFEE-CDD8-4126-9EB6-388C6044B61B}" srcOrd="0" destOrd="0" presId="urn:microsoft.com/office/officeart/2005/8/layout/list1"/>
    <dgm:cxn modelId="{6591874F-8DFF-4E58-9AC2-7A7A060E5A7D}" type="presParOf" srcId="{1C0E9606-4C50-4D0E-9CB2-72140E65041A}" destId="{CA4B5EB3-753A-4A99-9A60-5C4DCFC8533C}" srcOrd="0" destOrd="0" presId="urn:microsoft.com/office/officeart/2005/8/layout/list1"/>
    <dgm:cxn modelId="{3AFBB842-932B-4110-9D22-6AE73500D66B}" type="presParOf" srcId="{CA4B5EB3-753A-4A99-9A60-5C4DCFC8533C}" destId="{0F44BFEE-CDD8-4126-9EB6-388C6044B61B}" srcOrd="0" destOrd="0" presId="urn:microsoft.com/office/officeart/2005/8/layout/list1"/>
    <dgm:cxn modelId="{E20E0832-D088-427E-9282-7F0F67029517}" type="presParOf" srcId="{CA4B5EB3-753A-4A99-9A60-5C4DCFC8533C}" destId="{3202F20E-97AD-4561-B8B4-FF824A4465EB}" srcOrd="1" destOrd="0" presId="urn:microsoft.com/office/officeart/2005/8/layout/list1"/>
    <dgm:cxn modelId="{121DBE88-DC42-4EA1-B9BA-183AD7BF0422}" type="presParOf" srcId="{1C0E9606-4C50-4D0E-9CB2-72140E65041A}" destId="{6F2829C7-8934-4BFB-975F-0C21EF108A30}" srcOrd="1" destOrd="0" presId="urn:microsoft.com/office/officeart/2005/8/layout/list1"/>
    <dgm:cxn modelId="{3DACF6A7-AB2A-4C6D-9A8F-919D568D4805}" type="presParOf" srcId="{1C0E9606-4C50-4D0E-9CB2-72140E65041A}" destId="{A88AE981-5187-480F-8627-2FD35B3AD1A6}" srcOrd="2" destOrd="0" presId="urn:microsoft.com/office/officeart/2005/8/layout/list1"/>
    <dgm:cxn modelId="{713920CE-A203-4E30-A63F-9F6139D0C358}" type="presParOf" srcId="{1C0E9606-4C50-4D0E-9CB2-72140E65041A}" destId="{4CC6AB0F-8E46-4E5D-9302-DEC3FD22822B}" srcOrd="3" destOrd="0" presId="urn:microsoft.com/office/officeart/2005/8/layout/list1"/>
    <dgm:cxn modelId="{9099A36C-AD44-4CA7-8ED1-22A2AF4477D5}" type="presParOf" srcId="{1C0E9606-4C50-4D0E-9CB2-72140E65041A}" destId="{7BDCE566-9F22-41CF-967F-0608C443E1C7}" srcOrd="4" destOrd="0" presId="urn:microsoft.com/office/officeart/2005/8/layout/list1"/>
    <dgm:cxn modelId="{02AEA7EE-5B8E-4136-868E-40E7FE5669D4}" type="presParOf" srcId="{7BDCE566-9F22-41CF-967F-0608C443E1C7}" destId="{BBA70F1E-070F-447A-BAAD-9AC7CB1FF90D}" srcOrd="0" destOrd="0" presId="urn:microsoft.com/office/officeart/2005/8/layout/list1"/>
    <dgm:cxn modelId="{B0B09237-FEC9-46F0-9659-88F1F79E7427}" type="presParOf" srcId="{7BDCE566-9F22-41CF-967F-0608C443E1C7}" destId="{5BF9F4F6-B632-4F83-B54D-6B45AE44EA8B}" srcOrd="1" destOrd="0" presId="urn:microsoft.com/office/officeart/2005/8/layout/list1"/>
    <dgm:cxn modelId="{F6DDAC7A-2B3F-44E1-8591-C21582F44274}" type="presParOf" srcId="{1C0E9606-4C50-4D0E-9CB2-72140E65041A}" destId="{6931CE9C-7DB5-46D1-B4B8-33C4B7FF4744}" srcOrd="5" destOrd="0" presId="urn:microsoft.com/office/officeart/2005/8/layout/list1"/>
    <dgm:cxn modelId="{8DE3BD73-F11E-4BC7-8873-9B86B4BB71C6}" type="presParOf" srcId="{1C0E9606-4C50-4D0E-9CB2-72140E65041A}" destId="{6E7362DF-70B7-4501-9F21-D38C9109606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ED81D8-30F6-4C55-9A0B-71C1724C02E7}"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69A18816-706B-4081-9E60-8DAD74752746}">
      <dgm:prSet phldrT="[Text]"/>
      <dgm:spPr/>
      <dgm:t>
        <a:bodyPr/>
        <a:lstStyle/>
        <a:p>
          <a:pPr>
            <a:buFont typeface="+mj-lt"/>
            <a:buAutoNum type="arabicPeriod" startAt="6"/>
          </a:pPr>
          <a:r>
            <a:rPr lang="en-GB"/>
            <a:t>6. Priority adaptation options</a:t>
          </a:r>
          <a:endParaRPr lang="en-GB" dirty="0"/>
        </a:p>
      </dgm:t>
    </dgm:pt>
    <dgm:pt modelId="{E5F195B9-27D0-4483-9799-BD239BC00C6B}" type="parTrans" cxnId="{6EDB7CC7-3FB5-4D8C-B9ED-70B9FB337307}">
      <dgm:prSet/>
      <dgm:spPr/>
      <dgm:t>
        <a:bodyPr/>
        <a:lstStyle/>
        <a:p>
          <a:endParaRPr lang="en-GB"/>
        </a:p>
      </dgm:t>
    </dgm:pt>
    <dgm:pt modelId="{AAEF177A-0D0A-46E1-B723-2C2AA71E8ED8}" type="sibTrans" cxnId="{6EDB7CC7-3FB5-4D8C-B9ED-70B9FB337307}">
      <dgm:prSet/>
      <dgm:spPr/>
      <dgm:t>
        <a:bodyPr/>
        <a:lstStyle/>
        <a:p>
          <a:endParaRPr lang="en-GB"/>
        </a:p>
      </dgm:t>
    </dgm:pt>
    <dgm:pt modelId="{7268F852-11BE-4583-8E7A-24915E359F04}">
      <dgm:prSet/>
      <dgm:spPr/>
      <dgm:t>
        <a:bodyPr/>
        <a:lstStyle/>
        <a:p>
          <a:r>
            <a:rPr lang="en-GB" dirty="0"/>
            <a:t>Vision, objectives and guiding principles may include “gender-responsiveness”</a:t>
          </a:r>
        </a:p>
      </dgm:t>
    </dgm:pt>
    <dgm:pt modelId="{7595F916-AB42-4307-99ED-248CFA756525}" type="parTrans" cxnId="{572B6651-999F-4BB1-907A-BDD070EC846A}">
      <dgm:prSet/>
      <dgm:spPr/>
      <dgm:t>
        <a:bodyPr/>
        <a:lstStyle/>
        <a:p>
          <a:endParaRPr lang="en-GB"/>
        </a:p>
      </dgm:t>
    </dgm:pt>
    <dgm:pt modelId="{BCDDE1F1-767B-4636-B807-E7E655849925}" type="sibTrans" cxnId="{572B6651-999F-4BB1-907A-BDD070EC846A}">
      <dgm:prSet/>
      <dgm:spPr/>
      <dgm:t>
        <a:bodyPr/>
        <a:lstStyle/>
        <a:p>
          <a:endParaRPr lang="en-GB"/>
        </a:p>
      </dgm:t>
    </dgm:pt>
    <dgm:pt modelId="{71C4E0E7-D3B8-4ADB-851C-CD6C82E941CC}">
      <dgm:prSet/>
      <dgm:spPr/>
      <dgm:t>
        <a:bodyPr/>
        <a:lstStyle/>
        <a:p>
          <a:r>
            <a:rPr lang="en-GB" dirty="0"/>
            <a:t>Adaptation options</a:t>
          </a:r>
        </a:p>
      </dgm:t>
    </dgm:pt>
    <dgm:pt modelId="{8A91555A-4F2D-447E-B7D7-6F8FDF56B3D8}" type="parTrans" cxnId="{EA4E07A7-3BB6-4823-8093-583B7BF105C2}">
      <dgm:prSet/>
      <dgm:spPr/>
      <dgm:t>
        <a:bodyPr/>
        <a:lstStyle/>
        <a:p>
          <a:endParaRPr lang="en-GB"/>
        </a:p>
      </dgm:t>
    </dgm:pt>
    <dgm:pt modelId="{7EC29527-4297-43B1-BB52-25D4398723A3}" type="sibTrans" cxnId="{EA4E07A7-3BB6-4823-8093-583B7BF105C2}">
      <dgm:prSet/>
      <dgm:spPr/>
      <dgm:t>
        <a:bodyPr/>
        <a:lstStyle/>
        <a:p>
          <a:endParaRPr lang="en-GB"/>
        </a:p>
      </dgm:t>
    </dgm:pt>
    <dgm:pt modelId="{0147ED6B-FE24-4061-9542-42EF8671F488}">
      <dgm:prSet/>
      <dgm:spPr/>
      <dgm:t>
        <a:bodyPr/>
        <a:lstStyle/>
        <a:p>
          <a:r>
            <a:rPr lang="en-GB" dirty="0"/>
            <a:t>Describe gender considerations used when identifying adaptation options, e.g. access to information/climate services, participation in decision-making, participation in groups, constraining cultural norms, and more.</a:t>
          </a:r>
        </a:p>
      </dgm:t>
    </dgm:pt>
    <dgm:pt modelId="{BE567420-6B80-4B51-8E47-9CE3BD35A5D6}" type="parTrans" cxnId="{26885555-1761-4160-BCC3-F51D46052E46}">
      <dgm:prSet/>
      <dgm:spPr/>
      <dgm:t>
        <a:bodyPr/>
        <a:lstStyle/>
        <a:p>
          <a:endParaRPr lang="en-GB"/>
        </a:p>
      </dgm:t>
    </dgm:pt>
    <dgm:pt modelId="{36373558-97AD-4747-9477-6C8DC6422112}" type="sibTrans" cxnId="{26885555-1761-4160-BCC3-F51D46052E46}">
      <dgm:prSet/>
      <dgm:spPr/>
      <dgm:t>
        <a:bodyPr/>
        <a:lstStyle/>
        <a:p>
          <a:endParaRPr lang="en-GB"/>
        </a:p>
      </dgm:t>
    </dgm:pt>
    <dgm:pt modelId="{7021FD46-2346-4C92-8A53-5C38EB93B031}">
      <dgm:prSet/>
      <dgm:spPr/>
      <dgm:t>
        <a:bodyPr/>
        <a:lstStyle/>
        <a:p>
          <a:r>
            <a:rPr lang="en-GB" dirty="0"/>
            <a:t>One gender-focused adaptation option, e.g. “Promote a gender-responsive climate smart agriculture programme”.</a:t>
          </a:r>
        </a:p>
      </dgm:t>
    </dgm:pt>
    <dgm:pt modelId="{EB1AD845-020C-42D9-BE13-96A54AF91FCF}" type="parTrans" cxnId="{CF8385FA-B1EA-4D1C-9184-001DFF341EC1}">
      <dgm:prSet/>
      <dgm:spPr/>
      <dgm:t>
        <a:bodyPr/>
        <a:lstStyle/>
        <a:p>
          <a:endParaRPr lang="en-GB"/>
        </a:p>
      </dgm:t>
    </dgm:pt>
    <dgm:pt modelId="{412D614D-7651-4259-9F58-010D5440C552}" type="sibTrans" cxnId="{CF8385FA-B1EA-4D1C-9184-001DFF341EC1}">
      <dgm:prSet/>
      <dgm:spPr/>
      <dgm:t>
        <a:bodyPr/>
        <a:lstStyle/>
        <a:p>
          <a:endParaRPr lang="en-GB"/>
        </a:p>
      </dgm:t>
    </dgm:pt>
    <dgm:pt modelId="{B4F5ECA8-8312-45C5-AFBC-08AAF45D1E26}">
      <dgm:prSet/>
      <dgm:spPr/>
      <dgm:t>
        <a:bodyPr/>
        <a:lstStyle/>
        <a:p>
          <a:r>
            <a:rPr lang="en-GB" dirty="0"/>
            <a:t>Reflect consideration of gender in all adaptation options, e.g.</a:t>
          </a:r>
        </a:p>
      </dgm:t>
    </dgm:pt>
    <dgm:pt modelId="{92D44425-73DA-4059-8AA8-EE0DD82BE124}" type="parTrans" cxnId="{9E61E9AE-FE62-41B7-8BC0-94184C4E8C04}">
      <dgm:prSet/>
      <dgm:spPr/>
      <dgm:t>
        <a:bodyPr/>
        <a:lstStyle/>
        <a:p>
          <a:endParaRPr lang="en-GB"/>
        </a:p>
      </dgm:t>
    </dgm:pt>
    <dgm:pt modelId="{CA8AF08A-7090-47A8-AADF-4A02AC67EB45}" type="sibTrans" cxnId="{9E61E9AE-FE62-41B7-8BC0-94184C4E8C04}">
      <dgm:prSet/>
      <dgm:spPr/>
      <dgm:t>
        <a:bodyPr/>
        <a:lstStyle/>
        <a:p>
          <a:endParaRPr lang="en-GB"/>
        </a:p>
      </dgm:t>
    </dgm:pt>
    <dgm:pt modelId="{23B744AC-C8A0-46FE-8ECA-6A176DEB628C}">
      <dgm:prSet/>
      <dgm:spPr/>
      <dgm:t>
        <a:bodyPr/>
        <a:lstStyle/>
        <a:p>
          <a:endParaRPr lang="en-GB" dirty="0"/>
        </a:p>
      </dgm:t>
    </dgm:pt>
    <dgm:pt modelId="{BB64D989-A275-4686-B117-82B1037B726A}" type="parTrans" cxnId="{70EE1FA5-54B4-44D3-B7CF-EB7EBBF3E376}">
      <dgm:prSet/>
      <dgm:spPr/>
      <dgm:t>
        <a:bodyPr/>
        <a:lstStyle/>
        <a:p>
          <a:endParaRPr lang="en-GB"/>
        </a:p>
      </dgm:t>
    </dgm:pt>
    <dgm:pt modelId="{2CF88DA4-DEB9-4282-8A62-5565D38AB223}" type="sibTrans" cxnId="{70EE1FA5-54B4-44D3-B7CF-EB7EBBF3E376}">
      <dgm:prSet/>
      <dgm:spPr/>
      <dgm:t>
        <a:bodyPr/>
        <a:lstStyle/>
        <a:p>
          <a:endParaRPr lang="en-GB"/>
        </a:p>
      </dgm:t>
    </dgm:pt>
    <dgm:pt modelId="{F4BA6003-02DE-4905-8C90-9C66270F6F94}">
      <dgm:prSet/>
      <dgm:spPr/>
      <dgm:t>
        <a:bodyPr/>
        <a:lstStyle/>
        <a:p>
          <a:endParaRPr lang="en-GB" dirty="0"/>
        </a:p>
      </dgm:t>
    </dgm:pt>
    <dgm:pt modelId="{2A8B4B0F-B399-4274-8331-EAF5C99B39C1}" type="parTrans" cxnId="{E62E046D-5B91-4550-B707-BBA777AE13B7}">
      <dgm:prSet/>
      <dgm:spPr/>
      <dgm:t>
        <a:bodyPr/>
        <a:lstStyle/>
        <a:p>
          <a:endParaRPr lang="en-GB"/>
        </a:p>
      </dgm:t>
    </dgm:pt>
    <dgm:pt modelId="{898FF78A-40D2-4066-8ED8-07CA1889907B}" type="sibTrans" cxnId="{E62E046D-5B91-4550-B707-BBA777AE13B7}">
      <dgm:prSet/>
      <dgm:spPr/>
      <dgm:t>
        <a:bodyPr/>
        <a:lstStyle/>
        <a:p>
          <a:endParaRPr lang="en-GB"/>
        </a:p>
      </dgm:t>
    </dgm:pt>
    <dgm:pt modelId="{68D8D040-69D8-4CFA-8A59-153ED2EB762A}">
      <dgm:prSet/>
      <dgm:spPr/>
      <dgm:t>
        <a:bodyPr/>
        <a:lstStyle/>
        <a:p>
          <a:endParaRPr lang="en-GB" dirty="0"/>
        </a:p>
      </dgm:t>
    </dgm:pt>
    <dgm:pt modelId="{28F85EEB-A847-4137-A795-D264D9D0CD29}" type="parTrans" cxnId="{1B39529B-DD35-4B11-8562-D9AE8892129F}">
      <dgm:prSet/>
      <dgm:spPr/>
      <dgm:t>
        <a:bodyPr/>
        <a:lstStyle/>
        <a:p>
          <a:endParaRPr lang="en-GB"/>
        </a:p>
      </dgm:t>
    </dgm:pt>
    <dgm:pt modelId="{46C5CDB8-4804-4666-A2C4-5878E26C582C}" type="sibTrans" cxnId="{1B39529B-DD35-4B11-8562-D9AE8892129F}">
      <dgm:prSet/>
      <dgm:spPr/>
      <dgm:t>
        <a:bodyPr/>
        <a:lstStyle/>
        <a:p>
          <a:endParaRPr lang="en-GB"/>
        </a:p>
      </dgm:t>
    </dgm:pt>
    <dgm:pt modelId="{154D6996-9B95-4561-9140-8636DE126EAB}">
      <dgm:prSet/>
      <dgm:spPr/>
      <dgm:t>
        <a:bodyPr/>
        <a:lstStyle/>
        <a:p>
          <a:endParaRPr lang="en-GB" dirty="0"/>
        </a:p>
      </dgm:t>
    </dgm:pt>
    <dgm:pt modelId="{6B2DEE78-C299-45E7-A5D3-E526FBB4777C}" type="parTrans" cxnId="{2B070274-CEC3-4722-966B-CCF7AC69E780}">
      <dgm:prSet/>
      <dgm:spPr/>
      <dgm:t>
        <a:bodyPr/>
        <a:lstStyle/>
        <a:p>
          <a:endParaRPr lang="en-GB"/>
        </a:p>
      </dgm:t>
    </dgm:pt>
    <dgm:pt modelId="{24C6EFEC-FAF8-4CCA-A5F0-88A0501CFCCA}" type="sibTrans" cxnId="{2B070274-CEC3-4722-966B-CCF7AC69E780}">
      <dgm:prSet/>
      <dgm:spPr/>
      <dgm:t>
        <a:bodyPr/>
        <a:lstStyle/>
        <a:p>
          <a:endParaRPr lang="en-GB"/>
        </a:p>
      </dgm:t>
    </dgm:pt>
    <dgm:pt modelId="{99AFEDE2-B919-44A9-B18B-D6EB33AE342B}">
      <dgm:prSet/>
      <dgm:spPr/>
      <dgm:t>
        <a:bodyPr/>
        <a:lstStyle/>
        <a:p>
          <a:endParaRPr lang="en-GB" dirty="0"/>
        </a:p>
      </dgm:t>
    </dgm:pt>
    <dgm:pt modelId="{D2782EDB-8D5B-47B7-87F8-86D52A3BF0B7}" type="parTrans" cxnId="{82417992-9F3E-4A65-828C-414A601E775F}">
      <dgm:prSet/>
      <dgm:spPr/>
      <dgm:t>
        <a:bodyPr/>
        <a:lstStyle/>
        <a:p>
          <a:endParaRPr lang="en-GB"/>
        </a:p>
      </dgm:t>
    </dgm:pt>
    <dgm:pt modelId="{5EEFFB85-5029-43BE-8497-6F56694A6E26}" type="sibTrans" cxnId="{82417992-9F3E-4A65-828C-414A601E775F}">
      <dgm:prSet/>
      <dgm:spPr/>
      <dgm:t>
        <a:bodyPr/>
        <a:lstStyle/>
        <a:p>
          <a:endParaRPr lang="en-GB"/>
        </a:p>
      </dgm:t>
    </dgm:pt>
    <dgm:pt modelId="{6FAC8825-E61C-4289-8626-F303812B3362}">
      <dgm:prSet/>
      <dgm:spPr/>
      <dgm:t>
        <a:bodyPr/>
        <a:lstStyle/>
        <a:p>
          <a:endParaRPr lang="en-GB" dirty="0"/>
        </a:p>
      </dgm:t>
    </dgm:pt>
    <dgm:pt modelId="{FC20DEF7-2445-4C57-9253-6D4AC4B47F57}" type="parTrans" cxnId="{21009198-01AC-43E1-ADB8-B63D18CDB5C0}">
      <dgm:prSet/>
      <dgm:spPr/>
      <dgm:t>
        <a:bodyPr/>
        <a:lstStyle/>
        <a:p>
          <a:endParaRPr lang="en-GB"/>
        </a:p>
      </dgm:t>
    </dgm:pt>
    <dgm:pt modelId="{A27C571E-CA89-4F0E-A529-3ACBD6FDABFC}" type="sibTrans" cxnId="{21009198-01AC-43E1-ADB8-B63D18CDB5C0}">
      <dgm:prSet/>
      <dgm:spPr/>
      <dgm:t>
        <a:bodyPr/>
        <a:lstStyle/>
        <a:p>
          <a:endParaRPr lang="en-GB"/>
        </a:p>
      </dgm:t>
    </dgm:pt>
    <dgm:pt modelId="{AEAB9913-DE3B-4E43-BD77-2AD4A0E92A78}">
      <dgm:prSet/>
      <dgm:spPr/>
      <dgm:t>
        <a:bodyPr/>
        <a:lstStyle/>
        <a:p>
          <a:endParaRPr lang="en-GB" dirty="0"/>
        </a:p>
      </dgm:t>
    </dgm:pt>
    <dgm:pt modelId="{AFACB962-AD91-4E8B-9B00-C51C4FBDCD16}" type="parTrans" cxnId="{00AB9D8E-9DEF-4991-9325-CE7A2B8F519A}">
      <dgm:prSet/>
      <dgm:spPr/>
      <dgm:t>
        <a:bodyPr/>
        <a:lstStyle/>
        <a:p>
          <a:endParaRPr lang="en-GB"/>
        </a:p>
      </dgm:t>
    </dgm:pt>
    <dgm:pt modelId="{BA8B6DE0-6F81-4EF0-9CF2-1F69C3D53CA1}" type="sibTrans" cxnId="{00AB9D8E-9DEF-4991-9325-CE7A2B8F519A}">
      <dgm:prSet/>
      <dgm:spPr/>
      <dgm:t>
        <a:bodyPr/>
        <a:lstStyle/>
        <a:p>
          <a:endParaRPr lang="en-GB"/>
        </a:p>
      </dgm:t>
    </dgm:pt>
    <dgm:pt modelId="{9020A2D6-00DD-4768-8B81-11C6D29B1C3B}">
      <dgm:prSet/>
      <dgm:spPr/>
      <dgm:t>
        <a:bodyPr/>
        <a:lstStyle/>
        <a:p>
          <a:endParaRPr lang="en-GB" dirty="0"/>
        </a:p>
      </dgm:t>
    </dgm:pt>
    <dgm:pt modelId="{8ACF8B0B-D73A-4B8F-BB95-EEC52DEB9E21}" type="parTrans" cxnId="{63D08FB7-82C6-4D30-B3E5-6BCD496C9E19}">
      <dgm:prSet/>
      <dgm:spPr/>
      <dgm:t>
        <a:bodyPr/>
        <a:lstStyle/>
        <a:p>
          <a:endParaRPr lang="en-GB"/>
        </a:p>
      </dgm:t>
    </dgm:pt>
    <dgm:pt modelId="{799ED151-41F7-4AA4-9506-A6B0C4178014}" type="sibTrans" cxnId="{63D08FB7-82C6-4D30-B3E5-6BCD496C9E19}">
      <dgm:prSet/>
      <dgm:spPr/>
      <dgm:t>
        <a:bodyPr/>
        <a:lstStyle/>
        <a:p>
          <a:endParaRPr lang="en-GB"/>
        </a:p>
      </dgm:t>
    </dgm:pt>
    <dgm:pt modelId="{594717A4-9097-4733-9C4B-B082E98B1BC1}" type="pres">
      <dgm:prSet presAssocID="{EDED81D8-30F6-4C55-9A0B-71C1724C02E7}" presName="linear" presStyleCnt="0">
        <dgm:presLayoutVars>
          <dgm:dir/>
          <dgm:animLvl val="lvl"/>
          <dgm:resizeHandles val="exact"/>
        </dgm:presLayoutVars>
      </dgm:prSet>
      <dgm:spPr/>
    </dgm:pt>
    <dgm:pt modelId="{0BA5C241-14C5-4346-931E-9D368D47AF35}" type="pres">
      <dgm:prSet presAssocID="{69A18816-706B-4081-9E60-8DAD74752746}" presName="parentLin" presStyleCnt="0"/>
      <dgm:spPr/>
    </dgm:pt>
    <dgm:pt modelId="{94975764-1FA2-4DE6-BC3D-DAFF91C3EAA2}" type="pres">
      <dgm:prSet presAssocID="{69A18816-706B-4081-9E60-8DAD74752746}" presName="parentLeftMargin" presStyleLbl="node1" presStyleIdx="0" presStyleCnt="1"/>
      <dgm:spPr/>
    </dgm:pt>
    <dgm:pt modelId="{D8C3578C-461D-4FEE-B510-BF1543DBBEE8}" type="pres">
      <dgm:prSet presAssocID="{69A18816-706B-4081-9E60-8DAD74752746}" presName="parentText" presStyleLbl="node1" presStyleIdx="0" presStyleCnt="1">
        <dgm:presLayoutVars>
          <dgm:chMax val="0"/>
          <dgm:bulletEnabled val="1"/>
        </dgm:presLayoutVars>
      </dgm:prSet>
      <dgm:spPr/>
    </dgm:pt>
    <dgm:pt modelId="{C7F3708E-5413-4956-BDA7-C55FAA9E13D9}" type="pres">
      <dgm:prSet presAssocID="{69A18816-706B-4081-9E60-8DAD74752746}" presName="negativeSpace" presStyleCnt="0"/>
      <dgm:spPr/>
    </dgm:pt>
    <dgm:pt modelId="{7C00357D-084C-45E2-8ED4-C6EA2D7AA7BD}" type="pres">
      <dgm:prSet presAssocID="{69A18816-706B-4081-9E60-8DAD74752746}" presName="childText" presStyleLbl="conFgAcc1" presStyleIdx="0" presStyleCnt="1">
        <dgm:presLayoutVars>
          <dgm:bulletEnabled val="1"/>
        </dgm:presLayoutVars>
      </dgm:prSet>
      <dgm:spPr/>
    </dgm:pt>
  </dgm:ptLst>
  <dgm:cxnLst>
    <dgm:cxn modelId="{B283950B-E858-4699-9CCE-A1E9F0FBE011}" type="presOf" srcId="{9020A2D6-00DD-4768-8B81-11C6D29B1C3B}" destId="{7C00357D-084C-45E2-8ED4-C6EA2D7AA7BD}" srcOrd="0" destOrd="11" presId="urn:microsoft.com/office/officeart/2005/8/layout/list1"/>
    <dgm:cxn modelId="{F0BBAF2F-AFB4-46CA-9C98-618C7AC8EEF4}" type="presOf" srcId="{EDED81D8-30F6-4C55-9A0B-71C1724C02E7}" destId="{594717A4-9097-4733-9C4B-B082E98B1BC1}" srcOrd="0" destOrd="0" presId="urn:microsoft.com/office/officeart/2005/8/layout/list1"/>
    <dgm:cxn modelId="{3D9E6837-F51D-4087-AC5F-76971D08B321}" type="presOf" srcId="{7021FD46-2346-4C92-8A53-5C38EB93B031}" destId="{7C00357D-084C-45E2-8ED4-C6EA2D7AA7BD}" srcOrd="0" destOrd="3" presId="urn:microsoft.com/office/officeart/2005/8/layout/list1"/>
    <dgm:cxn modelId="{0C783E3A-A989-435B-847F-C7C772C0D832}" type="presOf" srcId="{69A18816-706B-4081-9E60-8DAD74752746}" destId="{94975764-1FA2-4DE6-BC3D-DAFF91C3EAA2}" srcOrd="0" destOrd="0" presId="urn:microsoft.com/office/officeart/2005/8/layout/list1"/>
    <dgm:cxn modelId="{0FCCB068-50E7-4EF4-97BF-4A707A4CBEC9}" type="presOf" srcId="{7268F852-11BE-4583-8E7A-24915E359F04}" destId="{7C00357D-084C-45E2-8ED4-C6EA2D7AA7BD}" srcOrd="0" destOrd="0" presId="urn:microsoft.com/office/officeart/2005/8/layout/list1"/>
    <dgm:cxn modelId="{E62E046D-5B91-4550-B707-BBA777AE13B7}" srcId="{71C4E0E7-D3B8-4ADB-851C-CD6C82E941CC}" destId="{F4BA6003-02DE-4905-8C90-9C66270F6F94}" srcOrd="3" destOrd="0" parTransId="{2A8B4B0F-B399-4274-8331-EAF5C99B39C1}" sibTransId="{898FF78A-40D2-4066-8ED8-07CA1889907B}"/>
    <dgm:cxn modelId="{572B6651-999F-4BB1-907A-BDD070EC846A}" srcId="{69A18816-706B-4081-9E60-8DAD74752746}" destId="{7268F852-11BE-4583-8E7A-24915E359F04}" srcOrd="0" destOrd="0" parTransId="{7595F916-AB42-4307-99ED-248CFA756525}" sibTransId="{BCDDE1F1-767B-4636-B807-E7E655849925}"/>
    <dgm:cxn modelId="{C3344A53-20A7-45B6-B3E3-8134A2276314}" type="presOf" srcId="{AEAB9913-DE3B-4E43-BD77-2AD4A0E92A78}" destId="{7C00357D-084C-45E2-8ED4-C6EA2D7AA7BD}" srcOrd="0" destOrd="10" presId="urn:microsoft.com/office/officeart/2005/8/layout/list1"/>
    <dgm:cxn modelId="{2B070274-CEC3-4722-966B-CCF7AC69E780}" srcId="{71C4E0E7-D3B8-4ADB-851C-CD6C82E941CC}" destId="{154D6996-9B95-4561-9140-8636DE126EAB}" srcOrd="5" destOrd="0" parTransId="{6B2DEE78-C299-45E7-A5D3-E526FBB4777C}" sibTransId="{24C6EFEC-FAF8-4CCA-A5F0-88A0501CFCCA}"/>
    <dgm:cxn modelId="{26885555-1761-4160-BCC3-F51D46052E46}" srcId="{71C4E0E7-D3B8-4ADB-851C-CD6C82E941CC}" destId="{0147ED6B-FE24-4061-9542-42EF8671F488}" srcOrd="0" destOrd="0" parTransId="{BE567420-6B80-4B51-8E47-9CE3BD35A5D6}" sibTransId="{36373558-97AD-4747-9477-6C8DC6422112}"/>
    <dgm:cxn modelId="{87EFD379-A7CF-4346-95D4-D1E254F99352}" type="presOf" srcId="{69A18816-706B-4081-9E60-8DAD74752746}" destId="{D8C3578C-461D-4FEE-B510-BF1543DBBEE8}" srcOrd="1" destOrd="0" presId="urn:microsoft.com/office/officeart/2005/8/layout/list1"/>
    <dgm:cxn modelId="{C26D0A7C-AD69-4016-9465-F049EA1D560B}" type="presOf" srcId="{0147ED6B-FE24-4061-9542-42EF8671F488}" destId="{7C00357D-084C-45E2-8ED4-C6EA2D7AA7BD}" srcOrd="0" destOrd="2" presId="urn:microsoft.com/office/officeart/2005/8/layout/list1"/>
    <dgm:cxn modelId="{43708783-4D7E-4B3F-B629-26CA3DC4EF19}" type="presOf" srcId="{68D8D040-69D8-4CFA-8A59-153ED2EB762A}" destId="{7C00357D-084C-45E2-8ED4-C6EA2D7AA7BD}" srcOrd="0" destOrd="6" presId="urn:microsoft.com/office/officeart/2005/8/layout/list1"/>
    <dgm:cxn modelId="{00AB9D8E-9DEF-4991-9325-CE7A2B8F519A}" srcId="{71C4E0E7-D3B8-4ADB-851C-CD6C82E941CC}" destId="{AEAB9913-DE3B-4E43-BD77-2AD4A0E92A78}" srcOrd="8" destOrd="0" parTransId="{AFACB962-AD91-4E8B-9B00-C51C4FBDCD16}" sibTransId="{BA8B6DE0-6F81-4EF0-9CF2-1F69C3D53CA1}"/>
    <dgm:cxn modelId="{82417992-9F3E-4A65-828C-414A601E775F}" srcId="{71C4E0E7-D3B8-4ADB-851C-CD6C82E941CC}" destId="{99AFEDE2-B919-44A9-B18B-D6EB33AE342B}" srcOrd="6" destOrd="0" parTransId="{D2782EDB-8D5B-47B7-87F8-86D52A3BF0B7}" sibTransId="{5EEFFB85-5029-43BE-8497-6F56694A6E26}"/>
    <dgm:cxn modelId="{21009198-01AC-43E1-ADB8-B63D18CDB5C0}" srcId="{71C4E0E7-D3B8-4ADB-851C-CD6C82E941CC}" destId="{6FAC8825-E61C-4289-8626-F303812B3362}" srcOrd="7" destOrd="0" parTransId="{FC20DEF7-2445-4C57-9253-6D4AC4B47F57}" sibTransId="{A27C571E-CA89-4F0E-A529-3ACBD6FDABFC}"/>
    <dgm:cxn modelId="{1B39529B-DD35-4B11-8562-D9AE8892129F}" srcId="{71C4E0E7-D3B8-4ADB-851C-CD6C82E941CC}" destId="{68D8D040-69D8-4CFA-8A59-153ED2EB762A}" srcOrd="4" destOrd="0" parTransId="{28F85EEB-A847-4137-A795-D264D9D0CD29}" sibTransId="{46C5CDB8-4804-4666-A2C4-5878E26C582C}"/>
    <dgm:cxn modelId="{70EE1FA5-54B4-44D3-B7CF-EB7EBBF3E376}" srcId="{71C4E0E7-D3B8-4ADB-851C-CD6C82E941CC}" destId="{23B744AC-C8A0-46FE-8ECA-6A176DEB628C}" srcOrd="10" destOrd="0" parTransId="{BB64D989-A275-4686-B117-82B1037B726A}" sibTransId="{2CF88DA4-DEB9-4282-8A62-5565D38AB223}"/>
    <dgm:cxn modelId="{EA4E07A7-3BB6-4823-8093-583B7BF105C2}" srcId="{69A18816-706B-4081-9E60-8DAD74752746}" destId="{71C4E0E7-D3B8-4ADB-851C-CD6C82E941CC}" srcOrd="1" destOrd="0" parTransId="{8A91555A-4F2D-447E-B7D7-6F8FDF56B3D8}" sibTransId="{7EC29527-4297-43B1-BB52-25D4398723A3}"/>
    <dgm:cxn modelId="{B035DBAC-E8A0-489C-972E-0A7E3C6BFB29}" type="presOf" srcId="{23B744AC-C8A0-46FE-8ECA-6A176DEB628C}" destId="{7C00357D-084C-45E2-8ED4-C6EA2D7AA7BD}" srcOrd="0" destOrd="12" presId="urn:microsoft.com/office/officeart/2005/8/layout/list1"/>
    <dgm:cxn modelId="{9E61E9AE-FE62-41B7-8BC0-94184C4E8C04}" srcId="{71C4E0E7-D3B8-4ADB-851C-CD6C82E941CC}" destId="{B4F5ECA8-8312-45C5-AFBC-08AAF45D1E26}" srcOrd="2" destOrd="0" parTransId="{92D44425-73DA-4059-8AA8-EE0DD82BE124}" sibTransId="{CA8AF08A-7090-47A8-AADF-4A02AC67EB45}"/>
    <dgm:cxn modelId="{63D08FB7-82C6-4D30-B3E5-6BCD496C9E19}" srcId="{71C4E0E7-D3B8-4ADB-851C-CD6C82E941CC}" destId="{9020A2D6-00DD-4768-8B81-11C6D29B1C3B}" srcOrd="9" destOrd="0" parTransId="{8ACF8B0B-D73A-4B8F-BB95-EEC52DEB9E21}" sibTransId="{799ED151-41F7-4AA4-9506-A6B0C4178014}"/>
    <dgm:cxn modelId="{6EDB7CC7-3FB5-4D8C-B9ED-70B9FB337307}" srcId="{EDED81D8-30F6-4C55-9A0B-71C1724C02E7}" destId="{69A18816-706B-4081-9E60-8DAD74752746}" srcOrd="0" destOrd="0" parTransId="{E5F195B9-27D0-4483-9799-BD239BC00C6B}" sibTransId="{AAEF177A-0D0A-46E1-B723-2C2AA71E8ED8}"/>
    <dgm:cxn modelId="{4B50B3C7-B7C5-4160-AF97-6C356952476B}" type="presOf" srcId="{99AFEDE2-B919-44A9-B18B-D6EB33AE342B}" destId="{7C00357D-084C-45E2-8ED4-C6EA2D7AA7BD}" srcOrd="0" destOrd="8" presId="urn:microsoft.com/office/officeart/2005/8/layout/list1"/>
    <dgm:cxn modelId="{561591CF-29F8-4AA1-A9D0-67009E328EBF}" type="presOf" srcId="{F4BA6003-02DE-4905-8C90-9C66270F6F94}" destId="{7C00357D-084C-45E2-8ED4-C6EA2D7AA7BD}" srcOrd="0" destOrd="5" presId="urn:microsoft.com/office/officeart/2005/8/layout/list1"/>
    <dgm:cxn modelId="{B222D8D2-5A83-4F49-960B-44FDB806DE71}" type="presOf" srcId="{71C4E0E7-D3B8-4ADB-851C-CD6C82E941CC}" destId="{7C00357D-084C-45E2-8ED4-C6EA2D7AA7BD}" srcOrd="0" destOrd="1" presId="urn:microsoft.com/office/officeart/2005/8/layout/list1"/>
    <dgm:cxn modelId="{58F592EE-FCDC-4D04-A0D5-1C3BCFB165DA}" type="presOf" srcId="{154D6996-9B95-4561-9140-8636DE126EAB}" destId="{7C00357D-084C-45E2-8ED4-C6EA2D7AA7BD}" srcOrd="0" destOrd="7" presId="urn:microsoft.com/office/officeart/2005/8/layout/list1"/>
    <dgm:cxn modelId="{46C504F5-2334-4E41-893D-AC4432F4DC8B}" type="presOf" srcId="{6FAC8825-E61C-4289-8626-F303812B3362}" destId="{7C00357D-084C-45E2-8ED4-C6EA2D7AA7BD}" srcOrd="0" destOrd="9" presId="urn:microsoft.com/office/officeart/2005/8/layout/list1"/>
    <dgm:cxn modelId="{559D84F5-4A0D-4FD2-95BA-902E1CF3896B}" type="presOf" srcId="{B4F5ECA8-8312-45C5-AFBC-08AAF45D1E26}" destId="{7C00357D-084C-45E2-8ED4-C6EA2D7AA7BD}" srcOrd="0" destOrd="4" presId="urn:microsoft.com/office/officeart/2005/8/layout/list1"/>
    <dgm:cxn modelId="{CF8385FA-B1EA-4D1C-9184-001DFF341EC1}" srcId="{71C4E0E7-D3B8-4ADB-851C-CD6C82E941CC}" destId="{7021FD46-2346-4C92-8A53-5C38EB93B031}" srcOrd="1" destOrd="0" parTransId="{EB1AD845-020C-42D9-BE13-96A54AF91FCF}" sibTransId="{412D614D-7651-4259-9F58-010D5440C552}"/>
    <dgm:cxn modelId="{575C92E8-4DEF-40E0-8FED-69C50BDCA8CE}" type="presParOf" srcId="{594717A4-9097-4733-9C4B-B082E98B1BC1}" destId="{0BA5C241-14C5-4346-931E-9D368D47AF35}" srcOrd="0" destOrd="0" presId="urn:microsoft.com/office/officeart/2005/8/layout/list1"/>
    <dgm:cxn modelId="{31505975-4140-4797-B891-003544B522D8}" type="presParOf" srcId="{0BA5C241-14C5-4346-931E-9D368D47AF35}" destId="{94975764-1FA2-4DE6-BC3D-DAFF91C3EAA2}" srcOrd="0" destOrd="0" presId="urn:microsoft.com/office/officeart/2005/8/layout/list1"/>
    <dgm:cxn modelId="{F9CDF3F7-6007-4F76-8DE9-C2B366773952}" type="presParOf" srcId="{0BA5C241-14C5-4346-931E-9D368D47AF35}" destId="{D8C3578C-461D-4FEE-B510-BF1543DBBEE8}" srcOrd="1" destOrd="0" presId="urn:microsoft.com/office/officeart/2005/8/layout/list1"/>
    <dgm:cxn modelId="{EC1A0EDD-D81F-4143-8C5A-6E22F3A5EE2A}" type="presParOf" srcId="{594717A4-9097-4733-9C4B-B082E98B1BC1}" destId="{C7F3708E-5413-4956-BDA7-C55FAA9E13D9}" srcOrd="1" destOrd="0" presId="urn:microsoft.com/office/officeart/2005/8/layout/list1"/>
    <dgm:cxn modelId="{31C56DEA-8452-4796-9A11-6CD58A60162E}" type="presParOf" srcId="{594717A4-9097-4733-9C4B-B082E98B1BC1}" destId="{7C00357D-084C-45E2-8ED4-C6EA2D7AA7BD}" srcOrd="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F45066-90EB-42E6-A3F9-5D2E6F86E799}"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GB"/>
        </a:p>
      </dgm:t>
    </dgm:pt>
    <dgm:pt modelId="{96F3F07C-86BB-44D7-9E0C-31A27BC2B3C1}">
      <dgm:prSet phldrT="[Text]"/>
      <dgm:spPr/>
      <dgm:t>
        <a:bodyPr/>
        <a:lstStyle/>
        <a:p>
          <a:pPr>
            <a:buFont typeface="+mj-lt"/>
            <a:buAutoNum type="arabicPeriod" startAt="7"/>
          </a:pPr>
          <a:r>
            <a:rPr lang="en-GB"/>
            <a:t>7. Coordination and implementation arrangements</a:t>
          </a:r>
          <a:endParaRPr lang="en-GB" dirty="0"/>
        </a:p>
      </dgm:t>
    </dgm:pt>
    <dgm:pt modelId="{CBF6E0C5-5F11-4A9C-9E23-200062627E57}" type="parTrans" cxnId="{439D1C0C-116C-4019-88AF-EA1F3C101696}">
      <dgm:prSet/>
      <dgm:spPr/>
      <dgm:t>
        <a:bodyPr/>
        <a:lstStyle/>
        <a:p>
          <a:endParaRPr lang="en-GB"/>
        </a:p>
      </dgm:t>
    </dgm:pt>
    <dgm:pt modelId="{FEE23763-86FE-40CF-94E5-9F11CA3BA9F7}" type="sibTrans" cxnId="{439D1C0C-116C-4019-88AF-EA1F3C101696}">
      <dgm:prSet/>
      <dgm:spPr/>
      <dgm:t>
        <a:bodyPr/>
        <a:lstStyle/>
        <a:p>
          <a:endParaRPr lang="en-GB"/>
        </a:p>
      </dgm:t>
    </dgm:pt>
    <dgm:pt modelId="{3BD9D939-22EC-42D5-950D-44B6238DB722}">
      <dgm:prSet/>
      <dgm:spPr/>
      <dgm:t>
        <a:bodyPr/>
        <a:lstStyle/>
        <a:p>
          <a:r>
            <a:rPr lang="en-GB" dirty="0"/>
            <a:t>Describe institutional arrangements, roles and responsibilities to mainstream gender in implementation</a:t>
          </a:r>
        </a:p>
      </dgm:t>
    </dgm:pt>
    <dgm:pt modelId="{7277441C-083B-4957-8EE3-429DCB8F372C}" type="parTrans" cxnId="{FC5010B1-D68C-4E47-958C-52F78EB4E736}">
      <dgm:prSet/>
      <dgm:spPr/>
      <dgm:t>
        <a:bodyPr/>
        <a:lstStyle/>
        <a:p>
          <a:endParaRPr lang="en-GB"/>
        </a:p>
      </dgm:t>
    </dgm:pt>
    <dgm:pt modelId="{A5E17DB8-E3F3-47B8-BD91-02E56878BDF4}" type="sibTrans" cxnId="{FC5010B1-D68C-4E47-958C-52F78EB4E736}">
      <dgm:prSet/>
      <dgm:spPr/>
      <dgm:t>
        <a:bodyPr/>
        <a:lstStyle/>
        <a:p>
          <a:endParaRPr lang="en-GB"/>
        </a:p>
      </dgm:t>
    </dgm:pt>
    <dgm:pt modelId="{9FF69A56-66DC-4261-91FB-EC9BB18E47C1}">
      <dgm:prSet/>
      <dgm:spPr/>
      <dgm:t>
        <a:bodyPr/>
        <a:lstStyle/>
        <a:p>
          <a:r>
            <a:rPr lang="en-GB" dirty="0"/>
            <a:t>Identify how to close skills gaps</a:t>
          </a:r>
        </a:p>
      </dgm:t>
    </dgm:pt>
    <dgm:pt modelId="{83FC1594-8A0B-4C3B-8B2C-18E64524938E}" type="parTrans" cxnId="{BEE79655-9762-46CB-B8ED-440FFC1428E5}">
      <dgm:prSet/>
      <dgm:spPr/>
      <dgm:t>
        <a:bodyPr/>
        <a:lstStyle/>
        <a:p>
          <a:endParaRPr lang="en-GB"/>
        </a:p>
      </dgm:t>
    </dgm:pt>
    <dgm:pt modelId="{84A3B085-9A44-413F-AF20-3956A34401FD}" type="sibTrans" cxnId="{BEE79655-9762-46CB-B8ED-440FFC1428E5}">
      <dgm:prSet/>
      <dgm:spPr/>
      <dgm:t>
        <a:bodyPr/>
        <a:lstStyle/>
        <a:p>
          <a:endParaRPr lang="en-GB"/>
        </a:p>
      </dgm:t>
    </dgm:pt>
    <dgm:pt modelId="{B1478105-D229-4F42-9A5E-47726CA1E3B9}">
      <dgm:prSet/>
      <dgm:spPr/>
      <dgm:t>
        <a:bodyPr/>
        <a:lstStyle/>
        <a:p>
          <a:r>
            <a:rPr lang="en-GB"/>
            <a:t>8. Monitoring, reporting and evaluation</a:t>
          </a:r>
          <a:endParaRPr lang="en-GB" dirty="0"/>
        </a:p>
      </dgm:t>
    </dgm:pt>
    <dgm:pt modelId="{27359355-D1B6-4D77-BEEB-ED43488ED179}" type="parTrans" cxnId="{0F45BE5B-507E-4FEF-93DC-19E8CDE02E2D}">
      <dgm:prSet/>
      <dgm:spPr/>
      <dgm:t>
        <a:bodyPr/>
        <a:lstStyle/>
        <a:p>
          <a:endParaRPr lang="en-GB"/>
        </a:p>
      </dgm:t>
    </dgm:pt>
    <dgm:pt modelId="{4C115844-79F8-44FE-915B-B5DCB4625AB4}" type="sibTrans" cxnId="{0F45BE5B-507E-4FEF-93DC-19E8CDE02E2D}">
      <dgm:prSet/>
      <dgm:spPr/>
      <dgm:t>
        <a:bodyPr/>
        <a:lstStyle/>
        <a:p>
          <a:endParaRPr lang="en-GB"/>
        </a:p>
      </dgm:t>
    </dgm:pt>
    <dgm:pt modelId="{5214E8DB-EBB3-48BA-862A-6D821C02AFF6}">
      <dgm:prSet/>
      <dgm:spPr/>
      <dgm:t>
        <a:bodyPr/>
        <a:lstStyle/>
        <a:p>
          <a:r>
            <a:rPr lang="en-GB" dirty="0"/>
            <a:t>Develop a gender-responsive monitoring framework</a:t>
          </a:r>
        </a:p>
      </dgm:t>
    </dgm:pt>
    <dgm:pt modelId="{65078E8D-06DB-4154-B5C3-FDC5A9A50EA1}" type="parTrans" cxnId="{8A7CC1F0-13E5-4634-801F-A4B12096B122}">
      <dgm:prSet/>
      <dgm:spPr/>
      <dgm:t>
        <a:bodyPr/>
        <a:lstStyle/>
        <a:p>
          <a:endParaRPr lang="en-GB"/>
        </a:p>
      </dgm:t>
    </dgm:pt>
    <dgm:pt modelId="{33464153-BF92-4AE7-907B-FEECC91EE4A2}" type="sibTrans" cxnId="{8A7CC1F0-13E5-4634-801F-A4B12096B122}">
      <dgm:prSet/>
      <dgm:spPr/>
      <dgm:t>
        <a:bodyPr/>
        <a:lstStyle/>
        <a:p>
          <a:endParaRPr lang="en-GB"/>
        </a:p>
      </dgm:t>
    </dgm:pt>
    <dgm:pt modelId="{61512B6D-8A1D-4A79-B25D-95251EAFAD43}">
      <dgm:prSet/>
      <dgm:spPr/>
      <dgm:t>
        <a:bodyPr/>
        <a:lstStyle/>
        <a:p>
          <a:r>
            <a:rPr lang="en-GB" dirty="0"/>
            <a:t>9. Financing and resource mobilization</a:t>
          </a:r>
        </a:p>
      </dgm:t>
    </dgm:pt>
    <dgm:pt modelId="{9185A456-B25C-40E9-9F46-C34B8B260438}" type="parTrans" cxnId="{25F8D74A-DE4C-4B30-9CD1-E0CEB0506A90}">
      <dgm:prSet/>
      <dgm:spPr/>
      <dgm:t>
        <a:bodyPr/>
        <a:lstStyle/>
        <a:p>
          <a:endParaRPr lang="en-GB"/>
        </a:p>
      </dgm:t>
    </dgm:pt>
    <dgm:pt modelId="{3346648A-46DD-4C80-B4AC-F2EB80EF06A1}" type="sibTrans" cxnId="{25F8D74A-DE4C-4B30-9CD1-E0CEB0506A90}">
      <dgm:prSet/>
      <dgm:spPr/>
      <dgm:t>
        <a:bodyPr/>
        <a:lstStyle/>
        <a:p>
          <a:endParaRPr lang="en-GB"/>
        </a:p>
      </dgm:t>
    </dgm:pt>
    <dgm:pt modelId="{95C49C3C-75AE-4E36-A23B-E63343EE265D}">
      <dgm:prSet/>
      <dgm:spPr/>
      <dgm:t>
        <a:bodyPr/>
        <a:lstStyle/>
        <a:p>
          <a:r>
            <a:rPr lang="en-GB" dirty="0"/>
            <a:t>Use gender-responsive budgeting principles to allocate resources</a:t>
          </a:r>
        </a:p>
      </dgm:t>
    </dgm:pt>
    <dgm:pt modelId="{BBBEE9C8-423F-4D6A-BDAF-7F446DFB7B3E}" type="parTrans" cxnId="{A0E3AA4A-D2DD-4BEC-98DB-81228A25B351}">
      <dgm:prSet/>
      <dgm:spPr/>
      <dgm:t>
        <a:bodyPr/>
        <a:lstStyle/>
        <a:p>
          <a:endParaRPr lang="en-GB"/>
        </a:p>
      </dgm:t>
    </dgm:pt>
    <dgm:pt modelId="{A92753DD-7C36-42B4-9E6C-B36ABF91D32B}" type="sibTrans" cxnId="{A0E3AA4A-D2DD-4BEC-98DB-81228A25B351}">
      <dgm:prSet/>
      <dgm:spPr/>
      <dgm:t>
        <a:bodyPr/>
        <a:lstStyle/>
        <a:p>
          <a:endParaRPr lang="en-GB"/>
        </a:p>
      </dgm:t>
    </dgm:pt>
    <dgm:pt modelId="{64AB64AA-A57B-491D-BDAC-95859DB406D8}">
      <dgm:prSet/>
      <dgm:spPr/>
      <dgm:t>
        <a:bodyPr/>
        <a:lstStyle/>
        <a:p>
          <a:r>
            <a:rPr lang="en-GB" dirty="0"/>
            <a:t>Refer to efforts to meet gender requirements of donors</a:t>
          </a:r>
        </a:p>
      </dgm:t>
    </dgm:pt>
    <dgm:pt modelId="{7B05AC42-0A20-4990-BA71-FA629451BB22}" type="parTrans" cxnId="{EE1AC1EA-1623-495B-9160-8A1C99795C85}">
      <dgm:prSet/>
      <dgm:spPr/>
      <dgm:t>
        <a:bodyPr/>
        <a:lstStyle/>
        <a:p>
          <a:endParaRPr lang="en-GB"/>
        </a:p>
      </dgm:t>
    </dgm:pt>
    <dgm:pt modelId="{5B3E9028-27EB-45DE-B863-6997AFE6132F}" type="sibTrans" cxnId="{EE1AC1EA-1623-495B-9160-8A1C99795C85}">
      <dgm:prSet/>
      <dgm:spPr/>
      <dgm:t>
        <a:bodyPr/>
        <a:lstStyle/>
        <a:p>
          <a:endParaRPr lang="en-GB"/>
        </a:p>
      </dgm:t>
    </dgm:pt>
    <dgm:pt modelId="{5D479723-F204-4EAB-9318-798E31D48F3D}" type="pres">
      <dgm:prSet presAssocID="{AAF45066-90EB-42E6-A3F9-5D2E6F86E799}" presName="linear" presStyleCnt="0">
        <dgm:presLayoutVars>
          <dgm:dir/>
          <dgm:animLvl val="lvl"/>
          <dgm:resizeHandles val="exact"/>
        </dgm:presLayoutVars>
      </dgm:prSet>
      <dgm:spPr/>
    </dgm:pt>
    <dgm:pt modelId="{4550D5D6-0EFB-472E-BCCD-BE1BB0551540}" type="pres">
      <dgm:prSet presAssocID="{96F3F07C-86BB-44D7-9E0C-31A27BC2B3C1}" presName="parentLin" presStyleCnt="0"/>
      <dgm:spPr/>
    </dgm:pt>
    <dgm:pt modelId="{A108C8B9-CC6F-4286-8D86-6D2D5A15D4E5}" type="pres">
      <dgm:prSet presAssocID="{96F3F07C-86BB-44D7-9E0C-31A27BC2B3C1}" presName="parentLeftMargin" presStyleLbl="node1" presStyleIdx="0" presStyleCnt="3"/>
      <dgm:spPr/>
    </dgm:pt>
    <dgm:pt modelId="{57B8F12C-8BE6-416E-BAD3-896CB4359055}" type="pres">
      <dgm:prSet presAssocID="{96F3F07C-86BB-44D7-9E0C-31A27BC2B3C1}" presName="parentText" presStyleLbl="node1" presStyleIdx="0" presStyleCnt="3">
        <dgm:presLayoutVars>
          <dgm:chMax val="0"/>
          <dgm:bulletEnabled val="1"/>
        </dgm:presLayoutVars>
      </dgm:prSet>
      <dgm:spPr/>
    </dgm:pt>
    <dgm:pt modelId="{C9FA75C9-985A-42D3-8C70-96C1F81BC3C1}" type="pres">
      <dgm:prSet presAssocID="{96F3F07C-86BB-44D7-9E0C-31A27BC2B3C1}" presName="negativeSpace" presStyleCnt="0"/>
      <dgm:spPr/>
    </dgm:pt>
    <dgm:pt modelId="{2744B5A7-AA44-4DFA-B332-096D2C57E0FE}" type="pres">
      <dgm:prSet presAssocID="{96F3F07C-86BB-44D7-9E0C-31A27BC2B3C1}" presName="childText" presStyleLbl="conFgAcc1" presStyleIdx="0" presStyleCnt="3">
        <dgm:presLayoutVars>
          <dgm:bulletEnabled val="1"/>
        </dgm:presLayoutVars>
      </dgm:prSet>
      <dgm:spPr/>
    </dgm:pt>
    <dgm:pt modelId="{69F98600-B5E6-413C-AAAA-CD3303A8C95B}" type="pres">
      <dgm:prSet presAssocID="{FEE23763-86FE-40CF-94E5-9F11CA3BA9F7}" presName="spaceBetweenRectangles" presStyleCnt="0"/>
      <dgm:spPr/>
    </dgm:pt>
    <dgm:pt modelId="{955C10B9-EB6A-4D45-9FE8-93DFD6EAB3B4}" type="pres">
      <dgm:prSet presAssocID="{B1478105-D229-4F42-9A5E-47726CA1E3B9}" presName="parentLin" presStyleCnt="0"/>
      <dgm:spPr/>
    </dgm:pt>
    <dgm:pt modelId="{5680C6F0-6278-4830-BCAB-0E6554747D38}" type="pres">
      <dgm:prSet presAssocID="{B1478105-D229-4F42-9A5E-47726CA1E3B9}" presName="parentLeftMargin" presStyleLbl="node1" presStyleIdx="0" presStyleCnt="3"/>
      <dgm:spPr/>
    </dgm:pt>
    <dgm:pt modelId="{40D79698-84F8-4B77-BBCD-80C9D4822303}" type="pres">
      <dgm:prSet presAssocID="{B1478105-D229-4F42-9A5E-47726CA1E3B9}" presName="parentText" presStyleLbl="node1" presStyleIdx="1" presStyleCnt="3">
        <dgm:presLayoutVars>
          <dgm:chMax val="0"/>
          <dgm:bulletEnabled val="1"/>
        </dgm:presLayoutVars>
      </dgm:prSet>
      <dgm:spPr/>
    </dgm:pt>
    <dgm:pt modelId="{E6FDDCCF-D9EE-415A-8017-16828C5C2759}" type="pres">
      <dgm:prSet presAssocID="{B1478105-D229-4F42-9A5E-47726CA1E3B9}" presName="negativeSpace" presStyleCnt="0"/>
      <dgm:spPr/>
    </dgm:pt>
    <dgm:pt modelId="{C6AEADA2-A884-4B57-864E-F12AC9CD8FC6}" type="pres">
      <dgm:prSet presAssocID="{B1478105-D229-4F42-9A5E-47726CA1E3B9}" presName="childText" presStyleLbl="conFgAcc1" presStyleIdx="1" presStyleCnt="3">
        <dgm:presLayoutVars>
          <dgm:bulletEnabled val="1"/>
        </dgm:presLayoutVars>
      </dgm:prSet>
      <dgm:spPr/>
    </dgm:pt>
    <dgm:pt modelId="{1A7C8D94-770C-4C0B-B962-540349322A93}" type="pres">
      <dgm:prSet presAssocID="{4C115844-79F8-44FE-915B-B5DCB4625AB4}" presName="spaceBetweenRectangles" presStyleCnt="0"/>
      <dgm:spPr/>
    </dgm:pt>
    <dgm:pt modelId="{A206A486-DC5F-45E2-88C0-62DC6937F30D}" type="pres">
      <dgm:prSet presAssocID="{61512B6D-8A1D-4A79-B25D-95251EAFAD43}" presName="parentLin" presStyleCnt="0"/>
      <dgm:spPr/>
    </dgm:pt>
    <dgm:pt modelId="{22AA0A99-CFB5-4660-91AF-E37673512DDE}" type="pres">
      <dgm:prSet presAssocID="{61512B6D-8A1D-4A79-B25D-95251EAFAD43}" presName="parentLeftMargin" presStyleLbl="node1" presStyleIdx="1" presStyleCnt="3"/>
      <dgm:spPr/>
    </dgm:pt>
    <dgm:pt modelId="{A901757F-80A8-41AF-90F3-2F44FBA46FC1}" type="pres">
      <dgm:prSet presAssocID="{61512B6D-8A1D-4A79-B25D-95251EAFAD43}" presName="parentText" presStyleLbl="node1" presStyleIdx="2" presStyleCnt="3">
        <dgm:presLayoutVars>
          <dgm:chMax val="0"/>
          <dgm:bulletEnabled val="1"/>
        </dgm:presLayoutVars>
      </dgm:prSet>
      <dgm:spPr/>
    </dgm:pt>
    <dgm:pt modelId="{204C46CA-E18D-4D15-B645-2A8D6B32BBF0}" type="pres">
      <dgm:prSet presAssocID="{61512B6D-8A1D-4A79-B25D-95251EAFAD43}" presName="negativeSpace" presStyleCnt="0"/>
      <dgm:spPr/>
    </dgm:pt>
    <dgm:pt modelId="{45AA87DB-4F0B-49A3-B5FB-4DCCF5CCCAA2}" type="pres">
      <dgm:prSet presAssocID="{61512B6D-8A1D-4A79-B25D-95251EAFAD43}" presName="childText" presStyleLbl="conFgAcc1" presStyleIdx="2" presStyleCnt="3">
        <dgm:presLayoutVars>
          <dgm:bulletEnabled val="1"/>
        </dgm:presLayoutVars>
      </dgm:prSet>
      <dgm:spPr/>
    </dgm:pt>
  </dgm:ptLst>
  <dgm:cxnLst>
    <dgm:cxn modelId="{E680DF05-4735-4328-A912-59C5EC861375}" type="presOf" srcId="{96F3F07C-86BB-44D7-9E0C-31A27BC2B3C1}" destId="{A108C8B9-CC6F-4286-8D86-6D2D5A15D4E5}" srcOrd="0" destOrd="0" presId="urn:microsoft.com/office/officeart/2005/8/layout/list1"/>
    <dgm:cxn modelId="{439D1C0C-116C-4019-88AF-EA1F3C101696}" srcId="{AAF45066-90EB-42E6-A3F9-5D2E6F86E799}" destId="{96F3F07C-86BB-44D7-9E0C-31A27BC2B3C1}" srcOrd="0" destOrd="0" parTransId="{CBF6E0C5-5F11-4A9C-9E23-200062627E57}" sibTransId="{FEE23763-86FE-40CF-94E5-9F11CA3BA9F7}"/>
    <dgm:cxn modelId="{D32BC70D-E71E-4CBB-A94A-84115FDA1816}" type="presOf" srcId="{AAF45066-90EB-42E6-A3F9-5D2E6F86E799}" destId="{5D479723-F204-4EAB-9318-798E31D48F3D}" srcOrd="0" destOrd="0" presId="urn:microsoft.com/office/officeart/2005/8/layout/list1"/>
    <dgm:cxn modelId="{2BFAB03B-F237-4754-BFC7-A7A6742598DD}" type="presOf" srcId="{B1478105-D229-4F42-9A5E-47726CA1E3B9}" destId="{5680C6F0-6278-4830-BCAB-0E6554747D38}" srcOrd="0" destOrd="0" presId="urn:microsoft.com/office/officeart/2005/8/layout/list1"/>
    <dgm:cxn modelId="{0F45BE5B-507E-4FEF-93DC-19E8CDE02E2D}" srcId="{AAF45066-90EB-42E6-A3F9-5D2E6F86E799}" destId="{B1478105-D229-4F42-9A5E-47726CA1E3B9}" srcOrd="1" destOrd="0" parTransId="{27359355-D1B6-4D77-BEEB-ED43488ED179}" sibTransId="{4C115844-79F8-44FE-915B-B5DCB4625AB4}"/>
    <dgm:cxn modelId="{E0877F65-8D7C-4617-A22D-331719683F52}" type="presOf" srcId="{95C49C3C-75AE-4E36-A23B-E63343EE265D}" destId="{45AA87DB-4F0B-49A3-B5FB-4DCCF5CCCAA2}" srcOrd="0" destOrd="0" presId="urn:microsoft.com/office/officeart/2005/8/layout/list1"/>
    <dgm:cxn modelId="{6251AE47-28D4-4413-8F20-5C4F7F210573}" type="presOf" srcId="{B1478105-D229-4F42-9A5E-47726CA1E3B9}" destId="{40D79698-84F8-4B77-BBCD-80C9D4822303}" srcOrd="1" destOrd="0" presId="urn:microsoft.com/office/officeart/2005/8/layout/list1"/>
    <dgm:cxn modelId="{A0E3AA4A-D2DD-4BEC-98DB-81228A25B351}" srcId="{61512B6D-8A1D-4A79-B25D-95251EAFAD43}" destId="{95C49C3C-75AE-4E36-A23B-E63343EE265D}" srcOrd="0" destOrd="0" parTransId="{BBBEE9C8-423F-4D6A-BDAF-7F446DFB7B3E}" sibTransId="{A92753DD-7C36-42B4-9E6C-B36ABF91D32B}"/>
    <dgm:cxn modelId="{25F8D74A-DE4C-4B30-9CD1-E0CEB0506A90}" srcId="{AAF45066-90EB-42E6-A3F9-5D2E6F86E799}" destId="{61512B6D-8A1D-4A79-B25D-95251EAFAD43}" srcOrd="2" destOrd="0" parTransId="{9185A456-B25C-40E9-9F46-C34B8B260438}" sibTransId="{3346648A-46DD-4C80-B4AC-F2EB80EF06A1}"/>
    <dgm:cxn modelId="{BEE79655-9762-46CB-B8ED-440FFC1428E5}" srcId="{96F3F07C-86BB-44D7-9E0C-31A27BC2B3C1}" destId="{9FF69A56-66DC-4261-91FB-EC9BB18E47C1}" srcOrd="1" destOrd="0" parTransId="{83FC1594-8A0B-4C3B-8B2C-18E64524938E}" sibTransId="{84A3B085-9A44-413F-AF20-3956A34401FD}"/>
    <dgm:cxn modelId="{FC5010B1-D68C-4E47-958C-52F78EB4E736}" srcId="{96F3F07C-86BB-44D7-9E0C-31A27BC2B3C1}" destId="{3BD9D939-22EC-42D5-950D-44B6238DB722}" srcOrd="0" destOrd="0" parTransId="{7277441C-083B-4957-8EE3-429DCB8F372C}" sibTransId="{A5E17DB8-E3F3-47B8-BD91-02E56878BDF4}"/>
    <dgm:cxn modelId="{BA564BD1-D913-42C8-8650-71115D5A6EFF}" type="presOf" srcId="{64AB64AA-A57B-491D-BDAC-95859DB406D8}" destId="{45AA87DB-4F0B-49A3-B5FB-4DCCF5CCCAA2}" srcOrd="0" destOrd="1" presId="urn:microsoft.com/office/officeart/2005/8/layout/list1"/>
    <dgm:cxn modelId="{70DA1BD8-4209-483D-9009-819E07816FD5}" type="presOf" srcId="{3BD9D939-22EC-42D5-950D-44B6238DB722}" destId="{2744B5A7-AA44-4DFA-B332-096D2C57E0FE}" srcOrd="0" destOrd="0" presId="urn:microsoft.com/office/officeart/2005/8/layout/list1"/>
    <dgm:cxn modelId="{A825E0DD-F9CC-4EED-8E32-59359CCA37E9}" type="presOf" srcId="{96F3F07C-86BB-44D7-9E0C-31A27BC2B3C1}" destId="{57B8F12C-8BE6-416E-BAD3-896CB4359055}" srcOrd="1" destOrd="0" presId="urn:microsoft.com/office/officeart/2005/8/layout/list1"/>
    <dgm:cxn modelId="{D9B87FDE-179D-4ACA-B9E0-195BF2A93323}" type="presOf" srcId="{5214E8DB-EBB3-48BA-862A-6D821C02AFF6}" destId="{C6AEADA2-A884-4B57-864E-F12AC9CD8FC6}" srcOrd="0" destOrd="0" presId="urn:microsoft.com/office/officeart/2005/8/layout/list1"/>
    <dgm:cxn modelId="{D5614DE1-AC0B-431C-BA17-0A1FA15AF37F}" type="presOf" srcId="{9FF69A56-66DC-4261-91FB-EC9BB18E47C1}" destId="{2744B5A7-AA44-4DFA-B332-096D2C57E0FE}" srcOrd="0" destOrd="1" presId="urn:microsoft.com/office/officeart/2005/8/layout/list1"/>
    <dgm:cxn modelId="{72511CE2-8500-4D2A-B6F3-130AC0A46EA3}" type="presOf" srcId="{61512B6D-8A1D-4A79-B25D-95251EAFAD43}" destId="{22AA0A99-CFB5-4660-91AF-E37673512DDE}" srcOrd="0" destOrd="0" presId="urn:microsoft.com/office/officeart/2005/8/layout/list1"/>
    <dgm:cxn modelId="{EE1AC1EA-1623-495B-9160-8A1C99795C85}" srcId="{61512B6D-8A1D-4A79-B25D-95251EAFAD43}" destId="{64AB64AA-A57B-491D-BDAC-95859DB406D8}" srcOrd="1" destOrd="0" parTransId="{7B05AC42-0A20-4990-BA71-FA629451BB22}" sibTransId="{5B3E9028-27EB-45DE-B863-6997AFE6132F}"/>
    <dgm:cxn modelId="{185F22EE-D96F-4510-9A4C-37D40CE4071B}" type="presOf" srcId="{61512B6D-8A1D-4A79-B25D-95251EAFAD43}" destId="{A901757F-80A8-41AF-90F3-2F44FBA46FC1}" srcOrd="1" destOrd="0" presId="urn:microsoft.com/office/officeart/2005/8/layout/list1"/>
    <dgm:cxn modelId="{8A7CC1F0-13E5-4634-801F-A4B12096B122}" srcId="{B1478105-D229-4F42-9A5E-47726CA1E3B9}" destId="{5214E8DB-EBB3-48BA-862A-6D821C02AFF6}" srcOrd="0" destOrd="0" parTransId="{65078E8D-06DB-4154-B5C3-FDC5A9A50EA1}" sibTransId="{33464153-BF92-4AE7-907B-FEECC91EE4A2}"/>
    <dgm:cxn modelId="{42D53368-7123-45EE-BE82-55B6EBD35118}" type="presParOf" srcId="{5D479723-F204-4EAB-9318-798E31D48F3D}" destId="{4550D5D6-0EFB-472E-BCCD-BE1BB0551540}" srcOrd="0" destOrd="0" presId="urn:microsoft.com/office/officeart/2005/8/layout/list1"/>
    <dgm:cxn modelId="{A1230874-D07B-4692-A1DF-67553DCF3B5F}" type="presParOf" srcId="{4550D5D6-0EFB-472E-BCCD-BE1BB0551540}" destId="{A108C8B9-CC6F-4286-8D86-6D2D5A15D4E5}" srcOrd="0" destOrd="0" presId="urn:microsoft.com/office/officeart/2005/8/layout/list1"/>
    <dgm:cxn modelId="{E1804D44-89E4-4B71-8F0A-4A4541DAEF9C}" type="presParOf" srcId="{4550D5D6-0EFB-472E-BCCD-BE1BB0551540}" destId="{57B8F12C-8BE6-416E-BAD3-896CB4359055}" srcOrd="1" destOrd="0" presId="urn:microsoft.com/office/officeart/2005/8/layout/list1"/>
    <dgm:cxn modelId="{4608DC51-58ED-46AE-A4DA-E1379FBF247F}" type="presParOf" srcId="{5D479723-F204-4EAB-9318-798E31D48F3D}" destId="{C9FA75C9-985A-42D3-8C70-96C1F81BC3C1}" srcOrd="1" destOrd="0" presId="urn:microsoft.com/office/officeart/2005/8/layout/list1"/>
    <dgm:cxn modelId="{96FF8E36-8984-4A00-90D4-55FF9A31A33C}" type="presParOf" srcId="{5D479723-F204-4EAB-9318-798E31D48F3D}" destId="{2744B5A7-AA44-4DFA-B332-096D2C57E0FE}" srcOrd="2" destOrd="0" presId="urn:microsoft.com/office/officeart/2005/8/layout/list1"/>
    <dgm:cxn modelId="{D23BA992-0B42-410D-9F88-399058F42095}" type="presParOf" srcId="{5D479723-F204-4EAB-9318-798E31D48F3D}" destId="{69F98600-B5E6-413C-AAAA-CD3303A8C95B}" srcOrd="3" destOrd="0" presId="urn:microsoft.com/office/officeart/2005/8/layout/list1"/>
    <dgm:cxn modelId="{B83EAB77-FE5D-4556-B4D3-34FB62B21C6C}" type="presParOf" srcId="{5D479723-F204-4EAB-9318-798E31D48F3D}" destId="{955C10B9-EB6A-4D45-9FE8-93DFD6EAB3B4}" srcOrd="4" destOrd="0" presId="urn:microsoft.com/office/officeart/2005/8/layout/list1"/>
    <dgm:cxn modelId="{BFAF5918-5049-4173-8685-2C9F70A1EC3A}" type="presParOf" srcId="{955C10B9-EB6A-4D45-9FE8-93DFD6EAB3B4}" destId="{5680C6F0-6278-4830-BCAB-0E6554747D38}" srcOrd="0" destOrd="0" presId="urn:microsoft.com/office/officeart/2005/8/layout/list1"/>
    <dgm:cxn modelId="{94241F36-32AB-4279-A6DD-4B51DB9F06DF}" type="presParOf" srcId="{955C10B9-EB6A-4D45-9FE8-93DFD6EAB3B4}" destId="{40D79698-84F8-4B77-BBCD-80C9D4822303}" srcOrd="1" destOrd="0" presId="urn:microsoft.com/office/officeart/2005/8/layout/list1"/>
    <dgm:cxn modelId="{6D626D0F-B268-4219-BDF0-22C4707357DD}" type="presParOf" srcId="{5D479723-F204-4EAB-9318-798E31D48F3D}" destId="{E6FDDCCF-D9EE-415A-8017-16828C5C2759}" srcOrd="5" destOrd="0" presId="urn:microsoft.com/office/officeart/2005/8/layout/list1"/>
    <dgm:cxn modelId="{FE240A58-9045-4AA0-9CD5-B96472FE4E19}" type="presParOf" srcId="{5D479723-F204-4EAB-9318-798E31D48F3D}" destId="{C6AEADA2-A884-4B57-864E-F12AC9CD8FC6}" srcOrd="6" destOrd="0" presId="urn:microsoft.com/office/officeart/2005/8/layout/list1"/>
    <dgm:cxn modelId="{E4A56A4A-929A-4EF0-9E67-D8B565446634}" type="presParOf" srcId="{5D479723-F204-4EAB-9318-798E31D48F3D}" destId="{1A7C8D94-770C-4C0B-B962-540349322A93}" srcOrd="7" destOrd="0" presId="urn:microsoft.com/office/officeart/2005/8/layout/list1"/>
    <dgm:cxn modelId="{CAC5CFC7-8065-49CD-A8A9-2FF0C9040922}" type="presParOf" srcId="{5D479723-F204-4EAB-9318-798E31D48F3D}" destId="{A206A486-DC5F-45E2-88C0-62DC6937F30D}" srcOrd="8" destOrd="0" presId="urn:microsoft.com/office/officeart/2005/8/layout/list1"/>
    <dgm:cxn modelId="{67A26E0B-697D-42BC-A5B2-D129A04FE439}" type="presParOf" srcId="{A206A486-DC5F-45E2-88C0-62DC6937F30D}" destId="{22AA0A99-CFB5-4660-91AF-E37673512DDE}" srcOrd="0" destOrd="0" presId="urn:microsoft.com/office/officeart/2005/8/layout/list1"/>
    <dgm:cxn modelId="{617EE32C-7449-481C-BBCD-4BDAD2804A2B}" type="presParOf" srcId="{A206A486-DC5F-45E2-88C0-62DC6937F30D}" destId="{A901757F-80A8-41AF-90F3-2F44FBA46FC1}" srcOrd="1" destOrd="0" presId="urn:microsoft.com/office/officeart/2005/8/layout/list1"/>
    <dgm:cxn modelId="{CBBFA81F-DFF1-42F8-B416-60EB1E8EE8B0}" type="presParOf" srcId="{5D479723-F204-4EAB-9318-798E31D48F3D}" destId="{204C46CA-E18D-4D15-B645-2A8D6B32BBF0}" srcOrd="9" destOrd="0" presId="urn:microsoft.com/office/officeart/2005/8/layout/list1"/>
    <dgm:cxn modelId="{7DBF722E-31E0-48B0-B6EA-6D5B3F301322}" type="presParOf" srcId="{5D479723-F204-4EAB-9318-798E31D48F3D}" destId="{45AA87DB-4F0B-49A3-B5FB-4DCCF5CCCAA2}"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BF26FA-4DE2-4CAD-A835-E5616B2E0006}">
      <dsp:nvSpPr>
        <dsp:cNvPr id="0" name=""/>
        <dsp:cNvSpPr/>
      </dsp:nvSpPr>
      <dsp:spPr>
        <a:xfrm>
          <a:off x="2103120" y="1080"/>
          <a:ext cx="8412480" cy="1107504"/>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Describe the key characteristics of a gender-responsive adaptation plan for agriculture. </a:t>
          </a:r>
        </a:p>
      </dsp:txBody>
      <dsp:txXfrm>
        <a:off x="2103120" y="1080"/>
        <a:ext cx="8412480" cy="1107504"/>
      </dsp:txXfrm>
    </dsp:sp>
    <dsp:sp modelId="{F7525587-4D06-47EF-8F57-843BE347C48C}">
      <dsp:nvSpPr>
        <dsp:cNvPr id="0" name=""/>
        <dsp:cNvSpPr/>
      </dsp:nvSpPr>
      <dsp:spPr>
        <a:xfrm>
          <a:off x="0" y="1080"/>
          <a:ext cx="2103120" cy="1107504"/>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Describe</a:t>
          </a:r>
        </a:p>
      </dsp:txBody>
      <dsp:txXfrm>
        <a:off x="0" y="1080"/>
        <a:ext cx="2103120" cy="1107504"/>
      </dsp:txXfrm>
    </dsp:sp>
    <dsp:sp modelId="{D0D003CC-BB6A-466A-8851-2B794A124B30}">
      <dsp:nvSpPr>
        <dsp:cNvPr id="0" name=""/>
        <dsp:cNvSpPr/>
      </dsp:nvSpPr>
      <dsp:spPr>
        <a:xfrm>
          <a:off x="2103120" y="1175035"/>
          <a:ext cx="8412480" cy="1107504"/>
        </a:xfrm>
        <a:prstGeom prst="rect">
          <a:avLst/>
        </a:prstGeom>
        <a:solidFill>
          <a:schemeClr val="accent5">
            <a:tint val="40000"/>
            <a:alpha val="90000"/>
            <a:hueOff val="-3369881"/>
            <a:satOff val="-11416"/>
            <a:lumOff val="-1464"/>
            <a:alphaOff val="0"/>
          </a:schemeClr>
        </a:solidFill>
        <a:ln w="12700" cap="flat" cmpd="sng" algn="ctr">
          <a:solidFill>
            <a:schemeClr val="accent5">
              <a:tint val="40000"/>
              <a:alpha val="90000"/>
              <a:hueOff val="-3369881"/>
              <a:satOff val="-11416"/>
              <a:lumOff val="-14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Identify actions to take to ensure that gender is reflected in each section of a plan document. </a:t>
          </a:r>
        </a:p>
      </dsp:txBody>
      <dsp:txXfrm>
        <a:off x="2103120" y="1175035"/>
        <a:ext cx="8412480" cy="1107504"/>
      </dsp:txXfrm>
    </dsp:sp>
    <dsp:sp modelId="{1AC721FB-EFDA-4735-BAE4-31E0073C35D7}">
      <dsp:nvSpPr>
        <dsp:cNvPr id="0" name=""/>
        <dsp:cNvSpPr/>
      </dsp:nvSpPr>
      <dsp:spPr>
        <a:xfrm>
          <a:off x="0" y="1175035"/>
          <a:ext cx="2103120" cy="1107504"/>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Identify</a:t>
          </a:r>
        </a:p>
      </dsp:txBody>
      <dsp:txXfrm>
        <a:off x="0" y="1175035"/>
        <a:ext cx="2103120" cy="1107504"/>
      </dsp:txXfrm>
    </dsp:sp>
    <dsp:sp modelId="{26E78F6B-57A8-4931-81C7-29F5A621CE7A}">
      <dsp:nvSpPr>
        <dsp:cNvPr id="0" name=""/>
        <dsp:cNvSpPr/>
      </dsp:nvSpPr>
      <dsp:spPr>
        <a:xfrm>
          <a:off x="2103120" y="2348990"/>
          <a:ext cx="8412480" cy="1107504"/>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225" tIns="281306" rIns="163225" bIns="281306" numCol="1" spcCol="1270" anchor="ctr" anchorCtr="0">
          <a:noAutofit/>
        </a:bodyPr>
        <a:lstStyle/>
        <a:p>
          <a:pPr marL="0" lvl="0" indent="0" algn="l" defTabSz="844550">
            <a:lnSpc>
              <a:spcPct val="90000"/>
            </a:lnSpc>
            <a:spcBef>
              <a:spcPct val="0"/>
            </a:spcBef>
            <a:spcAft>
              <a:spcPct val="35000"/>
            </a:spcAft>
            <a:buNone/>
          </a:pPr>
          <a:r>
            <a:rPr lang="en-US" sz="1900" kern="1200"/>
            <a:t>Give examples of adaptation options that reflect a gender-responsive approach.</a:t>
          </a:r>
        </a:p>
      </dsp:txBody>
      <dsp:txXfrm>
        <a:off x="2103120" y="2348990"/>
        <a:ext cx="8412480" cy="1107504"/>
      </dsp:txXfrm>
    </dsp:sp>
    <dsp:sp modelId="{F1D21452-77E2-49E3-997B-8E8EA13E1EF3}">
      <dsp:nvSpPr>
        <dsp:cNvPr id="0" name=""/>
        <dsp:cNvSpPr/>
      </dsp:nvSpPr>
      <dsp:spPr>
        <a:xfrm>
          <a:off x="0" y="2348990"/>
          <a:ext cx="2103120" cy="1107504"/>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1290" tIns="109397" rIns="111290" bIns="109397" numCol="1" spcCol="1270" anchor="ctr" anchorCtr="0">
          <a:noAutofit/>
        </a:bodyPr>
        <a:lstStyle/>
        <a:p>
          <a:pPr marL="0" lvl="0" indent="0" algn="ctr" defTabSz="1066800">
            <a:lnSpc>
              <a:spcPct val="90000"/>
            </a:lnSpc>
            <a:spcBef>
              <a:spcPct val="0"/>
            </a:spcBef>
            <a:spcAft>
              <a:spcPct val="35000"/>
            </a:spcAft>
            <a:buNone/>
          </a:pPr>
          <a:r>
            <a:rPr lang="en-US" sz="2400" kern="1200"/>
            <a:t>Give</a:t>
          </a:r>
        </a:p>
      </dsp:txBody>
      <dsp:txXfrm>
        <a:off x="0" y="2348990"/>
        <a:ext cx="2103120" cy="11075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F76FA2-6D12-4733-91EE-90E41435A4D2}">
      <dsp:nvSpPr>
        <dsp:cNvPr id="0" name=""/>
        <dsp:cNvSpPr/>
      </dsp:nvSpPr>
      <dsp:spPr>
        <a:xfrm>
          <a:off x="-3961495" y="-608199"/>
          <a:ext cx="4721046" cy="4721046"/>
        </a:xfrm>
        <a:prstGeom prst="blockArc">
          <a:avLst>
            <a:gd name="adj1" fmla="val 18900000"/>
            <a:gd name="adj2" fmla="val 2700000"/>
            <a:gd name="adj3" fmla="val 458"/>
          </a:avLst>
        </a:pr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D9ABB8-2015-4233-94C7-E423FE7E4B2E}">
      <dsp:nvSpPr>
        <dsp:cNvPr id="0" name=""/>
        <dsp:cNvSpPr/>
      </dsp:nvSpPr>
      <dsp:spPr>
        <a:xfrm>
          <a:off x="488457" y="350464"/>
          <a:ext cx="7465143" cy="70092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Recognition of gender </a:t>
          </a:r>
          <a:r>
            <a:rPr lang="en-US" sz="1900" b="1" u="none" kern="1200" dirty="0"/>
            <a:t>differences</a:t>
          </a:r>
          <a:r>
            <a:rPr lang="en-US" sz="1900" b="1" kern="1200" dirty="0"/>
            <a:t> in adaptation </a:t>
          </a:r>
          <a:r>
            <a:rPr lang="en-US" sz="1900" b="1" u="sng" kern="1200" dirty="0"/>
            <a:t>needs, opportunities and capacities</a:t>
          </a:r>
          <a:endParaRPr lang="en-GB" sz="1900" u="sng" kern="1200" dirty="0"/>
        </a:p>
      </dsp:txBody>
      <dsp:txXfrm>
        <a:off x="488457" y="350464"/>
        <a:ext cx="7465143" cy="700929"/>
      </dsp:txXfrm>
    </dsp:sp>
    <dsp:sp modelId="{DC76514E-2830-40DB-8EA5-766829A7C693}">
      <dsp:nvSpPr>
        <dsp:cNvPr id="0" name=""/>
        <dsp:cNvSpPr/>
      </dsp:nvSpPr>
      <dsp:spPr>
        <a:xfrm>
          <a:off x="50376" y="262848"/>
          <a:ext cx="876162" cy="876162"/>
        </a:xfrm>
        <a:prstGeom prst="ellipse">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2B1E2B-3502-4AB0-88AC-76177C586B2A}">
      <dsp:nvSpPr>
        <dsp:cNvPr id="0" name=""/>
        <dsp:cNvSpPr/>
      </dsp:nvSpPr>
      <dsp:spPr>
        <a:xfrm>
          <a:off x="743244" y="1401859"/>
          <a:ext cx="7210355" cy="700929"/>
        </a:xfrm>
        <a:prstGeom prst="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u="sng" kern="1200" dirty="0"/>
            <a:t>participation and influence </a:t>
          </a:r>
          <a:r>
            <a:rPr lang="en-US" sz="1900" b="0" kern="1200" dirty="0"/>
            <a:t>by women and men in adaptation decision-making processes</a:t>
          </a:r>
          <a:endParaRPr lang="en-GB" sz="1900" b="0" kern="1200" dirty="0"/>
        </a:p>
      </dsp:txBody>
      <dsp:txXfrm>
        <a:off x="743244" y="1401859"/>
        <a:ext cx="7210355" cy="700929"/>
      </dsp:txXfrm>
    </dsp:sp>
    <dsp:sp modelId="{D4CF0E65-8117-43A6-88CB-221C5FFFDF17}">
      <dsp:nvSpPr>
        <dsp:cNvPr id="0" name=""/>
        <dsp:cNvSpPr/>
      </dsp:nvSpPr>
      <dsp:spPr>
        <a:xfrm>
          <a:off x="305163" y="1314242"/>
          <a:ext cx="876162" cy="876162"/>
        </a:xfrm>
        <a:prstGeom prst="ellipse">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ABC7FA-BC8D-44D1-83F5-6CAEF0B3A774}">
      <dsp:nvSpPr>
        <dsp:cNvPr id="0" name=""/>
        <dsp:cNvSpPr/>
      </dsp:nvSpPr>
      <dsp:spPr>
        <a:xfrm>
          <a:off x="488457" y="2453253"/>
          <a:ext cx="7465143" cy="700929"/>
        </a:xfrm>
        <a:prstGeom prst="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56363" tIns="48260" rIns="48260" bIns="48260" numCol="1" spcCol="1270" anchor="ctr" anchorCtr="0">
          <a:noAutofit/>
        </a:bodyPr>
        <a:lstStyle/>
        <a:p>
          <a:pPr marL="0" lvl="0" indent="0" algn="l" defTabSz="844550">
            <a:lnSpc>
              <a:spcPct val="90000"/>
            </a:lnSpc>
            <a:spcBef>
              <a:spcPct val="0"/>
            </a:spcBef>
            <a:spcAft>
              <a:spcPct val="35000"/>
            </a:spcAft>
            <a:buNone/>
          </a:pPr>
          <a:r>
            <a:rPr lang="en-US" sz="1900" kern="1200" dirty="0"/>
            <a:t>Equitable </a:t>
          </a:r>
          <a:r>
            <a:rPr lang="en-US" sz="1900" b="1" kern="1200" dirty="0"/>
            <a:t>access to </a:t>
          </a:r>
          <a:r>
            <a:rPr lang="en-US" sz="1900" b="1" u="sng" kern="1200" dirty="0"/>
            <a:t>financial resources and other benefits</a:t>
          </a:r>
          <a:r>
            <a:rPr lang="en-US" sz="1900" b="1" kern="1200" dirty="0"/>
            <a:t> </a:t>
          </a:r>
          <a:r>
            <a:rPr lang="en-US" sz="1900" b="0" kern="1200" dirty="0"/>
            <a:t>resulting from investments in adaptation between women and men</a:t>
          </a:r>
          <a:endParaRPr lang="en-GB" sz="1900" kern="1200" dirty="0"/>
        </a:p>
      </dsp:txBody>
      <dsp:txXfrm>
        <a:off x="488457" y="2453253"/>
        <a:ext cx="7465143" cy="700929"/>
      </dsp:txXfrm>
    </dsp:sp>
    <dsp:sp modelId="{DEEFC14B-C43B-4A6B-BE5A-B53D9A5E4040}">
      <dsp:nvSpPr>
        <dsp:cNvPr id="0" name=""/>
        <dsp:cNvSpPr/>
      </dsp:nvSpPr>
      <dsp:spPr>
        <a:xfrm>
          <a:off x="50376" y="2365637"/>
          <a:ext cx="876162" cy="876162"/>
        </a:xfrm>
        <a:prstGeom prst="ellipse">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7BA49C-B6E8-4B69-9A0B-4968B2ACFB7D}">
      <dsp:nvSpPr>
        <dsp:cNvPr id="0" name=""/>
        <dsp:cNvSpPr/>
      </dsp:nvSpPr>
      <dsp:spPr>
        <a:xfrm>
          <a:off x="0" y="311436"/>
          <a:ext cx="10515600" cy="11655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Relevant national and international commitments on gender equality</a:t>
          </a:r>
          <a:endParaRPr lang="en-GB" sz="2000" kern="1200" dirty="0"/>
        </a:p>
        <a:p>
          <a:pPr marL="228600" lvl="1" indent="-228600" algn="l" defTabSz="889000">
            <a:lnSpc>
              <a:spcPct val="90000"/>
            </a:lnSpc>
            <a:spcBef>
              <a:spcPct val="0"/>
            </a:spcBef>
            <a:spcAft>
              <a:spcPct val="15000"/>
            </a:spcAft>
            <a:buChar char="•"/>
          </a:pPr>
          <a:r>
            <a:rPr lang="en-GB" sz="2000" kern="1200"/>
            <a:t>Importance of gender in context of adaptation in agriculture</a:t>
          </a:r>
          <a:endParaRPr lang="en-GB" sz="2000" kern="1200" dirty="0"/>
        </a:p>
      </dsp:txBody>
      <dsp:txXfrm>
        <a:off x="0" y="311436"/>
        <a:ext cx="10515600" cy="1165500"/>
      </dsp:txXfrm>
    </dsp:sp>
    <dsp:sp modelId="{7BBD910C-EEF0-497F-94FD-1150D8B8713C}">
      <dsp:nvSpPr>
        <dsp:cNvPr id="0" name=""/>
        <dsp:cNvSpPr/>
      </dsp:nvSpPr>
      <dsp:spPr>
        <a:xfrm>
          <a:off x="525780" y="16236"/>
          <a:ext cx="7360920"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a:t>1. Preamble and Justification</a:t>
          </a:r>
          <a:endParaRPr lang="en-GB" sz="2000" kern="1200" dirty="0"/>
        </a:p>
      </dsp:txBody>
      <dsp:txXfrm>
        <a:off x="554601" y="45057"/>
        <a:ext cx="7303278" cy="532758"/>
      </dsp:txXfrm>
    </dsp:sp>
    <dsp:sp modelId="{6189BA68-DB4C-48E4-95AE-39293C1FCEB0}">
      <dsp:nvSpPr>
        <dsp:cNvPr id="0" name=""/>
        <dsp:cNvSpPr/>
      </dsp:nvSpPr>
      <dsp:spPr>
        <a:xfrm>
          <a:off x="0" y="1880136"/>
          <a:ext cx="10515600" cy="8505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How gender expertise applied throughout by various organizations, experts</a:t>
          </a:r>
          <a:endParaRPr lang="en-GB" sz="2000" kern="1200" dirty="0"/>
        </a:p>
      </dsp:txBody>
      <dsp:txXfrm>
        <a:off x="0" y="1880136"/>
        <a:ext cx="10515600" cy="850500"/>
      </dsp:txXfrm>
    </dsp:sp>
    <dsp:sp modelId="{EE92F75D-8609-4DF0-A234-C6E420FC1FC8}">
      <dsp:nvSpPr>
        <dsp:cNvPr id="0" name=""/>
        <dsp:cNvSpPr/>
      </dsp:nvSpPr>
      <dsp:spPr>
        <a:xfrm>
          <a:off x="525780" y="1584936"/>
          <a:ext cx="7360920" cy="5904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a:t>2. Methodology for developing the plan</a:t>
          </a:r>
          <a:endParaRPr lang="en-GB" sz="2000" kern="1200" dirty="0"/>
        </a:p>
      </dsp:txBody>
      <dsp:txXfrm>
        <a:off x="554601" y="1613757"/>
        <a:ext cx="7303278" cy="532758"/>
      </dsp:txXfrm>
    </dsp:sp>
    <dsp:sp modelId="{80F75568-945B-4CB0-B135-9A60880F9E2D}">
      <dsp:nvSpPr>
        <dsp:cNvPr id="0" name=""/>
        <dsp:cNvSpPr/>
      </dsp:nvSpPr>
      <dsp:spPr>
        <a:xfrm>
          <a:off x="0" y="3133836"/>
          <a:ext cx="10515600" cy="15120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16560" rIns="816127"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a:t>Gender in national development context (e.g. education, employment in ag)</a:t>
          </a:r>
          <a:endParaRPr lang="en-GB" sz="2000" kern="1200" dirty="0"/>
        </a:p>
        <a:p>
          <a:pPr marL="228600" lvl="1" indent="-228600" algn="l" defTabSz="889000">
            <a:lnSpc>
              <a:spcPct val="90000"/>
            </a:lnSpc>
            <a:spcBef>
              <a:spcPct val="0"/>
            </a:spcBef>
            <a:spcAft>
              <a:spcPct val="15000"/>
            </a:spcAft>
            <a:buChar char="•"/>
          </a:pPr>
          <a:r>
            <a:rPr lang="en-GB" sz="2000" kern="1200" dirty="0"/>
            <a:t>Gender issues in agriculture (results of gender analysis)</a:t>
          </a:r>
        </a:p>
        <a:p>
          <a:pPr marL="228600" lvl="1" indent="-228600" algn="l" defTabSz="889000">
            <a:lnSpc>
              <a:spcPct val="90000"/>
            </a:lnSpc>
            <a:spcBef>
              <a:spcPct val="0"/>
            </a:spcBef>
            <a:spcAft>
              <a:spcPct val="15000"/>
            </a:spcAft>
            <a:buChar char="•"/>
          </a:pPr>
          <a:r>
            <a:rPr lang="en-GB" sz="2000" kern="1200" dirty="0"/>
            <a:t>Climate trends as observed by rural women and men</a:t>
          </a:r>
        </a:p>
      </dsp:txBody>
      <dsp:txXfrm>
        <a:off x="0" y="3133836"/>
        <a:ext cx="10515600" cy="1512000"/>
      </dsp:txXfrm>
    </dsp:sp>
    <dsp:sp modelId="{A7FBC11D-92BE-4CC2-99C0-FDEA2BE0867E}">
      <dsp:nvSpPr>
        <dsp:cNvPr id="0" name=""/>
        <dsp:cNvSpPr/>
      </dsp:nvSpPr>
      <dsp:spPr>
        <a:xfrm>
          <a:off x="525780" y="2838636"/>
          <a:ext cx="7360920" cy="5904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889000">
            <a:lnSpc>
              <a:spcPct val="90000"/>
            </a:lnSpc>
            <a:spcBef>
              <a:spcPct val="0"/>
            </a:spcBef>
            <a:spcAft>
              <a:spcPct val="35000"/>
            </a:spcAft>
            <a:buNone/>
          </a:pPr>
          <a:r>
            <a:rPr lang="en-GB" sz="2000" kern="1200" dirty="0"/>
            <a:t>3. Context</a:t>
          </a:r>
        </a:p>
      </dsp:txBody>
      <dsp:txXfrm>
        <a:off x="554601" y="2867457"/>
        <a:ext cx="7303278" cy="53275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AE981-5187-480F-8627-2FD35B3AD1A6}">
      <dsp:nvSpPr>
        <dsp:cNvPr id="0" name=""/>
        <dsp:cNvSpPr/>
      </dsp:nvSpPr>
      <dsp:spPr>
        <a:xfrm>
          <a:off x="0" y="404788"/>
          <a:ext cx="10515600" cy="1488374"/>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Gender dimensions of vulnerability to climate change impacts including women’s and men’s priorities, opportunities, and constraints in responding to the impacts.</a:t>
          </a:r>
        </a:p>
      </dsp:txBody>
      <dsp:txXfrm>
        <a:off x="0" y="404788"/>
        <a:ext cx="10515600" cy="1488374"/>
      </dsp:txXfrm>
    </dsp:sp>
    <dsp:sp modelId="{3202F20E-97AD-4561-B8B4-FF824A4465EB}">
      <dsp:nvSpPr>
        <dsp:cNvPr id="0" name=""/>
        <dsp:cNvSpPr/>
      </dsp:nvSpPr>
      <dsp:spPr>
        <a:xfrm>
          <a:off x="525780" y="94828"/>
          <a:ext cx="7360920" cy="6199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Font typeface="+mj-lt"/>
            <a:buNone/>
          </a:pPr>
          <a:r>
            <a:rPr lang="en-GB" sz="2100" kern="1200"/>
            <a:t>4. Climate change impacts and vulnerability analysis</a:t>
          </a:r>
          <a:endParaRPr lang="en-GB" sz="2100" kern="1200" dirty="0"/>
        </a:p>
      </dsp:txBody>
      <dsp:txXfrm>
        <a:off x="556042" y="125090"/>
        <a:ext cx="7300396" cy="559396"/>
      </dsp:txXfrm>
    </dsp:sp>
    <dsp:sp modelId="{6E7362DF-70B7-4501-9F21-D38C9109606A}">
      <dsp:nvSpPr>
        <dsp:cNvPr id="0" name=""/>
        <dsp:cNvSpPr/>
      </dsp:nvSpPr>
      <dsp:spPr>
        <a:xfrm>
          <a:off x="0" y="2316523"/>
          <a:ext cx="10515600" cy="1819125"/>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37388" rIns="816127" bIns="149352" numCol="1" spcCol="1270" anchor="t" anchorCtr="0">
          <a:noAutofit/>
        </a:bodyPr>
        <a:lstStyle/>
        <a:p>
          <a:pPr marL="228600" lvl="1" indent="-228600" algn="l" defTabSz="933450">
            <a:lnSpc>
              <a:spcPct val="90000"/>
            </a:lnSpc>
            <a:spcBef>
              <a:spcPct val="0"/>
            </a:spcBef>
            <a:spcAft>
              <a:spcPct val="15000"/>
            </a:spcAft>
            <a:buChar char="•"/>
          </a:pPr>
          <a:r>
            <a:rPr lang="en-GB" sz="2100" kern="1200" dirty="0"/>
            <a:t>Roles of key stakeholders in meeting gender equality commitments, including those in existing agriculture and climate change policies/plans</a:t>
          </a:r>
        </a:p>
        <a:p>
          <a:pPr marL="228600" lvl="1" indent="-228600" algn="l" defTabSz="933450">
            <a:lnSpc>
              <a:spcPct val="90000"/>
            </a:lnSpc>
            <a:spcBef>
              <a:spcPct val="0"/>
            </a:spcBef>
            <a:spcAft>
              <a:spcPct val="15000"/>
            </a:spcAft>
            <a:buChar char="•"/>
          </a:pPr>
          <a:r>
            <a:rPr lang="en-GB" sz="2100" kern="1200" dirty="0"/>
            <a:t>Possible barriers to gender-responsive policy implementation (e.g. lack of collaboration between key ministries)</a:t>
          </a:r>
        </a:p>
      </dsp:txBody>
      <dsp:txXfrm>
        <a:off x="0" y="2316523"/>
        <a:ext cx="10515600" cy="1819125"/>
      </dsp:txXfrm>
    </dsp:sp>
    <dsp:sp modelId="{5BF9F4F6-B632-4F83-B54D-6B45AE44EA8B}">
      <dsp:nvSpPr>
        <dsp:cNvPr id="0" name=""/>
        <dsp:cNvSpPr/>
      </dsp:nvSpPr>
      <dsp:spPr>
        <a:xfrm>
          <a:off x="525780" y="2006563"/>
          <a:ext cx="7360920" cy="6199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933450">
            <a:lnSpc>
              <a:spcPct val="90000"/>
            </a:lnSpc>
            <a:spcBef>
              <a:spcPct val="0"/>
            </a:spcBef>
            <a:spcAft>
              <a:spcPct val="35000"/>
            </a:spcAft>
            <a:buNone/>
          </a:pPr>
          <a:r>
            <a:rPr lang="en-GB" sz="2100" kern="1200"/>
            <a:t>5. Policy and institutional framework</a:t>
          </a:r>
          <a:endParaRPr lang="en-GB" sz="2100" kern="1200" dirty="0"/>
        </a:p>
      </dsp:txBody>
      <dsp:txXfrm>
        <a:off x="556042" y="2036825"/>
        <a:ext cx="7300396"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00357D-084C-45E2-8ED4-C6EA2D7AA7BD}">
      <dsp:nvSpPr>
        <dsp:cNvPr id="0" name=""/>
        <dsp:cNvSpPr/>
      </dsp:nvSpPr>
      <dsp:spPr>
        <a:xfrm>
          <a:off x="0" y="325673"/>
          <a:ext cx="10167651" cy="48195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89123" tIns="354076" rIns="789123" bIns="120904" numCol="1" spcCol="1270" anchor="t" anchorCtr="0">
          <a:noAutofit/>
        </a:bodyPr>
        <a:lstStyle/>
        <a:p>
          <a:pPr marL="171450" lvl="1" indent="-171450" algn="l" defTabSz="755650">
            <a:lnSpc>
              <a:spcPct val="90000"/>
            </a:lnSpc>
            <a:spcBef>
              <a:spcPct val="0"/>
            </a:spcBef>
            <a:spcAft>
              <a:spcPct val="15000"/>
            </a:spcAft>
            <a:buChar char="•"/>
          </a:pPr>
          <a:r>
            <a:rPr lang="en-GB" sz="1700" kern="1200" dirty="0"/>
            <a:t>Vision, objectives and guiding principles may include “gender-responsiveness”</a:t>
          </a:r>
        </a:p>
        <a:p>
          <a:pPr marL="171450" lvl="1" indent="-171450" algn="l" defTabSz="755650">
            <a:lnSpc>
              <a:spcPct val="90000"/>
            </a:lnSpc>
            <a:spcBef>
              <a:spcPct val="0"/>
            </a:spcBef>
            <a:spcAft>
              <a:spcPct val="15000"/>
            </a:spcAft>
            <a:buChar char="•"/>
          </a:pPr>
          <a:r>
            <a:rPr lang="en-GB" sz="1700" kern="1200" dirty="0"/>
            <a:t>Adaptation options</a:t>
          </a:r>
        </a:p>
        <a:p>
          <a:pPr marL="342900" lvl="2" indent="-171450" algn="l" defTabSz="755650">
            <a:lnSpc>
              <a:spcPct val="90000"/>
            </a:lnSpc>
            <a:spcBef>
              <a:spcPct val="0"/>
            </a:spcBef>
            <a:spcAft>
              <a:spcPct val="15000"/>
            </a:spcAft>
            <a:buChar char="•"/>
          </a:pPr>
          <a:r>
            <a:rPr lang="en-GB" sz="1700" kern="1200" dirty="0"/>
            <a:t>Describe gender considerations used when identifying adaptation options, e.g. access to information/climate services, participation in decision-making, participation in groups, constraining cultural norms, and more.</a:t>
          </a:r>
        </a:p>
        <a:p>
          <a:pPr marL="342900" lvl="2" indent="-171450" algn="l" defTabSz="755650">
            <a:lnSpc>
              <a:spcPct val="90000"/>
            </a:lnSpc>
            <a:spcBef>
              <a:spcPct val="0"/>
            </a:spcBef>
            <a:spcAft>
              <a:spcPct val="15000"/>
            </a:spcAft>
            <a:buChar char="•"/>
          </a:pPr>
          <a:r>
            <a:rPr lang="en-GB" sz="1700" kern="1200" dirty="0"/>
            <a:t>One gender-focused adaptation option, e.g. “Promote a gender-responsive climate smart agriculture programme”.</a:t>
          </a:r>
        </a:p>
        <a:p>
          <a:pPr marL="342900" lvl="2" indent="-171450" algn="l" defTabSz="755650">
            <a:lnSpc>
              <a:spcPct val="90000"/>
            </a:lnSpc>
            <a:spcBef>
              <a:spcPct val="0"/>
            </a:spcBef>
            <a:spcAft>
              <a:spcPct val="15000"/>
            </a:spcAft>
            <a:buChar char="•"/>
          </a:pPr>
          <a:r>
            <a:rPr lang="en-GB" sz="1700" kern="1200" dirty="0"/>
            <a:t>Reflect consideration of gender in all adaptation options, e.g.</a:t>
          </a:r>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a:p>
          <a:pPr marL="342900" lvl="2" indent="-171450" algn="l" defTabSz="755650">
            <a:lnSpc>
              <a:spcPct val="90000"/>
            </a:lnSpc>
            <a:spcBef>
              <a:spcPct val="0"/>
            </a:spcBef>
            <a:spcAft>
              <a:spcPct val="15000"/>
            </a:spcAft>
            <a:buChar char="•"/>
          </a:pPr>
          <a:endParaRPr lang="en-GB" sz="1700" kern="1200" dirty="0"/>
        </a:p>
      </dsp:txBody>
      <dsp:txXfrm>
        <a:off x="0" y="325673"/>
        <a:ext cx="10167651" cy="4819500"/>
      </dsp:txXfrm>
    </dsp:sp>
    <dsp:sp modelId="{D8C3578C-461D-4FEE-B510-BF1543DBBEE8}">
      <dsp:nvSpPr>
        <dsp:cNvPr id="0" name=""/>
        <dsp:cNvSpPr/>
      </dsp:nvSpPr>
      <dsp:spPr>
        <a:xfrm>
          <a:off x="508382" y="74753"/>
          <a:ext cx="7117355"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9019" tIns="0" rIns="269019" bIns="0" numCol="1" spcCol="1270" anchor="ctr" anchorCtr="0">
          <a:noAutofit/>
        </a:bodyPr>
        <a:lstStyle/>
        <a:p>
          <a:pPr marL="0" lvl="0" indent="0" algn="l" defTabSz="755650">
            <a:lnSpc>
              <a:spcPct val="90000"/>
            </a:lnSpc>
            <a:spcBef>
              <a:spcPct val="0"/>
            </a:spcBef>
            <a:spcAft>
              <a:spcPct val="35000"/>
            </a:spcAft>
            <a:buFont typeface="+mj-lt"/>
            <a:buNone/>
          </a:pPr>
          <a:r>
            <a:rPr lang="en-GB" sz="1700" kern="1200"/>
            <a:t>6. Priority adaptation options</a:t>
          </a:r>
          <a:endParaRPr lang="en-GB" sz="1700" kern="1200" dirty="0"/>
        </a:p>
      </dsp:txBody>
      <dsp:txXfrm>
        <a:off x="532880" y="99251"/>
        <a:ext cx="7068359" cy="45284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4B5A7-AA44-4DFA-B332-096D2C57E0FE}">
      <dsp:nvSpPr>
        <dsp:cNvPr id="0" name=""/>
        <dsp:cNvSpPr/>
      </dsp:nvSpPr>
      <dsp:spPr>
        <a:xfrm>
          <a:off x="0" y="325442"/>
          <a:ext cx="10251808" cy="14490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Describe institutional arrangements, roles and responsibilities to mainstream gender in implementation</a:t>
          </a:r>
        </a:p>
        <a:p>
          <a:pPr marL="228600" lvl="1" indent="-228600" algn="l" defTabSz="889000">
            <a:lnSpc>
              <a:spcPct val="90000"/>
            </a:lnSpc>
            <a:spcBef>
              <a:spcPct val="0"/>
            </a:spcBef>
            <a:spcAft>
              <a:spcPct val="15000"/>
            </a:spcAft>
            <a:buChar char="•"/>
          </a:pPr>
          <a:r>
            <a:rPr lang="en-GB" sz="2000" kern="1200" dirty="0"/>
            <a:t>Identify how to close skills gaps</a:t>
          </a:r>
        </a:p>
      </dsp:txBody>
      <dsp:txXfrm>
        <a:off x="0" y="325442"/>
        <a:ext cx="10251808" cy="1449000"/>
      </dsp:txXfrm>
    </dsp:sp>
    <dsp:sp modelId="{57B8F12C-8BE6-416E-BAD3-896CB4359055}">
      <dsp:nvSpPr>
        <dsp:cNvPr id="0" name=""/>
        <dsp:cNvSpPr/>
      </dsp:nvSpPr>
      <dsp:spPr>
        <a:xfrm>
          <a:off x="512590" y="30242"/>
          <a:ext cx="7176265" cy="59040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Font typeface="+mj-lt"/>
            <a:buNone/>
          </a:pPr>
          <a:r>
            <a:rPr lang="en-GB" sz="2000" kern="1200"/>
            <a:t>7. Coordination and implementation arrangements</a:t>
          </a:r>
          <a:endParaRPr lang="en-GB" sz="2000" kern="1200" dirty="0"/>
        </a:p>
      </dsp:txBody>
      <dsp:txXfrm>
        <a:off x="541411" y="59063"/>
        <a:ext cx="7118623" cy="532758"/>
      </dsp:txXfrm>
    </dsp:sp>
    <dsp:sp modelId="{C6AEADA2-A884-4B57-864E-F12AC9CD8FC6}">
      <dsp:nvSpPr>
        <dsp:cNvPr id="0" name=""/>
        <dsp:cNvSpPr/>
      </dsp:nvSpPr>
      <dsp:spPr>
        <a:xfrm>
          <a:off x="0" y="2177642"/>
          <a:ext cx="10251808" cy="850500"/>
        </a:xfrm>
        <a:prstGeom prst="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Develop a gender-responsive monitoring framework</a:t>
          </a:r>
        </a:p>
      </dsp:txBody>
      <dsp:txXfrm>
        <a:off x="0" y="2177642"/>
        <a:ext cx="10251808" cy="850500"/>
      </dsp:txXfrm>
    </dsp:sp>
    <dsp:sp modelId="{40D79698-84F8-4B77-BBCD-80C9D4822303}">
      <dsp:nvSpPr>
        <dsp:cNvPr id="0" name=""/>
        <dsp:cNvSpPr/>
      </dsp:nvSpPr>
      <dsp:spPr>
        <a:xfrm>
          <a:off x="512590" y="1882442"/>
          <a:ext cx="7176265" cy="59040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None/>
          </a:pPr>
          <a:r>
            <a:rPr lang="en-GB" sz="2000" kern="1200"/>
            <a:t>8. Monitoring, reporting and evaluation</a:t>
          </a:r>
          <a:endParaRPr lang="en-GB" sz="2000" kern="1200" dirty="0"/>
        </a:p>
      </dsp:txBody>
      <dsp:txXfrm>
        <a:off x="541411" y="1911263"/>
        <a:ext cx="7118623" cy="532758"/>
      </dsp:txXfrm>
    </dsp:sp>
    <dsp:sp modelId="{45AA87DB-4F0B-49A3-B5FB-4DCCF5CCCAA2}">
      <dsp:nvSpPr>
        <dsp:cNvPr id="0" name=""/>
        <dsp:cNvSpPr/>
      </dsp:nvSpPr>
      <dsp:spPr>
        <a:xfrm>
          <a:off x="0" y="3431342"/>
          <a:ext cx="10251808" cy="11655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95654" tIns="416560" rIns="795654" bIns="142240" numCol="1" spcCol="1270" anchor="t" anchorCtr="0">
          <a:noAutofit/>
        </a:bodyPr>
        <a:lstStyle/>
        <a:p>
          <a:pPr marL="228600" lvl="1" indent="-228600" algn="l" defTabSz="889000">
            <a:lnSpc>
              <a:spcPct val="90000"/>
            </a:lnSpc>
            <a:spcBef>
              <a:spcPct val="0"/>
            </a:spcBef>
            <a:spcAft>
              <a:spcPct val="15000"/>
            </a:spcAft>
            <a:buChar char="•"/>
          </a:pPr>
          <a:r>
            <a:rPr lang="en-GB" sz="2000" kern="1200" dirty="0"/>
            <a:t>Use gender-responsive budgeting principles to allocate resources</a:t>
          </a:r>
        </a:p>
        <a:p>
          <a:pPr marL="228600" lvl="1" indent="-228600" algn="l" defTabSz="889000">
            <a:lnSpc>
              <a:spcPct val="90000"/>
            </a:lnSpc>
            <a:spcBef>
              <a:spcPct val="0"/>
            </a:spcBef>
            <a:spcAft>
              <a:spcPct val="15000"/>
            </a:spcAft>
            <a:buChar char="•"/>
          </a:pPr>
          <a:r>
            <a:rPr lang="en-GB" sz="2000" kern="1200" dirty="0"/>
            <a:t>Refer to efforts to meet gender requirements of donors</a:t>
          </a:r>
        </a:p>
      </dsp:txBody>
      <dsp:txXfrm>
        <a:off x="0" y="3431342"/>
        <a:ext cx="10251808" cy="1165500"/>
      </dsp:txXfrm>
    </dsp:sp>
    <dsp:sp modelId="{A901757F-80A8-41AF-90F3-2F44FBA46FC1}">
      <dsp:nvSpPr>
        <dsp:cNvPr id="0" name=""/>
        <dsp:cNvSpPr/>
      </dsp:nvSpPr>
      <dsp:spPr>
        <a:xfrm>
          <a:off x="512590" y="3136142"/>
          <a:ext cx="7176265" cy="59040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1246" tIns="0" rIns="271246" bIns="0" numCol="1" spcCol="1270" anchor="ctr" anchorCtr="0">
          <a:noAutofit/>
        </a:bodyPr>
        <a:lstStyle/>
        <a:p>
          <a:pPr marL="0" lvl="0" indent="0" algn="l" defTabSz="889000">
            <a:lnSpc>
              <a:spcPct val="90000"/>
            </a:lnSpc>
            <a:spcBef>
              <a:spcPct val="0"/>
            </a:spcBef>
            <a:spcAft>
              <a:spcPct val="35000"/>
            </a:spcAft>
            <a:buNone/>
          </a:pPr>
          <a:r>
            <a:rPr lang="en-GB" sz="2000" kern="1200" dirty="0"/>
            <a:t>9. Financing and resource mobilization</a:t>
          </a:r>
        </a:p>
      </dsp:txBody>
      <dsp:txXfrm>
        <a:off x="541411" y="3164963"/>
        <a:ext cx="7118623" cy="532758"/>
      </dsp:txXfrm>
    </dsp:sp>
  </dsp:spTree>
</dsp:drawing>
</file>

<file path=ppt/diagrams/layout1.xml><?xml version="1.0" encoding="utf-8"?>
<dgm:layoutDef xmlns:dgm="http://schemas.openxmlformats.org/drawingml/2006/diagram" xmlns:a="http://schemas.openxmlformats.org/drawingml/2006/main" uniqueId="urn:microsoft.com/office/officeart/2016/7/layout/VerticalSolidActionList">
  <dgm:title val="Vertical Solid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alignNode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AccFollow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9A5FB-8F06-46AB-8BFC-8E9033536231}" type="datetimeFigureOut">
              <a:rPr lang="en-GB" smtClean="0"/>
              <a:t>30/09/2019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DBC35A-9BEA-4DE8-9907-F77B0799BF53}" type="slidenum">
              <a:rPr lang="en-GB" smtClean="0"/>
              <a:t>‹#›</a:t>
            </a:fld>
            <a:endParaRPr lang="en-GB"/>
          </a:p>
        </p:txBody>
      </p:sp>
    </p:spTree>
    <p:extLst>
      <p:ext uri="{BB962C8B-B14F-4D97-AF65-F5344CB8AC3E}">
        <p14:creationId xmlns:p14="http://schemas.microsoft.com/office/powerpoint/2010/main" val="3488097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See Unit 4.1 in the Guide for Trainers for ideas for a session on drafting each section of an agriculture adaptation plan document to ensure that it will contribute to gender-responsive adaptation in the agriculture sectors.</a:t>
            </a:r>
          </a:p>
        </p:txBody>
      </p:sp>
      <p:sp>
        <p:nvSpPr>
          <p:cNvPr id="4" name="Slide Number Placeholder 3"/>
          <p:cNvSpPr>
            <a:spLocks noGrp="1"/>
          </p:cNvSpPr>
          <p:nvPr>
            <p:ph type="sldNum" sz="quarter" idx="5"/>
          </p:nvPr>
        </p:nvSpPr>
        <p:spPr/>
        <p:txBody>
          <a:bodyPr/>
          <a:lstStyle/>
          <a:p>
            <a:fld id="{52DBC35A-9BEA-4DE8-9907-F77B0799BF53}" type="slidenum">
              <a:rPr lang="en-GB" smtClean="0"/>
              <a:t>1</a:t>
            </a:fld>
            <a:endParaRPr lang="en-GB"/>
          </a:p>
        </p:txBody>
      </p:sp>
    </p:spTree>
    <p:extLst>
      <p:ext uri="{BB962C8B-B14F-4D97-AF65-F5344CB8AC3E}">
        <p14:creationId xmlns:p14="http://schemas.microsoft.com/office/powerpoint/2010/main" val="7019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You can include examples from the Guide for Trainers or use a local example</a:t>
            </a:r>
          </a:p>
          <a:p>
            <a:endParaRPr lang="en-GB" dirty="0"/>
          </a:p>
        </p:txBody>
      </p:sp>
      <p:sp>
        <p:nvSpPr>
          <p:cNvPr id="4" name="Slide Number Placeholder 3"/>
          <p:cNvSpPr>
            <a:spLocks noGrp="1"/>
          </p:cNvSpPr>
          <p:nvPr>
            <p:ph type="sldNum" sz="quarter" idx="5"/>
          </p:nvPr>
        </p:nvSpPr>
        <p:spPr/>
        <p:txBody>
          <a:bodyPr/>
          <a:lstStyle/>
          <a:p>
            <a:fld id="{52DBC35A-9BEA-4DE8-9907-F77B0799BF53}" type="slidenum">
              <a:rPr lang="en-GB" smtClean="0"/>
              <a:t>12</a:t>
            </a:fld>
            <a:endParaRPr lang="en-GB"/>
          </a:p>
        </p:txBody>
      </p:sp>
    </p:spTree>
    <p:extLst>
      <p:ext uri="{BB962C8B-B14F-4D97-AF65-F5344CB8AC3E}">
        <p14:creationId xmlns:p14="http://schemas.microsoft.com/office/powerpoint/2010/main" val="251042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Trainer:</a:t>
            </a:r>
          </a:p>
          <a:p>
            <a:r>
              <a:rPr lang="en-GB" dirty="0"/>
              <a:t>Refresh training participants’ memory of the definition of “gender-responsive adaptation”, first introduced in Unit 2.1.</a:t>
            </a:r>
          </a:p>
        </p:txBody>
      </p:sp>
      <p:sp>
        <p:nvSpPr>
          <p:cNvPr id="4" name="Slide Number Placeholder 3"/>
          <p:cNvSpPr>
            <a:spLocks noGrp="1"/>
          </p:cNvSpPr>
          <p:nvPr>
            <p:ph type="sldNum" sz="quarter" idx="5"/>
          </p:nvPr>
        </p:nvSpPr>
        <p:spPr/>
        <p:txBody>
          <a:bodyPr/>
          <a:lstStyle/>
          <a:p>
            <a:fld id="{A064039D-7796-49CA-AA28-D4194E734FC2}" type="slidenum">
              <a:rPr lang="en-GB" smtClean="0"/>
              <a:t>3</a:t>
            </a:fld>
            <a:endParaRPr lang="en-GB"/>
          </a:p>
        </p:txBody>
      </p:sp>
    </p:spTree>
    <p:extLst>
      <p:ext uri="{BB962C8B-B14F-4D97-AF65-F5344CB8AC3E}">
        <p14:creationId xmlns:p14="http://schemas.microsoft.com/office/powerpoint/2010/main" val="3574627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 </a:t>
            </a:r>
          </a:p>
          <a:p>
            <a:r>
              <a:rPr lang="en-GB" dirty="0"/>
              <a:t>Ask participants if they think there are other risks to not considering gender</a:t>
            </a:r>
          </a:p>
        </p:txBody>
      </p:sp>
      <p:sp>
        <p:nvSpPr>
          <p:cNvPr id="4" name="Slide Number Placeholder 3"/>
          <p:cNvSpPr>
            <a:spLocks noGrp="1"/>
          </p:cNvSpPr>
          <p:nvPr>
            <p:ph type="sldNum" sz="quarter" idx="5"/>
          </p:nvPr>
        </p:nvSpPr>
        <p:spPr/>
        <p:txBody>
          <a:bodyPr/>
          <a:lstStyle/>
          <a:p>
            <a:fld id="{52DBC35A-9BEA-4DE8-9907-F77B0799BF53}" type="slidenum">
              <a:rPr lang="en-GB" smtClean="0"/>
              <a:t>4</a:t>
            </a:fld>
            <a:endParaRPr lang="en-GB"/>
          </a:p>
        </p:txBody>
      </p:sp>
    </p:spTree>
    <p:extLst>
      <p:ext uri="{BB962C8B-B14F-4D97-AF65-F5344CB8AC3E}">
        <p14:creationId xmlns:p14="http://schemas.microsoft.com/office/powerpoint/2010/main" val="32881482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Note to trainer: This slide is used in Unit 2.2. Refer to Unit 2.2 where gender-responsive stakeholder consultation was discussed, emphasizing that this element of the process is important to develop a document that is gender-responsive</a:t>
            </a:r>
          </a:p>
        </p:txBody>
      </p:sp>
      <p:sp>
        <p:nvSpPr>
          <p:cNvPr id="4" name="Slide Number Placeholder 3"/>
          <p:cNvSpPr>
            <a:spLocks noGrp="1"/>
          </p:cNvSpPr>
          <p:nvPr>
            <p:ph type="sldNum" sz="quarter" idx="5"/>
          </p:nvPr>
        </p:nvSpPr>
        <p:spPr/>
        <p:txBody>
          <a:bodyPr/>
          <a:lstStyle/>
          <a:p>
            <a:fld id="{0585C318-D70F-4C4C-BE52-88558813BE60}" type="slidenum">
              <a:rPr lang="en-GB" smtClean="0"/>
              <a:t>5</a:t>
            </a:fld>
            <a:endParaRPr lang="en-GB"/>
          </a:p>
        </p:txBody>
      </p:sp>
    </p:spTree>
    <p:extLst>
      <p:ext uri="{BB962C8B-B14F-4D97-AF65-F5344CB8AC3E}">
        <p14:creationId xmlns:p14="http://schemas.microsoft.com/office/powerpoint/2010/main" val="35987138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you can skip this slide if your audience is unlikely to develop a Gender Action Plan</a:t>
            </a:r>
          </a:p>
          <a:p>
            <a:r>
              <a:rPr lang="en-GB" dirty="0"/>
              <a:t>See Box 4.1.1 in the Guide for Trainers for an example of the process of creating Peru’s Climate Change and Gender Action Plan</a:t>
            </a:r>
          </a:p>
        </p:txBody>
      </p:sp>
      <p:sp>
        <p:nvSpPr>
          <p:cNvPr id="4" name="Slide Number Placeholder 3"/>
          <p:cNvSpPr>
            <a:spLocks noGrp="1"/>
          </p:cNvSpPr>
          <p:nvPr>
            <p:ph type="sldNum" sz="quarter" idx="5"/>
          </p:nvPr>
        </p:nvSpPr>
        <p:spPr/>
        <p:txBody>
          <a:bodyPr/>
          <a:lstStyle/>
          <a:p>
            <a:fld id="{52DBC35A-9BEA-4DE8-9907-F77B0799BF53}" type="slidenum">
              <a:rPr lang="en-GB" smtClean="0"/>
              <a:t>6</a:t>
            </a:fld>
            <a:endParaRPr lang="en-GB"/>
          </a:p>
        </p:txBody>
      </p:sp>
    </p:spTree>
    <p:extLst>
      <p:ext uri="{BB962C8B-B14F-4D97-AF65-F5344CB8AC3E}">
        <p14:creationId xmlns:p14="http://schemas.microsoft.com/office/powerpoint/2010/main" val="1901298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titles of sections of the plan you are working on/referring to may differ from those here, so be sure to update the terms to reflect the terms used in the adaptation plan in your context.</a:t>
            </a:r>
          </a:p>
        </p:txBody>
      </p:sp>
      <p:sp>
        <p:nvSpPr>
          <p:cNvPr id="4" name="Slide Number Placeholder 3"/>
          <p:cNvSpPr>
            <a:spLocks noGrp="1"/>
          </p:cNvSpPr>
          <p:nvPr>
            <p:ph type="sldNum" sz="quarter" idx="5"/>
          </p:nvPr>
        </p:nvSpPr>
        <p:spPr/>
        <p:txBody>
          <a:bodyPr/>
          <a:lstStyle/>
          <a:p>
            <a:fld id="{52DBC35A-9BEA-4DE8-9907-F77B0799BF53}" type="slidenum">
              <a:rPr lang="en-GB" smtClean="0"/>
              <a:t>8</a:t>
            </a:fld>
            <a:endParaRPr lang="en-GB"/>
          </a:p>
        </p:txBody>
      </p:sp>
    </p:spTree>
    <p:extLst>
      <p:ext uri="{BB962C8B-B14F-4D97-AF65-F5344CB8AC3E}">
        <p14:creationId xmlns:p14="http://schemas.microsoft.com/office/powerpoint/2010/main" val="1378483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2DBC35A-9BEA-4DE8-9907-F77B0799BF53}" type="slidenum">
              <a:rPr lang="en-GB" smtClean="0"/>
              <a:t>9</a:t>
            </a:fld>
            <a:endParaRPr lang="en-GB"/>
          </a:p>
        </p:txBody>
      </p:sp>
    </p:spTree>
    <p:extLst>
      <p:ext uri="{BB962C8B-B14F-4D97-AF65-F5344CB8AC3E}">
        <p14:creationId xmlns:p14="http://schemas.microsoft.com/office/powerpoint/2010/main" val="30607633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in some cases, “adaptation actions” may be used instead of “adaptation options”</a:t>
            </a:r>
          </a:p>
          <a:p>
            <a:endParaRPr lang="en-GB" dirty="0"/>
          </a:p>
          <a:p>
            <a:r>
              <a:rPr lang="en-GB" dirty="0"/>
              <a:t>Note to trainer: A key message here is that a stand-alone adaptation option focused on gender is not enough for the plan to be considered “gender-responsive”; the other adaptation options should take into account gender considerations (as relevant). You can direct the training participants to further examples of this in Unit 4.1 under the heading “6. Priority adaptation options”.</a:t>
            </a:r>
          </a:p>
        </p:txBody>
      </p:sp>
      <p:sp>
        <p:nvSpPr>
          <p:cNvPr id="4" name="Slide Number Placeholder 3"/>
          <p:cNvSpPr>
            <a:spLocks noGrp="1"/>
          </p:cNvSpPr>
          <p:nvPr>
            <p:ph type="sldNum" sz="quarter" idx="5"/>
          </p:nvPr>
        </p:nvSpPr>
        <p:spPr/>
        <p:txBody>
          <a:bodyPr/>
          <a:lstStyle/>
          <a:p>
            <a:fld id="{52DBC35A-9BEA-4DE8-9907-F77B0799BF53}" type="slidenum">
              <a:rPr lang="en-GB" smtClean="0"/>
              <a:t>10</a:t>
            </a:fld>
            <a:endParaRPr lang="en-GB"/>
          </a:p>
        </p:txBody>
      </p:sp>
    </p:spTree>
    <p:extLst>
      <p:ext uri="{BB962C8B-B14F-4D97-AF65-F5344CB8AC3E}">
        <p14:creationId xmlns:p14="http://schemas.microsoft.com/office/powerpoint/2010/main" val="65305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Note to trainer: Gender-responsive monitoring frameworks are covered under Unit 5.1; gender-responsive budgeting is described in Unit 4.2</a:t>
            </a:r>
          </a:p>
        </p:txBody>
      </p:sp>
      <p:sp>
        <p:nvSpPr>
          <p:cNvPr id="4" name="Slide Number Placeholder 3"/>
          <p:cNvSpPr>
            <a:spLocks noGrp="1"/>
          </p:cNvSpPr>
          <p:nvPr>
            <p:ph type="sldNum" sz="quarter" idx="5"/>
          </p:nvPr>
        </p:nvSpPr>
        <p:spPr/>
        <p:txBody>
          <a:bodyPr/>
          <a:lstStyle/>
          <a:p>
            <a:fld id="{52DBC35A-9BEA-4DE8-9907-F77B0799BF53}" type="slidenum">
              <a:rPr lang="en-GB" smtClean="0"/>
              <a:t>11</a:t>
            </a:fld>
            <a:endParaRPr lang="en-GB"/>
          </a:p>
        </p:txBody>
      </p:sp>
    </p:spTree>
    <p:extLst>
      <p:ext uri="{BB962C8B-B14F-4D97-AF65-F5344CB8AC3E}">
        <p14:creationId xmlns:p14="http://schemas.microsoft.com/office/powerpoint/2010/main" val="1193291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98C7-778E-49B3-A312-144C138AD8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142A43C-F01A-482B-AA82-56DA41FE3B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8D0789-D906-4A81-B2D4-F9516C363AA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7D369BC9-7D97-49BD-9E7A-E501B74B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CD2376-6AFD-48C2-BE2F-7D6EAD715EC0}"/>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571096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248BB-2E44-4530-A144-0C3D399A1D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E6091F-E61E-4D86-B001-A9DBB3D3B9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77B5EDD-CDF2-4C22-83AE-9881D815F553}"/>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0359213-2CEA-4517-AF73-13394AE2C6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54CC13-5226-4045-BBB8-BE306ACD8E4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409887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DA8E8B-E1B7-4A91-B31C-8C237404669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1493F9-A17C-48AA-92CD-1C24CBCE5D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3F0B830-34A7-4214-96E3-796A272C4808}"/>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F3A4A8A4-7AB5-40A3-BEC6-0273C5647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8C9F4-98B6-408D-AFEB-4D3871EC0F8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92093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B5FD1-4CA0-4D5A-B13E-4BFE36502DB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524D14F-8F01-4991-8963-6F30D1B7A6C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503826-4438-4D40-95AE-4600AAF2F000}"/>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D9CDE6B9-D673-4010-B742-0395946A73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0B64C1-EB23-4998-A3D9-D817FC86009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86682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96B8D-2CDB-43FB-803C-26CF81738F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1ABF98-2C35-4884-BD2C-414DD193EA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B8A16D-C833-4063-91EC-A32B2CB40AC6}"/>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27FD1E42-B89C-441E-99C4-CE2ACD0C26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4787A83-20A5-4C7E-A96C-543445270F9C}"/>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29719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CD744-30FB-4F7F-AE80-474CEB99BD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9729E8D-4944-45D2-9047-90A760A525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87CEAF-4C8A-4B6F-84A6-ABD2934577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5F0FB1B-C9B2-4EAE-9158-EAAAE840C85F}"/>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647FE32-FBD3-4A63-85F9-328C04060C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CE8C53-46D5-46ED-A603-5C8EBA674BF6}"/>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4856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BB16A2-93AF-4AF7-ADB7-376BC1E5C34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70853BD-CB48-4D7E-8FEB-2A0659857F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B110D4B-C120-4753-B0AF-B3CBAF5FFA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2CD673D-EC36-40AE-9FA2-AF54B942C4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73733C-3D25-491F-B879-1759265A08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205D0FC-911A-46B6-B75E-AC019A65DDA1}"/>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8" name="Footer Placeholder 7">
            <a:extLst>
              <a:ext uri="{FF2B5EF4-FFF2-40B4-BE49-F238E27FC236}">
                <a16:creationId xmlns:a16="http://schemas.microsoft.com/office/drawing/2014/main" id="{50C71467-A2EE-4CA1-9CA6-5209D8DDF60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623AC9A-6A5A-45B5-BAD3-0B2BF9F013BD}"/>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472001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97DE8-47BB-4FCE-B1C0-17BD8F8BB7B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3C0B3E1D-31A2-4777-9027-33E4EEBCCE24}"/>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4" name="Footer Placeholder 3">
            <a:extLst>
              <a:ext uri="{FF2B5EF4-FFF2-40B4-BE49-F238E27FC236}">
                <a16:creationId xmlns:a16="http://schemas.microsoft.com/office/drawing/2014/main" id="{83837AE7-966D-4A54-80B4-338E125D36D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293630-9F64-4FE0-BF6B-C87D71D18C0A}"/>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228102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B5CAB-1A96-414A-BE0D-577CF0996FC7}"/>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3" name="Footer Placeholder 2">
            <a:extLst>
              <a:ext uri="{FF2B5EF4-FFF2-40B4-BE49-F238E27FC236}">
                <a16:creationId xmlns:a16="http://schemas.microsoft.com/office/drawing/2014/main" id="{83616423-0E1C-4C0B-A400-CDAD2890817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90EE51D-86B1-4C57-9747-403E5ADB23C9}"/>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595402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76150-D2F9-4D48-9B6B-6BAA31632F2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F6B5E9E-2583-4EB2-9325-8631DE89CA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17EA21-03A3-4F85-9195-306B2A4275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F478B8-8348-41EC-A57B-317BDF7D25D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738C203B-5793-42B2-A21D-33D5678F65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37639EF-F808-46DC-8DE5-A3BD3A8147E3}"/>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3910179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AE0C-C38A-4021-BCF1-0BFEE608B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DC8A57F-01A5-470D-AD72-44BA0DE03EB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EC6F23-0F31-4677-A691-C0EECC790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AF8353-91AF-4849-B357-35D09263E8FB}"/>
              </a:ext>
            </a:extLst>
          </p:cNvPr>
          <p:cNvSpPr>
            <a:spLocks noGrp="1"/>
          </p:cNvSpPr>
          <p:nvPr>
            <p:ph type="dt" sz="half" idx="10"/>
          </p:nvPr>
        </p:nvSpPr>
        <p:spPr/>
        <p:txBody>
          <a:bodyPr/>
          <a:lstStyle/>
          <a:p>
            <a:fld id="{4B9C38FD-9961-43F1-8BEC-7268B34674B5}" type="datetimeFigureOut">
              <a:rPr lang="en-GB" smtClean="0"/>
              <a:t>30/09/2019</a:t>
            </a:fld>
            <a:endParaRPr lang="en-GB"/>
          </a:p>
        </p:txBody>
      </p:sp>
      <p:sp>
        <p:nvSpPr>
          <p:cNvPr id="6" name="Footer Placeholder 5">
            <a:extLst>
              <a:ext uri="{FF2B5EF4-FFF2-40B4-BE49-F238E27FC236}">
                <a16:creationId xmlns:a16="http://schemas.microsoft.com/office/drawing/2014/main" id="{4CE47428-BCCC-4708-BC6C-F4E2206AB51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EB5F992-F6E5-40C4-92BD-0B85E2DC9888}"/>
              </a:ext>
            </a:extLst>
          </p:cNvPr>
          <p:cNvSpPr>
            <a:spLocks noGrp="1"/>
          </p:cNvSpPr>
          <p:nvPr>
            <p:ph type="sldNum" sz="quarter" idx="12"/>
          </p:nvPr>
        </p:nvSpPr>
        <p:spPr/>
        <p:txBody>
          <a:bodyPr/>
          <a:lstStyle/>
          <a:p>
            <a:fld id="{64D0DB40-95DD-4714-9756-1A9DC54C195B}" type="slidenum">
              <a:rPr lang="en-GB" smtClean="0"/>
              <a:t>‹#›</a:t>
            </a:fld>
            <a:endParaRPr lang="en-GB"/>
          </a:p>
        </p:txBody>
      </p:sp>
    </p:spTree>
    <p:extLst>
      <p:ext uri="{BB962C8B-B14F-4D97-AF65-F5344CB8AC3E}">
        <p14:creationId xmlns:p14="http://schemas.microsoft.com/office/powerpoint/2010/main" val="4103137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213F16-25F9-4B64-AFCF-38FAFB473F5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AB4DBCA-628C-4F6C-BEDC-C114448741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E79E34E-2B1A-4613-A10E-8DE228844E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C38FD-9961-43F1-8BEC-7268B34674B5}" type="datetimeFigureOut">
              <a:rPr lang="en-GB" smtClean="0"/>
              <a:t>30/09/2019</a:t>
            </a:fld>
            <a:endParaRPr lang="en-GB"/>
          </a:p>
        </p:txBody>
      </p:sp>
      <p:sp>
        <p:nvSpPr>
          <p:cNvPr id="5" name="Footer Placeholder 4">
            <a:extLst>
              <a:ext uri="{FF2B5EF4-FFF2-40B4-BE49-F238E27FC236}">
                <a16:creationId xmlns:a16="http://schemas.microsoft.com/office/drawing/2014/main" id="{E438BC86-A1D9-4FBB-B24A-1FE8A49B09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285FDF-2BE1-4BB6-B5E0-7DB3666A419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0DB40-95DD-4714-9756-1A9DC54C195B}" type="slidenum">
              <a:rPr lang="en-GB" smtClean="0"/>
              <a:t>‹#›</a:t>
            </a:fld>
            <a:endParaRPr lang="en-GB"/>
          </a:p>
        </p:txBody>
      </p:sp>
    </p:spTree>
    <p:extLst>
      <p:ext uri="{BB962C8B-B14F-4D97-AF65-F5344CB8AC3E}">
        <p14:creationId xmlns:p14="http://schemas.microsoft.com/office/powerpoint/2010/main" val="3442244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36B22-2D27-41D0-90B8-94DC0DF17631}"/>
              </a:ext>
            </a:extLst>
          </p:cNvPr>
          <p:cNvSpPr>
            <a:spLocks noGrp="1"/>
          </p:cNvSpPr>
          <p:nvPr>
            <p:ph type="ctrTitle"/>
          </p:nvPr>
        </p:nvSpPr>
        <p:spPr>
          <a:xfrm>
            <a:off x="363557" y="1122363"/>
            <a:ext cx="11545677" cy="2387600"/>
          </a:xfrm>
        </p:spPr>
        <p:txBody>
          <a:bodyPr>
            <a:normAutofit/>
          </a:bodyPr>
          <a:lstStyle/>
          <a:p>
            <a:r>
              <a:rPr lang="en-GB" sz="4000" dirty="0">
                <a:latin typeface="+mn-lt"/>
              </a:rPr>
              <a:t>Unit 4.1: Gender entry points in plan formulation</a:t>
            </a:r>
          </a:p>
        </p:txBody>
      </p:sp>
      <p:sp>
        <p:nvSpPr>
          <p:cNvPr id="3" name="Subtitle 2">
            <a:extLst>
              <a:ext uri="{FF2B5EF4-FFF2-40B4-BE49-F238E27FC236}">
                <a16:creationId xmlns:a16="http://schemas.microsoft.com/office/drawing/2014/main" id="{8BEBFCE8-65E3-4ACA-80CC-A33F303EFFA2}"/>
              </a:ext>
            </a:extLst>
          </p:cNvPr>
          <p:cNvSpPr>
            <a:spLocks noGrp="1"/>
          </p:cNvSpPr>
          <p:nvPr>
            <p:ph type="subTitle" idx="1"/>
          </p:nvPr>
        </p:nvSpPr>
        <p:spPr/>
        <p:txBody>
          <a:bodyPr>
            <a:normAutofit lnSpcReduction="10000"/>
          </a:bodyPr>
          <a:lstStyle/>
          <a:p>
            <a:r>
              <a:rPr lang="en-US" i="1" dirty="0"/>
              <a:t>Gender in Adaptation Planning for the Agriculture Sectors</a:t>
            </a:r>
          </a:p>
          <a:p>
            <a:r>
              <a:rPr lang="en-US" dirty="0"/>
              <a:t>Training Workshop</a:t>
            </a:r>
          </a:p>
          <a:p>
            <a:r>
              <a:rPr lang="en-US" dirty="0"/>
              <a:t>[Name of presenter]</a:t>
            </a:r>
          </a:p>
          <a:p>
            <a:r>
              <a:rPr lang="en-US" dirty="0"/>
              <a:t>[Date]</a:t>
            </a:r>
            <a:endParaRPr lang="en-GB" dirty="0"/>
          </a:p>
        </p:txBody>
      </p:sp>
    </p:spTree>
    <p:extLst>
      <p:ext uri="{BB962C8B-B14F-4D97-AF65-F5344CB8AC3E}">
        <p14:creationId xmlns:p14="http://schemas.microsoft.com/office/powerpoint/2010/main" val="2098988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(3/4)</a:t>
            </a:r>
          </a:p>
        </p:txBody>
      </p:sp>
      <p:graphicFrame>
        <p:nvGraphicFramePr>
          <p:cNvPr id="5" name="Diagram 4">
            <a:extLst>
              <a:ext uri="{FF2B5EF4-FFF2-40B4-BE49-F238E27FC236}">
                <a16:creationId xmlns:a16="http://schemas.microsoft.com/office/drawing/2014/main" id="{189F5F83-C391-4DBB-9F95-036752CE4E7D}"/>
              </a:ext>
            </a:extLst>
          </p:cNvPr>
          <p:cNvGraphicFramePr/>
          <p:nvPr>
            <p:extLst>
              <p:ext uri="{D42A27DB-BD31-4B8C-83A1-F6EECF244321}">
                <p14:modId xmlns:p14="http://schemas.microsoft.com/office/powerpoint/2010/main" val="3345774603"/>
              </p:ext>
            </p:extLst>
          </p:nvPr>
        </p:nvGraphicFramePr>
        <p:xfrm>
          <a:off x="1012174" y="1383115"/>
          <a:ext cx="10167651" cy="52199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Table 5">
            <a:extLst>
              <a:ext uri="{FF2B5EF4-FFF2-40B4-BE49-F238E27FC236}">
                <a16:creationId xmlns:a16="http://schemas.microsoft.com/office/drawing/2014/main" id="{45C0CA2B-391C-4AEA-A9C1-24625D05ACFD}"/>
              </a:ext>
            </a:extLst>
          </p:cNvPr>
          <p:cNvGraphicFramePr>
            <a:graphicFrameLocks noGrp="1"/>
          </p:cNvGraphicFramePr>
          <p:nvPr>
            <p:extLst>
              <p:ext uri="{D42A27DB-BD31-4B8C-83A1-F6EECF244321}">
                <p14:modId xmlns:p14="http://schemas.microsoft.com/office/powerpoint/2010/main" val="4175932336"/>
              </p:ext>
            </p:extLst>
          </p:nvPr>
        </p:nvGraphicFramePr>
        <p:xfrm>
          <a:off x="2494709" y="4282490"/>
          <a:ext cx="8128000" cy="1529080"/>
        </p:xfrm>
        <a:graphic>
          <a:graphicData uri="http://schemas.openxmlformats.org/drawingml/2006/table">
            <a:tbl>
              <a:tblPr firstRow="1" bandRow="1">
                <a:tableStyleId>{5940675A-B579-460E-94D1-54222C63F5DA}</a:tableStyleId>
              </a:tblPr>
              <a:tblGrid>
                <a:gridCol w="2330680">
                  <a:extLst>
                    <a:ext uri="{9D8B030D-6E8A-4147-A177-3AD203B41FA5}">
                      <a16:colId xmlns:a16="http://schemas.microsoft.com/office/drawing/2014/main" val="3355450189"/>
                    </a:ext>
                  </a:extLst>
                </a:gridCol>
                <a:gridCol w="5797320">
                  <a:extLst>
                    <a:ext uri="{9D8B030D-6E8A-4147-A177-3AD203B41FA5}">
                      <a16:colId xmlns:a16="http://schemas.microsoft.com/office/drawing/2014/main" val="359753415"/>
                    </a:ext>
                  </a:extLst>
                </a:gridCol>
              </a:tblGrid>
              <a:tr h="370840">
                <a:tc>
                  <a:txBody>
                    <a:bodyPr/>
                    <a:lstStyle/>
                    <a:p>
                      <a:pPr algn="ctr"/>
                      <a:r>
                        <a:rPr lang="en-GB" sz="1600" i="1" dirty="0"/>
                        <a:t>Gender consideration</a:t>
                      </a:r>
                    </a:p>
                  </a:txBody>
                  <a:tcPr/>
                </a:tc>
                <a:tc>
                  <a:txBody>
                    <a:bodyPr/>
                    <a:lstStyle/>
                    <a:p>
                      <a:pPr algn="ctr"/>
                      <a:r>
                        <a:rPr lang="en-GB" sz="1600" i="1" dirty="0"/>
                        <a:t>How reflected in an adaptation option</a:t>
                      </a:r>
                    </a:p>
                  </a:txBody>
                  <a:tcPr/>
                </a:tc>
                <a:extLst>
                  <a:ext uri="{0D108BD9-81ED-4DB2-BD59-A6C34878D82A}">
                    <a16:rowId xmlns:a16="http://schemas.microsoft.com/office/drawing/2014/main" val="1631868122"/>
                  </a:ext>
                </a:extLst>
              </a:tr>
              <a:tr h="370840">
                <a:tc>
                  <a:txBody>
                    <a:bodyPr/>
                    <a:lstStyle/>
                    <a:p>
                      <a:r>
                        <a:rPr lang="en-GB" sz="1600" dirty="0"/>
                        <a:t>Work burden</a:t>
                      </a:r>
                    </a:p>
                  </a:txBody>
                  <a:tcPr/>
                </a:tc>
                <a:tc>
                  <a:txBody>
                    <a:bodyPr/>
                    <a:lstStyle/>
                    <a:p>
                      <a:r>
                        <a:rPr lang="en-GB" sz="1600" dirty="0"/>
                        <a:t>Develop specific technologies tailored to women’s needs; prioritize adaptation practices that reduce the work loads of women and men</a:t>
                      </a:r>
                    </a:p>
                  </a:txBody>
                  <a:tcPr/>
                </a:tc>
                <a:extLst>
                  <a:ext uri="{0D108BD9-81ED-4DB2-BD59-A6C34878D82A}">
                    <a16:rowId xmlns:a16="http://schemas.microsoft.com/office/drawing/2014/main" val="2842739807"/>
                  </a:ext>
                </a:extLst>
              </a:tr>
              <a:tr h="370840">
                <a:tc>
                  <a:txBody>
                    <a:bodyPr/>
                    <a:lstStyle/>
                    <a:p>
                      <a:r>
                        <a:rPr lang="en-GB" sz="1600" dirty="0"/>
                        <a:t>Vulnerability</a:t>
                      </a:r>
                    </a:p>
                  </a:txBody>
                  <a:tcPr/>
                </a:tc>
                <a:tc>
                  <a:txBody>
                    <a:bodyPr/>
                    <a:lstStyle/>
                    <a:p>
                      <a:r>
                        <a:rPr lang="en-GB" sz="1600" dirty="0"/>
                        <a:t>encourage transition from coping strategies to adaptation by targeting women’s and men’s needs.</a:t>
                      </a:r>
                    </a:p>
                  </a:txBody>
                  <a:tcPr/>
                </a:tc>
                <a:extLst>
                  <a:ext uri="{0D108BD9-81ED-4DB2-BD59-A6C34878D82A}">
                    <a16:rowId xmlns:a16="http://schemas.microsoft.com/office/drawing/2014/main" val="3601551669"/>
                  </a:ext>
                </a:extLst>
              </a:tr>
            </a:tbl>
          </a:graphicData>
        </a:graphic>
      </p:graphicFrame>
    </p:spTree>
    <p:extLst>
      <p:ext uri="{BB962C8B-B14F-4D97-AF65-F5344CB8AC3E}">
        <p14:creationId xmlns:p14="http://schemas.microsoft.com/office/powerpoint/2010/main" val="13981380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(4/4)</a:t>
            </a:r>
          </a:p>
        </p:txBody>
      </p:sp>
      <p:graphicFrame>
        <p:nvGraphicFramePr>
          <p:cNvPr id="4" name="Diagram 3">
            <a:extLst>
              <a:ext uri="{FF2B5EF4-FFF2-40B4-BE49-F238E27FC236}">
                <a16:creationId xmlns:a16="http://schemas.microsoft.com/office/drawing/2014/main" id="{B96A7746-F1C9-40BC-8202-119C9544F7DB}"/>
              </a:ext>
            </a:extLst>
          </p:cNvPr>
          <p:cNvGraphicFramePr/>
          <p:nvPr>
            <p:extLst>
              <p:ext uri="{D42A27DB-BD31-4B8C-83A1-F6EECF244321}">
                <p14:modId xmlns:p14="http://schemas.microsoft.com/office/powerpoint/2010/main" val="53109170"/>
              </p:ext>
            </p:extLst>
          </p:nvPr>
        </p:nvGraphicFramePr>
        <p:xfrm>
          <a:off x="974381" y="1564395"/>
          <a:ext cx="10251808" cy="46270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53594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16">
            <a:extLst>
              <a:ext uri="{FF2B5EF4-FFF2-40B4-BE49-F238E27FC236}">
                <a16:creationId xmlns:a16="http://schemas.microsoft.com/office/drawing/2014/main" id="{A4AC5506-6312-4701-8D3C-40187889A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B17F0575-E804-47EA-8190-82646304D85C}"/>
              </a:ext>
            </a:extLst>
          </p:cNvPr>
          <p:cNvSpPr>
            <a:spLocks noGrp="1"/>
          </p:cNvSpPr>
          <p:nvPr>
            <p:ph type="title"/>
          </p:nvPr>
        </p:nvSpPr>
        <p:spPr>
          <a:xfrm>
            <a:off x="556532" y="643467"/>
            <a:ext cx="11210925" cy="744836"/>
          </a:xfrm>
        </p:spPr>
        <p:txBody>
          <a:bodyPr vert="horz" lIns="91440" tIns="45720" rIns="91440" bIns="45720" rtlCol="0" anchor="ctr">
            <a:normAutofit/>
          </a:bodyPr>
          <a:lstStyle/>
          <a:p>
            <a:pPr algn="ctr"/>
            <a:r>
              <a:rPr lang="en-US" sz="3200" kern="1200">
                <a:solidFill>
                  <a:schemeClr val="bg1"/>
                </a:solidFill>
                <a:latin typeface="+mj-lt"/>
                <a:ea typeface="+mj-ea"/>
                <a:cs typeface="+mj-cs"/>
              </a:rPr>
              <a:t>Example</a:t>
            </a:r>
          </a:p>
        </p:txBody>
      </p:sp>
      <p:pic>
        <p:nvPicPr>
          <p:cNvPr id="28" name="Content Placeholder 11" descr="A screenshot of a social media post&#10;&#10;Description automatically generated">
            <a:extLst>
              <a:ext uri="{FF2B5EF4-FFF2-40B4-BE49-F238E27FC236}">
                <a16:creationId xmlns:a16="http://schemas.microsoft.com/office/drawing/2014/main" id="{56E03DE2-9223-4AF4-8B5E-EB4CF79C0E1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70915" y="1745839"/>
            <a:ext cx="10777617" cy="4203269"/>
          </a:xfrm>
          <a:prstGeom prst="rect">
            <a:avLst/>
          </a:prstGeom>
        </p:spPr>
      </p:pic>
    </p:spTree>
    <p:extLst>
      <p:ext uri="{BB962C8B-B14F-4D97-AF65-F5344CB8AC3E}">
        <p14:creationId xmlns:p14="http://schemas.microsoft.com/office/powerpoint/2010/main" val="1629668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6918796-2918-40D6-BE3A-4600C47FCD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1752"/>
            <a:ext cx="12192000" cy="73655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373C05E-69AF-4D68-A336-087F8D3CAD8E}"/>
              </a:ext>
            </a:extLst>
          </p:cNvPr>
          <p:cNvSpPr>
            <a:spLocks noGrp="1"/>
          </p:cNvSpPr>
          <p:nvPr>
            <p:ph type="title"/>
          </p:nvPr>
        </p:nvSpPr>
        <p:spPr>
          <a:xfrm>
            <a:off x="838200" y="672747"/>
            <a:ext cx="10515600" cy="715556"/>
          </a:xfrm>
        </p:spPr>
        <p:txBody>
          <a:bodyPr>
            <a:normAutofit/>
          </a:bodyPr>
          <a:lstStyle/>
          <a:p>
            <a:pPr algn="ctr"/>
            <a:r>
              <a:rPr lang="en-GB" sz="3200">
                <a:solidFill>
                  <a:schemeClr val="bg1"/>
                </a:solidFill>
                <a:latin typeface="+mn-lt"/>
              </a:rPr>
              <a:t>Learning outcomes</a:t>
            </a:r>
          </a:p>
        </p:txBody>
      </p:sp>
      <p:graphicFrame>
        <p:nvGraphicFramePr>
          <p:cNvPr id="5" name="Content Placeholder 2">
            <a:extLst>
              <a:ext uri="{FF2B5EF4-FFF2-40B4-BE49-F238E27FC236}">
                <a16:creationId xmlns:a16="http://schemas.microsoft.com/office/drawing/2014/main" id="{D4300152-16B8-45A5-A6EA-7910FBDA213E}"/>
              </a:ext>
            </a:extLst>
          </p:cNvPr>
          <p:cNvGraphicFramePr>
            <a:graphicFrameLocks noGrp="1"/>
          </p:cNvGraphicFramePr>
          <p:nvPr>
            <p:ph idx="1"/>
            <p:extLst>
              <p:ext uri="{D42A27DB-BD31-4B8C-83A1-F6EECF244321}">
                <p14:modId xmlns:p14="http://schemas.microsoft.com/office/powerpoint/2010/main" val="864571047"/>
              </p:ext>
            </p:extLst>
          </p:nvPr>
        </p:nvGraphicFramePr>
        <p:xfrm>
          <a:off x="838200" y="2166938"/>
          <a:ext cx="10515600" cy="3457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9658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48902-D69E-4F57-A8CE-BB02E6CA5CE7}"/>
              </a:ext>
            </a:extLst>
          </p:cNvPr>
          <p:cNvSpPr>
            <a:spLocks noGrp="1"/>
          </p:cNvSpPr>
          <p:nvPr>
            <p:ph type="title"/>
          </p:nvPr>
        </p:nvSpPr>
        <p:spPr/>
        <p:txBody>
          <a:bodyPr>
            <a:normAutofit/>
          </a:bodyPr>
          <a:lstStyle/>
          <a:p>
            <a:pPr algn="ctr"/>
            <a:r>
              <a:rPr lang="en-GB" sz="4000" dirty="0">
                <a:latin typeface="+mn-lt"/>
              </a:rPr>
              <a:t>Gender-responsive adaptation plan for agriculture</a:t>
            </a:r>
          </a:p>
        </p:txBody>
      </p:sp>
      <p:sp>
        <p:nvSpPr>
          <p:cNvPr id="3" name="Content Placeholder 2">
            <a:extLst>
              <a:ext uri="{FF2B5EF4-FFF2-40B4-BE49-F238E27FC236}">
                <a16:creationId xmlns:a16="http://schemas.microsoft.com/office/drawing/2014/main" id="{B25E9540-CBE1-4560-BC6F-60D2FB772C8C}"/>
              </a:ext>
            </a:extLst>
          </p:cNvPr>
          <p:cNvSpPr>
            <a:spLocks noGrp="1"/>
          </p:cNvSpPr>
          <p:nvPr>
            <p:ph idx="1"/>
          </p:nvPr>
        </p:nvSpPr>
        <p:spPr/>
        <p:txBody>
          <a:bodyPr>
            <a:normAutofit/>
          </a:bodyPr>
          <a:lstStyle/>
          <a:p>
            <a:pPr marL="0" indent="0">
              <a:buNone/>
            </a:pPr>
            <a:r>
              <a:rPr lang="en-GB" dirty="0"/>
              <a:t>Contributes to gender equality through:</a:t>
            </a:r>
          </a:p>
          <a:p>
            <a:pPr marL="0" indent="0">
              <a:buNone/>
            </a:pPr>
            <a:endParaRPr lang="en-GB" dirty="0"/>
          </a:p>
        </p:txBody>
      </p:sp>
      <p:graphicFrame>
        <p:nvGraphicFramePr>
          <p:cNvPr id="4" name="Content Placeholder 4">
            <a:extLst>
              <a:ext uri="{FF2B5EF4-FFF2-40B4-BE49-F238E27FC236}">
                <a16:creationId xmlns:a16="http://schemas.microsoft.com/office/drawing/2014/main" id="{81398EF1-324D-4896-9977-F502B64910A7}"/>
              </a:ext>
            </a:extLst>
          </p:cNvPr>
          <p:cNvGraphicFramePr>
            <a:graphicFrameLocks/>
          </p:cNvGraphicFramePr>
          <p:nvPr>
            <p:extLst>
              <p:ext uri="{D42A27DB-BD31-4B8C-83A1-F6EECF244321}">
                <p14:modId xmlns:p14="http://schemas.microsoft.com/office/powerpoint/2010/main" val="140475593"/>
              </p:ext>
            </p:extLst>
          </p:nvPr>
        </p:nvGraphicFramePr>
        <p:xfrm>
          <a:off x="2096024" y="2438400"/>
          <a:ext cx="7999953" cy="35046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a:extLst>
              <a:ext uri="{FF2B5EF4-FFF2-40B4-BE49-F238E27FC236}">
                <a16:creationId xmlns:a16="http://schemas.microsoft.com/office/drawing/2014/main" id="{BDF31A23-781D-49DA-93F9-E9115DBD73A8}"/>
              </a:ext>
            </a:extLst>
          </p:cNvPr>
          <p:cNvSpPr/>
          <p:nvPr/>
        </p:nvSpPr>
        <p:spPr>
          <a:xfrm>
            <a:off x="6191480" y="5915353"/>
            <a:ext cx="5702531" cy="523220"/>
          </a:xfrm>
          <a:prstGeom prst="rect">
            <a:avLst/>
          </a:prstGeom>
        </p:spPr>
        <p:txBody>
          <a:bodyPr wrap="square">
            <a:spAutoFit/>
          </a:bodyPr>
          <a:lstStyle/>
          <a:p>
            <a:pPr defTabSz="457200">
              <a:defRPr/>
            </a:pPr>
            <a:r>
              <a:rPr lang="en-US" sz="1400" dirty="0">
                <a:solidFill>
                  <a:prstClr val="black"/>
                </a:solidFill>
                <a:latin typeface="Segoe UI Semilight"/>
              </a:rPr>
              <a:t>Source: NAP Global Network. 2017. “A Framework for Gender-Responsive National Adaptation Plan (NAP) Processes” </a:t>
            </a:r>
            <a:endParaRPr lang="en-GB" sz="1400" dirty="0">
              <a:solidFill>
                <a:prstClr val="black"/>
              </a:solidFill>
              <a:latin typeface="Segoe UI Semilight"/>
            </a:endParaRPr>
          </a:p>
        </p:txBody>
      </p:sp>
    </p:spTree>
    <p:extLst>
      <p:ext uri="{BB962C8B-B14F-4D97-AF65-F5344CB8AC3E}">
        <p14:creationId xmlns:p14="http://schemas.microsoft.com/office/powerpoint/2010/main" val="1091086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E209-EB7D-4896-A063-2575DC5AAD8C}"/>
              </a:ext>
            </a:extLst>
          </p:cNvPr>
          <p:cNvSpPr>
            <a:spLocks noGrp="1"/>
          </p:cNvSpPr>
          <p:nvPr>
            <p:ph type="title"/>
          </p:nvPr>
        </p:nvSpPr>
        <p:spPr/>
        <p:txBody>
          <a:bodyPr/>
          <a:lstStyle/>
          <a:p>
            <a:pPr algn="ctr"/>
            <a:r>
              <a:rPr lang="en-GB" dirty="0">
                <a:latin typeface="+mn-lt"/>
              </a:rPr>
              <a:t>If gender is not considered?</a:t>
            </a:r>
          </a:p>
        </p:txBody>
      </p:sp>
      <p:sp>
        <p:nvSpPr>
          <p:cNvPr id="3" name="Content Placeholder 2">
            <a:extLst>
              <a:ext uri="{FF2B5EF4-FFF2-40B4-BE49-F238E27FC236}">
                <a16:creationId xmlns:a16="http://schemas.microsoft.com/office/drawing/2014/main" id="{92D93483-33F5-4651-A7A1-F427A244038C}"/>
              </a:ext>
            </a:extLst>
          </p:cNvPr>
          <p:cNvSpPr>
            <a:spLocks noGrp="1"/>
          </p:cNvSpPr>
          <p:nvPr>
            <p:ph idx="1"/>
          </p:nvPr>
        </p:nvSpPr>
        <p:spPr/>
        <p:txBody>
          <a:bodyPr/>
          <a:lstStyle/>
          <a:p>
            <a:pPr marL="0" indent="0">
              <a:buNone/>
            </a:pPr>
            <a:r>
              <a:rPr lang="en-GB" dirty="0"/>
              <a:t>The plan could risk reinforcing existing gender gaps in agriculture and discriminatory practices, and thus fail to meet its objectives.</a:t>
            </a:r>
          </a:p>
          <a:p>
            <a:pPr marL="0" indent="0">
              <a:buNone/>
            </a:pPr>
            <a:endParaRPr lang="en-GB" dirty="0"/>
          </a:p>
          <a:p>
            <a:pPr marL="0" indent="0">
              <a:buNone/>
            </a:pPr>
            <a:r>
              <a:rPr lang="en-GB" dirty="0"/>
              <a:t>Other risks?</a:t>
            </a:r>
          </a:p>
        </p:txBody>
      </p:sp>
    </p:spTree>
    <p:extLst>
      <p:ext uri="{BB962C8B-B14F-4D97-AF65-F5344CB8AC3E}">
        <p14:creationId xmlns:p14="http://schemas.microsoft.com/office/powerpoint/2010/main" val="1984002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latin typeface="+mn-lt"/>
              </a:rPr>
              <a:t>Gender-responsive stakeholder engagement</a:t>
            </a:r>
          </a:p>
        </p:txBody>
      </p:sp>
      <p:sp>
        <p:nvSpPr>
          <p:cNvPr id="3" name="Content Placeholder 2"/>
          <p:cNvSpPr>
            <a:spLocks noGrp="1"/>
          </p:cNvSpPr>
          <p:nvPr>
            <p:ph idx="1"/>
          </p:nvPr>
        </p:nvSpPr>
        <p:spPr>
          <a:xfrm>
            <a:off x="990600" y="1600200"/>
            <a:ext cx="9906000" cy="4648200"/>
          </a:xfrm>
        </p:spPr>
        <p:txBody>
          <a:bodyPr>
            <a:noAutofit/>
          </a:bodyPr>
          <a:lstStyle/>
          <a:p>
            <a:r>
              <a:rPr lang="en-US" sz="2800" dirty="0"/>
              <a:t>Engaging with stakeholders addressing gender can lead to more equitable adaptation options.</a:t>
            </a:r>
          </a:p>
          <a:p>
            <a:r>
              <a:rPr lang="en-US" sz="2800" dirty="0"/>
              <a:t>Diverse stakeholders = diverse perspectives.</a:t>
            </a:r>
          </a:p>
          <a:p>
            <a:r>
              <a:rPr lang="en-US" sz="2800" dirty="0"/>
              <a:t>Potential stakeholders with gender perspective*:</a:t>
            </a:r>
          </a:p>
          <a:p>
            <a:pPr lvl="1"/>
            <a:r>
              <a:rPr lang="en-US" sz="2400" dirty="0"/>
              <a:t>Ministry of Gender, similar government bodies</a:t>
            </a:r>
          </a:p>
          <a:p>
            <a:pPr lvl="1"/>
            <a:r>
              <a:rPr lang="en-US" sz="2400" dirty="0"/>
              <a:t>NGOs/CSOs working on gender issues</a:t>
            </a:r>
          </a:p>
          <a:p>
            <a:pPr lvl="1"/>
            <a:r>
              <a:rPr lang="en-US" sz="2400" dirty="0"/>
              <a:t>farmers’ organizations</a:t>
            </a:r>
          </a:p>
          <a:p>
            <a:pPr lvl="1"/>
            <a:r>
              <a:rPr lang="en-US" sz="2400" dirty="0"/>
              <a:t>women’s organization</a:t>
            </a:r>
          </a:p>
          <a:p>
            <a:pPr lvl="1"/>
            <a:r>
              <a:rPr lang="en-US" sz="2400" dirty="0"/>
              <a:t>research institutions/universities. </a:t>
            </a:r>
          </a:p>
          <a:p>
            <a:r>
              <a:rPr lang="en-US" sz="2800" dirty="0"/>
              <a:t>Dedicated resources to support engagement process</a:t>
            </a:r>
          </a:p>
        </p:txBody>
      </p:sp>
      <p:sp>
        <p:nvSpPr>
          <p:cNvPr id="4" name="TextBox 3"/>
          <p:cNvSpPr txBox="1"/>
          <p:nvPr/>
        </p:nvSpPr>
        <p:spPr>
          <a:xfrm>
            <a:off x="4191000" y="6317673"/>
            <a:ext cx="6172200" cy="369332"/>
          </a:xfrm>
          <a:prstGeom prst="rect">
            <a:avLst/>
          </a:prstGeom>
          <a:noFill/>
        </p:spPr>
        <p:txBody>
          <a:bodyPr wrap="square" rtlCol="0">
            <a:spAutoFit/>
          </a:bodyPr>
          <a:lstStyle/>
          <a:p>
            <a:r>
              <a:rPr lang="en-US" dirty="0"/>
              <a:t>* Note: May not have much climate change-related experience</a:t>
            </a:r>
          </a:p>
        </p:txBody>
      </p:sp>
    </p:spTree>
    <p:extLst>
      <p:ext uri="{BB962C8B-B14F-4D97-AF65-F5344CB8AC3E}">
        <p14:creationId xmlns:p14="http://schemas.microsoft.com/office/powerpoint/2010/main" val="3401261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C5626-315B-4C7A-809F-7CA04E6AD316}"/>
              </a:ext>
            </a:extLst>
          </p:cNvPr>
          <p:cNvSpPr>
            <a:spLocks noGrp="1"/>
          </p:cNvSpPr>
          <p:nvPr>
            <p:ph type="title"/>
          </p:nvPr>
        </p:nvSpPr>
        <p:spPr/>
        <p:txBody>
          <a:bodyPr/>
          <a:lstStyle/>
          <a:p>
            <a:pPr algn="ctr"/>
            <a:r>
              <a:rPr lang="en-GB" dirty="0">
                <a:latin typeface="+mn-lt"/>
              </a:rPr>
              <a:t>Gender Action Plan</a:t>
            </a:r>
          </a:p>
        </p:txBody>
      </p:sp>
      <p:sp>
        <p:nvSpPr>
          <p:cNvPr id="7" name="Content Placeholder 6">
            <a:extLst>
              <a:ext uri="{FF2B5EF4-FFF2-40B4-BE49-F238E27FC236}">
                <a16:creationId xmlns:a16="http://schemas.microsoft.com/office/drawing/2014/main" id="{063B0394-79B5-4376-9BC3-B7FC05052101}"/>
              </a:ext>
            </a:extLst>
          </p:cNvPr>
          <p:cNvSpPr>
            <a:spLocks noGrp="1"/>
          </p:cNvSpPr>
          <p:nvPr>
            <p:ph idx="1"/>
          </p:nvPr>
        </p:nvSpPr>
        <p:spPr/>
        <p:txBody>
          <a:bodyPr>
            <a:normAutofit/>
          </a:bodyPr>
          <a:lstStyle/>
          <a:p>
            <a:r>
              <a:rPr lang="en-GB" dirty="0"/>
              <a:t>succinct list of goals, responsibilities and deadlines that are agreed to by members of the planning process</a:t>
            </a:r>
          </a:p>
          <a:p>
            <a:r>
              <a:rPr lang="en-GB" dirty="0"/>
              <a:t>can serve as a checklist for the adaptation planning group to ensure that gender is being integrated throughout the formulation of the plan</a:t>
            </a:r>
          </a:p>
          <a:p>
            <a:r>
              <a:rPr lang="en-GB" dirty="0"/>
              <a:t>a guide for further action instead of an endpoint</a:t>
            </a:r>
          </a:p>
          <a:p>
            <a:r>
              <a:rPr lang="en-GB" dirty="0"/>
              <a:t>follow-through possible when there is leadership, staff time, and allocation of financial resources</a:t>
            </a:r>
          </a:p>
        </p:txBody>
      </p:sp>
    </p:spTree>
    <p:extLst>
      <p:ext uri="{BB962C8B-B14F-4D97-AF65-F5344CB8AC3E}">
        <p14:creationId xmlns:p14="http://schemas.microsoft.com/office/powerpoint/2010/main" val="3750474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ED7A8-53DA-4B9A-B2DF-5D7AC61D97B6}"/>
              </a:ext>
            </a:extLst>
          </p:cNvPr>
          <p:cNvSpPr>
            <a:spLocks noGrp="1"/>
          </p:cNvSpPr>
          <p:nvPr>
            <p:ph type="title"/>
          </p:nvPr>
        </p:nvSpPr>
        <p:spPr/>
        <p:txBody>
          <a:bodyPr/>
          <a:lstStyle/>
          <a:p>
            <a:pPr algn="ctr"/>
            <a:r>
              <a:rPr lang="en-GB" dirty="0">
                <a:latin typeface="+mn-lt"/>
              </a:rPr>
              <a:t>Key actions to address gender in an adaptation plan for agriculture</a:t>
            </a:r>
          </a:p>
        </p:txBody>
      </p:sp>
      <p:sp>
        <p:nvSpPr>
          <p:cNvPr id="3" name="Content Placeholder 2">
            <a:extLst>
              <a:ext uri="{FF2B5EF4-FFF2-40B4-BE49-F238E27FC236}">
                <a16:creationId xmlns:a16="http://schemas.microsoft.com/office/drawing/2014/main" id="{74694C12-1EB0-436B-B04A-5114C4269857}"/>
              </a:ext>
            </a:extLst>
          </p:cNvPr>
          <p:cNvSpPr>
            <a:spLocks noGrp="1"/>
          </p:cNvSpPr>
          <p:nvPr>
            <p:ph idx="1"/>
          </p:nvPr>
        </p:nvSpPr>
        <p:spPr/>
        <p:txBody>
          <a:bodyPr/>
          <a:lstStyle/>
          <a:p>
            <a:r>
              <a:rPr lang="en-GB" dirty="0"/>
              <a:t>Throughout: </a:t>
            </a:r>
          </a:p>
          <a:p>
            <a:pPr lvl="1">
              <a:buFont typeface="Wingdings" panose="05000000000000000000" pitchFamily="2" charset="2"/>
              <a:buChar char="q"/>
            </a:pPr>
            <a:r>
              <a:rPr lang="en-GB" dirty="0"/>
              <a:t>Use specific language (e.g. “women and men” instead of “farmers”)</a:t>
            </a:r>
          </a:p>
          <a:p>
            <a:pPr lvl="1">
              <a:buFont typeface="Wingdings" panose="05000000000000000000" pitchFamily="2" charset="2"/>
              <a:buChar char="q"/>
            </a:pPr>
            <a:r>
              <a:rPr lang="en-GB" dirty="0"/>
              <a:t>Avoid equating gender with women and framing women as vulnerable</a:t>
            </a:r>
          </a:p>
          <a:p>
            <a:pPr lvl="1">
              <a:buFont typeface="Wingdings" panose="05000000000000000000" pitchFamily="2" charset="2"/>
              <a:buChar char="q"/>
            </a:pPr>
            <a:r>
              <a:rPr lang="en-GB" dirty="0"/>
              <a:t>Reflect findings on gender-based differences in risk and vulnerability</a:t>
            </a:r>
          </a:p>
          <a:p>
            <a:pPr lvl="1">
              <a:buFont typeface="Wingdings" panose="05000000000000000000" pitchFamily="2" charset="2"/>
              <a:buChar char="q"/>
            </a:pPr>
            <a:r>
              <a:rPr lang="en-GB" dirty="0"/>
              <a:t>Elaborate on roles of different organizations related to gender equality</a:t>
            </a:r>
          </a:p>
          <a:p>
            <a:pPr lvl="1">
              <a:buFont typeface="Wingdings" panose="05000000000000000000" pitchFamily="2" charset="2"/>
              <a:buChar char="q"/>
            </a:pPr>
            <a:r>
              <a:rPr lang="en-GB" dirty="0"/>
              <a:t>Use sex-disaggregated data</a:t>
            </a:r>
          </a:p>
          <a:p>
            <a:r>
              <a:rPr lang="en-GB" dirty="0"/>
              <a:t>Ask:</a:t>
            </a:r>
          </a:p>
          <a:p>
            <a:pPr lvl="1">
              <a:buFont typeface="Wingdings" panose="05000000000000000000" pitchFamily="2" charset="2"/>
              <a:buChar char="q"/>
            </a:pPr>
            <a:r>
              <a:rPr lang="en-GB" dirty="0"/>
              <a:t>Where is the gender perspective?</a:t>
            </a:r>
          </a:p>
          <a:p>
            <a:pPr lvl="1">
              <a:buFont typeface="Wingdings" panose="05000000000000000000" pitchFamily="2" charset="2"/>
              <a:buChar char="q"/>
            </a:pPr>
            <a:r>
              <a:rPr lang="en-GB" dirty="0"/>
              <a:t>Do the proposed strategies and actions promote gender equality or worsen existing gender gaps?</a:t>
            </a:r>
          </a:p>
        </p:txBody>
      </p:sp>
    </p:spTree>
    <p:extLst>
      <p:ext uri="{BB962C8B-B14F-4D97-AF65-F5344CB8AC3E}">
        <p14:creationId xmlns:p14="http://schemas.microsoft.com/office/powerpoint/2010/main" val="1936592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(1/4)</a:t>
            </a:r>
          </a:p>
        </p:txBody>
      </p:sp>
      <p:graphicFrame>
        <p:nvGraphicFramePr>
          <p:cNvPr id="4" name="Diagram 3">
            <a:extLst>
              <a:ext uri="{FF2B5EF4-FFF2-40B4-BE49-F238E27FC236}">
                <a16:creationId xmlns:a16="http://schemas.microsoft.com/office/drawing/2014/main" id="{0C5BC5A8-6ECF-442A-A702-3B53E3268108}"/>
              </a:ext>
            </a:extLst>
          </p:cNvPr>
          <p:cNvGraphicFramePr/>
          <p:nvPr>
            <p:extLst>
              <p:ext uri="{D42A27DB-BD31-4B8C-83A1-F6EECF244321}">
                <p14:modId xmlns:p14="http://schemas.microsoft.com/office/powerpoint/2010/main" val="2176665069"/>
              </p:ext>
            </p:extLst>
          </p:nvPr>
        </p:nvGraphicFramePr>
        <p:xfrm>
          <a:off x="919296" y="1542361"/>
          <a:ext cx="10515600" cy="46620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7427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3AB21-3099-44DB-AF96-49A7FC657C47}"/>
              </a:ext>
            </a:extLst>
          </p:cNvPr>
          <p:cNvSpPr>
            <a:spLocks noGrp="1"/>
          </p:cNvSpPr>
          <p:nvPr>
            <p:ph type="title"/>
          </p:nvPr>
        </p:nvSpPr>
        <p:spPr/>
        <p:txBody>
          <a:bodyPr>
            <a:normAutofit/>
          </a:bodyPr>
          <a:lstStyle/>
          <a:p>
            <a:pPr algn="ctr"/>
            <a:r>
              <a:rPr lang="en-GB" sz="4000" dirty="0">
                <a:latin typeface="+mn-lt"/>
              </a:rPr>
              <a:t>Gender in each section of the plan (2/4)</a:t>
            </a:r>
          </a:p>
        </p:txBody>
      </p:sp>
      <p:graphicFrame>
        <p:nvGraphicFramePr>
          <p:cNvPr id="4" name="Diagram 3">
            <a:extLst>
              <a:ext uri="{FF2B5EF4-FFF2-40B4-BE49-F238E27FC236}">
                <a16:creationId xmlns:a16="http://schemas.microsoft.com/office/drawing/2014/main" id="{9E4D96CB-B5C1-48DA-8608-B071A0A1E814}"/>
              </a:ext>
            </a:extLst>
          </p:cNvPr>
          <p:cNvGraphicFramePr/>
          <p:nvPr>
            <p:extLst>
              <p:ext uri="{D42A27DB-BD31-4B8C-83A1-F6EECF244321}">
                <p14:modId xmlns:p14="http://schemas.microsoft.com/office/powerpoint/2010/main" val="2447408712"/>
              </p:ext>
            </p:extLst>
          </p:nvPr>
        </p:nvGraphicFramePr>
        <p:xfrm>
          <a:off x="926335" y="1586428"/>
          <a:ext cx="10515600" cy="42304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8058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1120</Words>
  <Application>Microsoft Office PowerPoint</Application>
  <PresentationFormat>Widescreen</PresentationFormat>
  <Paragraphs>111</Paragraphs>
  <Slides>12</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Segoe UI Semilight</vt:lpstr>
      <vt:lpstr>Wingdings</vt:lpstr>
      <vt:lpstr>Office Theme</vt:lpstr>
      <vt:lpstr>Unit 4.1: Gender entry points in plan formulation</vt:lpstr>
      <vt:lpstr>Learning outcomes</vt:lpstr>
      <vt:lpstr>Gender-responsive adaptation plan for agriculture</vt:lpstr>
      <vt:lpstr>If gender is not considered?</vt:lpstr>
      <vt:lpstr>Gender-responsive stakeholder engagement</vt:lpstr>
      <vt:lpstr>Gender Action Plan</vt:lpstr>
      <vt:lpstr>Key actions to address gender in an adaptation plan for agriculture</vt:lpstr>
      <vt:lpstr>Gender in each section of the plan (1/4)</vt:lpstr>
      <vt:lpstr>Gender in each section of the plan (2/4)</vt:lpstr>
      <vt:lpstr>Gender in each section of the plan (3/4)</vt:lpstr>
      <vt:lpstr>Gender in each section of the plan (4/4)</vt:lpstr>
      <vt:lpstr>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4.1: Gender entry points in plan formulation</dc:title>
  <dc:creator>Sibyl Nelson</dc:creator>
  <cp:lastModifiedBy>Sibyl Nelson</cp:lastModifiedBy>
  <cp:revision>6</cp:revision>
  <dcterms:created xsi:type="dcterms:W3CDTF">2019-08-24T14:45:54Z</dcterms:created>
  <dcterms:modified xsi:type="dcterms:W3CDTF">2019-09-30T10:23:31Z</dcterms:modified>
</cp:coreProperties>
</file>