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</p:sldMasterIdLst>
  <p:notesMasterIdLst>
    <p:notesMasterId r:id="rId29"/>
  </p:notesMasterIdLst>
  <p:sldIdLst>
    <p:sldId id="276" r:id="rId7"/>
    <p:sldId id="287" r:id="rId8"/>
    <p:sldId id="289" r:id="rId9"/>
    <p:sldId id="290" r:id="rId10"/>
    <p:sldId id="288" r:id="rId11"/>
    <p:sldId id="291" r:id="rId12"/>
    <p:sldId id="292" r:id="rId13"/>
    <p:sldId id="293" r:id="rId14"/>
    <p:sldId id="295" r:id="rId15"/>
    <p:sldId id="296" r:id="rId16"/>
    <p:sldId id="298" r:id="rId17"/>
    <p:sldId id="307" r:id="rId18"/>
    <p:sldId id="300" r:id="rId19"/>
    <p:sldId id="267" r:id="rId20"/>
    <p:sldId id="263" r:id="rId21"/>
    <p:sldId id="265" r:id="rId22"/>
    <p:sldId id="262" r:id="rId23"/>
    <p:sldId id="304" r:id="rId24"/>
    <p:sldId id="302" r:id="rId25"/>
    <p:sldId id="306" r:id="rId26"/>
    <p:sldId id="308" r:id="rId27"/>
    <p:sldId id="309" r:id="rId28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2" autoAdjust="0"/>
    <p:restoredTop sz="81162" autoAdjust="0"/>
  </p:normalViewPr>
  <p:slideViewPr>
    <p:cSldViewPr snapToGrid="0" snapToObjects="1">
      <p:cViewPr>
        <p:scale>
          <a:sx n="68" d="100"/>
          <a:sy n="68" d="100"/>
        </p:scale>
        <p:origin x="1292" y="32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D8D35-87C8-304C-9BAF-9972DD030163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9C138-712B-A443-AF1F-D18B47D69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97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Perhaps</a:t>
            </a:r>
            <a:r>
              <a:rPr lang="en-US" baseline="0" dirty="0" smtClean="0"/>
              <a:t> say that ‘last mile’ is open to interpretation – is SMS last mile ? Whilst it might reach someone it needs to be interpretable and actionable which it might not be for various reasons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9C138-712B-A443-AF1F-D18B47D699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1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</a:rPr>
              <a:t>No ‘one-size fits all’</a:t>
            </a:r>
          </a:p>
          <a:p>
            <a:r>
              <a:rPr lang="en-US" sz="1200" dirty="0" smtClean="0">
                <a:solidFill>
                  <a:srgbClr val="595959"/>
                </a:solidFill>
              </a:rPr>
              <a:t>Technologies and approach</a:t>
            </a:r>
            <a:r>
              <a:rPr lang="en-US" sz="1200" baseline="0" dirty="0" smtClean="0">
                <a:solidFill>
                  <a:srgbClr val="595959"/>
                </a:solidFill>
              </a:rPr>
              <a:t> </a:t>
            </a:r>
            <a:r>
              <a:rPr lang="en-US" sz="1200" dirty="0" smtClean="0">
                <a:solidFill>
                  <a:srgbClr val="595959"/>
                </a:solidFill>
              </a:rPr>
              <a:t>need to be adapted for each</a:t>
            </a:r>
            <a:r>
              <a:rPr lang="en-US" sz="1200" baseline="0" dirty="0" smtClean="0">
                <a:solidFill>
                  <a:srgbClr val="595959"/>
                </a:solidFill>
              </a:rPr>
              <a:t> </a:t>
            </a:r>
            <a:r>
              <a:rPr lang="en-US" sz="1200" dirty="0" smtClean="0">
                <a:solidFill>
                  <a:srgbClr val="595959"/>
                </a:solidFill>
              </a:rPr>
              <a:t>country. Links to different</a:t>
            </a:r>
            <a:r>
              <a:rPr lang="en-US" sz="1200" baseline="0" dirty="0" smtClean="0">
                <a:solidFill>
                  <a:srgbClr val="595959"/>
                </a:solidFill>
              </a:rPr>
              <a:t> c</a:t>
            </a:r>
            <a:r>
              <a:rPr lang="en-US" sz="1200" dirty="0" smtClean="0">
                <a:solidFill>
                  <a:srgbClr val="595959"/>
                </a:solidFill>
              </a:rPr>
              <a:t>ommunities. Bottom up</a:t>
            </a:r>
            <a:r>
              <a:rPr lang="en-US" sz="1200" baseline="0" dirty="0" smtClean="0">
                <a:solidFill>
                  <a:srgbClr val="595959"/>
                </a:solidFill>
              </a:rPr>
              <a:t> </a:t>
            </a:r>
            <a:r>
              <a:rPr lang="en-US" sz="1200" dirty="0" smtClean="0">
                <a:solidFill>
                  <a:srgbClr val="595959"/>
                </a:solidFill>
              </a:rPr>
              <a:t>considerations. </a:t>
            </a:r>
            <a:endParaRPr lang="en-US" sz="1200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FFFF"/>
                </a:solidFill>
              </a:rPr>
              <a:t>Different</a:t>
            </a:r>
          </a:p>
          <a:p>
            <a:r>
              <a:rPr lang="en-US" sz="1200" dirty="0" smtClean="0">
                <a:solidFill>
                  <a:srgbClr val="595959"/>
                </a:solidFill>
              </a:rPr>
              <a:t>Information requirements, Country context, Baseline infrastructure, Existing capacity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FFFF"/>
                </a:solidFill>
              </a:rPr>
              <a:t>Climate information &amp; EWS</a:t>
            </a:r>
          </a:p>
          <a:p>
            <a:r>
              <a:rPr lang="en-US" sz="1200" i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Usually one</a:t>
            </a:r>
            <a:r>
              <a:rPr lang="en-US" sz="12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component of a suite</a:t>
            </a:r>
            <a:r>
              <a:rPr lang="en-US" sz="1200" baseline="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of resilient actions. Needs to be</a:t>
            </a:r>
            <a:r>
              <a:rPr lang="en-US" sz="1200" baseline="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appropriately contextualized and</a:t>
            </a:r>
            <a:r>
              <a:rPr lang="en-US" sz="1200" baseline="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incorporated into local decision making</a:t>
            </a:r>
            <a:r>
              <a:rPr lang="en-US" sz="1200" baseline="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approaches.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FD754-7368-724B-BE6B-755E3EEB9999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651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9C138-712B-A443-AF1F-D18B47D6993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71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D422-E9E5-4A4C-AE40-50A22583C8C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040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Improving weather and seasonal climate forecasts, climate change projections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Tailoring advisories/bulletins/warnings for communities and users 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Data processing - combining climate, satellite and vulnerability information to assess risk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Information dissemination and collection using mobile phones, TV and radio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Technology - lower cost AWS for reduced O&amp;M, lightning detection alternatives to radar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Private sector - selling climate/weather services and public-private partnerships for O&amp;M</a:t>
            </a: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*Shaded map area reflects climate info and DRR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FD754-7368-724B-BE6B-755E3EEB9999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38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Stress that the ‘last mile’ is usually not a one-way process (the GLOF is perhaps</a:t>
            </a:r>
            <a:r>
              <a:rPr lang="en-US" baseline="0" dirty="0" smtClean="0"/>
              <a:t> </a:t>
            </a:r>
            <a:r>
              <a:rPr lang="en-US" dirty="0" smtClean="0"/>
              <a:t>the only example of a one-way process).</a:t>
            </a:r>
          </a:p>
          <a:p>
            <a:endParaRPr lang="en-US" dirty="0" smtClean="0"/>
          </a:p>
          <a:p>
            <a:r>
              <a:rPr lang="en-US" dirty="0" smtClean="0"/>
              <a:t>It involves discussions with end-users to understand their needs and revisiting the content and</a:t>
            </a:r>
            <a:r>
              <a:rPr lang="en-US" baseline="0" dirty="0" smtClean="0"/>
              <a:t> dissemination mechanisms based on those discussions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9C138-712B-A443-AF1F-D18B47D699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82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Uptake of early</a:t>
            </a:r>
            <a:r>
              <a:rPr lang="en-US" baseline="0" dirty="0" smtClean="0"/>
              <a:t> warning information is dependent on non-climatic factors e.g. access to seeds etc.</a:t>
            </a:r>
          </a:p>
          <a:p>
            <a:r>
              <a:rPr lang="en-US" baseline="0" dirty="0" smtClean="0"/>
              <a:t>i.e. adaptation options need to be available/possible in order to consider using the  information in the first place.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Use of low–tech solutions e.g. sirens, need to be part of a suite of communication options – don</a:t>
            </a:r>
            <a:r>
              <a:rPr lang="uk-UA" baseline="0" dirty="0" smtClean="0"/>
              <a:t>’</a:t>
            </a:r>
            <a:r>
              <a:rPr lang="en-US" baseline="0" dirty="0" smtClean="0"/>
              <a:t>t rely on one form of communication or high tech alone, have redundancy.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9C138-712B-A443-AF1F-D18B47D699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7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This is really a summary slide of what you are going to </a:t>
            </a:r>
            <a:r>
              <a:rPr lang="en-US" dirty="0" err="1" smtClean="0"/>
              <a:t>emphasise</a:t>
            </a:r>
            <a:r>
              <a:rPr lang="en-US" dirty="0" smtClean="0"/>
              <a:t> in the following slides.</a:t>
            </a:r>
          </a:p>
          <a:p>
            <a:endParaRPr lang="en-US" dirty="0" smtClean="0"/>
          </a:p>
          <a:p>
            <a:r>
              <a:rPr lang="en-US" dirty="0" smtClean="0"/>
              <a:t>Stress that effective communications</a:t>
            </a:r>
            <a:r>
              <a:rPr lang="en-US" baseline="0" dirty="0" smtClean="0"/>
              <a:t> are at the heart of any EWS or climate information system:</a:t>
            </a:r>
          </a:p>
          <a:p>
            <a:r>
              <a:rPr lang="en-US" baseline="0" dirty="0" smtClean="0"/>
              <a:t>Communications </a:t>
            </a:r>
            <a:r>
              <a:rPr lang="en-US" baseline="0" smtClean="0"/>
              <a:t>include both data sharing &amp; </a:t>
            </a:r>
            <a:r>
              <a:rPr lang="en-US" baseline="0" dirty="0" smtClean="0"/>
              <a:t>communications with </a:t>
            </a:r>
            <a:r>
              <a:rPr lang="en-US" baseline="0" smtClean="0"/>
              <a:t>end users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9C138-712B-A443-AF1F-D18B47D699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68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Important to </a:t>
            </a:r>
            <a:r>
              <a:rPr lang="en-US" dirty="0" err="1" smtClean="0"/>
              <a:t>emphasise</a:t>
            </a:r>
            <a:r>
              <a:rPr lang="en-US" dirty="0" smtClean="0"/>
              <a:t>: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Translation into 5 local languages essential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Community involvement in collecting data – develop sense of ownership and interest in climate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9C138-712B-A443-AF1F-D18B47D6993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422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D422-E9E5-4A4C-AE40-50A22583C8CB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05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accent6"/>
                </a:solidFill>
              </a:rPr>
              <a:t>Challenges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Poor status of </a:t>
            </a:r>
            <a:r>
              <a:rPr lang="en-US" sz="1200" dirty="0" smtClean="0">
                <a:solidFill>
                  <a:srgbClr val="F79646"/>
                </a:solidFill>
              </a:rPr>
              <a:t>equipment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Limited operational budgets and human </a:t>
            </a:r>
            <a:r>
              <a:rPr lang="en-US" sz="1200" dirty="0" smtClean="0">
                <a:solidFill>
                  <a:srgbClr val="F79646"/>
                </a:solidFill>
              </a:rPr>
              <a:t>resources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Lack of </a:t>
            </a:r>
            <a:r>
              <a:rPr lang="en-US" sz="1200" dirty="0" smtClean="0">
                <a:solidFill>
                  <a:srgbClr val="F79646"/>
                </a:solidFill>
              </a:rPr>
              <a:t>baseline</a:t>
            </a:r>
            <a:r>
              <a:rPr lang="en-US" sz="1200" dirty="0" smtClean="0">
                <a:solidFill>
                  <a:schemeClr val="bg1"/>
                </a:solidFill>
              </a:rPr>
              <a:t> data, need to digitize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Reluctance to utilize innovative </a:t>
            </a:r>
            <a:r>
              <a:rPr lang="en-US" sz="1200" dirty="0" smtClean="0">
                <a:solidFill>
                  <a:srgbClr val="F79646"/>
                </a:solidFill>
              </a:rPr>
              <a:t>technologies</a:t>
            </a:r>
            <a:r>
              <a:rPr lang="en-US" sz="1200" dirty="0" smtClean="0">
                <a:solidFill>
                  <a:schemeClr val="bg1"/>
                </a:solidFill>
              </a:rPr>
              <a:t> and software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Inconsistent/inadequate technical </a:t>
            </a:r>
            <a:r>
              <a:rPr lang="en-US" sz="1200" dirty="0" smtClean="0">
                <a:solidFill>
                  <a:srgbClr val="F79646"/>
                </a:solidFill>
              </a:rPr>
              <a:t>support</a:t>
            </a:r>
            <a:r>
              <a:rPr lang="en-US" sz="1200" dirty="0" smtClean="0">
                <a:solidFill>
                  <a:schemeClr val="bg1"/>
                </a:solidFill>
              </a:rPr>
              <a:t> from external sources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Absence of regional </a:t>
            </a:r>
            <a:r>
              <a:rPr lang="en-US" sz="1200" dirty="0" smtClean="0">
                <a:solidFill>
                  <a:srgbClr val="F79646"/>
                </a:solidFill>
              </a:rPr>
              <a:t>cooperation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FD754-7368-724B-BE6B-755E3EEB9999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800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4AF0C-C197-6541-8A3E-7B0CA5720C42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C9B1-ACF0-CC43-AD3A-0EFC448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54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4AF0C-C197-6541-8A3E-7B0CA5720C42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C9B1-ACF0-CC43-AD3A-0EFC448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52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4AF0C-C197-6541-8A3E-7B0CA5720C42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C9B1-ACF0-CC43-AD3A-0EFC448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81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47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857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643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150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466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23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58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86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4AF0C-C197-6541-8A3E-7B0CA5720C42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C9B1-ACF0-CC43-AD3A-0EFC448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04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9980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689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03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2502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872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518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1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1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980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5030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5508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936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4AF0C-C197-6541-8A3E-7B0CA5720C42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C9B1-ACF0-CC43-AD3A-0EFC448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953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2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9203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468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3351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528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939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4388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6602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1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1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0144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6925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701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4AF0C-C197-6541-8A3E-7B0CA5720C42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C9B1-ACF0-CC43-AD3A-0EFC448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214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9262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2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814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460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899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886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6267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753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9861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5623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01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4AF0C-C197-6541-8A3E-7B0CA5720C42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C9B1-ACF0-CC43-AD3A-0EFC448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4551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035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5550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1591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0877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0440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334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5051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4883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637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1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1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978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4AF0C-C197-6541-8A3E-7B0CA5720C42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C9B1-ACF0-CC43-AD3A-0EFC448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189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528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1231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9143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2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9234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9241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5037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36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4AF0C-C197-6541-8A3E-7B0CA5720C42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C9B1-ACF0-CC43-AD3A-0EFC448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44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4AF0C-C197-6541-8A3E-7B0CA5720C42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C9B1-ACF0-CC43-AD3A-0EFC448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22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4AF0C-C197-6541-8A3E-7B0CA5720C42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3C9B1-ACF0-CC43-AD3A-0EFC448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95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4AF0C-C197-6541-8A3E-7B0CA5720C42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3C9B1-ACF0-CC43-AD3A-0EFC448D5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63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/>
              <a:t>3/15/2016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1451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03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93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/>
              <a:t>3/15/2016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9419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17B21-AD69-7F43-BAD4-1245B76378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DE13E-FB76-DD48-BD38-80D7B317F1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82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emf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emf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6356020316_124e2b8de1_k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" t="14447" r="-102" b="16925"/>
          <a:stretch/>
        </p:blipFill>
        <p:spPr>
          <a:xfrm>
            <a:off x="0" y="0"/>
            <a:ext cx="9153348" cy="41592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428719"/>
            <a:ext cx="9144000" cy="815608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1"/>
              </a:gs>
              <a:gs pos="50000">
                <a:srgbClr val="FF6600"/>
              </a:gs>
            </a:gsLst>
            <a:lin ang="0" scaled="1"/>
            <a:tileRect/>
          </a:gradFill>
        </p:spPr>
        <p:txBody>
          <a:bodyPr wrap="square" lIns="365760" tIns="137160" bIns="182880" rtlCol="0" anchor="ctr" anchorCtr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Going The Last Mile</a:t>
            </a:r>
          </a:p>
        </p:txBody>
      </p:sp>
      <p:pic>
        <p:nvPicPr>
          <p:cNvPr id="6" name="Picture 5" descr="UNDP_Logo-Blue w TaglineWhite-ENG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9950" y="3428719"/>
            <a:ext cx="795066" cy="15516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4350158"/>
            <a:ext cx="7619523" cy="1046440"/>
          </a:xfrm>
          <a:prstGeom prst="rect">
            <a:avLst/>
          </a:prstGeom>
          <a:noFill/>
        </p:spPr>
        <p:txBody>
          <a:bodyPr wrap="square" lIns="365760" rtlCol="0">
            <a:spAutoFit/>
          </a:bodyPr>
          <a:lstStyle/>
          <a:p>
            <a:r>
              <a:rPr lang="en-US" i="1" dirty="0">
                <a:solidFill>
                  <a:srgbClr val="FF6600"/>
                </a:solidFill>
              </a:rPr>
              <a:t>Ensuring </a:t>
            </a:r>
            <a:r>
              <a:rPr lang="en-US" i="1" dirty="0" smtClean="0">
                <a:solidFill>
                  <a:srgbClr val="FF6600"/>
                </a:solidFill>
              </a:rPr>
              <a:t>climate information and early warnings reach vulnerable end</a:t>
            </a:r>
            <a:r>
              <a:rPr lang="en-US" i="1" dirty="0">
                <a:solidFill>
                  <a:srgbClr val="FF6600"/>
                </a:solidFill>
              </a:rPr>
              <a:t>-users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Pradeep Kurukulasuriya</a:t>
            </a:r>
            <a:r>
              <a:rPr lang="en-US" sz="1600" smtClean="0">
                <a:solidFill>
                  <a:schemeClr val="bg1"/>
                </a:solidFill>
              </a:rPr>
              <a:t>, PhD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200" b="1" dirty="0" smtClean="0">
                <a:solidFill>
                  <a:schemeClr val="bg1"/>
                </a:solidFill>
              </a:rPr>
              <a:t>Head – Climate Change Adaptation, UNDP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56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171346"/>
            <a:ext cx="9144000" cy="586312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" y="171345"/>
            <a:ext cx="8991604" cy="523220"/>
          </a:xfrm>
          <a:prstGeom prst="rect">
            <a:avLst/>
          </a:prstGeom>
          <a:noFill/>
        </p:spPr>
        <p:txBody>
          <a:bodyPr wrap="square" lIns="274320" rtlCol="0" anchor="t">
            <a:spAutoFit/>
          </a:bodyPr>
          <a:lstStyle/>
          <a:p>
            <a:pPr defTabSz="914400"/>
            <a:r>
              <a:rPr lang="en-US" sz="2800" dirty="0">
                <a:solidFill>
                  <a:prstClr val="white"/>
                </a:solidFill>
              </a:rPr>
              <a:t>Advancing Climate Resilient Livelihoods </a:t>
            </a:r>
            <a:endParaRPr lang="en-US" sz="2800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33804" y="1353509"/>
            <a:ext cx="5257800" cy="1248034"/>
          </a:xfrm>
          <a:prstGeom prst="rect">
            <a:avLst/>
          </a:prstGeom>
          <a:solidFill>
            <a:schemeClr val="bg2">
              <a:lumMod val="60000"/>
              <a:lumOff val="40000"/>
              <a:alpha val="40000"/>
            </a:schemeClr>
          </a:solidFill>
        </p:spPr>
        <p:txBody>
          <a:bodyPr wrap="square" lIns="274320" bIns="91440">
            <a:spAutoFit/>
          </a:bodyPr>
          <a:lstStyle/>
          <a:p>
            <a:pPr marL="285750" indent="-285750" defTabSz="914400">
              <a:lnSpc>
                <a:spcPct val="130000"/>
              </a:lnSpc>
              <a:buFont typeface="Arial"/>
              <a:buChar char="•"/>
            </a:pPr>
            <a:r>
              <a:rPr lang="en-US" sz="1400" dirty="0">
                <a:solidFill>
                  <a:prstClr val="white"/>
                </a:solidFill>
              </a:rPr>
              <a:t>Community radio stations </a:t>
            </a:r>
            <a:r>
              <a:rPr lang="en-US" sz="1400" dirty="0" smtClean="0">
                <a:solidFill>
                  <a:prstClr val="white"/>
                </a:solidFill>
              </a:rPr>
              <a:t>– disseminate info</a:t>
            </a:r>
          </a:p>
          <a:p>
            <a:pPr marL="285750" indent="-285750" defTabSz="914400">
              <a:lnSpc>
                <a:spcPct val="130000"/>
              </a:lnSpc>
              <a:buFont typeface="Arial"/>
              <a:buChar char="•"/>
            </a:pPr>
            <a:r>
              <a:rPr lang="en-US" sz="1400" dirty="0" smtClean="0">
                <a:solidFill>
                  <a:prstClr val="white"/>
                </a:solidFill>
              </a:rPr>
              <a:t>Solar equipment – expand radio coverage</a:t>
            </a:r>
          </a:p>
          <a:p>
            <a:pPr marL="285750" indent="-285750" defTabSz="914400">
              <a:lnSpc>
                <a:spcPct val="130000"/>
              </a:lnSpc>
              <a:buFont typeface="Arial"/>
              <a:buChar char="•"/>
            </a:pPr>
            <a:r>
              <a:rPr lang="en-US" sz="1400" dirty="0">
                <a:solidFill>
                  <a:prstClr val="white"/>
                </a:solidFill>
              </a:rPr>
              <a:t>Farmer training and </a:t>
            </a:r>
            <a:r>
              <a:rPr lang="en-US" sz="1400" dirty="0" smtClean="0">
                <a:solidFill>
                  <a:prstClr val="white"/>
                </a:solidFill>
              </a:rPr>
              <a:t>rain gauges – collect climate data</a:t>
            </a:r>
          </a:p>
          <a:p>
            <a:pPr marL="285750" indent="-285750" defTabSz="914400">
              <a:lnSpc>
                <a:spcPct val="130000"/>
              </a:lnSpc>
              <a:buFont typeface="Arial"/>
              <a:buChar char="•"/>
            </a:pPr>
            <a:r>
              <a:rPr lang="en-US" sz="1400" dirty="0" smtClean="0">
                <a:solidFill>
                  <a:prstClr val="white"/>
                </a:solidFill>
              </a:rPr>
              <a:t>Mobile </a:t>
            </a:r>
            <a:r>
              <a:rPr lang="en-US" sz="1400" dirty="0">
                <a:solidFill>
                  <a:prstClr val="white"/>
                </a:solidFill>
              </a:rPr>
              <a:t>phones </a:t>
            </a:r>
            <a:r>
              <a:rPr lang="en-US" sz="1400" dirty="0" smtClean="0">
                <a:solidFill>
                  <a:prstClr val="white"/>
                </a:solidFill>
              </a:rPr>
              <a:t>– local </a:t>
            </a:r>
            <a:r>
              <a:rPr lang="en-US" sz="1400" dirty="0">
                <a:solidFill>
                  <a:prstClr val="white"/>
                </a:solidFill>
              </a:rPr>
              <a:t>weather forecasts via </a:t>
            </a:r>
            <a:r>
              <a:rPr lang="en-US" sz="1400" dirty="0" smtClean="0">
                <a:solidFill>
                  <a:prstClr val="white"/>
                </a:solidFill>
              </a:rPr>
              <a:t>SMS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33803" y="953399"/>
            <a:ext cx="5257800" cy="400110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</p:spPr>
        <p:txBody>
          <a:bodyPr wrap="square" lIns="182880" rtlCol="0">
            <a:spAutoFit/>
          </a:bodyPr>
          <a:lstStyle/>
          <a:p>
            <a:pPr defTabSz="914400"/>
            <a:r>
              <a:rPr lang="en-US" sz="2000" dirty="0" smtClean="0">
                <a:solidFill>
                  <a:schemeClr val="bg1"/>
                </a:solidFill>
              </a:rPr>
              <a:t>Climate Information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5" name="Picture 14" descr="19439869453_1c9389a642_z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3043" y="2714755"/>
            <a:ext cx="2708561" cy="3000245"/>
          </a:xfrm>
          <a:prstGeom prst="rect">
            <a:avLst/>
          </a:prstGeom>
        </p:spPr>
      </p:pic>
      <p:pic>
        <p:nvPicPr>
          <p:cNvPr id="17" name="Picture 16" descr="Adcon_Agromet_BF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5" b="25600"/>
          <a:stretch/>
        </p:blipFill>
        <p:spPr>
          <a:xfrm flipH="1">
            <a:off x="-3" y="2714754"/>
            <a:ext cx="3611420" cy="3000245"/>
          </a:xfrm>
          <a:prstGeom prst="rect">
            <a:avLst/>
          </a:prstGeom>
        </p:spPr>
      </p:pic>
      <p:pic>
        <p:nvPicPr>
          <p:cNvPr id="4" name="Picture 3" descr="RainfallReport_UG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1" t="11983" r="30899" b="43789"/>
          <a:stretch/>
        </p:blipFill>
        <p:spPr>
          <a:xfrm>
            <a:off x="3733803" y="2714754"/>
            <a:ext cx="2412996" cy="3000245"/>
          </a:xfrm>
          <a:prstGeom prst="rect">
            <a:avLst/>
          </a:prstGeom>
        </p:spPr>
      </p:pic>
      <p:pic>
        <p:nvPicPr>
          <p:cNvPr id="2" name="Picture 1" descr="22532994337_e323dea563_k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2" b="23178"/>
          <a:stretch/>
        </p:blipFill>
        <p:spPr>
          <a:xfrm>
            <a:off x="0" y="953398"/>
            <a:ext cx="3611417" cy="164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7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folio_Infographic_Jan2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56797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"/>
            <a:ext cx="880936" cy="1113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6564" y="44"/>
            <a:ext cx="9036937" cy="99656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498" y="523508"/>
            <a:ext cx="9144497" cy="382663"/>
          </a:xfrm>
          <a:prstGeom prst="rect">
            <a:avLst/>
          </a:prstGeom>
          <a:gradFill flip="none" rotWithShape="1">
            <a:gsLst>
              <a:gs pos="0">
                <a:srgbClr val="063D89">
                  <a:alpha val="0"/>
                </a:srgbClr>
              </a:gs>
              <a:gs pos="100000">
                <a:srgbClr val="063D89">
                  <a:alpha val="0"/>
                </a:srgbClr>
              </a:gs>
              <a:gs pos="27000">
                <a:srgbClr val="063D89">
                  <a:alpha val="9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98" y="118086"/>
            <a:ext cx="9144000" cy="409301"/>
          </a:xfrm>
          <a:prstGeom prst="rect">
            <a:avLst/>
          </a:prstGeom>
          <a:solidFill>
            <a:srgbClr val="063D89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7204" y="136328"/>
            <a:ext cx="5626921" cy="391059"/>
          </a:xfrm>
          <a:prstGeom prst="rect">
            <a:avLst/>
          </a:prstGeom>
          <a:noFill/>
        </p:spPr>
        <p:txBody>
          <a:bodyPr wrap="none" lIns="182880" tIns="0" rtlCol="0" anchor="ctr" anchorCtr="0">
            <a:no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cs typeface="Myriad Pro"/>
              </a:rPr>
              <a:t>UNDP Climate Change Adaptation </a:t>
            </a:r>
            <a:r>
              <a:rPr lang="en-US" sz="2000" dirty="0" smtClean="0">
                <a:solidFill>
                  <a:srgbClr val="8EB4E3"/>
                </a:solidFill>
                <a:cs typeface="Myriad Pro"/>
              </a:rPr>
              <a:t>Active Portfolio</a:t>
            </a:r>
            <a:endParaRPr lang="en-US" sz="2000" dirty="0">
              <a:solidFill>
                <a:srgbClr val="8EB4E3"/>
              </a:solidFill>
              <a:cs typeface="Myriad Pro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7204" y="527387"/>
            <a:ext cx="7173335" cy="378784"/>
          </a:xfrm>
          <a:prstGeom prst="rect">
            <a:avLst/>
          </a:prstGeom>
        </p:spPr>
        <p:txBody>
          <a:bodyPr wrap="none" lIns="182880" tIns="0" bIns="45720" anchor="ctr" anchorCtr="0">
            <a:noAutofit/>
          </a:bodyPr>
          <a:lstStyle/>
          <a:p>
            <a:r>
              <a:rPr lang="en-US" sz="1400" dirty="0" smtClean="0">
                <a:solidFill>
                  <a:srgbClr val="1F497D">
                    <a:lumMod val="40000"/>
                    <a:lumOff val="60000"/>
                  </a:srgbClr>
                </a:solidFill>
                <a:cs typeface="Myriad Pro"/>
              </a:rPr>
              <a:t>Supporting developing countries to survive in a changing climate</a:t>
            </a:r>
            <a:endParaRPr lang="en-US" sz="1400" dirty="0">
              <a:solidFill>
                <a:srgbClr val="1F497D">
                  <a:lumMod val="40000"/>
                  <a:lumOff val="60000"/>
                </a:srgbClr>
              </a:solidFill>
              <a:cs typeface="Myriad Pro"/>
            </a:endParaRPr>
          </a:p>
        </p:txBody>
      </p:sp>
      <p:pic>
        <p:nvPicPr>
          <p:cNvPr id="12" name="Picture 11" descr="UNDP_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26" y="1259"/>
            <a:ext cx="614943" cy="120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3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WS_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05"/>
            <a:ext cx="9144000" cy="36339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994" y="2565277"/>
            <a:ext cx="1499572" cy="209737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2" y="4842932"/>
            <a:ext cx="9144002" cy="87206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rgbClr val="8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Pentagon 19"/>
          <p:cNvSpPr/>
          <p:nvPr/>
        </p:nvSpPr>
        <p:spPr>
          <a:xfrm>
            <a:off x="-2" y="4842932"/>
            <a:ext cx="3479802" cy="872068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-2" y="757658"/>
            <a:ext cx="9144002" cy="1135797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0575" y="4810230"/>
            <a:ext cx="3147015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FFFFFF"/>
                </a:solidFill>
              </a:rPr>
              <a:t>Climate Information in </a:t>
            </a:r>
            <a:r>
              <a:rPr lang="en-US" sz="1600" dirty="0" smtClean="0">
                <a:solidFill>
                  <a:prstClr val="white"/>
                </a:solidFill>
              </a:rPr>
              <a:t>75 countries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FFFFFF"/>
                </a:solidFill>
              </a:rPr>
              <a:t>67</a:t>
            </a:r>
            <a:r>
              <a:rPr lang="en-US" sz="1600" dirty="0" smtClean="0">
                <a:solidFill>
                  <a:srgbClr val="FF6600"/>
                </a:solidFill>
              </a:rPr>
              <a:t> </a:t>
            </a:r>
            <a:r>
              <a:rPr lang="en-US" sz="1600" dirty="0">
                <a:solidFill>
                  <a:prstClr val="white"/>
                </a:solidFill>
              </a:rPr>
              <a:t>Early Warning </a:t>
            </a:r>
            <a:r>
              <a:rPr lang="en-US" sz="1600" dirty="0" smtClean="0">
                <a:solidFill>
                  <a:prstClr val="white"/>
                </a:solidFill>
              </a:rPr>
              <a:t>Systems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301" y="4925023"/>
            <a:ext cx="1224614" cy="707886"/>
          </a:xfrm>
          <a:prstGeom prst="rect">
            <a:avLst/>
          </a:prstGeom>
          <a:noFill/>
        </p:spPr>
        <p:txBody>
          <a:bodyPr wrap="none" tIns="0" bIns="91440" rtlCol="0">
            <a:spAutoFit/>
          </a:bodyPr>
          <a:lstStyle/>
          <a:p>
            <a:r>
              <a:rPr lang="en-US" sz="4000" b="1" dirty="0" smtClean="0">
                <a:solidFill>
                  <a:srgbClr val="F79646"/>
                </a:solidFill>
              </a:rPr>
              <a:t>$694</a:t>
            </a:r>
            <a:endParaRPr lang="en-US" sz="1400" b="1" dirty="0">
              <a:solidFill>
                <a:srgbClr val="F79646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4001" y="757658"/>
            <a:ext cx="2963028" cy="1816978"/>
          </a:xfrm>
          <a:prstGeom prst="rect">
            <a:avLst/>
          </a:prstGeom>
          <a:gradFill flip="none" rotWithShape="1">
            <a:gsLst>
              <a:gs pos="90000">
                <a:schemeClr val="tx2">
                  <a:alpha val="70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0"/>
            <a:tileRect/>
          </a:gradFill>
        </p:spPr>
        <p:txBody>
          <a:bodyPr wrap="square" lIns="274320" bIns="91440">
            <a:noAutofit/>
          </a:bodyPr>
          <a:lstStyle/>
          <a:p>
            <a:pPr marL="2857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Weather forecasts</a:t>
            </a:r>
          </a:p>
          <a:p>
            <a:pPr marL="2857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Climate projections</a:t>
            </a:r>
          </a:p>
          <a:p>
            <a:pPr marL="2857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Early Warnings</a:t>
            </a:r>
          </a:p>
          <a:p>
            <a:pPr marL="2857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Data processing/dissemination</a:t>
            </a:r>
            <a:endParaRPr lang="en-US" sz="1200" dirty="0">
              <a:solidFill>
                <a:srgbClr val="FFFFFF"/>
              </a:solidFill>
              <a:ea typeface="Verdana" pitchFamily="34" charset="0"/>
              <a:cs typeface="Verdana" pitchFamily="34" charset="0"/>
            </a:endParaRPr>
          </a:p>
          <a:p>
            <a:pPr marL="2857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Technology transfer</a:t>
            </a:r>
          </a:p>
          <a:p>
            <a:pPr marL="2857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Capacity building</a:t>
            </a:r>
          </a:p>
          <a:p>
            <a:pPr marL="2857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Private sector engagement</a:t>
            </a:r>
            <a:endParaRPr lang="en-US" sz="1200" dirty="0">
              <a:solidFill>
                <a:srgbClr val="FFFFFF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171346"/>
            <a:ext cx="9144000" cy="586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>
            <a:spLocks noChangeAspect="1"/>
          </p:cNvSpPr>
          <p:nvPr/>
        </p:nvSpPr>
        <p:spPr>
          <a:xfrm>
            <a:off x="3784601" y="4990181"/>
            <a:ext cx="222502" cy="222502"/>
          </a:xfrm>
          <a:prstGeom prst="rect">
            <a:avLst/>
          </a:prstGeom>
          <a:solidFill>
            <a:srgbClr val="3366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3807462" y="5366643"/>
            <a:ext cx="176781" cy="17678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71600" y="5104560"/>
            <a:ext cx="2133600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F79646"/>
                </a:solidFill>
              </a:rPr>
              <a:t>Million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smtClean="0">
                <a:solidFill>
                  <a:srgbClr val="F79646"/>
                </a:solidFill>
              </a:rPr>
              <a:t>Portfolio</a:t>
            </a:r>
            <a:endParaRPr lang="en-US" sz="2000" dirty="0">
              <a:solidFill>
                <a:srgbClr val="F79646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322666" y="0"/>
            <a:ext cx="654530" cy="911130"/>
            <a:chOff x="8322666" y="0"/>
            <a:chExt cx="654530" cy="911130"/>
          </a:xfrm>
        </p:grpSpPr>
        <p:pic>
          <p:nvPicPr>
            <p:cNvPr id="24" name="Picture 23" descr="UNDP_Logo-BluewTagline-ENG_001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326"/>
            <a:stretch/>
          </p:blipFill>
          <p:spPr>
            <a:xfrm>
              <a:off x="8382423" y="0"/>
              <a:ext cx="520998" cy="81008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8322666" y="757242"/>
              <a:ext cx="654530" cy="153888"/>
            </a:xfrm>
            <a:prstGeom prst="rect">
              <a:avLst/>
            </a:prstGeom>
            <a:noFill/>
          </p:spPr>
          <p:txBody>
            <a:bodyPr wrap="none" lIns="91440" tIns="0" bIns="0" rtlCol="0">
              <a:spAutoFit/>
            </a:bodyPr>
            <a:lstStyle/>
            <a:p>
              <a:pPr defTabSz="914400">
                <a:defRPr/>
              </a:pPr>
              <a:r>
                <a:rPr lang="en-US" sz="500" i="1" kern="0" dirty="0" smtClean="0">
                  <a:solidFill>
                    <a:sysClr val="window" lastClr="FFFFFF"/>
                  </a:solidFill>
                </a:rPr>
                <a:t>Empowered lives.</a:t>
              </a:r>
            </a:p>
            <a:p>
              <a:pPr defTabSz="914400">
                <a:defRPr/>
              </a:pPr>
              <a:r>
                <a:rPr lang="en-US" sz="500" i="1" kern="0" dirty="0" smtClean="0">
                  <a:solidFill>
                    <a:sysClr val="window" lastClr="FFFFFF"/>
                  </a:solidFill>
                </a:rPr>
                <a:t>Resilient nations.</a:t>
              </a:r>
              <a:endParaRPr lang="en-US" sz="1100" i="1" kern="0" dirty="0">
                <a:solidFill>
                  <a:sysClr val="window" lastClr="FFFFFF"/>
                </a:solidFill>
              </a:endParaRPr>
            </a:p>
          </p:txBody>
        </p:sp>
      </p:grpSp>
      <p:pic>
        <p:nvPicPr>
          <p:cNvPr id="17" name="Picture 16" descr="GCF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99" y="3352644"/>
            <a:ext cx="393154" cy="39315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72335" y="3364555"/>
            <a:ext cx="928729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900" dirty="0" smtClean="0">
                <a:solidFill>
                  <a:srgbClr val="FFFFFF"/>
                </a:solidFill>
                <a:latin typeface="Arial"/>
                <a:cs typeface="Arial"/>
              </a:rPr>
              <a:t>Green Climate</a:t>
            </a:r>
          </a:p>
          <a:p>
            <a:r>
              <a:rPr lang="en-US" sz="900" dirty="0" smtClean="0">
                <a:solidFill>
                  <a:srgbClr val="FFFFFF"/>
                </a:solidFill>
                <a:latin typeface="Arial"/>
                <a:cs typeface="Arial"/>
              </a:rPr>
              <a:t>Fund</a:t>
            </a:r>
            <a:endParaRPr lang="en-US" sz="9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2" name="Picture 21" descr="adaptation-fund-logo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7" t="6720" r="25958" b="27265"/>
          <a:stretch/>
        </p:blipFill>
        <p:spPr>
          <a:xfrm>
            <a:off x="342724" y="3807778"/>
            <a:ext cx="451704" cy="4154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72335" y="3830812"/>
            <a:ext cx="736556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900" dirty="0" smtClean="0">
                <a:solidFill>
                  <a:srgbClr val="FFFFFF"/>
                </a:solidFill>
                <a:latin typeface="Arial"/>
                <a:cs typeface="Arial"/>
              </a:rPr>
              <a:t>Adaptation</a:t>
            </a:r>
          </a:p>
          <a:p>
            <a:r>
              <a:rPr lang="en-US" sz="900" dirty="0" smtClean="0">
                <a:solidFill>
                  <a:srgbClr val="FFFFFF"/>
                </a:solidFill>
                <a:latin typeface="Arial"/>
                <a:cs typeface="Arial"/>
              </a:rPr>
              <a:t>Fund</a:t>
            </a:r>
            <a:endParaRPr lang="en-US" sz="9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2335" y="2810397"/>
            <a:ext cx="832586" cy="5078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900" dirty="0" smtClean="0">
                <a:solidFill>
                  <a:prstClr val="white"/>
                </a:solidFill>
                <a:latin typeface="Arial"/>
                <a:cs typeface="Arial"/>
              </a:rPr>
              <a:t>Global</a:t>
            </a:r>
          </a:p>
          <a:p>
            <a:r>
              <a:rPr lang="en-US" sz="900" dirty="0" smtClean="0">
                <a:solidFill>
                  <a:prstClr val="white"/>
                </a:solidFill>
                <a:latin typeface="Arial"/>
                <a:cs typeface="Arial"/>
              </a:rPr>
              <a:t>Environment</a:t>
            </a:r>
          </a:p>
          <a:p>
            <a:r>
              <a:rPr lang="en-US" sz="900" dirty="0" smtClean="0">
                <a:solidFill>
                  <a:prstClr val="white"/>
                </a:solidFill>
                <a:latin typeface="Arial"/>
                <a:cs typeface="Arial"/>
              </a:rPr>
              <a:t>Facility</a:t>
            </a:r>
            <a:endParaRPr lang="en-US" sz="9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pic>
        <p:nvPicPr>
          <p:cNvPr id="28" name="Picture 27" descr="canada_flag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7" t="-730" r="15479" b="730"/>
          <a:stretch/>
        </p:blipFill>
        <p:spPr>
          <a:xfrm>
            <a:off x="389339" y="4310219"/>
            <a:ext cx="358474" cy="31320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72335" y="4351405"/>
            <a:ext cx="588961" cy="2308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900" dirty="0" smtClean="0">
                <a:solidFill>
                  <a:srgbClr val="FFFFFF"/>
                </a:solidFill>
                <a:latin typeface="Arial"/>
                <a:cs typeface="Arial"/>
              </a:rPr>
              <a:t>Canada</a:t>
            </a:r>
            <a:endParaRPr lang="en-US" sz="9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3207" y="2573415"/>
            <a:ext cx="819064" cy="276999"/>
          </a:xfrm>
          <a:prstGeom prst="rect">
            <a:avLst/>
          </a:prstGeom>
          <a:noFill/>
        </p:spPr>
        <p:txBody>
          <a:bodyPr wrap="none" lIns="182880" rtlCol="0" anchor="ctr" anchorCtr="0">
            <a:spAutoFit/>
          </a:bodyPr>
          <a:lstStyle/>
          <a:p>
            <a:r>
              <a:rPr lang="en-US" sz="1200" b="1" dirty="0" smtClean="0">
                <a:solidFill>
                  <a:srgbClr val="F79646"/>
                </a:solidFill>
                <a:cs typeface="Myriad Pro"/>
              </a:rPr>
              <a:t>Partners</a:t>
            </a:r>
            <a:endParaRPr lang="en-US" sz="1200" b="1" dirty="0">
              <a:solidFill>
                <a:srgbClr val="F79646"/>
              </a:solidFill>
              <a:cs typeface="Myriad Pro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94854" y="2872877"/>
            <a:ext cx="547445" cy="450598"/>
            <a:chOff x="311348" y="5350250"/>
            <a:chExt cx="547445" cy="450598"/>
          </a:xfrm>
        </p:grpSpPr>
        <p:pic>
          <p:nvPicPr>
            <p:cNvPr id="32" name="Picture 31" descr="GEF_logo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024"/>
            <a:stretch/>
          </p:blipFill>
          <p:spPr>
            <a:xfrm>
              <a:off x="311348" y="5350250"/>
              <a:ext cx="547445" cy="402983"/>
            </a:xfrm>
            <a:prstGeom prst="rect">
              <a:avLst/>
            </a:prstGeom>
          </p:spPr>
        </p:pic>
        <p:sp>
          <p:nvSpPr>
            <p:cNvPr id="33" name="Right Triangle 32"/>
            <p:cNvSpPr>
              <a:spLocks noChangeAspect="1"/>
            </p:cNvSpPr>
            <p:nvPr/>
          </p:nvSpPr>
          <p:spPr>
            <a:xfrm rot="16200000">
              <a:off x="638308" y="5619229"/>
              <a:ext cx="181158" cy="182080"/>
            </a:xfrm>
            <a:prstGeom prst="rt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-2" y="171346"/>
            <a:ext cx="8322668" cy="585895"/>
          </a:xfrm>
          <a:prstGeom prst="rect">
            <a:avLst/>
          </a:prstGeom>
          <a:noFill/>
        </p:spPr>
        <p:txBody>
          <a:bodyPr wrap="square" lIns="274320" tIns="0" rtlCol="0" anchor="ctr" anchorCtr="0">
            <a:noAutofit/>
          </a:bodyPr>
          <a:lstStyle/>
          <a:p>
            <a:pPr defTabSz="914400"/>
            <a:r>
              <a:rPr lang="en-US" sz="2800" dirty="0" smtClean="0">
                <a:solidFill>
                  <a:prstClr val="white"/>
                </a:solidFill>
              </a:rPr>
              <a:t>Climate Information  </a:t>
            </a:r>
            <a:r>
              <a:rPr lang="en-US" sz="2800" dirty="0" smtClean="0">
                <a:solidFill>
                  <a:srgbClr val="F79646"/>
                </a:solidFill>
              </a:rPr>
              <a:t>Around the World</a:t>
            </a:r>
            <a:endParaRPr lang="en-US" sz="2800" dirty="0">
              <a:solidFill>
                <a:srgbClr val="F79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92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7686" y="1279856"/>
            <a:ext cx="69409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Climate Information is a </a:t>
            </a:r>
            <a:r>
              <a:rPr lang="en-US" sz="3600" b="1" u="sng" dirty="0" smtClean="0">
                <a:solidFill>
                  <a:schemeClr val="bg1"/>
                </a:solidFill>
              </a:rPr>
              <a:t>necessary</a:t>
            </a:r>
            <a:r>
              <a:rPr lang="en-US" sz="3600" b="1" dirty="0" smtClean="0">
                <a:solidFill>
                  <a:schemeClr val="bg1"/>
                </a:solidFill>
              </a:rPr>
              <a:t> ingredient for supporting adaptation</a:t>
            </a:r>
          </a:p>
          <a:p>
            <a:pPr algn="ctr"/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However, it alone is </a:t>
            </a:r>
            <a:r>
              <a:rPr lang="en-US" sz="3600" b="1" u="sng" dirty="0" smtClean="0">
                <a:solidFill>
                  <a:schemeClr val="bg1"/>
                </a:solidFill>
              </a:rPr>
              <a:t>not sufficient</a:t>
            </a:r>
            <a:endParaRPr lang="en-US" sz="36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39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390061128_dbaa1e432b_k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4663"/>
          <a:stretch/>
        </p:blipFill>
        <p:spPr>
          <a:xfrm flipH="1">
            <a:off x="4209618" y="692497"/>
            <a:ext cx="4934382" cy="50225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" y="692497"/>
            <a:ext cx="4209620" cy="3308598"/>
          </a:xfrm>
          <a:prstGeom prst="rect">
            <a:avLst/>
          </a:prstGeom>
          <a:noFill/>
        </p:spPr>
        <p:txBody>
          <a:bodyPr wrap="square" lIns="365760" tIns="457200" rIns="182880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Last Mile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Connects telecommunication networks (EWS) to end-users (local communities)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Final, most crucial stage of EWS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R</a:t>
            </a:r>
            <a:r>
              <a:rPr lang="en-US" sz="1400" dirty="0" smtClean="0">
                <a:solidFill>
                  <a:srgbClr val="FFFFFF"/>
                </a:solidFill>
              </a:rPr>
              <a:t>eaches most vulnerable and those that face highest risk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Delivers timely</a:t>
            </a:r>
            <a:r>
              <a:rPr lang="en-US" sz="1400" dirty="0">
                <a:solidFill>
                  <a:schemeClr val="bg1"/>
                </a:solidFill>
              </a:rPr>
              <a:t>, accurate and actionable weather and climate information </a:t>
            </a:r>
            <a:r>
              <a:rPr lang="en-US" sz="1400" dirty="0" smtClean="0">
                <a:solidFill>
                  <a:schemeClr val="bg1"/>
                </a:solidFill>
              </a:rPr>
              <a:t>from </a:t>
            </a:r>
            <a:r>
              <a:rPr lang="en-US" sz="1400" dirty="0">
                <a:solidFill>
                  <a:schemeClr val="bg1"/>
                </a:solidFill>
              </a:rPr>
              <a:t>data </a:t>
            </a:r>
            <a:r>
              <a:rPr lang="en-US" sz="1400" dirty="0" smtClean="0">
                <a:solidFill>
                  <a:schemeClr val="bg1"/>
                </a:solidFill>
              </a:rPr>
              <a:t>collection and creation </a:t>
            </a:r>
            <a:r>
              <a:rPr lang="en-US" sz="1400" dirty="0">
                <a:solidFill>
                  <a:schemeClr val="bg1"/>
                </a:solidFill>
              </a:rPr>
              <a:t>sources across the “Last Mile” to </a:t>
            </a:r>
            <a:r>
              <a:rPr lang="en-US" sz="1400" dirty="0" smtClean="0">
                <a:solidFill>
                  <a:schemeClr val="bg1"/>
                </a:solidFill>
              </a:rPr>
              <a:t>vulnerable </a:t>
            </a:r>
            <a:r>
              <a:rPr lang="en-US" sz="1400" dirty="0">
                <a:solidFill>
                  <a:schemeClr val="bg1"/>
                </a:solidFill>
              </a:rPr>
              <a:t>end-</a:t>
            </a:r>
            <a:r>
              <a:rPr lang="en-US" sz="1400" dirty="0" smtClean="0">
                <a:solidFill>
                  <a:schemeClr val="bg1"/>
                </a:solidFill>
              </a:rPr>
              <a:t>users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692497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1"/>
              </a:gs>
              <a:gs pos="50000">
                <a:srgbClr val="FF6600"/>
              </a:gs>
            </a:gsLst>
            <a:lin ang="0" scaled="1"/>
            <a:tileRect/>
          </a:gradFill>
        </p:spPr>
        <p:txBody>
          <a:bodyPr wrap="square" lIns="365760" tIns="137160" bIns="182880" rtlCol="0" anchor="ctr" anchorCtr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The Last Mile of EWS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0" name="Picture 9" descr="UNDP_Logo-Blue w TaglineWhite-ENG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039" y="0"/>
            <a:ext cx="467314" cy="91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0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590923530_daa2164e7f_k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149" r="21650" b="6517"/>
          <a:stretch/>
        </p:blipFill>
        <p:spPr>
          <a:xfrm>
            <a:off x="5553365" y="3291738"/>
            <a:ext cx="3590636" cy="2423262"/>
          </a:xfrm>
          <a:prstGeom prst="rect">
            <a:avLst/>
          </a:prstGeom>
        </p:spPr>
      </p:pic>
      <p:pic>
        <p:nvPicPr>
          <p:cNvPr id="9" name="Picture 8" descr="19158045763_0213edfbb2_k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99" t="29534" b="32760"/>
          <a:stretch/>
        </p:blipFill>
        <p:spPr>
          <a:xfrm>
            <a:off x="5553364" y="692497"/>
            <a:ext cx="3590636" cy="25015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692497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1"/>
              </a:gs>
              <a:gs pos="50000">
                <a:srgbClr val="FF6600"/>
              </a:gs>
            </a:gsLst>
            <a:lin ang="0" scaled="1"/>
            <a:tileRect/>
          </a:gradFill>
        </p:spPr>
        <p:txBody>
          <a:bodyPr wrap="square" lIns="365760" tIns="137160" bIns="182880" rtlCol="0" anchor="ctr" anchorCtr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Cambodia – Drought/Flood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7" name="Picture 6" descr="UNDP_Logo-Blue w TaglineWhite-ENG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039" y="0"/>
            <a:ext cx="467314" cy="9120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831" y="1107790"/>
            <a:ext cx="5288392" cy="3247043"/>
          </a:xfrm>
          <a:prstGeom prst="rect">
            <a:avLst/>
          </a:prstGeom>
          <a:noFill/>
        </p:spPr>
        <p:txBody>
          <a:bodyPr wrap="square" lIns="365760" tIns="365760" rIns="182880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Information is not knowledge</a:t>
            </a:r>
          </a:p>
          <a:p>
            <a:endParaRPr lang="en-US" sz="4800" b="1" dirty="0">
              <a:solidFill>
                <a:schemeClr val="bg1"/>
              </a:solidFill>
            </a:endParaRPr>
          </a:p>
          <a:p>
            <a:r>
              <a:rPr lang="en-US" sz="4000" i="1" dirty="0">
                <a:solidFill>
                  <a:schemeClr val="bg1"/>
                </a:solidFill>
              </a:rPr>
              <a:t>facts</a:t>
            </a:r>
            <a:r>
              <a:rPr lang="en-US" sz="4000" dirty="0">
                <a:solidFill>
                  <a:schemeClr val="bg1"/>
                </a:solidFill>
              </a:rPr>
              <a:t> </a:t>
            </a:r>
            <a:r>
              <a:rPr lang="en-US" sz="4000" dirty="0" smtClean="0">
                <a:solidFill>
                  <a:schemeClr val="bg1"/>
                </a:solidFill>
              </a:rPr>
              <a:t>≠</a:t>
            </a:r>
            <a:r>
              <a:rPr lang="en-US" sz="4000" dirty="0">
                <a:solidFill>
                  <a:schemeClr val="bg1"/>
                </a:solidFill>
              </a:rPr>
              <a:t> </a:t>
            </a:r>
            <a:r>
              <a:rPr lang="en-US" sz="4000" i="1" dirty="0">
                <a:solidFill>
                  <a:schemeClr val="bg1"/>
                </a:solidFill>
              </a:rPr>
              <a:t>understanding</a:t>
            </a:r>
            <a:endParaRPr lang="en-US" sz="4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60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dcon_Agromet_BF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471" b="-14183"/>
          <a:stretch/>
        </p:blipFill>
        <p:spPr>
          <a:xfrm>
            <a:off x="5739521" y="692497"/>
            <a:ext cx="3404479" cy="50225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692497"/>
            <a:ext cx="5491398" cy="4293483"/>
          </a:xfrm>
          <a:prstGeom prst="rect">
            <a:avLst/>
          </a:prstGeom>
        </p:spPr>
        <p:txBody>
          <a:bodyPr wrap="square" lIns="365760" tIns="365760" rIns="18288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Timely</a:t>
            </a:r>
            <a:r>
              <a:rPr lang="en-US" sz="1400" dirty="0">
                <a:solidFill>
                  <a:srgbClr val="FFFFFF"/>
                </a:solidFill>
              </a:rPr>
              <a:t>, accessible, </a:t>
            </a:r>
            <a:r>
              <a:rPr lang="en-US" sz="1400" dirty="0">
                <a:solidFill>
                  <a:schemeClr val="bg1"/>
                </a:solidFill>
              </a:rPr>
              <a:t>understandable</a:t>
            </a:r>
            <a:r>
              <a:rPr lang="en-US" sz="1400" dirty="0">
                <a:solidFill>
                  <a:srgbClr val="FFFFFF"/>
                </a:solidFill>
              </a:rPr>
              <a:t>, and </a:t>
            </a:r>
            <a:r>
              <a:rPr lang="en-US" sz="1400" dirty="0" smtClean="0">
                <a:solidFill>
                  <a:srgbClr val="FF6600"/>
                </a:solidFill>
              </a:rPr>
              <a:t>actionable</a:t>
            </a:r>
            <a:endParaRPr lang="en-US" sz="1400" dirty="0">
              <a:solidFill>
                <a:srgbClr val="FFFFFF"/>
              </a:solidFill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6600"/>
                </a:solidFill>
              </a:rPr>
              <a:t>Tailored </a:t>
            </a:r>
            <a:r>
              <a:rPr lang="en-US" sz="1400" dirty="0">
                <a:solidFill>
                  <a:srgbClr val="FFFFFF"/>
                </a:solidFill>
              </a:rPr>
              <a:t>to time and space scales that are relevant </a:t>
            </a:r>
            <a:r>
              <a:rPr lang="en-US" sz="1400" dirty="0" smtClean="0">
                <a:solidFill>
                  <a:srgbClr val="FFFFFF"/>
                </a:solidFill>
              </a:rPr>
              <a:t>to users </a:t>
            </a:r>
            <a:r>
              <a:rPr lang="en-US" sz="1400" dirty="0">
                <a:solidFill>
                  <a:srgbClr val="FFFFFF"/>
                </a:solidFill>
              </a:rPr>
              <a:t>in various sectors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Utilize a combination of </a:t>
            </a:r>
            <a:r>
              <a:rPr lang="en-US" sz="1400" dirty="0">
                <a:solidFill>
                  <a:srgbClr val="FF6600"/>
                </a:solidFill>
              </a:rPr>
              <a:t>technologies</a:t>
            </a:r>
            <a:r>
              <a:rPr lang="en-US" sz="1400" dirty="0">
                <a:solidFill>
                  <a:srgbClr val="FFFFFF"/>
                </a:solidFill>
              </a:rPr>
              <a:t>—mobile telecommunications, radio, TV and internet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Function </a:t>
            </a:r>
            <a:r>
              <a:rPr lang="en-US" sz="1400" dirty="0">
                <a:solidFill>
                  <a:srgbClr val="FFFFFF"/>
                </a:solidFill>
              </a:rPr>
              <a:t>effectively within </a:t>
            </a:r>
            <a:r>
              <a:rPr lang="en-US" sz="1400" dirty="0">
                <a:solidFill>
                  <a:srgbClr val="FF6600"/>
                </a:solidFill>
              </a:rPr>
              <a:t>local capacities </a:t>
            </a:r>
            <a:r>
              <a:rPr lang="en-US" sz="1400" dirty="0">
                <a:solidFill>
                  <a:srgbClr val="FFFFFF"/>
                </a:solidFill>
              </a:rPr>
              <a:t>and constraints—often limited human, technical, and financial </a:t>
            </a:r>
            <a:r>
              <a:rPr lang="en-US" sz="1400" dirty="0" smtClean="0">
                <a:solidFill>
                  <a:srgbClr val="FFFFFF"/>
                </a:solidFill>
              </a:rPr>
              <a:t>resources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Involve </a:t>
            </a:r>
            <a:r>
              <a:rPr lang="en-US" sz="1400" dirty="0">
                <a:solidFill>
                  <a:srgbClr val="FF6600"/>
                </a:solidFill>
              </a:rPr>
              <a:t>communities </a:t>
            </a:r>
            <a:r>
              <a:rPr lang="en-US" sz="1400" dirty="0">
                <a:solidFill>
                  <a:srgbClr val="FFFFFF"/>
                </a:solidFill>
              </a:rPr>
              <a:t>in the design, operation and maintenance of </a:t>
            </a:r>
            <a:r>
              <a:rPr lang="en-US" sz="1400" dirty="0" smtClean="0">
                <a:solidFill>
                  <a:srgbClr val="FFFFFF"/>
                </a:solidFill>
              </a:rPr>
              <a:t>system</a:t>
            </a:r>
            <a:r>
              <a:rPr lang="en-US" sz="1400" dirty="0">
                <a:solidFill>
                  <a:srgbClr val="FFFFFF"/>
                </a:solidFill>
              </a:rPr>
              <a:t>—</a:t>
            </a:r>
            <a:r>
              <a:rPr lang="en-US" sz="1400" dirty="0" smtClean="0">
                <a:solidFill>
                  <a:srgbClr val="FFFFFF"/>
                </a:solidFill>
              </a:rPr>
              <a:t>develop </a:t>
            </a:r>
            <a:r>
              <a:rPr lang="en-US" sz="1400" dirty="0">
                <a:solidFill>
                  <a:srgbClr val="FFFFFF"/>
                </a:solidFill>
              </a:rPr>
              <a:t>a sense of ownership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>
                <a:solidFill>
                  <a:srgbClr val="FF6600"/>
                </a:solidFill>
              </a:rPr>
              <a:t>Review </a:t>
            </a:r>
            <a:r>
              <a:rPr lang="en-US" sz="1400" dirty="0">
                <a:solidFill>
                  <a:srgbClr val="FFFFFF"/>
                </a:solidFill>
              </a:rPr>
              <a:t>the quality, frequency and dissemination of data to improve </a:t>
            </a:r>
            <a:r>
              <a:rPr lang="en-US" sz="1400" dirty="0" smtClean="0">
                <a:solidFill>
                  <a:srgbClr val="FFFFFF"/>
                </a:solidFill>
              </a:rPr>
              <a:t>system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M</a:t>
            </a:r>
            <a:r>
              <a:rPr lang="en-US" sz="1400" dirty="0" smtClean="0">
                <a:solidFill>
                  <a:schemeClr val="bg1"/>
                </a:solidFill>
              </a:rPr>
              <a:t>ix </a:t>
            </a:r>
            <a:r>
              <a:rPr lang="en-US" sz="1400" dirty="0">
                <a:solidFill>
                  <a:schemeClr val="bg1"/>
                </a:solidFill>
              </a:rPr>
              <a:t>of high-tech and local </a:t>
            </a:r>
            <a:r>
              <a:rPr lang="en-US" sz="1400" dirty="0" smtClean="0">
                <a:solidFill>
                  <a:schemeClr val="bg1"/>
                </a:solidFill>
              </a:rPr>
              <a:t>resources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Mix top</a:t>
            </a:r>
            <a:r>
              <a:rPr lang="en-US" sz="1400" dirty="0">
                <a:solidFill>
                  <a:schemeClr val="bg1"/>
                </a:solidFill>
              </a:rPr>
              <a:t>-down and bottom-up </a:t>
            </a:r>
            <a:r>
              <a:rPr lang="en-US" sz="1400" dirty="0" smtClean="0">
                <a:solidFill>
                  <a:schemeClr val="bg1"/>
                </a:solidFill>
              </a:rPr>
              <a:t>approaches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692497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1"/>
              </a:gs>
              <a:gs pos="50000">
                <a:srgbClr val="FF6600"/>
              </a:gs>
            </a:gsLst>
            <a:lin ang="0" scaled="1"/>
            <a:tileRect/>
          </a:gradFill>
        </p:spPr>
        <p:txBody>
          <a:bodyPr wrap="square" lIns="365760" tIns="137160" bIns="182880" rtlCol="0" anchor="ctr" anchorCtr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Ensuring Effective Communication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6" name="Picture 5" descr="UNDP_Logo-Blue w TaglineWhite-ENG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039" y="0"/>
            <a:ext cx="467314" cy="912011"/>
          </a:xfrm>
          <a:prstGeom prst="rect">
            <a:avLst/>
          </a:prstGeom>
        </p:spPr>
      </p:pic>
      <p:pic>
        <p:nvPicPr>
          <p:cNvPr id="10" name="Picture 9" descr="AeroviewEBB_UG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46" t="21099" r="16421" b="22752"/>
          <a:stretch/>
        </p:blipFill>
        <p:spPr>
          <a:xfrm>
            <a:off x="5739521" y="3915833"/>
            <a:ext cx="3404479" cy="179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q5dam.web.460.306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63"/>
          <a:stretch/>
        </p:blipFill>
        <p:spPr>
          <a:xfrm>
            <a:off x="6224765" y="692497"/>
            <a:ext cx="2919236" cy="1635836"/>
          </a:xfrm>
          <a:prstGeom prst="rect">
            <a:avLst/>
          </a:prstGeom>
        </p:spPr>
      </p:pic>
      <p:pic>
        <p:nvPicPr>
          <p:cNvPr id="3" name="Picture 2" descr="19439869453_a778782045_k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408"/>
          <a:stretch/>
        </p:blipFill>
        <p:spPr>
          <a:xfrm>
            <a:off x="6224764" y="2422407"/>
            <a:ext cx="2919236" cy="329259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696021"/>
            <a:ext cx="5644263" cy="4877232"/>
          </a:xfrm>
          <a:prstGeom prst="rect">
            <a:avLst/>
          </a:prstGeom>
        </p:spPr>
        <p:txBody>
          <a:bodyPr wrap="square" lIns="365760" tIns="365760" rIns="182880">
            <a:spAutoFit/>
          </a:bodyPr>
          <a:lstStyle/>
          <a:p>
            <a:r>
              <a:rPr lang="en-US" sz="1400" dirty="0">
                <a:solidFill>
                  <a:srgbClr val="FF6600"/>
                </a:solidFill>
              </a:rPr>
              <a:t>Community </a:t>
            </a:r>
            <a:r>
              <a:rPr lang="en-US" sz="1400" dirty="0" smtClean="0">
                <a:solidFill>
                  <a:srgbClr val="FF6600"/>
                </a:solidFill>
              </a:rPr>
              <a:t>Radio </a:t>
            </a:r>
            <a:r>
              <a:rPr lang="en-US" sz="1400" dirty="0">
                <a:solidFill>
                  <a:srgbClr val="FF6600"/>
                </a:solidFill>
              </a:rPr>
              <a:t>S</a:t>
            </a:r>
            <a:r>
              <a:rPr lang="en-US" sz="1400" dirty="0" smtClean="0">
                <a:solidFill>
                  <a:srgbClr val="FF6600"/>
                </a:solidFill>
              </a:rPr>
              <a:t>tations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Educate and warn, uses existing modes </a:t>
            </a:r>
            <a:r>
              <a:rPr lang="en-US" sz="1400" dirty="0">
                <a:solidFill>
                  <a:schemeClr val="bg1"/>
                </a:solidFill>
              </a:rPr>
              <a:t>of communication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Broadcast awareness </a:t>
            </a:r>
            <a:r>
              <a:rPr lang="en-US" sz="1400" dirty="0">
                <a:solidFill>
                  <a:srgbClr val="FFFFFF"/>
                </a:solidFill>
              </a:rPr>
              <a:t>campaign on </a:t>
            </a:r>
            <a:r>
              <a:rPr lang="en-US" sz="1400" dirty="0" smtClean="0">
                <a:solidFill>
                  <a:srgbClr val="FFFFFF"/>
                </a:solidFill>
              </a:rPr>
              <a:t>climate risks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Tailor information – farmers, pastoralists</a:t>
            </a:r>
            <a:r>
              <a:rPr lang="en-US" sz="1400" dirty="0">
                <a:solidFill>
                  <a:srgbClr val="FFFFFF"/>
                </a:solidFill>
              </a:rPr>
              <a:t>, </a:t>
            </a:r>
            <a:r>
              <a:rPr lang="en-US" sz="1400" dirty="0" smtClean="0">
                <a:solidFill>
                  <a:srgbClr val="FFFFFF"/>
                </a:solidFill>
              </a:rPr>
              <a:t>women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Translated in </a:t>
            </a:r>
            <a:r>
              <a:rPr lang="en-US" sz="1400" dirty="0">
                <a:solidFill>
                  <a:schemeClr val="bg1"/>
                </a:solidFill>
              </a:rPr>
              <a:t>5 national languages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E</a:t>
            </a:r>
            <a:r>
              <a:rPr lang="en-US" sz="1400" dirty="0" smtClean="0">
                <a:solidFill>
                  <a:srgbClr val="FFFFFF"/>
                </a:solidFill>
              </a:rPr>
              <a:t>quipment extends </a:t>
            </a:r>
            <a:r>
              <a:rPr lang="en-US" sz="1400" dirty="0">
                <a:solidFill>
                  <a:srgbClr val="FFFFFF"/>
                </a:solidFill>
              </a:rPr>
              <a:t>radio coverage in rural areas </a:t>
            </a:r>
            <a:endParaRPr lang="en-US" sz="1400" dirty="0" smtClean="0">
              <a:solidFill>
                <a:srgbClr val="FFFFFF"/>
              </a:solidFill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Train staff to </a:t>
            </a:r>
            <a:r>
              <a:rPr lang="en-US" sz="1400" dirty="0">
                <a:solidFill>
                  <a:srgbClr val="FFFFFF"/>
                </a:solidFill>
              </a:rPr>
              <a:t>maintain </a:t>
            </a:r>
            <a:r>
              <a:rPr lang="en-US" sz="1400" dirty="0" smtClean="0">
                <a:solidFill>
                  <a:srgbClr val="FFFFFF"/>
                </a:solidFill>
              </a:rPr>
              <a:t>equipment</a:t>
            </a:r>
          </a:p>
          <a:p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400" dirty="0" smtClean="0">
                <a:solidFill>
                  <a:srgbClr val="FF6600"/>
                </a:solidFill>
              </a:rPr>
              <a:t>Community Involvement – Data Collection</a:t>
            </a:r>
            <a:endParaRPr lang="en-US" sz="1400" dirty="0">
              <a:solidFill>
                <a:srgbClr val="FF6600"/>
              </a:solidFill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Farmer training and rain </a:t>
            </a:r>
            <a:r>
              <a:rPr lang="en-US" sz="1400" dirty="0">
                <a:solidFill>
                  <a:srgbClr val="FFFFFF"/>
                </a:solidFill>
              </a:rPr>
              <a:t>gauges </a:t>
            </a:r>
            <a:r>
              <a:rPr lang="en-US" sz="1400" dirty="0" smtClean="0">
                <a:solidFill>
                  <a:srgbClr val="FFFFFF"/>
                </a:solidFill>
              </a:rPr>
              <a:t>strengthen data collection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Advice </a:t>
            </a:r>
            <a:r>
              <a:rPr lang="en-US" sz="1400" dirty="0">
                <a:solidFill>
                  <a:srgbClr val="FFFFFF"/>
                </a:solidFill>
              </a:rPr>
              <a:t>on amount of rain needed to sow crops 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</a:p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sz="1400" dirty="0" smtClean="0">
                <a:solidFill>
                  <a:srgbClr val="FF6600"/>
                </a:solidFill>
              </a:rPr>
              <a:t>Preparedness</a:t>
            </a:r>
            <a:endParaRPr lang="en-US" sz="1200" dirty="0" smtClean="0">
              <a:solidFill>
                <a:srgbClr val="FF6600"/>
              </a:solidFill>
            </a:endParaRPr>
          </a:p>
          <a:p>
            <a:r>
              <a:rPr lang="en-US" sz="1400" dirty="0">
                <a:solidFill>
                  <a:srgbClr val="FFFFFF"/>
                </a:solidFill>
              </a:rPr>
              <a:t>Farmers use information to adjust agricultural practices: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Grow drought</a:t>
            </a:r>
            <a:r>
              <a:rPr lang="en-US" sz="1400" dirty="0">
                <a:solidFill>
                  <a:schemeClr val="bg1"/>
                </a:solidFill>
              </a:rPr>
              <a:t>-</a:t>
            </a:r>
            <a:r>
              <a:rPr lang="en-US" sz="1400" dirty="0" smtClean="0">
                <a:solidFill>
                  <a:schemeClr val="bg1"/>
                </a:solidFill>
              </a:rPr>
              <a:t>resilient varieties 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Diversify crop types 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Adjust planting dates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692497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1"/>
              </a:gs>
              <a:gs pos="50000">
                <a:srgbClr val="FF6600"/>
              </a:gs>
            </a:gsLst>
            <a:lin ang="0" scaled="1"/>
            <a:tileRect/>
          </a:gradFill>
        </p:spPr>
        <p:txBody>
          <a:bodyPr wrap="square" lIns="365760" tIns="137160" bIns="182880" rtlCol="0" anchor="ctr" anchorCtr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Niger – Weather Forecasts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7" name="Picture 6" descr="UNDP_Logo-Blue w TaglineWhite-ENG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039" y="0"/>
            <a:ext cx="467314" cy="9120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3111326" y="1587058"/>
            <a:ext cx="28526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Exploring opportunity to use mobile phones to transmit local weather forecasts via SMS</a:t>
            </a:r>
          </a:p>
        </p:txBody>
      </p:sp>
    </p:spTree>
    <p:extLst>
      <p:ext uri="{BB962C8B-B14F-4D97-AF65-F5344CB8AC3E}">
        <p14:creationId xmlns:p14="http://schemas.microsoft.com/office/powerpoint/2010/main" val="385137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71346"/>
            <a:ext cx="9144000" cy="586312"/>
          </a:xfrm>
          <a:prstGeom prst="rect">
            <a:avLst/>
          </a:prstGeom>
          <a:solidFill>
            <a:schemeClr val="accent6">
              <a:lumMod val="5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71345"/>
            <a:ext cx="8991604" cy="523220"/>
          </a:xfrm>
          <a:prstGeom prst="rect">
            <a:avLst/>
          </a:prstGeom>
          <a:noFill/>
        </p:spPr>
        <p:txBody>
          <a:bodyPr wrap="square" lIns="274320" rtlCol="0" anchor="t">
            <a:spAutoFit/>
          </a:bodyPr>
          <a:lstStyle/>
          <a:p>
            <a:pPr defTabSz="914400"/>
            <a:r>
              <a:rPr lang="en-US" sz="2800" dirty="0">
                <a:solidFill>
                  <a:prstClr val="white"/>
                </a:solidFill>
              </a:rPr>
              <a:t>Supporting Integrated Climate Change Strategies</a:t>
            </a:r>
            <a:endParaRPr lang="en-US" sz="2800" dirty="0">
              <a:solidFill>
                <a:srgbClr val="F7964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3182" y="1252297"/>
            <a:ext cx="2961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prstClr val="white"/>
                </a:solidFill>
              </a:rPr>
              <a:t>National Adaptation Plans (NAPs)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52771" y="1650557"/>
            <a:ext cx="5091229" cy="562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10000"/>
              </a:lnSpc>
            </a:pP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Implementation </a:t>
            </a:r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of </a:t>
            </a: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projects to reduce </a:t>
            </a:r>
          </a:p>
          <a:p>
            <a:pPr defTabSz="914400">
              <a:lnSpc>
                <a:spcPct val="110000"/>
              </a:lnSpc>
            </a:pP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economic and social costs of climate change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3182" y="2223642"/>
            <a:ext cx="89708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600" dirty="0">
                <a:solidFill>
                  <a:prstClr val="white"/>
                </a:solidFill>
              </a:rPr>
              <a:t>I</a:t>
            </a:r>
            <a:r>
              <a:rPr lang="en-US" sz="1600" dirty="0" smtClean="0">
                <a:solidFill>
                  <a:prstClr val="white"/>
                </a:solidFill>
              </a:rPr>
              <a:t>nstitutional </a:t>
            </a:r>
            <a:r>
              <a:rPr lang="en-US" sz="1600" dirty="0">
                <a:solidFill>
                  <a:prstClr val="white"/>
                </a:solidFill>
              </a:rPr>
              <a:t>framework </a:t>
            </a:r>
            <a:r>
              <a:rPr lang="en-US" sz="1600" dirty="0" smtClean="0">
                <a:solidFill>
                  <a:prstClr val="white"/>
                </a:solidFill>
              </a:rPr>
              <a:t>to </a:t>
            </a:r>
            <a:r>
              <a:rPr lang="en-US" sz="1600" dirty="0">
                <a:solidFill>
                  <a:prstClr val="white"/>
                </a:solidFill>
              </a:rPr>
              <a:t>mainstream adaptation into development planning at national and local </a:t>
            </a:r>
            <a:r>
              <a:rPr lang="en-US" sz="1600" dirty="0" smtClean="0">
                <a:solidFill>
                  <a:prstClr val="white"/>
                </a:solidFill>
              </a:rPr>
              <a:t>levels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3182" y="869311"/>
            <a:ext cx="89708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400" dirty="0">
                <a:solidFill>
                  <a:srgbClr val="F79646"/>
                </a:solidFill>
              </a:rPr>
              <a:t>Assisting governments to develop and strengthen policies, institutions, capacities and </a:t>
            </a:r>
            <a:r>
              <a:rPr lang="en-US" sz="1400" dirty="0" smtClean="0">
                <a:solidFill>
                  <a:srgbClr val="F79646"/>
                </a:solidFill>
              </a:rPr>
              <a:t>knowledge</a:t>
            </a:r>
            <a:endParaRPr lang="en-US" sz="1400" dirty="0">
              <a:solidFill>
                <a:srgbClr val="F79646"/>
              </a:solidFill>
            </a:endParaRPr>
          </a:p>
        </p:txBody>
      </p:sp>
      <p:pic>
        <p:nvPicPr>
          <p:cNvPr id="7" name="Picture 6" descr="22483717882_767ed6fd38_k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679386"/>
            <a:ext cx="9144000" cy="30356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3183" y="1762639"/>
            <a:ext cx="3879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prstClr val="white"/>
                </a:solidFill>
              </a:rPr>
              <a:t>National Adaptation Plans of Action (NAPAs)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34651" y="1258709"/>
            <a:ext cx="4572000" cy="32573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>
              <a:lnSpc>
                <a:spcPct val="110000"/>
              </a:lnSpc>
            </a:pPr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I</a:t>
            </a: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dentify </a:t>
            </a:r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priority activities to adapt </a:t>
            </a:r>
          </a:p>
        </p:txBody>
      </p:sp>
    </p:spTree>
    <p:extLst>
      <p:ext uri="{BB962C8B-B14F-4D97-AF65-F5344CB8AC3E}">
        <p14:creationId xmlns:p14="http://schemas.microsoft.com/office/powerpoint/2010/main" val="285376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8"/>
            <a:ext cx="9144000" cy="25628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1822" y="3085468"/>
            <a:ext cx="7924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Knowledge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 as the ability to recall data or information.  </a:t>
            </a:r>
            <a:endParaRPr lang="en-US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en-US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Comprehension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 is understanding.  The ability to translate, interpolate, or interpret and restate in one's own words is comprehension.  </a:t>
            </a:r>
            <a:endParaRPr lang="en-US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en-US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Application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, which is the ability to apply something that was learned in a new and different scenario.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73243" y="4962904"/>
            <a:ext cx="1343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 </a:t>
            </a:r>
            <a:r>
              <a:rPr lang="en-US" sz="1400" i="1" dirty="0" smtClean="0">
                <a:solidFill>
                  <a:schemeClr val="bg1"/>
                </a:solidFill>
              </a:rPr>
              <a:t>Bloom (1956)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18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lood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839" y="692496"/>
            <a:ext cx="7549161" cy="50225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63929" y="692498"/>
            <a:ext cx="2398814" cy="5022501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2" y="692497"/>
            <a:ext cx="4209620" cy="2231380"/>
          </a:xfrm>
          <a:prstGeom prst="rect">
            <a:avLst/>
          </a:prstGeom>
          <a:noFill/>
        </p:spPr>
        <p:txBody>
          <a:bodyPr wrap="square" lIns="365760" tIns="457200" rIns="182880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Botswana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500 dead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6,000 people displaced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630 schools, 42 health units closed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$200 mill in damages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"/>
            <a:ext cx="9144000" cy="692497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1"/>
              </a:gs>
              <a:gs pos="50000">
                <a:srgbClr val="FF6600"/>
              </a:gs>
            </a:gsLst>
            <a:lin ang="0" scaled="1"/>
            <a:tileRect/>
          </a:gradFill>
        </p:spPr>
        <p:txBody>
          <a:bodyPr wrap="square" lIns="365760" tIns="137160" bIns="182880" rtlCol="0" anchor="ctr" anchorCtr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Southern </a:t>
            </a:r>
            <a:r>
              <a:rPr lang="en-US" sz="2400" dirty="0">
                <a:solidFill>
                  <a:srgbClr val="FFFFFF"/>
                </a:solidFill>
              </a:rPr>
              <a:t>Africa Floods, 2011</a:t>
            </a:r>
          </a:p>
        </p:txBody>
      </p:sp>
      <p:pic>
        <p:nvPicPr>
          <p:cNvPr id="10" name="Picture 9" descr="UNDP_Logo-Blue w TaglineWhite-ENG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039" y="0"/>
            <a:ext cx="467314" cy="912011"/>
          </a:xfrm>
          <a:prstGeom prst="rect">
            <a:avLst/>
          </a:prstGeom>
        </p:spPr>
      </p:pic>
      <p:pic>
        <p:nvPicPr>
          <p:cNvPr id="2" name="Picture 1" descr="Screen Shot 2016-03-14 at 10.22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4123257"/>
            <a:ext cx="4474659" cy="676656"/>
          </a:xfrm>
          <a:prstGeom prst="rect">
            <a:avLst/>
          </a:prstGeom>
        </p:spPr>
      </p:pic>
      <p:pic>
        <p:nvPicPr>
          <p:cNvPr id="6" name="Picture 5" descr="Screen Shot 2016-03-14 at 10.02.3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69069"/>
            <a:ext cx="1517949" cy="35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8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undarbans_delta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1"/>
            <a:ext cx="9144000" cy="16383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6836" y="2453421"/>
            <a:ext cx="26996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Build Services</a:t>
            </a:r>
          </a:p>
          <a:p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Ensure people receive climate info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6836" y="3479512"/>
            <a:ext cx="23153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End to End Approach</a:t>
            </a:r>
          </a:p>
          <a:p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Identify gaps – find solutions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6836" y="4508500"/>
            <a:ext cx="206547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Promote Innovation</a:t>
            </a:r>
          </a:p>
          <a:p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Lower-cost technology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292101" y="2563946"/>
            <a:ext cx="363727" cy="363727"/>
          </a:xfrm>
          <a:prstGeom prst="ellipse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tIns="0" bIns="45720" rtlCol="0" anchor="ctr"/>
          <a:lstStyle/>
          <a:p>
            <a:pPr algn="ctr"/>
            <a:r>
              <a:rPr lang="en-US" sz="1400" dirty="0" smtClean="0">
                <a:solidFill>
                  <a:prstClr val="white"/>
                </a:solidFill>
              </a:rPr>
              <a:t>1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292101" y="3590037"/>
            <a:ext cx="363727" cy="363727"/>
          </a:xfrm>
          <a:prstGeom prst="ellipse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292101" y="4619025"/>
            <a:ext cx="363727" cy="363727"/>
          </a:xfrm>
          <a:prstGeom prst="ellipse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6" name="Rectangle 5"/>
          <p:cNvSpPr/>
          <p:nvPr/>
        </p:nvSpPr>
        <p:spPr>
          <a:xfrm>
            <a:off x="4673600" y="2674227"/>
            <a:ext cx="1409700" cy="1968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dirty="0" smtClean="0">
                <a:solidFill>
                  <a:srgbClr val="F79646"/>
                </a:solidFill>
              </a:rPr>
              <a:t>Challenges</a:t>
            </a:r>
          </a:p>
          <a:p>
            <a:pPr algn="r">
              <a:lnSpc>
                <a:spcPct val="120000"/>
              </a:lnSpc>
            </a:pPr>
            <a:r>
              <a:rPr lang="en-US" sz="1400" dirty="0" smtClean="0">
                <a:solidFill>
                  <a:prstClr val="white"/>
                </a:solidFill>
              </a:rPr>
              <a:t>equipment</a:t>
            </a:r>
          </a:p>
          <a:p>
            <a:pPr algn="r">
              <a:lnSpc>
                <a:spcPct val="120000"/>
              </a:lnSpc>
            </a:pPr>
            <a:r>
              <a:rPr lang="en-US" sz="1400" dirty="0" smtClean="0">
                <a:solidFill>
                  <a:prstClr val="white"/>
                </a:solidFill>
              </a:rPr>
              <a:t>resources</a:t>
            </a:r>
          </a:p>
          <a:p>
            <a:pPr algn="r">
              <a:lnSpc>
                <a:spcPct val="120000"/>
              </a:lnSpc>
            </a:pPr>
            <a:r>
              <a:rPr lang="en-US" sz="1400" dirty="0" smtClean="0">
                <a:solidFill>
                  <a:prstClr val="white"/>
                </a:solidFill>
              </a:rPr>
              <a:t>baseline data</a:t>
            </a:r>
            <a:endParaRPr lang="en-US" sz="1400" dirty="0">
              <a:solidFill>
                <a:prstClr val="white"/>
              </a:solidFill>
            </a:endParaRPr>
          </a:p>
          <a:p>
            <a:pPr algn="r">
              <a:lnSpc>
                <a:spcPct val="120000"/>
              </a:lnSpc>
            </a:pPr>
            <a:r>
              <a:rPr lang="en-US" sz="1400" dirty="0" smtClean="0">
                <a:solidFill>
                  <a:prstClr val="white"/>
                </a:solidFill>
              </a:rPr>
              <a:t>technology </a:t>
            </a:r>
          </a:p>
          <a:p>
            <a:pPr algn="r">
              <a:lnSpc>
                <a:spcPct val="120000"/>
              </a:lnSpc>
            </a:pPr>
            <a:r>
              <a:rPr lang="en-US" sz="1400" dirty="0" smtClean="0">
                <a:solidFill>
                  <a:prstClr val="white"/>
                </a:solidFill>
              </a:rPr>
              <a:t>support </a:t>
            </a:r>
          </a:p>
          <a:p>
            <a:pPr algn="r">
              <a:lnSpc>
                <a:spcPct val="120000"/>
              </a:lnSpc>
            </a:pPr>
            <a:r>
              <a:rPr lang="en-US" sz="1400" dirty="0" smtClean="0">
                <a:solidFill>
                  <a:prstClr val="white"/>
                </a:solidFill>
              </a:rPr>
              <a:t>cooperation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542652"/>
            <a:ext cx="9144001" cy="59448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1537774"/>
            <a:ext cx="8991604" cy="523220"/>
          </a:xfrm>
          <a:prstGeom prst="rect">
            <a:avLst/>
          </a:prstGeom>
          <a:noFill/>
        </p:spPr>
        <p:txBody>
          <a:bodyPr wrap="square" lIns="274320" rtlCol="0">
            <a:spAutoFit/>
          </a:bodyPr>
          <a:lstStyle/>
          <a:p>
            <a:pPr defTabSz="914400"/>
            <a:r>
              <a:rPr lang="en-US" sz="2800" dirty="0" smtClean="0">
                <a:solidFill>
                  <a:prstClr val="white"/>
                </a:solidFill>
              </a:rPr>
              <a:t>Approach to EWS  </a:t>
            </a:r>
            <a:r>
              <a:rPr lang="en-US" sz="2400" dirty="0" smtClean="0">
                <a:solidFill>
                  <a:srgbClr val="F79646"/>
                </a:solidFill>
              </a:rPr>
              <a:t>Early Warning Systems</a:t>
            </a:r>
            <a:endParaRPr lang="en-US" sz="2400" dirty="0">
              <a:solidFill>
                <a:srgbClr val="F79646"/>
              </a:solidFill>
            </a:endParaRPr>
          </a:p>
        </p:txBody>
      </p:sp>
      <p:pic>
        <p:nvPicPr>
          <p:cNvPr id="15" name="Picture 14" descr="20692099901_e2cf7b585f_k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3300" y="2125350"/>
            <a:ext cx="3060700" cy="358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4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366255223_2bc5640a75_k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2"/>
          <a:stretch/>
        </p:blipFill>
        <p:spPr>
          <a:xfrm>
            <a:off x="-2" y="-11531"/>
            <a:ext cx="9144001" cy="572653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171346"/>
            <a:ext cx="9144000" cy="5863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" y="173038"/>
            <a:ext cx="8991604" cy="584619"/>
          </a:xfrm>
          <a:prstGeom prst="rect">
            <a:avLst/>
          </a:prstGeom>
          <a:noFill/>
        </p:spPr>
        <p:txBody>
          <a:bodyPr wrap="square" lIns="274320" tIns="0" rtlCol="0" anchor="ctr" anchorCtr="0">
            <a:noAutofit/>
          </a:bodyPr>
          <a:lstStyle/>
          <a:p>
            <a:pPr defTabSz="914400"/>
            <a:r>
              <a:rPr lang="en-US" sz="2800" dirty="0" smtClean="0">
                <a:solidFill>
                  <a:prstClr val="white"/>
                </a:solidFill>
              </a:rPr>
              <a:t>Climate Information  </a:t>
            </a:r>
            <a:r>
              <a:rPr lang="en-US" sz="2800" dirty="0" smtClean="0">
                <a:solidFill>
                  <a:srgbClr val="F79646"/>
                </a:solidFill>
              </a:rPr>
              <a:t>Lessons Learned</a:t>
            </a:r>
            <a:endParaRPr lang="en-US" sz="2800" dirty="0">
              <a:solidFill>
                <a:srgbClr val="F7964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3455" y="1177678"/>
            <a:ext cx="271754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No ‘one-size fits all’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595959"/>
                </a:solidFill>
              </a:rPr>
              <a:t>Adapted </a:t>
            </a:r>
            <a:r>
              <a:rPr lang="en-US" sz="1400" dirty="0">
                <a:solidFill>
                  <a:srgbClr val="595959"/>
                </a:solidFill>
              </a:rPr>
              <a:t>for each </a:t>
            </a:r>
            <a:r>
              <a:rPr lang="en-US" sz="1400" dirty="0" smtClean="0">
                <a:solidFill>
                  <a:srgbClr val="595959"/>
                </a:solidFill>
              </a:rPr>
              <a:t>country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Mixture of low-cost community-based EWS and national systems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30137" y="1177678"/>
            <a:ext cx="2133918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Different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595959"/>
                </a:solidFill>
              </a:rPr>
              <a:t>Information needs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595959"/>
                </a:solidFill>
              </a:rPr>
              <a:t>Country context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595959"/>
                </a:solidFill>
              </a:rPr>
              <a:t>Baseline infrastructure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595959"/>
                </a:solidFill>
              </a:rPr>
              <a:t>Existing capacity</a:t>
            </a:r>
            <a:endParaRPr lang="en-US" sz="1400" dirty="0">
              <a:solidFill>
                <a:srgbClr val="59595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18429" y="1177678"/>
            <a:ext cx="274052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Climate Info &amp; EWS</a:t>
            </a:r>
          </a:p>
          <a:p>
            <a:pPr marL="285750" indent="-285750">
              <a:buFont typeface="Arial"/>
              <a:buChar char="•"/>
            </a:pPr>
            <a:r>
              <a:rPr lang="en-US" sz="1400" i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One</a:t>
            </a:r>
            <a:r>
              <a:rPr 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component of a suite of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resilient actions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Multiple communication channels to ensure redundancy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322666" y="0"/>
            <a:ext cx="654530" cy="911130"/>
            <a:chOff x="8322666" y="0"/>
            <a:chExt cx="654530" cy="911130"/>
          </a:xfrm>
        </p:grpSpPr>
        <p:pic>
          <p:nvPicPr>
            <p:cNvPr id="15" name="Picture 14" descr="UNDP_Logo-BluewTagline-ENG_001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326"/>
            <a:stretch/>
          </p:blipFill>
          <p:spPr>
            <a:xfrm>
              <a:off x="8382423" y="0"/>
              <a:ext cx="520998" cy="81008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322666" y="757242"/>
              <a:ext cx="654530" cy="153888"/>
            </a:xfrm>
            <a:prstGeom prst="rect">
              <a:avLst/>
            </a:prstGeom>
            <a:noFill/>
          </p:spPr>
          <p:txBody>
            <a:bodyPr wrap="none" lIns="91440" tIns="0" bIns="0" rtlCol="0">
              <a:spAutoFit/>
            </a:bodyPr>
            <a:lstStyle/>
            <a:p>
              <a:pPr defTabSz="914400">
                <a:defRPr/>
              </a:pPr>
              <a:r>
                <a:rPr lang="en-US" sz="500" i="1" kern="0" dirty="0" smtClean="0">
                  <a:solidFill>
                    <a:sysClr val="window" lastClr="FFFFFF"/>
                  </a:solidFill>
                </a:rPr>
                <a:t>Empowered lives.</a:t>
              </a:r>
            </a:p>
            <a:p>
              <a:pPr defTabSz="914400">
                <a:defRPr/>
              </a:pPr>
              <a:r>
                <a:rPr lang="en-US" sz="500" i="1" kern="0" dirty="0" smtClean="0">
                  <a:solidFill>
                    <a:sysClr val="window" lastClr="FFFFFF"/>
                  </a:solidFill>
                </a:rPr>
                <a:t>Resilient nations.</a:t>
              </a:r>
              <a:endParaRPr lang="en-US" sz="1100" i="1" kern="0" dirty="0">
                <a:solidFill>
                  <a:sysClr val="window" lastClr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592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901" y="75044"/>
            <a:ext cx="2903810" cy="1762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1542652"/>
            <a:ext cx="9144001" cy="59448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27149" y="2283479"/>
            <a:ext cx="2905562" cy="80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50" b="1" dirty="0">
                <a:solidFill>
                  <a:srgbClr val="F79646"/>
                </a:solidFill>
              </a:rPr>
              <a:t>Pradeep </a:t>
            </a:r>
            <a:r>
              <a:rPr lang="en-US" sz="1050" b="1" dirty="0" smtClean="0">
                <a:solidFill>
                  <a:srgbClr val="F79646"/>
                </a:solidFill>
              </a:rPr>
              <a:t>Kurukulasuriya</a:t>
            </a:r>
            <a:endParaRPr lang="en-US" sz="1050" dirty="0">
              <a:solidFill>
                <a:srgbClr val="F79646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050" dirty="0" smtClean="0">
                <a:solidFill>
                  <a:prstClr val="white"/>
                </a:solidFill>
              </a:rPr>
              <a:t>Head - Climate </a:t>
            </a:r>
            <a:r>
              <a:rPr lang="en-US" sz="1050" dirty="0">
                <a:solidFill>
                  <a:prstClr val="white"/>
                </a:solidFill>
              </a:rPr>
              <a:t>Change Adaptation </a:t>
            </a:r>
            <a:endParaRPr lang="en-US" sz="1050" dirty="0" smtClean="0">
              <a:solidFill>
                <a:prstClr val="white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050" dirty="0" smtClean="0">
                <a:solidFill>
                  <a:prstClr val="white"/>
                </a:solidFill>
              </a:rPr>
              <a:t>Bureau </a:t>
            </a:r>
            <a:r>
              <a:rPr lang="en-US" sz="1050" dirty="0">
                <a:solidFill>
                  <a:prstClr val="white"/>
                </a:solidFill>
              </a:rPr>
              <a:t>for Policy and Programme Support (BPPS)</a:t>
            </a:r>
          </a:p>
          <a:p>
            <a:pPr>
              <a:lnSpc>
                <a:spcPct val="110000"/>
              </a:lnSpc>
            </a:pPr>
            <a:r>
              <a:rPr lang="en-US" sz="1050" dirty="0">
                <a:solidFill>
                  <a:prstClr val="white"/>
                </a:solidFill>
              </a:rPr>
              <a:t>United Nations Development </a:t>
            </a:r>
            <a:r>
              <a:rPr lang="en-US" sz="1050" dirty="0" smtClean="0">
                <a:solidFill>
                  <a:prstClr val="white"/>
                </a:solidFill>
              </a:rPr>
              <a:t>Programme</a:t>
            </a:r>
            <a:endParaRPr lang="en-US" sz="1050" dirty="0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906394" y="3879260"/>
            <a:ext cx="2070802" cy="1760643"/>
            <a:chOff x="5368725" y="3589867"/>
            <a:chExt cx="2070802" cy="1760643"/>
          </a:xfrm>
        </p:grpSpPr>
        <p:pic>
          <p:nvPicPr>
            <p:cNvPr id="2" name="Picture 1" descr="logo-UNDP_50_En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2465" y="3589867"/>
              <a:ext cx="1940925" cy="168640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368725" y="5042733"/>
              <a:ext cx="2070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>
                  <a:solidFill>
                    <a:srgbClr val="FFFFFF"/>
                  </a:solidFill>
                  <a:latin typeface="Myriad Pro"/>
                  <a:cs typeface="Myriad Pro"/>
                </a:rPr>
                <a:t>Empowered lives. Resilient nations.</a:t>
              </a:r>
              <a:endParaRPr lang="en-US" sz="1400" i="1" dirty="0">
                <a:solidFill>
                  <a:srgbClr val="FFFFFF"/>
                </a:solidFill>
                <a:latin typeface="Myriad Pro"/>
                <a:cs typeface="Myriad Pro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95" y="229860"/>
            <a:ext cx="5919877" cy="49105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37964" y="1537774"/>
            <a:ext cx="2539232" cy="599360"/>
          </a:xfrm>
          <a:prstGeom prst="rect">
            <a:avLst/>
          </a:prstGeom>
          <a:noFill/>
        </p:spPr>
        <p:txBody>
          <a:bodyPr wrap="square" lIns="274320" tIns="0" rtlCol="0" anchor="ctr" anchorCtr="0">
            <a:no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For further information, please contact: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7644" y="5215732"/>
            <a:ext cx="4445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Visit:  www.adaptation-undp.org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61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dan floo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63930" y="661620"/>
            <a:ext cx="7580069" cy="50533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63929" y="681057"/>
            <a:ext cx="1705039" cy="5033943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2" y="692497"/>
            <a:ext cx="4209620" cy="2231380"/>
          </a:xfrm>
          <a:prstGeom prst="rect">
            <a:avLst/>
          </a:prstGeom>
          <a:noFill/>
        </p:spPr>
        <p:txBody>
          <a:bodyPr wrap="square" lIns="365760" tIns="457200" rIns="182880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Sudan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45 dead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70 injured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300,000 affected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25,000 homes destroyed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"/>
            <a:ext cx="9144000" cy="692497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1"/>
              </a:gs>
              <a:gs pos="50000">
                <a:srgbClr val="FF6600"/>
              </a:gs>
            </a:gsLst>
            <a:lin ang="0" scaled="1"/>
            <a:tileRect/>
          </a:gradFill>
        </p:spPr>
        <p:txBody>
          <a:bodyPr wrap="square" lIns="365760" tIns="137160" bIns="182880" rtlCol="0" anchor="ctr" anchorCtr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Sudan Floods, 2013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0" name="Picture 9" descr="UNDP_Logo-Blue w TaglineWhite-ENG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039" y="0"/>
            <a:ext cx="467314" cy="912011"/>
          </a:xfrm>
          <a:prstGeom prst="rect">
            <a:avLst/>
          </a:prstGeom>
        </p:spPr>
      </p:pic>
      <p:pic>
        <p:nvPicPr>
          <p:cNvPr id="8" name="Picture 7" descr="Screen Shot 2016-03-14 at 10.02.3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59107"/>
            <a:ext cx="1517949" cy="354188"/>
          </a:xfrm>
          <a:prstGeom prst="rect">
            <a:avLst/>
          </a:prstGeom>
        </p:spPr>
      </p:pic>
      <p:pic>
        <p:nvPicPr>
          <p:cNvPr id="4" name="Picture 3" descr="Screen Shot 2016-03-14 at 10.09.5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01536"/>
            <a:ext cx="4786992" cy="68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2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lawi_floods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901"/>
          <a:stretch/>
        </p:blipFill>
        <p:spPr>
          <a:xfrm flipH="1">
            <a:off x="0" y="692496"/>
            <a:ext cx="6408590" cy="502250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92498"/>
            <a:ext cx="3962743" cy="5022505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lwai_shelter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49" r="57924"/>
          <a:stretch/>
        </p:blipFill>
        <p:spPr>
          <a:xfrm>
            <a:off x="6512698" y="692500"/>
            <a:ext cx="2631302" cy="5022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"/>
            <a:ext cx="9144000" cy="692497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1"/>
              </a:gs>
              <a:gs pos="50000">
                <a:srgbClr val="FF6600"/>
              </a:gs>
            </a:gsLst>
            <a:lin ang="0" scaled="1"/>
            <a:tileRect/>
          </a:gradFill>
        </p:spPr>
        <p:txBody>
          <a:bodyPr wrap="square" lIns="365760" tIns="137160" bIns="182880" rtlCol="0" anchor="ctr" anchorCtr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Southern </a:t>
            </a:r>
            <a:r>
              <a:rPr lang="en-US" sz="2400" dirty="0">
                <a:solidFill>
                  <a:srgbClr val="FFFFFF"/>
                </a:solidFill>
              </a:rPr>
              <a:t>Africa Floods, </a:t>
            </a:r>
            <a:r>
              <a:rPr lang="en-US" sz="2400" dirty="0" smtClean="0">
                <a:solidFill>
                  <a:srgbClr val="FFFFFF"/>
                </a:solidFill>
              </a:rPr>
              <a:t>2015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0" name="Picture 9" descr="UNDP_Logo-Blue w TaglineWhite-ENG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039" y="0"/>
            <a:ext cx="467314" cy="9120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939445"/>
            <a:ext cx="4209620" cy="2831545"/>
          </a:xfrm>
          <a:prstGeom prst="rect">
            <a:avLst/>
          </a:prstGeom>
          <a:noFill/>
        </p:spPr>
        <p:txBody>
          <a:bodyPr wrap="square" lIns="365760" tIns="457200" rIns="182880" bIns="27432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 smtClean="0">
                <a:solidFill>
                  <a:srgbClr val="FF6600"/>
                </a:solidFill>
              </a:rPr>
              <a:t>South Africa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63,000 ha flooded 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400,000 people displaced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48,000 tons food production loss (expected)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616,000 needed food assistance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160,000 still in temp shelters (April 2015)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pic>
        <p:nvPicPr>
          <p:cNvPr id="12" name="Picture 11" descr="Screen Shot 2016-03-14 at 10.34.4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32870"/>
            <a:ext cx="6408590" cy="11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7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lawifloodhous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342" y="688882"/>
            <a:ext cx="7697658" cy="502611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46342" y="692501"/>
            <a:ext cx="2398814" cy="5022505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468607"/>
            <a:ext cx="3668771" cy="1908215"/>
          </a:xfrm>
          <a:prstGeom prst="rect">
            <a:avLst/>
          </a:prstGeom>
          <a:noFill/>
        </p:spPr>
        <p:txBody>
          <a:bodyPr wrap="square" lIns="365760" tIns="91440" rIns="182880" bIns="91440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Malawi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300 dead/missing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700 injured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230,000 people displaced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638,000 people affected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"/>
            <a:ext cx="9144000" cy="692497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1"/>
              </a:gs>
              <a:gs pos="50000">
                <a:srgbClr val="FF6600"/>
              </a:gs>
            </a:gsLst>
            <a:lin ang="0" scaled="1"/>
            <a:tileRect/>
          </a:gradFill>
        </p:spPr>
        <p:txBody>
          <a:bodyPr wrap="square" lIns="365760" tIns="137160" bIns="182880" rtlCol="0" anchor="ctr" anchorCtr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Malawi Floods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smtClean="0">
                <a:solidFill>
                  <a:srgbClr val="FFFFFF"/>
                </a:solidFill>
              </a:rPr>
              <a:t>2015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0" name="Picture 9" descr="UNDP_Logo-Blue w TaglineWhite-ENG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039" y="0"/>
            <a:ext cx="467314" cy="912011"/>
          </a:xfrm>
          <a:prstGeom prst="rect">
            <a:avLst/>
          </a:prstGeom>
        </p:spPr>
      </p:pic>
      <p:pic>
        <p:nvPicPr>
          <p:cNvPr id="5" name="Picture 4" descr="Screen Shot 2016-03-14 at 5.06.36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854" b="82305"/>
          <a:stretch/>
        </p:blipFill>
        <p:spPr>
          <a:xfrm>
            <a:off x="0" y="4722285"/>
            <a:ext cx="4146475" cy="671077"/>
          </a:xfrm>
          <a:prstGeom prst="rect">
            <a:avLst/>
          </a:prstGeom>
        </p:spPr>
      </p:pic>
      <p:pic>
        <p:nvPicPr>
          <p:cNvPr id="6" name="Picture 5" descr="Screen Shot 2016-03-14 at 10.02.3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8526" y="5038469"/>
            <a:ext cx="1517949" cy="35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9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zam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655" y="635402"/>
            <a:ext cx="7615345" cy="50795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9307" y="692498"/>
            <a:ext cx="1869662" cy="5022501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2" y="692497"/>
            <a:ext cx="4209620" cy="2970044"/>
          </a:xfrm>
          <a:prstGeom prst="rect">
            <a:avLst/>
          </a:prstGeom>
          <a:noFill/>
        </p:spPr>
        <p:txBody>
          <a:bodyPr wrap="square" lIns="365760" tIns="457200" rIns="182880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Mozambique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Tropical Storm </a:t>
            </a:r>
            <a:r>
              <a:rPr lang="en-US" sz="1400" dirty="0" err="1" smtClean="0">
                <a:solidFill>
                  <a:srgbClr val="FFFFFF"/>
                </a:solidFill>
              </a:rPr>
              <a:t>Chedza</a:t>
            </a:r>
            <a:endParaRPr lang="en-US" sz="1400" dirty="0" smtClean="0">
              <a:solidFill>
                <a:srgbClr val="FFFFFF"/>
              </a:solidFill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54,792 people displaced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4,430 houses destroyed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3,442 houses flooded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$40 million in damages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80 </a:t>
            </a:r>
            <a:r>
              <a:rPr lang="en-US" sz="1400" dirty="0" smtClean="0">
                <a:solidFill>
                  <a:schemeClr val="bg1"/>
                </a:solidFill>
              </a:rPr>
              <a:t>killed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"/>
            <a:ext cx="9144000" cy="692497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1"/>
              </a:gs>
              <a:gs pos="50000">
                <a:srgbClr val="FF6600"/>
              </a:gs>
            </a:gsLst>
            <a:lin ang="0" scaled="1"/>
            <a:tileRect/>
          </a:gradFill>
        </p:spPr>
        <p:txBody>
          <a:bodyPr wrap="square" lIns="365760" tIns="137160" bIns="182880" rtlCol="0" anchor="ctr" anchorCtr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Southern </a:t>
            </a:r>
            <a:r>
              <a:rPr lang="en-US" sz="2400" dirty="0">
                <a:solidFill>
                  <a:srgbClr val="FFFFFF"/>
                </a:solidFill>
              </a:rPr>
              <a:t>Africa Floods, </a:t>
            </a:r>
            <a:r>
              <a:rPr lang="en-US" sz="2400" dirty="0" smtClean="0">
                <a:solidFill>
                  <a:srgbClr val="FFFFFF"/>
                </a:solidFill>
              </a:rPr>
              <a:t>2015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0" name="Picture 9" descr="UNDP_Logo-Blue w TaglineWhite-ENG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039" y="0"/>
            <a:ext cx="467314" cy="912011"/>
          </a:xfrm>
          <a:prstGeom prst="rect">
            <a:avLst/>
          </a:prstGeom>
        </p:spPr>
      </p:pic>
      <p:pic>
        <p:nvPicPr>
          <p:cNvPr id="5" name="Picture 4" descr="Screen Shot 2016-03-14 at 10.04.1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51" y="3894130"/>
            <a:ext cx="3680532" cy="1656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18215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K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0895"/>
            <a:ext cx="9144000" cy="54841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" y="2421108"/>
            <a:ext cx="3127864" cy="1538883"/>
          </a:xfrm>
          <a:prstGeom prst="rect">
            <a:avLst/>
          </a:prstGeom>
          <a:gradFill flip="none" rotWithShape="1">
            <a:gsLst>
              <a:gs pos="7000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wrap="square" lIns="365760" tIns="91440" rIns="182880" bIns="91440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Burkina Faso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20,000 people affected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3,700 homeless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64 tons cereal harvest lost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"/>
            <a:ext cx="9144000" cy="692497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1"/>
              </a:gs>
              <a:gs pos="50000">
                <a:srgbClr val="FF6600"/>
              </a:gs>
            </a:gsLst>
            <a:lin ang="0" scaled="1"/>
            <a:tileRect/>
          </a:gradFill>
        </p:spPr>
        <p:txBody>
          <a:bodyPr wrap="square" lIns="365760" tIns="137160" bIns="182880" rtlCol="0" anchor="ctr" anchorCtr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West </a:t>
            </a:r>
            <a:r>
              <a:rPr lang="en-US" sz="2400" dirty="0">
                <a:solidFill>
                  <a:srgbClr val="FFFFFF"/>
                </a:solidFill>
              </a:rPr>
              <a:t>Africa Floods, </a:t>
            </a:r>
            <a:r>
              <a:rPr lang="en-US" sz="2400" dirty="0" smtClean="0">
                <a:solidFill>
                  <a:srgbClr val="FFFFFF"/>
                </a:solidFill>
              </a:rPr>
              <a:t>2015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0" name="Picture 9" descr="UNDP_Logo-Blue w TaglineWhite-ENG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039" y="0"/>
            <a:ext cx="467314" cy="912011"/>
          </a:xfrm>
          <a:prstGeom prst="rect">
            <a:avLst/>
          </a:prstGeom>
        </p:spPr>
      </p:pic>
      <p:pic>
        <p:nvPicPr>
          <p:cNvPr id="4" name="Picture 3" descr="Screen Shot 2016-03-14 at 10.07.3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1185804"/>
            <a:ext cx="4316430" cy="722880"/>
          </a:xfrm>
          <a:prstGeom prst="rect">
            <a:avLst/>
          </a:prstGeom>
        </p:spPr>
      </p:pic>
      <p:pic>
        <p:nvPicPr>
          <p:cNvPr id="7" name="Picture 6" descr="Screen Shot 2016-03-14 at 9.59.56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246" y="1515935"/>
            <a:ext cx="871047" cy="39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0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ast africa drought 20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448" y="677298"/>
            <a:ext cx="7556551" cy="50377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69860" y="692499"/>
            <a:ext cx="1799109" cy="501074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2" y="692497"/>
            <a:ext cx="4209620" cy="1862048"/>
          </a:xfrm>
          <a:prstGeom prst="rect">
            <a:avLst/>
          </a:prstGeom>
          <a:noFill/>
        </p:spPr>
        <p:txBody>
          <a:bodyPr wrap="square" lIns="365760" tIns="457200" rIns="182880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Kenya, Somalia, Ethiopia, Eritrea, Djibouti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Worst drought in 60 years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50-100,000 died from famine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Mainly children under five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9144000" cy="692497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1"/>
              </a:gs>
              <a:gs pos="50000">
                <a:srgbClr val="FF6600"/>
              </a:gs>
            </a:gsLst>
            <a:lin ang="0" scaled="1"/>
            <a:tileRect/>
          </a:gradFill>
        </p:spPr>
        <p:txBody>
          <a:bodyPr wrap="square" lIns="365760" tIns="137160" bIns="182880" rtlCol="0" anchor="ctr" anchorCtr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Eastern </a:t>
            </a:r>
            <a:r>
              <a:rPr lang="en-US" sz="2400" dirty="0">
                <a:solidFill>
                  <a:srgbClr val="FFFFFF"/>
                </a:solidFill>
              </a:rPr>
              <a:t>Africa Drought, 2011</a:t>
            </a:r>
          </a:p>
        </p:txBody>
      </p:sp>
      <p:pic>
        <p:nvPicPr>
          <p:cNvPr id="10" name="Picture 9" descr="UNDP_Logo-Blue w TaglineWhite-ENG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039" y="0"/>
            <a:ext cx="467314" cy="912011"/>
          </a:xfrm>
          <a:prstGeom prst="rect">
            <a:avLst/>
          </a:prstGeom>
        </p:spPr>
      </p:pic>
      <p:pic>
        <p:nvPicPr>
          <p:cNvPr id="5" name="Picture 4" descr="Screen Shot 2016-03-14 at 6.21.4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4433972"/>
            <a:ext cx="4444859" cy="129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7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hel drough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449" y="678532"/>
            <a:ext cx="7556551" cy="50364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"/>
            <a:ext cx="9144000" cy="692497"/>
          </a:xfrm>
          <a:prstGeom prst="rect">
            <a:avLst/>
          </a:prstGeom>
          <a:gradFill flip="none" rotWithShape="1">
            <a:gsLst>
              <a:gs pos="0">
                <a:srgbClr val="800000"/>
              </a:gs>
              <a:gs pos="100000">
                <a:schemeClr val="tx1"/>
              </a:gs>
              <a:gs pos="50000">
                <a:srgbClr val="FF6600"/>
              </a:gs>
            </a:gsLst>
            <a:lin ang="0" scaled="1"/>
            <a:tileRect/>
          </a:gradFill>
        </p:spPr>
        <p:txBody>
          <a:bodyPr wrap="square" lIns="365760" tIns="137160" bIns="182880" rtlCol="0" anchor="ctr" anchorCtr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Ethiopian Drought (today)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0" name="Picture 9" descr="UNDP_Logo-Blue w TaglineWhite-ENG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039" y="0"/>
            <a:ext cx="467314" cy="9120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87449" y="692499"/>
            <a:ext cx="1681520" cy="501074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43467" y="2077156"/>
            <a:ext cx="598503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75% of harvests lost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1 million livestock lost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10-15 million people in need of emergency food assistance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430, 000 children at risk of severe malnutrition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Risk of political and economic disaster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60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2501</TotalTime>
  <Words>1134</Words>
  <Application>Microsoft Office PowerPoint</Application>
  <PresentationFormat>On-screen Show (16:10)</PresentationFormat>
  <Paragraphs>229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Georgia</vt:lpstr>
      <vt:lpstr>Myriad Pro</vt:lpstr>
      <vt:lpstr>Verdana</vt:lpstr>
      <vt:lpstr>Office Theme</vt:lpstr>
      <vt:lpstr> Black </vt:lpstr>
      <vt:lpstr>3_Office Theme</vt:lpstr>
      <vt:lpstr>2_Office Theme</vt:lpstr>
      <vt:lpstr>1_ Black 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Judson Peck</dc:creator>
  <cp:lastModifiedBy>Annalisa Viray</cp:lastModifiedBy>
  <cp:revision>166</cp:revision>
  <dcterms:created xsi:type="dcterms:W3CDTF">2016-03-09T14:08:17Z</dcterms:created>
  <dcterms:modified xsi:type="dcterms:W3CDTF">2016-03-15T07:20:48Z</dcterms:modified>
</cp:coreProperties>
</file>