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5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6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9" r:id="rId3"/>
    <p:sldId id="295" r:id="rId4"/>
    <p:sldId id="297" r:id="rId5"/>
    <p:sldId id="298" r:id="rId6"/>
    <p:sldId id="300" r:id="rId7"/>
    <p:sldId id="301" r:id="rId8"/>
    <p:sldId id="302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273" r:id="rId18"/>
    <p:sldId id="280" r:id="rId19"/>
    <p:sldId id="283" r:id="rId20"/>
    <p:sldId id="285" r:id="rId21"/>
    <p:sldId id="314" r:id="rId22"/>
    <p:sldId id="315" r:id="rId23"/>
    <p:sldId id="287" r:id="rId24"/>
    <p:sldId id="303" r:id="rId25"/>
    <p:sldId id="316" r:id="rId26"/>
    <p:sldId id="29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78" autoAdjust="0"/>
  </p:normalViewPr>
  <p:slideViewPr>
    <p:cSldViewPr snapToGrid="0">
      <p:cViewPr>
        <p:scale>
          <a:sx n="50" d="100"/>
          <a:sy n="50" d="100"/>
        </p:scale>
        <p:origin x="-71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-3558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DED2C30-1816-4279-8891-8B75B1B9EBFD}">
      <dgm:prSet phldrT="[Text]"/>
      <dgm:spPr/>
      <dgm:t>
        <a:bodyPr/>
        <a:lstStyle/>
        <a:p>
          <a:r>
            <a:rPr lang="en-ZA" dirty="0" smtClean="0"/>
            <a:t>Benin Delegates</a:t>
          </a:r>
          <a:endParaRPr lang="en-ZA" dirty="0"/>
        </a:p>
      </dgm:t>
    </dgm:pt>
    <dgm:pt modelId="{6B0AB0E1-F190-43B6-83F4-3A0BA3B0DEFD}" type="parTrans" cxnId="{7B1AA2EE-E57E-441D-ADCE-7EDE9631CCDD}">
      <dgm:prSet/>
      <dgm:spPr/>
      <dgm:t>
        <a:bodyPr/>
        <a:lstStyle/>
        <a:p>
          <a:endParaRPr lang="en-ZA"/>
        </a:p>
      </dgm:t>
    </dgm:pt>
    <dgm:pt modelId="{F5665C63-EF23-4783-9B99-CAFA8011FD21}" type="sibTrans" cxnId="{7B1AA2EE-E57E-441D-ADCE-7EDE9631CCDD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4341F658-40DB-4299-AF9D-FD89CED9D6D6}" type="pres">
      <dgm:prSet presAssocID="{5DED2C30-1816-4279-8891-8B75B1B9EBF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652C7BB4-7E2E-47A1-AB24-817373FED644}" type="presOf" srcId="{5DED2C30-1816-4279-8891-8B75B1B9EBFD}" destId="{4341F658-40DB-4299-AF9D-FD89CED9D6D6}" srcOrd="0" destOrd="0" presId="urn:microsoft.com/office/officeart/2005/8/layout/process1"/>
    <dgm:cxn modelId="{7B1AA2EE-E57E-441D-ADCE-7EDE9631CCDD}" srcId="{49987BBF-EEE8-47F2-8777-981FB227164F}" destId="{5DED2C30-1816-4279-8891-8B75B1B9EBFD}" srcOrd="0" destOrd="0" parTransId="{6B0AB0E1-F190-43B6-83F4-3A0BA3B0DEFD}" sibTransId="{F5665C63-EF23-4783-9B99-CAFA8011FD21}"/>
    <dgm:cxn modelId="{DB32C994-3F02-47BC-83B3-0578CA0EC2D9}" type="presOf" srcId="{49987BBF-EEE8-47F2-8777-981FB227164F}" destId="{C0493DD4-3612-4DD6-A21C-A389443E3635}" srcOrd="0" destOrd="0" presId="urn:microsoft.com/office/officeart/2005/8/layout/process1"/>
    <dgm:cxn modelId="{6929FC05-15D7-4696-AAF0-D964D1DF0271}" type="presParOf" srcId="{C0493DD4-3612-4DD6-A21C-A389443E3635}" destId="{4341F658-40DB-4299-AF9D-FD89CED9D6D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National technical framework </a:t>
          </a:r>
          <a:r>
            <a:rPr lang="en-ZA" dirty="0" err="1" smtClean="0"/>
            <a:t>forcapitalization</a:t>
          </a:r>
          <a:r>
            <a:rPr lang="en-ZA" dirty="0" smtClean="0"/>
            <a:t> of EWS climate data and information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DCA4A703-EF53-43DF-99FB-A5DA79434B11}" type="presOf" srcId="{49987BBF-EEE8-47F2-8777-981FB227164F}" destId="{C0493DD4-3612-4DD6-A21C-A389443E3635}" srcOrd="0" destOrd="0" presId="urn:microsoft.com/office/officeart/2005/8/layout/process1"/>
    <dgm:cxn modelId="{FBF8CB8C-FB46-4EC5-A9D9-C18C7A51925D}" type="presOf" srcId="{9153F2C8-5308-41BA-9CF3-83B4BF21374B}" destId="{78DA5BDB-C710-41D3-B161-FDF0E829BA16}" srcOrd="0" destOrd="0" presId="urn:microsoft.com/office/officeart/2005/8/layout/process1"/>
    <dgm:cxn modelId="{3C2429C5-E242-4125-BA3C-3A5EFD8B911C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Issues and Success </a:t>
          </a:r>
          <a:r>
            <a:rPr lang="en-ZA" dirty="0" smtClean="0"/>
            <a:t>…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9E78DE84-9FAE-4B5D-8AE4-572D9020EB70}" type="presOf" srcId="{9153F2C8-5308-41BA-9CF3-83B4BF21374B}" destId="{78DA5BDB-C710-41D3-B161-FDF0E829BA16}" srcOrd="0" destOrd="0" presId="urn:microsoft.com/office/officeart/2005/8/layout/process1"/>
    <dgm:cxn modelId="{3BFDAA6F-56E7-47DE-98E4-63089E4190F7}" type="presOf" srcId="{49987BBF-EEE8-47F2-8777-981FB227164F}" destId="{C0493DD4-3612-4DD6-A21C-A389443E3635}" srcOrd="0" destOrd="0" presId="urn:microsoft.com/office/officeart/2005/8/layout/process1"/>
    <dgm:cxn modelId="{EA6C6301-95F0-4B79-9CD7-6737D6D03816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Ongoing  or incoming actions 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B7C6375B-1C9B-43F7-9131-1202FC9EE8B7}" type="presOf" srcId="{9153F2C8-5308-41BA-9CF3-83B4BF21374B}" destId="{78DA5BDB-C710-41D3-B161-FDF0E829BA16}" srcOrd="0" destOrd="0" presId="urn:microsoft.com/office/officeart/2005/8/layout/process1"/>
    <dgm:cxn modelId="{27866075-0511-4DCC-A091-C8BD9E658A8F}" type="presOf" srcId="{49987BBF-EEE8-47F2-8777-981FB227164F}" destId="{C0493DD4-3612-4DD6-A21C-A389443E3635}" srcOrd="0" destOrd="0" presId="urn:microsoft.com/office/officeart/2005/8/layout/process1"/>
    <dgm:cxn modelId="{DDF0827F-25B6-43BA-96A5-F956BFE2563D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In Perspective : set up private sector contribution in the framework already established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 custLinFactNeighborY="-151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7CFF942A-A7F4-4436-A890-C4F6B153FB40}" type="presOf" srcId="{49987BBF-EEE8-47F2-8777-981FB227164F}" destId="{C0493DD4-3612-4DD6-A21C-A389443E3635}" srcOrd="0" destOrd="0" presId="urn:microsoft.com/office/officeart/2005/8/layout/process1"/>
    <dgm:cxn modelId="{5F887E5A-5053-4E5F-AA5B-7D9674F1A633}" type="presOf" srcId="{9153F2C8-5308-41BA-9CF3-83B4BF21374B}" destId="{78DA5BDB-C710-41D3-B161-FDF0E829BA16}" srcOrd="0" destOrd="0" presId="urn:microsoft.com/office/officeart/2005/8/layout/process1"/>
    <dgm:cxn modelId="{20D7C9CB-FB05-41F6-9A5F-ECA50BF6F5B5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For 2016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 custLinFactNeighborY="-151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76227DFC-EFE4-4DFF-8F13-B8B909516B07}" type="presOf" srcId="{9153F2C8-5308-41BA-9CF3-83B4BF21374B}" destId="{78DA5BDB-C710-41D3-B161-FDF0E829BA16}" srcOrd="0" destOrd="0" presId="urn:microsoft.com/office/officeart/2005/8/layout/process1"/>
    <dgm:cxn modelId="{6E8176B9-B168-4822-9C58-91649F44D0C0}" type="presOf" srcId="{49987BBF-EEE8-47F2-8777-981FB227164F}" destId="{C0493DD4-3612-4DD6-A21C-A389443E3635}" srcOrd="0" destOrd="0" presId="urn:microsoft.com/office/officeart/2005/8/layout/process1"/>
    <dgm:cxn modelId="{FE077D8F-BABC-4C32-9CE8-73D5578B4803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 custT="1"/>
      <dgm:spPr/>
      <dgm:t>
        <a:bodyPr/>
        <a:lstStyle/>
        <a:p>
          <a:r>
            <a:rPr lang="en-ZA" sz="5400" dirty="0" smtClean="0"/>
            <a:t>Thank for your attention !!!</a:t>
          </a:r>
        </a:p>
        <a:p>
          <a:r>
            <a:rPr lang="en-ZA" sz="5400" dirty="0" smtClean="0"/>
            <a:t>Questions ???</a:t>
          </a:r>
          <a:endParaRPr lang="en-ZA" sz="5400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DCBF511C-5C5B-4B24-A1F3-A87F62894D48}" type="presOf" srcId="{9153F2C8-5308-41BA-9CF3-83B4BF21374B}" destId="{78DA5BDB-C710-41D3-B161-FDF0E829BA16}" srcOrd="0" destOrd="0" presId="urn:microsoft.com/office/officeart/2005/8/layout/process1"/>
    <dgm:cxn modelId="{30812B3F-352B-4C39-97E3-FCDF58BB3FCB}" type="presOf" srcId="{49987BBF-EEE8-47F2-8777-981FB227164F}" destId="{C0493DD4-3612-4DD6-A21C-A389443E3635}" srcOrd="0" destOrd="0" presId="urn:microsoft.com/office/officeart/2005/8/layout/process1"/>
    <dgm:cxn modelId="{F0421461-801B-4BF2-BB6A-59DE82268DD3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DED2C30-1816-4279-8891-8B75B1B9EBFD}">
      <dgm:prSet phldrT="[Text]"/>
      <dgm:spPr/>
      <dgm:t>
        <a:bodyPr/>
        <a:lstStyle/>
        <a:p>
          <a:r>
            <a:rPr lang="en-ZA" dirty="0" smtClean="0"/>
            <a:t>Project accomplishments and progress at date</a:t>
          </a:r>
          <a:endParaRPr lang="en-ZA" dirty="0"/>
        </a:p>
      </dgm:t>
    </dgm:pt>
    <dgm:pt modelId="{6B0AB0E1-F190-43B6-83F4-3A0BA3B0DEFD}" type="parTrans" cxnId="{7B1AA2EE-E57E-441D-ADCE-7EDE9631CCDD}">
      <dgm:prSet/>
      <dgm:spPr/>
      <dgm:t>
        <a:bodyPr/>
        <a:lstStyle/>
        <a:p>
          <a:endParaRPr lang="en-ZA"/>
        </a:p>
      </dgm:t>
    </dgm:pt>
    <dgm:pt modelId="{F5665C63-EF23-4783-9B99-CAFA8011FD21}" type="sibTrans" cxnId="{7B1AA2EE-E57E-441D-ADCE-7EDE9631CCDD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4341F658-40DB-4299-AF9D-FD89CED9D6D6}" type="pres">
      <dgm:prSet presAssocID="{5DED2C30-1816-4279-8891-8B75B1B9EBF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061C0D-D629-430C-8E6F-D5892F4C789D}" type="presOf" srcId="{49987BBF-EEE8-47F2-8777-981FB227164F}" destId="{C0493DD4-3612-4DD6-A21C-A389443E3635}" srcOrd="0" destOrd="0" presId="urn:microsoft.com/office/officeart/2005/8/layout/process1"/>
    <dgm:cxn modelId="{7B1AA2EE-E57E-441D-ADCE-7EDE9631CCDD}" srcId="{49987BBF-EEE8-47F2-8777-981FB227164F}" destId="{5DED2C30-1816-4279-8891-8B75B1B9EBFD}" srcOrd="0" destOrd="0" parTransId="{6B0AB0E1-F190-43B6-83F4-3A0BA3B0DEFD}" sibTransId="{F5665C63-EF23-4783-9B99-CAFA8011FD21}"/>
    <dgm:cxn modelId="{130434BE-0ACB-41C3-97A7-7F7DE4AF9388}" type="presOf" srcId="{5DED2C30-1816-4279-8891-8B75B1B9EBFD}" destId="{4341F658-40DB-4299-AF9D-FD89CED9D6D6}" srcOrd="0" destOrd="0" presId="urn:microsoft.com/office/officeart/2005/8/layout/process1"/>
    <dgm:cxn modelId="{0C35990D-506C-44D2-AE06-5736DCDC767E}" type="presParOf" srcId="{C0493DD4-3612-4DD6-A21C-A389443E3635}" destId="{4341F658-40DB-4299-AF9D-FD89CED9D6D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DED2C30-1816-4279-8891-8B75B1B9EBFD}">
      <dgm:prSet phldrT="[Text]"/>
      <dgm:spPr/>
      <dgm:t>
        <a:bodyPr/>
        <a:lstStyle/>
        <a:p>
          <a:r>
            <a:rPr lang="en-ZA" dirty="0" smtClean="0"/>
            <a:t>Procurement process in </a:t>
          </a:r>
          <a:r>
            <a:rPr lang="en-ZA" dirty="0" smtClean="0"/>
            <a:t>13 </a:t>
          </a:r>
          <a:r>
            <a:rPr lang="en-ZA" dirty="0" smtClean="0"/>
            <a:t>steps  by 22 months</a:t>
          </a:r>
          <a:endParaRPr lang="en-ZA" dirty="0"/>
        </a:p>
      </dgm:t>
    </dgm:pt>
    <dgm:pt modelId="{6B0AB0E1-F190-43B6-83F4-3A0BA3B0DEFD}" type="parTrans" cxnId="{7B1AA2EE-E57E-441D-ADCE-7EDE9631CCDD}">
      <dgm:prSet/>
      <dgm:spPr/>
      <dgm:t>
        <a:bodyPr/>
        <a:lstStyle/>
        <a:p>
          <a:endParaRPr lang="en-ZA"/>
        </a:p>
      </dgm:t>
    </dgm:pt>
    <dgm:pt modelId="{F5665C63-EF23-4783-9B99-CAFA8011FD21}" type="sibTrans" cxnId="{7B1AA2EE-E57E-441D-ADCE-7EDE9631CCDD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4341F658-40DB-4299-AF9D-FD89CED9D6D6}" type="pres">
      <dgm:prSet presAssocID="{5DED2C30-1816-4279-8891-8B75B1B9EBF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B19EF639-AC8B-4ACD-9F1E-BFDC953F60F3}" type="presOf" srcId="{49987BBF-EEE8-47F2-8777-981FB227164F}" destId="{C0493DD4-3612-4DD6-A21C-A389443E3635}" srcOrd="0" destOrd="0" presId="urn:microsoft.com/office/officeart/2005/8/layout/process1"/>
    <dgm:cxn modelId="{80550A06-4DA0-4875-B692-20D529EA4990}" type="presOf" srcId="{5DED2C30-1816-4279-8891-8B75B1B9EBFD}" destId="{4341F658-40DB-4299-AF9D-FD89CED9D6D6}" srcOrd="0" destOrd="0" presId="urn:microsoft.com/office/officeart/2005/8/layout/process1"/>
    <dgm:cxn modelId="{7B1AA2EE-E57E-441D-ADCE-7EDE9631CCDD}" srcId="{49987BBF-EEE8-47F2-8777-981FB227164F}" destId="{5DED2C30-1816-4279-8891-8B75B1B9EBFD}" srcOrd="0" destOrd="0" parTransId="{6B0AB0E1-F190-43B6-83F4-3A0BA3B0DEFD}" sibTransId="{F5665C63-EF23-4783-9B99-CAFA8011FD21}"/>
    <dgm:cxn modelId="{8448CDA5-C28F-4457-806E-9AB5D139E850}" type="presParOf" srcId="{C0493DD4-3612-4DD6-A21C-A389443E3635}" destId="{4341F658-40DB-4299-AF9D-FD89CED9D6D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DED2C30-1816-4279-8891-8B75B1B9EBFD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ZA" dirty="0" smtClean="0"/>
            <a:t>Main involved Departments/Agencies</a:t>
          </a:r>
          <a:endParaRPr lang="en-ZA" dirty="0"/>
        </a:p>
      </dgm:t>
    </dgm:pt>
    <dgm:pt modelId="{6B0AB0E1-F190-43B6-83F4-3A0BA3B0DEFD}" type="parTrans" cxnId="{7B1AA2EE-E57E-441D-ADCE-7EDE9631CCDD}">
      <dgm:prSet/>
      <dgm:spPr/>
      <dgm:t>
        <a:bodyPr/>
        <a:lstStyle/>
        <a:p>
          <a:endParaRPr lang="en-ZA"/>
        </a:p>
      </dgm:t>
    </dgm:pt>
    <dgm:pt modelId="{F5665C63-EF23-4783-9B99-CAFA8011FD21}" type="sibTrans" cxnId="{7B1AA2EE-E57E-441D-ADCE-7EDE9631CCDD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4341F658-40DB-4299-AF9D-FD89CED9D6D6}" type="pres">
      <dgm:prSet presAssocID="{5DED2C30-1816-4279-8891-8B75B1B9EBF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FE5538E-2624-452F-9536-0609F87704C6}" type="presOf" srcId="{49987BBF-EEE8-47F2-8777-981FB227164F}" destId="{C0493DD4-3612-4DD6-A21C-A389443E3635}" srcOrd="0" destOrd="0" presId="urn:microsoft.com/office/officeart/2005/8/layout/process1"/>
    <dgm:cxn modelId="{7B1AA2EE-E57E-441D-ADCE-7EDE9631CCDD}" srcId="{49987BBF-EEE8-47F2-8777-981FB227164F}" destId="{5DED2C30-1816-4279-8891-8B75B1B9EBFD}" srcOrd="0" destOrd="0" parTransId="{6B0AB0E1-F190-43B6-83F4-3A0BA3B0DEFD}" sibTransId="{F5665C63-EF23-4783-9B99-CAFA8011FD21}"/>
    <dgm:cxn modelId="{73E16ADC-B826-4AA6-9975-DAF24D43181F}" type="presOf" srcId="{5DED2C30-1816-4279-8891-8B75B1B9EBFD}" destId="{4341F658-40DB-4299-AF9D-FD89CED9D6D6}" srcOrd="0" destOrd="0" presId="urn:microsoft.com/office/officeart/2005/8/layout/process1"/>
    <dgm:cxn modelId="{4168DE95-9E04-4650-A699-1B9F6517923B}" type="presParOf" srcId="{C0493DD4-3612-4DD6-A21C-A389443E3635}" destId="{4341F658-40DB-4299-AF9D-FD89CED9D6D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Contribution </a:t>
          </a:r>
          <a:r>
            <a:rPr lang="en-ZA" dirty="0" smtClean="0"/>
            <a:t>of each Department/Agency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 custLinFactNeighborY="-151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BD4D6A50-5677-4807-BC2F-8D11165E5219}" type="presOf" srcId="{49987BBF-EEE8-47F2-8777-981FB227164F}" destId="{C0493DD4-3612-4DD6-A21C-A389443E3635}" srcOrd="0" destOrd="0" presId="urn:microsoft.com/office/officeart/2005/8/layout/process1"/>
    <dgm:cxn modelId="{C69997C6-4454-4CA7-A1A8-D51376B722BC}" type="presOf" srcId="{9153F2C8-5308-41BA-9CF3-83B4BF21374B}" destId="{78DA5BDB-C710-41D3-B161-FDF0E829BA16}" srcOrd="0" destOrd="0" presId="urn:microsoft.com/office/officeart/2005/8/layout/process1"/>
    <dgm:cxn modelId="{F0BA5039-8683-4711-B560-603D83E648A0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Contribution </a:t>
          </a:r>
          <a:r>
            <a:rPr lang="en-ZA" dirty="0" smtClean="0"/>
            <a:t>of each member of Forecasts and Warning Inter-</a:t>
          </a:r>
          <a:r>
            <a:rPr lang="en-ZA" dirty="0" err="1" smtClean="0"/>
            <a:t>Agengy</a:t>
          </a:r>
          <a:r>
            <a:rPr lang="en-ZA" dirty="0" smtClean="0"/>
            <a:t> Committee (CIPA)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 custLinFactNeighborY="-151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71C856A7-D7D3-42B0-8A27-F26AED95B434}" type="presOf" srcId="{49987BBF-EEE8-47F2-8777-981FB227164F}" destId="{C0493DD4-3612-4DD6-A21C-A389443E3635}" srcOrd="0" destOrd="0" presId="urn:microsoft.com/office/officeart/2005/8/layout/process1"/>
    <dgm:cxn modelId="{F41E8A20-6D76-4420-A9B1-486C3A86D343}" type="presOf" srcId="{9153F2C8-5308-41BA-9CF3-83B4BF21374B}" destId="{78DA5BDB-C710-41D3-B161-FDF0E829BA16}" srcOrd="0" destOrd="0" presId="urn:microsoft.com/office/officeart/2005/8/layout/process1"/>
    <dgm:cxn modelId="{C5A4F434-B18E-4B01-AACC-19F631E4F779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Technical Attributes and Financial Support of each Agency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DB89963B-B609-40C6-80EA-5DFF42C10C5F}" type="presOf" srcId="{49987BBF-EEE8-47F2-8777-981FB227164F}" destId="{C0493DD4-3612-4DD6-A21C-A389443E3635}" srcOrd="0" destOrd="0" presId="urn:microsoft.com/office/officeart/2005/8/layout/process1"/>
    <dgm:cxn modelId="{8D091452-D272-47DC-9DCD-684933188E5D}" type="presOf" srcId="{9153F2C8-5308-41BA-9CF3-83B4BF21374B}" destId="{78DA5BDB-C710-41D3-B161-FDF0E829BA16}" srcOrd="0" destOrd="0" presId="urn:microsoft.com/office/officeart/2005/8/layout/process1"/>
    <dgm:cxn modelId="{8B1A1B2E-33B2-4233-9A8F-977C5B056F50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Provided services by each agency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5EE8E4E2-B462-4812-94E2-E2C64133184D}" type="presOf" srcId="{49987BBF-EEE8-47F2-8777-981FB227164F}" destId="{C0493DD4-3612-4DD6-A21C-A389443E3635}" srcOrd="0" destOrd="0" presId="urn:microsoft.com/office/officeart/2005/8/layout/process1"/>
    <dgm:cxn modelId="{5AF17E00-6367-4135-9FDA-E665561F9D17}" type="presOf" srcId="{9153F2C8-5308-41BA-9CF3-83B4BF21374B}" destId="{78DA5BDB-C710-41D3-B161-FDF0E829BA16}" srcOrd="0" destOrd="0" presId="urn:microsoft.com/office/officeart/2005/8/layout/process1"/>
    <dgm:cxn modelId="{56276D5E-5E0B-4644-9C83-C1488C8182CA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9987BBF-EEE8-47F2-8777-981FB2271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53F2C8-5308-41BA-9CF3-83B4BF21374B}">
      <dgm:prSet phldrT="[Text]"/>
      <dgm:spPr/>
      <dgm:t>
        <a:bodyPr/>
        <a:lstStyle/>
        <a:p>
          <a:r>
            <a:rPr lang="en-ZA" dirty="0" smtClean="0"/>
            <a:t>Social and economic impact </a:t>
          </a:r>
          <a:endParaRPr lang="en-ZA" dirty="0"/>
        </a:p>
      </dgm:t>
    </dgm:pt>
    <dgm:pt modelId="{9D1536DE-6C22-4161-82B0-08BD2BBD7269}" type="parTrans" cxnId="{43B03920-4EA0-4C88-9F88-259C0D5A831C}">
      <dgm:prSet/>
      <dgm:spPr/>
      <dgm:t>
        <a:bodyPr/>
        <a:lstStyle/>
        <a:p>
          <a:endParaRPr lang="en-ZA"/>
        </a:p>
      </dgm:t>
    </dgm:pt>
    <dgm:pt modelId="{9A740DE0-C2DC-42A4-A759-6C566A2565EE}" type="sibTrans" cxnId="{43B03920-4EA0-4C88-9F88-259C0D5A831C}">
      <dgm:prSet/>
      <dgm:spPr/>
      <dgm:t>
        <a:bodyPr/>
        <a:lstStyle/>
        <a:p>
          <a:endParaRPr lang="en-ZA"/>
        </a:p>
      </dgm:t>
    </dgm:pt>
    <dgm:pt modelId="{C0493DD4-3612-4DD6-A21C-A389443E3635}" type="pres">
      <dgm:prSet presAssocID="{49987BBF-EEE8-47F2-8777-981FB227164F}" presName="Name0" presStyleCnt="0">
        <dgm:presLayoutVars>
          <dgm:dir/>
          <dgm:resizeHandles val="exact"/>
        </dgm:presLayoutVars>
      </dgm:prSet>
      <dgm:spPr/>
    </dgm:pt>
    <dgm:pt modelId="{78DA5BDB-C710-41D3-B161-FDF0E829BA16}" type="pres">
      <dgm:prSet presAssocID="{9153F2C8-5308-41BA-9CF3-83B4BF21374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3B03920-4EA0-4C88-9F88-259C0D5A831C}" srcId="{49987BBF-EEE8-47F2-8777-981FB227164F}" destId="{9153F2C8-5308-41BA-9CF3-83B4BF21374B}" srcOrd="0" destOrd="0" parTransId="{9D1536DE-6C22-4161-82B0-08BD2BBD7269}" sibTransId="{9A740DE0-C2DC-42A4-A759-6C566A2565EE}"/>
    <dgm:cxn modelId="{8C937B73-A25A-40DD-B2FD-8098B292EB8C}" type="presOf" srcId="{49987BBF-EEE8-47F2-8777-981FB227164F}" destId="{C0493DD4-3612-4DD6-A21C-A389443E3635}" srcOrd="0" destOrd="0" presId="urn:microsoft.com/office/officeart/2005/8/layout/process1"/>
    <dgm:cxn modelId="{62578B19-46B3-4D07-8D44-D077CA96C4CA}" type="presOf" srcId="{9153F2C8-5308-41BA-9CF3-83B4BF21374B}" destId="{78DA5BDB-C710-41D3-B161-FDF0E829BA16}" srcOrd="0" destOrd="0" presId="urn:microsoft.com/office/officeart/2005/8/layout/process1"/>
    <dgm:cxn modelId="{7C3E3BAF-DF55-49D3-A282-68BFCEA1F103}" type="presParOf" srcId="{C0493DD4-3612-4DD6-A21C-A389443E3635}" destId="{78DA5BDB-C710-41D3-B161-FDF0E829BA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1F658-40DB-4299-AF9D-FD89CED9D6D6}">
      <dsp:nvSpPr>
        <dsp:cNvPr id="0" name=""/>
        <dsp:cNvSpPr/>
      </dsp:nvSpPr>
      <dsp:spPr>
        <a:xfrm>
          <a:off x="4859" y="0"/>
          <a:ext cx="9942001" cy="1041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500" kern="1200" dirty="0" smtClean="0"/>
            <a:t>Benin Delegates</a:t>
          </a:r>
          <a:endParaRPr lang="en-ZA" sz="4500" kern="1200" dirty="0"/>
        </a:p>
      </dsp:txBody>
      <dsp:txXfrm>
        <a:off x="35355" y="30496"/>
        <a:ext cx="9881009" cy="98021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300" kern="1200" dirty="0" smtClean="0"/>
            <a:t>National technical framework </a:t>
          </a:r>
          <a:r>
            <a:rPr lang="en-ZA" sz="3300" kern="1200" dirty="0" err="1" smtClean="0"/>
            <a:t>forcapitalization</a:t>
          </a:r>
          <a:r>
            <a:rPr lang="en-ZA" sz="3300" kern="1200" dirty="0" smtClean="0"/>
            <a:t> of EWS climate data and information</a:t>
          </a:r>
          <a:endParaRPr lang="en-ZA" sz="3300" kern="1200" dirty="0"/>
        </a:p>
      </dsp:txBody>
      <dsp:txXfrm>
        <a:off x="41767" y="36924"/>
        <a:ext cx="9835912" cy="118681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5500" kern="1200" dirty="0" smtClean="0"/>
            <a:t>Issues and Success </a:t>
          </a:r>
          <a:r>
            <a:rPr lang="en-ZA" sz="5500" kern="1200" dirty="0" smtClean="0"/>
            <a:t>…</a:t>
          </a:r>
          <a:endParaRPr lang="en-ZA" sz="5500" kern="1200" dirty="0"/>
        </a:p>
      </dsp:txBody>
      <dsp:txXfrm>
        <a:off x="41767" y="36924"/>
        <a:ext cx="9835912" cy="118681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5500" kern="1200" dirty="0" smtClean="0"/>
            <a:t>Ongoing  or incoming actions </a:t>
          </a:r>
          <a:endParaRPr lang="en-ZA" sz="5500" kern="1200" dirty="0"/>
        </a:p>
      </dsp:txBody>
      <dsp:txXfrm>
        <a:off x="41767" y="36924"/>
        <a:ext cx="9835912" cy="11868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300" kern="1200" dirty="0" smtClean="0"/>
            <a:t>In Perspective : set up private sector contribution in the framework already established</a:t>
          </a:r>
          <a:endParaRPr lang="en-ZA" sz="3300" kern="1200" dirty="0"/>
        </a:p>
      </dsp:txBody>
      <dsp:txXfrm>
        <a:off x="41767" y="36924"/>
        <a:ext cx="9835912" cy="118681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5500" kern="1200" dirty="0" smtClean="0"/>
            <a:t>For 2016</a:t>
          </a:r>
          <a:endParaRPr lang="en-ZA" sz="5500" kern="1200" dirty="0"/>
        </a:p>
      </dsp:txBody>
      <dsp:txXfrm>
        <a:off x="41767" y="36924"/>
        <a:ext cx="9835912" cy="118681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2350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5400" kern="1200" dirty="0" smtClean="0"/>
            <a:t>Thank for your attention !!!</a:t>
          </a: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5400" kern="1200" dirty="0" smtClean="0"/>
            <a:t>Questions ???</a:t>
          </a:r>
          <a:endParaRPr lang="en-ZA" sz="5400" kern="1200" dirty="0"/>
        </a:p>
      </dsp:txBody>
      <dsp:txXfrm>
        <a:off x="73682" y="68839"/>
        <a:ext cx="9772082" cy="22126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1F658-40DB-4299-AF9D-FD89CED9D6D6}">
      <dsp:nvSpPr>
        <dsp:cNvPr id="0" name=""/>
        <dsp:cNvSpPr/>
      </dsp:nvSpPr>
      <dsp:spPr>
        <a:xfrm>
          <a:off x="4859" y="0"/>
          <a:ext cx="9942001" cy="1041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000" kern="1200" dirty="0" smtClean="0"/>
            <a:t>Project accomplishments and progress at date</a:t>
          </a:r>
          <a:endParaRPr lang="en-ZA" sz="4000" kern="1200" dirty="0"/>
        </a:p>
      </dsp:txBody>
      <dsp:txXfrm>
        <a:off x="35355" y="30496"/>
        <a:ext cx="9881009" cy="9802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1F658-40DB-4299-AF9D-FD89CED9D6D6}">
      <dsp:nvSpPr>
        <dsp:cNvPr id="0" name=""/>
        <dsp:cNvSpPr/>
      </dsp:nvSpPr>
      <dsp:spPr>
        <a:xfrm>
          <a:off x="4859" y="0"/>
          <a:ext cx="9942001" cy="1041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900" kern="1200" dirty="0" smtClean="0"/>
            <a:t>Procurement process in </a:t>
          </a:r>
          <a:r>
            <a:rPr lang="en-ZA" sz="3900" kern="1200" dirty="0" smtClean="0"/>
            <a:t>13 </a:t>
          </a:r>
          <a:r>
            <a:rPr lang="en-ZA" sz="3900" kern="1200" dirty="0" smtClean="0"/>
            <a:t>steps  by 22 months</a:t>
          </a:r>
          <a:endParaRPr lang="en-ZA" sz="3900" kern="1200" dirty="0"/>
        </a:p>
      </dsp:txBody>
      <dsp:txXfrm>
        <a:off x="35355" y="30496"/>
        <a:ext cx="9881009" cy="9802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1F658-40DB-4299-AF9D-FD89CED9D6D6}">
      <dsp:nvSpPr>
        <dsp:cNvPr id="0" name=""/>
        <dsp:cNvSpPr/>
      </dsp:nvSpPr>
      <dsp:spPr>
        <a:xfrm>
          <a:off x="4859" y="0"/>
          <a:ext cx="9942001" cy="1041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ZA" sz="4200" kern="1200" dirty="0" smtClean="0"/>
            <a:t>Main involved Departments/Agencies</a:t>
          </a:r>
          <a:endParaRPr lang="en-ZA" sz="4200" kern="1200" dirty="0"/>
        </a:p>
      </dsp:txBody>
      <dsp:txXfrm>
        <a:off x="35355" y="30496"/>
        <a:ext cx="9881009" cy="9802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400" kern="1200" dirty="0" smtClean="0"/>
            <a:t>Contribution </a:t>
          </a:r>
          <a:r>
            <a:rPr lang="en-ZA" sz="4400" kern="1200" dirty="0" smtClean="0"/>
            <a:t>of each Department/Agency</a:t>
          </a:r>
          <a:endParaRPr lang="en-ZA" sz="4400" kern="1200" dirty="0"/>
        </a:p>
      </dsp:txBody>
      <dsp:txXfrm>
        <a:off x="41767" y="36924"/>
        <a:ext cx="9835912" cy="11868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300" kern="1200" dirty="0" smtClean="0"/>
            <a:t>Contribution </a:t>
          </a:r>
          <a:r>
            <a:rPr lang="en-ZA" sz="3300" kern="1200" dirty="0" smtClean="0"/>
            <a:t>of each member of Forecasts and Warning Inter-</a:t>
          </a:r>
          <a:r>
            <a:rPr lang="en-ZA" sz="3300" kern="1200" dirty="0" err="1" smtClean="0"/>
            <a:t>Agengy</a:t>
          </a:r>
          <a:r>
            <a:rPr lang="en-ZA" sz="3300" kern="1200" dirty="0" smtClean="0"/>
            <a:t> Committee (CIPA)</a:t>
          </a:r>
          <a:endParaRPr lang="en-ZA" sz="3300" kern="1200" dirty="0"/>
        </a:p>
      </dsp:txBody>
      <dsp:txXfrm>
        <a:off x="41767" y="36924"/>
        <a:ext cx="9835912" cy="11868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300" kern="1200" dirty="0" smtClean="0"/>
            <a:t>Technical Attributes and Financial Support of each Agency</a:t>
          </a:r>
          <a:endParaRPr lang="en-ZA" sz="3300" kern="1200" dirty="0"/>
        </a:p>
      </dsp:txBody>
      <dsp:txXfrm>
        <a:off x="41767" y="36924"/>
        <a:ext cx="9835912" cy="11868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5400" kern="1200" dirty="0" smtClean="0"/>
            <a:t>Provided services by each agency</a:t>
          </a:r>
          <a:endParaRPr lang="en-ZA" sz="5400" kern="1200" dirty="0"/>
        </a:p>
      </dsp:txBody>
      <dsp:txXfrm>
        <a:off x="41767" y="36924"/>
        <a:ext cx="9835912" cy="11868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A5BDB-C710-41D3-B161-FDF0E829BA16}">
      <dsp:nvSpPr>
        <dsp:cNvPr id="0" name=""/>
        <dsp:cNvSpPr/>
      </dsp:nvSpPr>
      <dsp:spPr>
        <a:xfrm>
          <a:off x="4843" y="0"/>
          <a:ext cx="9909760" cy="126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5500" kern="1200" dirty="0" smtClean="0"/>
            <a:t>Social and economic impact </a:t>
          </a:r>
          <a:endParaRPr lang="en-ZA" sz="5500" kern="1200" dirty="0"/>
        </a:p>
      </dsp:txBody>
      <dsp:txXfrm>
        <a:off x="41767" y="36924"/>
        <a:ext cx="9835912" cy="1186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8D01F-2261-4CDD-9D89-EB7E0BC616F4}" type="datetimeFigureOut">
              <a:rPr lang="en-ZA" smtClean="0"/>
              <a:pPr/>
              <a:t>2015/08/25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C9A8C-CA82-41C9-AA9C-5938482EE3CE}" type="slidenum">
              <a:rPr lang="en-ZA" smtClean="0"/>
              <a:pPr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526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Instructions: Complete items in </a:t>
            </a:r>
            <a:r>
              <a:rPr lang="en-US" i="1" dirty="0" smtClean="0">
                <a:solidFill>
                  <a:srgbClr val="FF0000"/>
                </a:solidFill>
              </a:rPr>
              <a:t>red</a:t>
            </a:r>
            <a:r>
              <a:rPr lang="en-US" i="1" baseline="0" dirty="0" smtClean="0">
                <a:solidFill>
                  <a:srgbClr val="FF0000"/>
                </a:solidFill>
              </a:rPr>
              <a:t> italics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20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22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23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24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25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26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en-ZA" dirty="0" smtClean="0"/>
              <a:t>This slide and the two that follow are intended to help you make </a:t>
            </a:r>
            <a:r>
              <a:rPr lang="en-ZA" u="sng" dirty="0" smtClean="0"/>
              <a:t>three slides per Department/Agency</a:t>
            </a:r>
            <a:r>
              <a:rPr lang="en-ZA" dirty="0" smtClean="0"/>
              <a:t>. 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baseline="0" dirty="0" smtClean="0"/>
              <a:t>This effort will result in a stack</a:t>
            </a:r>
            <a:r>
              <a:rPr lang="en-ZA" dirty="0" smtClean="0"/>
              <a:t> of slides that cover your nation’s</a:t>
            </a:r>
            <a:r>
              <a:rPr lang="en-ZA" baseline="0" dirty="0" smtClean="0"/>
              <a:t> government agencies that are relevant to the accomplishing the objectives of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You should have contacts in all these agencies. E.g., National Meteorological Service, Ministry of the Environment, Ministry of Agriculture/Ag Met Extension Program, Ministry of Water, Ministry of Emergency Management.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dirty="0" smtClean="0"/>
              <a:t>Do NOT make the slides too detailed. Focus on high-level, big-picture items.</a:t>
            </a: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en-ZA" dirty="0" smtClean="0"/>
              <a:t>This slide and the two that follow are intended to help you make </a:t>
            </a:r>
            <a:r>
              <a:rPr lang="en-ZA" u="sng" dirty="0" smtClean="0"/>
              <a:t>three slides per Department/Agency</a:t>
            </a:r>
            <a:r>
              <a:rPr lang="en-ZA" dirty="0" smtClean="0"/>
              <a:t>. 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baseline="0" dirty="0" smtClean="0"/>
              <a:t>This effort will result in a stack</a:t>
            </a:r>
            <a:r>
              <a:rPr lang="en-ZA" dirty="0" smtClean="0"/>
              <a:t> of slides that cover your nation’s</a:t>
            </a:r>
            <a:r>
              <a:rPr lang="en-ZA" baseline="0" dirty="0" smtClean="0"/>
              <a:t> government agencies that are relevant to the accomplishing the objectives of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You should have contacts in all these agencies. E.g., National Meteorological Service, Ministry of the Environment, Ministry of Agriculture/Ag Met Extension Program, Ministry of Water, Ministry of Emergency Management.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dirty="0" smtClean="0"/>
              <a:t>Do NOT make the slides too detailed. Focus on high-level, big-picture items.</a:t>
            </a: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en-ZA" dirty="0" smtClean="0"/>
              <a:t>This slide and the two that follow are intended to help you make </a:t>
            </a:r>
            <a:r>
              <a:rPr lang="en-ZA" u="sng" dirty="0" smtClean="0"/>
              <a:t>three slides per Department/Agency</a:t>
            </a:r>
            <a:r>
              <a:rPr lang="en-ZA" dirty="0" smtClean="0"/>
              <a:t>. 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baseline="0" dirty="0" smtClean="0"/>
              <a:t>This effort will result in a stack</a:t>
            </a:r>
            <a:r>
              <a:rPr lang="en-ZA" dirty="0" smtClean="0"/>
              <a:t> of slides that cover your nation’s</a:t>
            </a:r>
            <a:r>
              <a:rPr lang="en-ZA" baseline="0" dirty="0" smtClean="0"/>
              <a:t> government agencies that are relevant to the accomplishing the objectives of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You should have contacts in all these agencies. E.g., National Meteorological Service, Ministry of the Environment, Ministry of Agriculture/Ag Met Extension Program, Ministry of Water, Ministry of Emergency Management.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dirty="0" smtClean="0"/>
              <a:t>Do NOT make the slides too detailed. Focus on high-level, big-picture items.</a:t>
            </a: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en-ZA" dirty="0" smtClean="0"/>
              <a:t>This slide and the two that follow are intended to help you make </a:t>
            </a:r>
            <a:r>
              <a:rPr lang="en-ZA" u="sng" dirty="0" smtClean="0"/>
              <a:t>three slides per Department/Agency</a:t>
            </a:r>
            <a:r>
              <a:rPr lang="en-ZA" dirty="0" smtClean="0"/>
              <a:t>. 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baseline="0" dirty="0" smtClean="0"/>
              <a:t>This effort will result in a stack</a:t>
            </a:r>
            <a:r>
              <a:rPr lang="en-ZA" dirty="0" smtClean="0"/>
              <a:t> of slides that cover your nation’s</a:t>
            </a:r>
            <a:r>
              <a:rPr lang="en-ZA" baseline="0" dirty="0" smtClean="0"/>
              <a:t> government agencies that are relevant to the accomplishing the objectives of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You should have contacts in all these agencies. E.g., National Meteorological Service, Ministry of the Environment, Ministry of Agriculture/Ag Met Extension Program, Ministry of Water, Ministry of Emergency Management.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dirty="0" smtClean="0"/>
              <a:t>Do NOT make the slides too detailed. Focus on high-level, big-picture items.</a:t>
            </a: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en-ZA" dirty="0" smtClean="0"/>
              <a:t>This slide and the two that follow are intended to help you make </a:t>
            </a:r>
            <a:r>
              <a:rPr lang="en-ZA" u="sng" dirty="0" smtClean="0"/>
              <a:t>three slides per Department/Agency</a:t>
            </a:r>
            <a:r>
              <a:rPr lang="en-ZA" dirty="0" smtClean="0"/>
              <a:t>. 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baseline="0" dirty="0" smtClean="0"/>
              <a:t>This effort will result in a stack</a:t>
            </a:r>
            <a:r>
              <a:rPr lang="en-ZA" dirty="0" smtClean="0"/>
              <a:t> of slides that cover your nation’s</a:t>
            </a:r>
            <a:r>
              <a:rPr lang="en-ZA" baseline="0" dirty="0" smtClean="0"/>
              <a:t> government agencies that are relevant to the accomplishing the objectives of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You should have contacts in all these agencies. E.g., National Meteorological Service, Ministry of the Environment, Ministry of Agriculture/Ag Met Extension Program, Ministry of Water, Ministry of Emergency Management.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ZA" dirty="0" smtClean="0"/>
              <a:t>Do NOT make the slides too detailed. Focus on high-level, big-picture items.</a:t>
            </a: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baseline="0" dirty="0" smtClean="0"/>
              <a:t>This should be a list of agencies (see previous slide) followed by a (brief) listing of the major contributions of services, technology, or other resources they have provided or will provide to the </a:t>
            </a:r>
            <a:r>
              <a:rPr lang="en-ZA" baseline="0" dirty="0" err="1" smtClean="0"/>
              <a:t>CiRDA</a:t>
            </a:r>
            <a:r>
              <a:rPr lang="en-ZA" baseline="0" dirty="0" smtClean="0"/>
              <a:t> program. Don’t try to list everything, just the major or unique resources – people, data and information products, funds, equipment, facilities, etc... </a:t>
            </a:r>
            <a:endParaRPr lang="en-ZA" sz="1200" b="1" i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eriod"/>
            </a:pPr>
            <a:endParaRPr lang="en-ZA" baseline="0" dirty="0" smtClean="0"/>
          </a:p>
          <a:p>
            <a:pPr marL="228600" indent="-228600">
              <a:buAutoNum type="arabicPeriod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C9A8C-CA82-41C9-AA9C-5938482EE3CE}" type="slidenum">
              <a:rPr lang="en-ZA" smtClean="0"/>
              <a:pPr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0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CD24-1A92-4016-9957-181FB33ED627}" type="datetime1">
              <a:rPr lang="en-ZA" smtClean="0"/>
              <a:t>2015/08/25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45812" y="164307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13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89F-2115-4229-9D9B-F11E9BA2A161}" type="datetime1">
              <a:rPr lang="en-ZA" smtClean="0"/>
              <a:t>2015/08/25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435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4A4D-55FE-4D6F-AA5D-D0391A48204C}" type="datetime1">
              <a:rPr lang="en-ZA" smtClean="0"/>
              <a:t>2015/08/25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8606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0A62-E37C-4F90-A8C6-AE1AAAC725D8}" type="datetime1">
              <a:rPr lang="en-ZA" smtClean="0"/>
              <a:t>2015/08/25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68794" y="347663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1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BBEB4-B3D0-4425-862D-3D017C59AA5A}" type="datetime1">
              <a:rPr lang="en-ZA" smtClean="0"/>
              <a:t>2015/08/25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68493" y="339725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5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72B6-81BA-4193-8EA7-48826176C510}" type="datetime1">
              <a:rPr lang="en-ZA" smtClean="0"/>
              <a:t>2015/08/25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02358" y="356393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97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B4E61-9989-4C6E-9F26-B04260B2F3F0}" type="datetime1">
              <a:rPr lang="en-ZA" smtClean="0"/>
              <a:t>2015/08/25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10825" y="351632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1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3BD3-A52A-4492-8C3C-B6A8F79742AB}" type="datetime1">
              <a:rPr lang="en-ZA" smtClean="0"/>
              <a:t>2015/08/25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02362" y="356393"/>
            <a:ext cx="158115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43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329-B718-4FF6-8AFA-9BF6D79FC514}" type="datetime1">
              <a:rPr lang="en-ZA" smtClean="0"/>
              <a:t>2015/08/25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746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FB65-6D63-4B5B-B9A6-D1DD96E4FEA4}" type="datetime1">
              <a:rPr lang="en-ZA" smtClean="0"/>
              <a:t>2015/08/25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48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B824-A613-4AE6-9CB3-66250A903432}" type="datetime1">
              <a:rPr lang="en-ZA" smtClean="0"/>
              <a:t>2015/08/25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97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723ED-9412-4B3E-B479-51F7465E4159}" type="datetime1">
              <a:rPr lang="en-ZA" smtClean="0"/>
              <a:t>2015/08/25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E6B96-096C-4B7F-BB82-A76007EDE823}" type="slidenum">
              <a:rPr lang="en-ZA" smtClean="0"/>
              <a:pPr/>
              <a:t>‹N°›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7086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192" y="4596385"/>
            <a:ext cx="9144000" cy="17421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  <a:t>UNDP CIRDA Country Program Managers Workshop </a:t>
            </a:r>
            <a:b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  <a:t>25-27 August 2015</a:t>
            </a:r>
            <a:b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altLang="fr-FR" sz="2400" b="1" dirty="0" smtClean="0">
                <a:solidFill>
                  <a:schemeClr val="tx2">
                    <a:lumMod val="75000"/>
                  </a:schemeClr>
                </a:solidFill>
              </a:rPr>
              <a:t>Addis Ababa, Ethiopia </a:t>
            </a:r>
            <a:endParaRPr lang="en-ZA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384" y="841248"/>
            <a:ext cx="9144000" cy="288036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Reports from Strengthening National Climate Information/ Early Warning System (CI/</a:t>
            </a:r>
            <a:r>
              <a:rPr lang="en-US" b="1" dirty="0" err="1" smtClean="0"/>
              <a:t>EWS</a:t>
            </a:r>
            <a:r>
              <a:rPr lang="en-US" b="1" dirty="0" smtClean="0"/>
              <a:t>) Projects</a:t>
            </a:r>
          </a:p>
          <a:p>
            <a:endParaRPr lang="en-US" dirty="0" smtClean="0"/>
          </a:p>
          <a:p>
            <a:r>
              <a:rPr lang="en-ZA" b="1" i="1" dirty="0" smtClean="0">
                <a:solidFill>
                  <a:srgbClr val="FF0000"/>
                </a:solidFill>
              </a:rPr>
              <a:t>BENIN</a:t>
            </a:r>
          </a:p>
          <a:p>
            <a:endParaRPr lang="en-ZA" b="1" i="1" dirty="0" smtClean="0">
              <a:solidFill>
                <a:srgbClr val="FF0000"/>
              </a:solidFill>
            </a:endParaRPr>
          </a:p>
          <a:p>
            <a:r>
              <a:rPr lang="en-ZA" b="1" i="1" dirty="0" smtClean="0">
                <a:solidFill>
                  <a:srgbClr val="FF0000"/>
                </a:solidFill>
              </a:rPr>
              <a:t>Dr-</a:t>
            </a:r>
            <a:r>
              <a:rPr lang="en-ZA" b="1" i="1" dirty="0" err="1" smtClean="0">
                <a:solidFill>
                  <a:srgbClr val="FF0000"/>
                </a:solidFill>
              </a:rPr>
              <a:t>Ing</a:t>
            </a:r>
            <a:r>
              <a:rPr lang="en-ZA" b="1" i="1" dirty="0" smtClean="0">
                <a:solidFill>
                  <a:srgbClr val="FF0000"/>
                </a:solidFill>
              </a:rPr>
              <a:t>. Arnaud ZANNOU</a:t>
            </a:r>
            <a:endParaRPr lang="en-ZA" b="1" i="1" dirty="0">
              <a:solidFill>
                <a:srgbClr val="FF0000"/>
              </a:solidFill>
            </a:endParaRPr>
          </a:p>
          <a:p>
            <a:r>
              <a:rPr lang="en-ZA" b="1" i="1" dirty="0" smtClean="0">
                <a:solidFill>
                  <a:srgbClr val="FF0000"/>
                </a:solidFill>
              </a:rPr>
              <a:t>Benin CI/EWS Project Expert</a:t>
            </a:r>
            <a:endParaRPr lang="en-ZA" b="1" i="1" dirty="0" smtClean="0">
              <a:solidFill>
                <a:srgbClr val="FF0000"/>
              </a:solidFill>
            </a:endParaRPr>
          </a:p>
          <a:p>
            <a:endParaRPr lang="en-ZA" b="1" i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52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392" y="512676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60000"/>
              </a:lnSpc>
            </a:pPr>
            <a:r>
              <a:rPr lang="fr-FR" sz="3200" dirty="0" smtClean="0"/>
              <a:t>Ground </a:t>
            </a:r>
            <a:r>
              <a:rPr lang="fr-FR" sz="3200" dirty="0" err="1" smtClean="0"/>
              <a:t>measurements</a:t>
            </a:r>
            <a:endParaRPr lang="fr-FR" sz="3200" dirty="0"/>
          </a:p>
        </p:txBody>
      </p:sp>
      <p:sp>
        <p:nvSpPr>
          <p:cNvPr id="5" name="Rectangle 4"/>
          <p:cNvSpPr/>
          <p:nvPr/>
        </p:nvSpPr>
        <p:spPr>
          <a:xfrm>
            <a:off x="623392" y="2204864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Data</a:t>
            </a:r>
            <a:endParaRPr lang="fr-FR" sz="4000" dirty="0"/>
          </a:p>
        </p:txBody>
      </p:sp>
      <p:sp>
        <p:nvSpPr>
          <p:cNvPr id="6" name="Rectangle 5"/>
          <p:cNvSpPr/>
          <p:nvPr/>
        </p:nvSpPr>
        <p:spPr>
          <a:xfrm>
            <a:off x="623392" y="4100759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Information</a:t>
            </a:r>
            <a:endParaRPr lang="fr-FR" sz="4000" dirty="0"/>
          </a:p>
        </p:txBody>
      </p:sp>
      <p:sp>
        <p:nvSpPr>
          <p:cNvPr id="7" name="Rectangle 6"/>
          <p:cNvSpPr/>
          <p:nvPr/>
        </p:nvSpPr>
        <p:spPr>
          <a:xfrm>
            <a:off x="623392" y="5661248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Warning</a:t>
            </a:r>
            <a:endParaRPr lang="fr-FR" sz="4000" dirty="0"/>
          </a:p>
        </p:txBody>
      </p:sp>
      <p:cxnSp>
        <p:nvCxnSpPr>
          <p:cNvPr id="19" name="Connecteur droit avec flèche 18"/>
          <p:cNvCxnSpPr>
            <a:stCxn id="4" idx="2"/>
            <a:endCxn id="5" idx="0"/>
          </p:cNvCxnSpPr>
          <p:nvPr/>
        </p:nvCxnSpPr>
        <p:spPr>
          <a:xfrm>
            <a:off x="2927648" y="1232756"/>
            <a:ext cx="0" cy="97210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5" idx="2"/>
            <a:endCxn id="6" idx="0"/>
          </p:cNvCxnSpPr>
          <p:nvPr/>
        </p:nvCxnSpPr>
        <p:spPr>
          <a:xfrm>
            <a:off x="2927648" y="2924945"/>
            <a:ext cx="0" cy="117581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6" idx="2"/>
            <a:endCxn id="7" idx="0"/>
          </p:cNvCxnSpPr>
          <p:nvPr/>
        </p:nvCxnSpPr>
        <p:spPr>
          <a:xfrm>
            <a:off x="2927648" y="4820840"/>
            <a:ext cx="0" cy="840409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248128" y="449376"/>
            <a:ext cx="4800533" cy="172819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 smtClean="0"/>
              <a:t>Respectively</a:t>
            </a:r>
            <a:r>
              <a:rPr lang="fr-FR" sz="2800" dirty="0" smtClean="0"/>
              <a:t> 50, 80 and 100 mm of </a:t>
            </a:r>
            <a:r>
              <a:rPr lang="fr-FR" sz="2800" dirty="0" err="1" smtClean="0"/>
              <a:t>rainfall</a:t>
            </a:r>
            <a:r>
              <a:rPr lang="fr-FR" sz="2800" dirty="0" smtClean="0"/>
              <a:t> on 3 </a:t>
            </a:r>
            <a:r>
              <a:rPr lang="fr-FR" sz="2800" dirty="0" err="1" smtClean="0"/>
              <a:t>nearest</a:t>
            </a:r>
            <a:r>
              <a:rPr lang="fr-FR" sz="2800" dirty="0" smtClean="0"/>
              <a:t> points </a:t>
            </a:r>
            <a:r>
              <a:rPr lang="fr-FR" sz="2800" dirty="0" err="1" smtClean="0"/>
              <a:t>from</a:t>
            </a:r>
            <a:r>
              <a:rPr lang="fr-FR" sz="2800" dirty="0" smtClean="0"/>
              <a:t> a </a:t>
            </a:r>
            <a:r>
              <a:rPr lang="fr-FR" sz="2800" dirty="0" err="1" smtClean="0"/>
              <a:t>same</a:t>
            </a:r>
            <a:r>
              <a:rPr lang="fr-FR" sz="2800" dirty="0" smtClean="0"/>
              <a:t> </a:t>
            </a:r>
            <a:r>
              <a:rPr lang="fr-FR" sz="2800" dirty="0" err="1" smtClean="0"/>
              <a:t>rainfall</a:t>
            </a:r>
            <a:r>
              <a:rPr lang="fr-FR" sz="2800" dirty="0" smtClean="0"/>
              <a:t> </a:t>
            </a:r>
            <a:r>
              <a:rPr lang="fr-FR" sz="2800" dirty="0" err="1" smtClean="0"/>
              <a:t>event</a:t>
            </a:r>
            <a:endParaRPr lang="fr-FR" sz="2800" dirty="0"/>
          </a:p>
        </p:txBody>
      </p:sp>
      <p:cxnSp>
        <p:nvCxnSpPr>
          <p:cNvPr id="14" name="Connecteur droit avec flèche 13"/>
          <p:cNvCxnSpPr>
            <a:endCxn id="10" idx="1"/>
          </p:cNvCxnSpPr>
          <p:nvPr/>
        </p:nvCxnSpPr>
        <p:spPr>
          <a:xfrm>
            <a:off x="5231904" y="1025440"/>
            <a:ext cx="2016224" cy="28803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248128" y="2255848"/>
            <a:ext cx="4800533" cy="127245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 smtClean="0"/>
              <a:t>Average</a:t>
            </a:r>
            <a:r>
              <a:rPr lang="fr-FR" sz="2800" dirty="0" smtClean="0"/>
              <a:t> </a:t>
            </a:r>
            <a:r>
              <a:rPr lang="fr-FR" sz="2800" dirty="0" err="1"/>
              <a:t>rainfall</a:t>
            </a:r>
            <a:r>
              <a:rPr lang="fr-FR" sz="2800" dirty="0"/>
              <a:t> </a:t>
            </a:r>
            <a:r>
              <a:rPr lang="fr-FR" sz="2800" dirty="0" err="1"/>
              <a:t>observed</a:t>
            </a:r>
            <a:r>
              <a:rPr lang="fr-FR" sz="2800" dirty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 70 mm on </a:t>
            </a:r>
            <a:r>
              <a:rPr lang="fr-FR" sz="2800" dirty="0" err="1" smtClean="0"/>
              <a:t>this</a:t>
            </a:r>
            <a:r>
              <a:rPr lang="fr-FR" sz="2800" dirty="0" smtClean="0"/>
              <a:t> area</a:t>
            </a:r>
            <a:endParaRPr lang="fr-FR" sz="2800" dirty="0"/>
          </a:p>
        </p:txBody>
      </p:sp>
      <p:cxnSp>
        <p:nvCxnSpPr>
          <p:cNvPr id="25" name="Connecteur droit avec flèche 24"/>
          <p:cNvCxnSpPr>
            <a:stCxn id="5" idx="3"/>
            <a:endCxn id="24" idx="1"/>
          </p:cNvCxnSpPr>
          <p:nvPr/>
        </p:nvCxnSpPr>
        <p:spPr>
          <a:xfrm>
            <a:off x="5231904" y="2564904"/>
            <a:ext cx="2016224" cy="32717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248128" y="3602276"/>
            <a:ext cx="4800533" cy="157233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 smtClean="0"/>
              <a:t>What</a:t>
            </a:r>
            <a:r>
              <a:rPr lang="fr-FR" sz="2800" dirty="0" smtClean="0"/>
              <a:t> </a:t>
            </a:r>
            <a:r>
              <a:rPr lang="fr-FR" sz="2800" dirty="0" err="1" smtClean="0"/>
              <a:t>means</a:t>
            </a:r>
            <a:r>
              <a:rPr lang="fr-FR" sz="2800" dirty="0" smtClean="0"/>
              <a:t> 70 mm of </a:t>
            </a:r>
            <a:r>
              <a:rPr lang="fr-FR" sz="2800" dirty="0" err="1" smtClean="0"/>
              <a:t>rainfall</a:t>
            </a:r>
            <a:r>
              <a:rPr lang="fr-FR" sz="2800" dirty="0" smtClean="0"/>
              <a:t> in </a:t>
            </a:r>
            <a:r>
              <a:rPr lang="fr-FR" sz="2800" dirty="0" err="1" smtClean="0"/>
              <a:t>terms</a:t>
            </a:r>
            <a:r>
              <a:rPr lang="fr-FR" sz="2800" dirty="0" smtClean="0"/>
              <a:t> of </a:t>
            </a:r>
            <a:r>
              <a:rPr lang="fr-FR" sz="2800" dirty="0" err="1" smtClean="0"/>
              <a:t>flooding</a:t>
            </a:r>
            <a:r>
              <a:rPr lang="fr-FR" sz="2800" dirty="0" smtClean="0"/>
              <a:t> in </a:t>
            </a:r>
            <a:r>
              <a:rPr lang="fr-FR" sz="2800" dirty="0" err="1" smtClean="0"/>
              <a:t>this</a:t>
            </a:r>
            <a:r>
              <a:rPr lang="fr-FR" sz="2800" dirty="0" smtClean="0"/>
              <a:t> area ???</a:t>
            </a:r>
            <a:endParaRPr lang="fr-FR" sz="2800" dirty="0"/>
          </a:p>
        </p:txBody>
      </p:sp>
      <p:cxnSp>
        <p:nvCxnSpPr>
          <p:cNvPr id="33" name="Connecteur droit avec flèche 32"/>
          <p:cNvCxnSpPr>
            <a:stCxn id="6" idx="3"/>
            <a:endCxn id="32" idx="1"/>
          </p:cNvCxnSpPr>
          <p:nvPr/>
        </p:nvCxnSpPr>
        <p:spPr>
          <a:xfrm flipV="1">
            <a:off x="5231904" y="4388443"/>
            <a:ext cx="2016224" cy="7235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248128" y="5252888"/>
            <a:ext cx="4800533" cy="127245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In case of </a:t>
            </a:r>
            <a:r>
              <a:rPr lang="fr-FR" sz="2800" dirty="0" err="1" smtClean="0"/>
              <a:t>confirmed</a:t>
            </a:r>
            <a:r>
              <a:rPr lang="fr-FR" sz="2800" dirty="0" smtClean="0"/>
              <a:t> flood </a:t>
            </a:r>
            <a:r>
              <a:rPr lang="fr-FR" sz="2800" dirty="0" err="1" smtClean="0"/>
              <a:t>threat</a:t>
            </a:r>
            <a:r>
              <a:rPr lang="fr-FR" sz="2800" dirty="0" smtClean="0"/>
              <a:t> or </a:t>
            </a:r>
            <a:r>
              <a:rPr lang="fr-FR" sz="2800" dirty="0" err="1" smtClean="0"/>
              <a:t>disaster</a:t>
            </a:r>
            <a:r>
              <a:rPr lang="fr-FR" sz="2800" dirty="0" smtClean="0"/>
              <a:t> </a:t>
            </a:r>
            <a:r>
              <a:rPr lang="fr-FR" sz="2800" dirty="0" err="1" smtClean="0"/>
              <a:t>prediction</a:t>
            </a:r>
            <a:endParaRPr lang="fr-FR" sz="2800" dirty="0"/>
          </a:p>
        </p:txBody>
      </p:sp>
      <p:cxnSp>
        <p:nvCxnSpPr>
          <p:cNvPr id="37" name="Connecteur droit avec flèche 36"/>
          <p:cNvCxnSpPr>
            <a:stCxn id="7" idx="3"/>
            <a:endCxn id="36" idx="1"/>
          </p:cNvCxnSpPr>
          <p:nvPr/>
        </p:nvCxnSpPr>
        <p:spPr>
          <a:xfrm flipV="1">
            <a:off x="5231904" y="5889116"/>
            <a:ext cx="2016224" cy="13217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0" y="-27384"/>
            <a:ext cx="12192000" cy="4308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altLang="fr-FR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Information System of </a:t>
            </a:r>
            <a:r>
              <a:rPr lang="fr-FR" altLang="fr-FR" sz="22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Early</a:t>
            </a:r>
            <a:r>
              <a:rPr lang="fr-FR" altLang="fr-FR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fr-FR" altLang="fr-FR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Warning System in Benin</a:t>
            </a:r>
            <a:endParaRPr lang="fr-FR" altLang="fr-FR" sz="2200" i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63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4" grpId="0" animBg="1"/>
      <p:bldP spid="32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62" y="474268"/>
            <a:ext cx="6400324" cy="3785474"/>
          </a:xfrm>
          <a:prstGeom prst="rect">
            <a:avLst/>
          </a:prstGeom>
        </p:spPr>
      </p:pic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143340" y="4715926"/>
            <a:ext cx="4073513" cy="144655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bg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bg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bg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bg1"/>
                </a:solidFill>
                <a:latin typeface="Garamond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4400" dirty="0" smtClean="0">
                <a:solidFill>
                  <a:schemeClr val="tx1"/>
                </a:solidFill>
              </a:rPr>
              <a:t>WARNING  LEVELS</a:t>
            </a:r>
            <a:endParaRPr lang="fr-FR" altLang="fr-FR" sz="4400" dirty="0">
              <a:solidFill>
                <a:schemeClr val="tx1"/>
              </a:solidFill>
            </a:endParaRPr>
          </a:p>
        </p:txBody>
      </p:sp>
      <p:graphicFrame>
        <p:nvGraphicFramePr>
          <p:cNvPr id="15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027709"/>
              </p:ext>
            </p:extLst>
          </p:nvPr>
        </p:nvGraphicFramePr>
        <p:xfrm>
          <a:off x="4121271" y="4701628"/>
          <a:ext cx="7895000" cy="1463676"/>
        </p:xfrm>
        <a:graphic>
          <a:graphicData uri="http://schemas.openxmlformats.org/drawingml/2006/table">
            <a:tbl>
              <a:tblPr/>
              <a:tblGrid>
                <a:gridCol w="1099856"/>
                <a:gridCol w="6795144"/>
              </a:tblGrid>
              <a:tr h="3659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GREEN : Monitoring (by </a:t>
                      </a: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automatic</a:t>
                      </a: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stations)</a:t>
                      </a:r>
                    </a:p>
                  </a:txBody>
                  <a:tcPr marL="121920" marR="121920"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659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YELLOW : Vigilance (by </a:t>
                      </a: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forecasters</a:t>
                      </a: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121920" marR="121920"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659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ORANGE : </a:t>
                      </a: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Alert</a:t>
                      </a: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(by </a:t>
                      </a: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disaster</a:t>
                      </a: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managers)</a:t>
                      </a:r>
                    </a:p>
                  </a:txBody>
                  <a:tcPr marL="121920" marR="121920"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659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0000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RED : </a:t>
                      </a: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Crisis</a:t>
                      </a: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management (all </a:t>
                      </a: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stakeholders</a:t>
                      </a: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121920" marR="121920"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0" y="-27384"/>
            <a:ext cx="12192000" cy="43088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altLang="fr-FR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Information system of </a:t>
            </a:r>
            <a:r>
              <a:rPr lang="fr-FR" altLang="fr-FR" sz="22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Early</a:t>
            </a:r>
            <a:r>
              <a:rPr lang="fr-FR" altLang="fr-FR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fr-FR" altLang="fr-FR" sz="2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Warning System in Benin</a:t>
            </a:r>
            <a:endParaRPr lang="fr-FR" altLang="fr-FR" sz="2200" i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AutoShape 7"/>
          <p:cNvSpPr>
            <a:spLocks/>
          </p:cNvSpPr>
          <p:nvPr/>
        </p:nvSpPr>
        <p:spPr bwMode="auto">
          <a:xfrm rot="5400000">
            <a:off x="6036751" y="-316304"/>
            <a:ext cx="502539" cy="9409045"/>
          </a:xfrm>
          <a:prstGeom prst="leftBrace">
            <a:avLst>
              <a:gd name="adj1" fmla="val 77066"/>
              <a:gd name="adj2" fmla="val 5001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1pPr>
            <a:lvl2pPr marL="742950" indent="-285750"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2pPr>
            <a:lvl3pPr marL="1143000" indent="-228600"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3pPr>
            <a:lvl4pPr marL="1600200" indent="-228600"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4pPr>
            <a:lvl5pPr marL="2057400" indent="-228600" eaLnBrk="0" hangingPunct="0">
              <a:defRPr sz="2800" b="1" i="1">
                <a:solidFill>
                  <a:schemeClr val="bg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bg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bg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bg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bg1"/>
                </a:solidFill>
                <a:latin typeface="Garamond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0310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5" y="119146"/>
            <a:ext cx="1278273" cy="66197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49022" y="69334"/>
            <a:ext cx="2203241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Manual</a:t>
            </a:r>
            <a:r>
              <a:rPr lang="fr-FR" sz="2200" dirty="0" smtClean="0"/>
              <a:t> </a:t>
            </a:r>
            <a:r>
              <a:rPr lang="fr-FR" sz="2200" dirty="0" err="1" smtClean="0"/>
              <a:t>reading</a:t>
            </a:r>
            <a:endParaRPr lang="fr-FR" sz="2200" dirty="0"/>
          </a:p>
        </p:txBody>
      </p:sp>
      <p:sp>
        <p:nvSpPr>
          <p:cNvPr id="11" name="Rectangle 10"/>
          <p:cNvSpPr/>
          <p:nvPr/>
        </p:nvSpPr>
        <p:spPr>
          <a:xfrm>
            <a:off x="7215182" y="70473"/>
            <a:ext cx="2203241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Manuel SMS </a:t>
            </a:r>
            <a:endParaRPr lang="fr-FR" sz="2200" dirty="0"/>
          </a:p>
        </p:txBody>
      </p:sp>
      <p:sp>
        <p:nvSpPr>
          <p:cNvPr id="12" name="Rectangle 11"/>
          <p:cNvSpPr/>
          <p:nvPr/>
        </p:nvSpPr>
        <p:spPr>
          <a:xfrm>
            <a:off x="9716464" y="69334"/>
            <a:ext cx="2203241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Automatic</a:t>
            </a:r>
            <a:r>
              <a:rPr lang="fr-FR" sz="2200" dirty="0" smtClean="0"/>
              <a:t> </a:t>
            </a:r>
            <a:r>
              <a:rPr lang="fr-FR" sz="2200" dirty="0" err="1" smtClean="0"/>
              <a:t>measurement</a:t>
            </a:r>
            <a:endParaRPr lang="fr-FR" sz="2200" dirty="0"/>
          </a:p>
        </p:txBody>
      </p:sp>
      <p:sp>
        <p:nvSpPr>
          <p:cNvPr id="8" name="Ellipse 7"/>
          <p:cNvSpPr/>
          <p:nvPr/>
        </p:nvSpPr>
        <p:spPr>
          <a:xfrm>
            <a:off x="4814915" y="1919350"/>
            <a:ext cx="7029381" cy="5982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 EWS Central Server (</a:t>
            </a:r>
            <a:r>
              <a:rPr lang="fr-FR" sz="2200" dirty="0" err="1" smtClean="0"/>
              <a:t>located</a:t>
            </a:r>
            <a:r>
              <a:rPr lang="fr-FR" sz="2200" dirty="0" smtClean="0"/>
              <a:t> at </a:t>
            </a:r>
            <a:r>
              <a:rPr lang="fr-FR" sz="2200" dirty="0" err="1" smtClean="0"/>
              <a:t>Akpakpa</a:t>
            </a:r>
            <a:r>
              <a:rPr lang="fr-FR" sz="2200" dirty="0" smtClean="0"/>
              <a:t>)</a:t>
            </a:r>
            <a:endParaRPr lang="fr-FR" sz="2200" dirty="0"/>
          </a:p>
        </p:txBody>
      </p:sp>
      <p:sp>
        <p:nvSpPr>
          <p:cNvPr id="9" name="Ellipse 8"/>
          <p:cNvSpPr/>
          <p:nvPr/>
        </p:nvSpPr>
        <p:spPr>
          <a:xfrm>
            <a:off x="9690438" y="3714646"/>
            <a:ext cx="2262213" cy="1107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/>
              <a:t>Local server </a:t>
            </a:r>
            <a:r>
              <a:rPr lang="fr-FR" sz="2200" dirty="0" smtClean="0"/>
              <a:t>at </a:t>
            </a:r>
            <a:r>
              <a:rPr lang="fr-FR" sz="2200" dirty="0" err="1" smtClean="0"/>
              <a:t>Ocean</a:t>
            </a:r>
            <a:r>
              <a:rPr lang="fr-FR" sz="2200" dirty="0" smtClean="0"/>
              <a:t> Institute</a:t>
            </a:r>
            <a:endParaRPr lang="fr-FR" sz="2200" dirty="0"/>
          </a:p>
        </p:txBody>
      </p:sp>
      <p:sp>
        <p:nvSpPr>
          <p:cNvPr id="15" name="Ellipse 14"/>
          <p:cNvSpPr/>
          <p:nvPr/>
        </p:nvSpPr>
        <p:spPr>
          <a:xfrm>
            <a:off x="7194160" y="3687550"/>
            <a:ext cx="2262213" cy="1107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/>
              <a:t>Local server at </a:t>
            </a:r>
            <a:r>
              <a:rPr lang="fr-FR" sz="2200" dirty="0" smtClean="0"/>
              <a:t>Hydro. </a:t>
            </a:r>
            <a:r>
              <a:rPr lang="fr-FR" sz="2200" dirty="0" err="1" smtClean="0"/>
              <a:t>Depart</a:t>
            </a:r>
            <a:r>
              <a:rPr lang="fr-FR" sz="2200" dirty="0"/>
              <a:t>.</a:t>
            </a:r>
            <a:endParaRPr lang="fr-FR" sz="2200" dirty="0"/>
          </a:p>
        </p:txBody>
      </p:sp>
      <p:sp>
        <p:nvSpPr>
          <p:cNvPr id="16" name="Ellipse 15"/>
          <p:cNvSpPr/>
          <p:nvPr/>
        </p:nvSpPr>
        <p:spPr>
          <a:xfrm>
            <a:off x="4697883" y="3707127"/>
            <a:ext cx="2262213" cy="1107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Local server at Met. </a:t>
            </a:r>
            <a:r>
              <a:rPr lang="fr-FR" sz="2200" dirty="0" err="1" smtClean="0"/>
              <a:t>Depart</a:t>
            </a:r>
            <a:r>
              <a:rPr lang="fr-FR" sz="2200" dirty="0" smtClean="0"/>
              <a:t>.</a:t>
            </a:r>
            <a:endParaRPr lang="fr-FR" sz="2200" dirty="0"/>
          </a:p>
        </p:txBody>
      </p:sp>
      <p:cxnSp>
        <p:nvCxnSpPr>
          <p:cNvPr id="13" name="Connecteur droit avec flèche 12"/>
          <p:cNvCxnSpPr>
            <a:stCxn id="12" idx="2"/>
            <a:endCxn id="8" idx="7"/>
          </p:cNvCxnSpPr>
          <p:nvPr/>
        </p:nvCxnSpPr>
        <p:spPr>
          <a:xfrm flipH="1">
            <a:off x="10814868" y="767300"/>
            <a:ext cx="3217" cy="1239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stCxn id="11" idx="2"/>
            <a:endCxn id="8" idx="0"/>
          </p:cNvCxnSpPr>
          <p:nvPr/>
        </p:nvCxnSpPr>
        <p:spPr>
          <a:xfrm>
            <a:off x="8316803" y="768439"/>
            <a:ext cx="12803" cy="11509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3" idx="2"/>
            <a:endCxn id="8" idx="1"/>
          </p:cNvCxnSpPr>
          <p:nvPr/>
        </p:nvCxnSpPr>
        <p:spPr>
          <a:xfrm flipH="1">
            <a:off x="5844344" y="767300"/>
            <a:ext cx="6299" cy="1239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8" idx="5"/>
            <a:endCxn id="9" idx="0"/>
          </p:cNvCxnSpPr>
          <p:nvPr/>
        </p:nvCxnSpPr>
        <p:spPr>
          <a:xfrm>
            <a:off x="10814867" y="2429994"/>
            <a:ext cx="6677" cy="12846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stCxn id="8" idx="4"/>
            <a:endCxn id="15" idx="0"/>
          </p:cNvCxnSpPr>
          <p:nvPr/>
        </p:nvCxnSpPr>
        <p:spPr>
          <a:xfrm flipH="1">
            <a:off x="8325267" y="2517606"/>
            <a:ext cx="4339" cy="11699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8" idx="3"/>
            <a:endCxn id="16" idx="0"/>
          </p:cNvCxnSpPr>
          <p:nvPr/>
        </p:nvCxnSpPr>
        <p:spPr>
          <a:xfrm flipH="1">
            <a:off x="5828989" y="2429993"/>
            <a:ext cx="15355" cy="12771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4739926" y="5850949"/>
            <a:ext cx="2203241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Utilization</a:t>
            </a:r>
            <a:r>
              <a:rPr lang="fr-FR" sz="2200" dirty="0" smtClean="0"/>
              <a:t> and Diffusion</a:t>
            </a:r>
            <a:endParaRPr lang="fr-FR" sz="2200" dirty="0"/>
          </a:p>
        </p:txBody>
      </p:sp>
      <p:sp>
        <p:nvSpPr>
          <p:cNvPr id="124" name="Rectangle 123"/>
          <p:cNvSpPr/>
          <p:nvPr/>
        </p:nvSpPr>
        <p:spPr>
          <a:xfrm>
            <a:off x="7220186" y="5852088"/>
            <a:ext cx="2203241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/>
              <a:t>Utilization</a:t>
            </a:r>
            <a:r>
              <a:rPr lang="fr-FR" sz="2200" dirty="0"/>
              <a:t> and Diffusion</a:t>
            </a:r>
            <a:endParaRPr lang="fr-FR" sz="2200" dirty="0"/>
          </a:p>
        </p:txBody>
      </p:sp>
      <p:sp>
        <p:nvSpPr>
          <p:cNvPr id="125" name="Rectangle 124"/>
          <p:cNvSpPr/>
          <p:nvPr/>
        </p:nvSpPr>
        <p:spPr>
          <a:xfrm>
            <a:off x="9711460" y="5850949"/>
            <a:ext cx="2203241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/>
              <a:t>Utilization</a:t>
            </a:r>
            <a:r>
              <a:rPr lang="fr-FR" sz="2200" dirty="0"/>
              <a:t> and Diffusion</a:t>
            </a:r>
            <a:endParaRPr lang="fr-FR" sz="2200" dirty="0"/>
          </a:p>
        </p:txBody>
      </p:sp>
      <p:cxnSp>
        <p:nvCxnSpPr>
          <p:cNvPr id="128" name="Connecteur droit avec flèche 127"/>
          <p:cNvCxnSpPr>
            <a:stCxn id="16" idx="4"/>
            <a:endCxn id="123" idx="0"/>
          </p:cNvCxnSpPr>
          <p:nvPr/>
        </p:nvCxnSpPr>
        <p:spPr>
          <a:xfrm>
            <a:off x="5828990" y="4814343"/>
            <a:ext cx="12557" cy="10366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/>
          <p:cNvCxnSpPr>
            <a:stCxn id="15" idx="4"/>
            <a:endCxn id="124" idx="0"/>
          </p:cNvCxnSpPr>
          <p:nvPr/>
        </p:nvCxnSpPr>
        <p:spPr>
          <a:xfrm flipH="1">
            <a:off x="8321807" y="4794766"/>
            <a:ext cx="3460" cy="10573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avec flèche 133"/>
          <p:cNvCxnSpPr>
            <a:stCxn id="9" idx="4"/>
            <a:endCxn id="125" idx="0"/>
          </p:cNvCxnSpPr>
          <p:nvPr/>
        </p:nvCxnSpPr>
        <p:spPr>
          <a:xfrm flipH="1">
            <a:off x="10813080" y="4821863"/>
            <a:ext cx="8464" cy="10290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rganigramme : Bande perforée 137"/>
          <p:cNvSpPr/>
          <p:nvPr/>
        </p:nvSpPr>
        <p:spPr>
          <a:xfrm>
            <a:off x="5048979" y="1086703"/>
            <a:ext cx="1632181" cy="615323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SMS via GPRS</a:t>
            </a:r>
          </a:p>
          <a:p>
            <a:pPr algn="ctr"/>
            <a:r>
              <a:rPr lang="fr-FR" sz="1400" dirty="0" err="1" smtClean="0"/>
              <a:t>Moov</a:t>
            </a:r>
            <a:r>
              <a:rPr lang="fr-FR" sz="1400" dirty="0" smtClean="0"/>
              <a:t> , MTN</a:t>
            </a:r>
            <a:endParaRPr lang="fr-FR" sz="1400" dirty="0"/>
          </a:p>
        </p:txBody>
      </p:sp>
      <p:sp>
        <p:nvSpPr>
          <p:cNvPr id="139" name="Organigramme : Bande perforée 138"/>
          <p:cNvSpPr/>
          <p:nvPr/>
        </p:nvSpPr>
        <p:spPr>
          <a:xfrm>
            <a:off x="7503214" y="1085486"/>
            <a:ext cx="1632181" cy="615323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SMS via GPRS</a:t>
            </a:r>
          </a:p>
          <a:p>
            <a:pPr algn="ctr"/>
            <a:r>
              <a:rPr lang="fr-FR" sz="1400" dirty="0" err="1" smtClean="0"/>
              <a:t>Moov</a:t>
            </a:r>
            <a:r>
              <a:rPr lang="fr-FR" sz="1400" dirty="0" smtClean="0"/>
              <a:t> , MTN</a:t>
            </a:r>
            <a:endParaRPr lang="fr-FR" sz="1400" dirty="0"/>
          </a:p>
        </p:txBody>
      </p:sp>
      <p:sp>
        <p:nvSpPr>
          <p:cNvPr id="140" name="Organigramme : Bande perforée 139"/>
          <p:cNvSpPr/>
          <p:nvPr/>
        </p:nvSpPr>
        <p:spPr>
          <a:xfrm>
            <a:off x="9999491" y="1110196"/>
            <a:ext cx="1632181" cy="615323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SMS via GPRS</a:t>
            </a:r>
          </a:p>
          <a:p>
            <a:pPr algn="ctr"/>
            <a:r>
              <a:rPr lang="fr-FR" sz="1400" dirty="0" err="1" smtClean="0"/>
              <a:t>Moov</a:t>
            </a:r>
            <a:r>
              <a:rPr lang="fr-FR" sz="1400" dirty="0" smtClean="0"/>
              <a:t> , MTN</a:t>
            </a:r>
            <a:endParaRPr lang="fr-FR" sz="1400" dirty="0"/>
          </a:p>
        </p:txBody>
      </p:sp>
      <p:sp>
        <p:nvSpPr>
          <p:cNvPr id="141" name="Organigramme : Bande perforée 140"/>
          <p:cNvSpPr/>
          <p:nvPr/>
        </p:nvSpPr>
        <p:spPr>
          <a:xfrm>
            <a:off x="5048979" y="2814895"/>
            <a:ext cx="1632181" cy="615323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/>
              <a:t>Specific</a:t>
            </a:r>
            <a:r>
              <a:rPr lang="fr-FR" sz="1400" dirty="0" smtClean="0"/>
              <a:t> APN by</a:t>
            </a:r>
            <a:endParaRPr lang="fr-FR" sz="1400" dirty="0" smtClean="0"/>
          </a:p>
          <a:p>
            <a:pPr algn="ctr"/>
            <a:r>
              <a:rPr lang="fr-FR" sz="1400" dirty="0" err="1" smtClean="0"/>
              <a:t>Moov</a:t>
            </a:r>
            <a:r>
              <a:rPr lang="fr-FR" sz="1400" dirty="0" smtClean="0"/>
              <a:t> , MTN</a:t>
            </a:r>
            <a:endParaRPr lang="fr-FR" sz="1400" dirty="0"/>
          </a:p>
        </p:txBody>
      </p:sp>
      <p:sp>
        <p:nvSpPr>
          <p:cNvPr id="144" name="Organigramme : Bande perforée 143"/>
          <p:cNvSpPr/>
          <p:nvPr/>
        </p:nvSpPr>
        <p:spPr>
          <a:xfrm>
            <a:off x="5048979" y="4975135"/>
            <a:ext cx="1632181" cy="615323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C00000"/>
                </a:solidFill>
              </a:rPr>
              <a:t>Free to  Agency</a:t>
            </a:r>
            <a:endParaRPr lang="fr-FR" sz="1400" dirty="0">
              <a:solidFill>
                <a:srgbClr val="C00000"/>
              </a:solidFill>
            </a:endParaRPr>
          </a:p>
        </p:txBody>
      </p:sp>
      <p:sp>
        <p:nvSpPr>
          <p:cNvPr id="145" name="Organigramme : Bande perforée 144"/>
          <p:cNvSpPr/>
          <p:nvPr/>
        </p:nvSpPr>
        <p:spPr>
          <a:xfrm>
            <a:off x="7503214" y="4973918"/>
            <a:ext cx="1632181" cy="615323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C00000"/>
                </a:solidFill>
              </a:rPr>
              <a:t>Free to  Agency</a:t>
            </a:r>
            <a:endParaRPr lang="fr-FR" sz="1400" dirty="0">
              <a:solidFill>
                <a:srgbClr val="C00000"/>
              </a:solidFill>
            </a:endParaRPr>
          </a:p>
        </p:txBody>
      </p:sp>
      <p:sp>
        <p:nvSpPr>
          <p:cNvPr id="146" name="Organigramme : Bande perforée 145"/>
          <p:cNvSpPr/>
          <p:nvPr/>
        </p:nvSpPr>
        <p:spPr>
          <a:xfrm>
            <a:off x="9999491" y="4998628"/>
            <a:ext cx="1632181" cy="615323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C00000"/>
                </a:solidFill>
              </a:rPr>
              <a:t>Free to  Agency</a:t>
            </a:r>
            <a:endParaRPr lang="fr-FR" sz="1400" dirty="0">
              <a:solidFill>
                <a:srgbClr val="C00000"/>
              </a:solidFill>
            </a:endParaRPr>
          </a:p>
        </p:txBody>
      </p:sp>
      <p:cxnSp>
        <p:nvCxnSpPr>
          <p:cNvPr id="148" name="Connecteur droit 147"/>
          <p:cNvCxnSpPr/>
          <p:nvPr/>
        </p:nvCxnSpPr>
        <p:spPr>
          <a:xfrm flipV="1">
            <a:off x="1391477" y="69335"/>
            <a:ext cx="3168352" cy="623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1391477" y="692697"/>
            <a:ext cx="3168352" cy="5856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rganigramme : Bande perforée 32"/>
          <p:cNvSpPr/>
          <p:nvPr/>
        </p:nvSpPr>
        <p:spPr>
          <a:xfrm>
            <a:off x="7517859" y="2814895"/>
            <a:ext cx="1632181" cy="615323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/>
              <a:t>Specific</a:t>
            </a:r>
            <a:r>
              <a:rPr lang="fr-FR" sz="1400" dirty="0" smtClean="0"/>
              <a:t> APN by</a:t>
            </a:r>
            <a:endParaRPr lang="fr-FR" sz="1400" dirty="0" smtClean="0"/>
          </a:p>
          <a:p>
            <a:pPr algn="ctr"/>
            <a:r>
              <a:rPr lang="fr-FR" sz="1400" dirty="0" err="1" smtClean="0"/>
              <a:t>Moov</a:t>
            </a:r>
            <a:r>
              <a:rPr lang="fr-FR" sz="1400" dirty="0" smtClean="0"/>
              <a:t> , MTN</a:t>
            </a:r>
            <a:endParaRPr lang="fr-FR" sz="1400" dirty="0"/>
          </a:p>
        </p:txBody>
      </p:sp>
      <p:sp>
        <p:nvSpPr>
          <p:cNvPr id="34" name="Organigramme : Bande perforée 33"/>
          <p:cNvSpPr/>
          <p:nvPr/>
        </p:nvSpPr>
        <p:spPr>
          <a:xfrm>
            <a:off x="10017219" y="2814895"/>
            <a:ext cx="1632181" cy="615323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/>
              <a:t>Specific</a:t>
            </a:r>
            <a:r>
              <a:rPr lang="fr-FR" sz="1400" dirty="0" smtClean="0"/>
              <a:t> APN by</a:t>
            </a:r>
            <a:endParaRPr lang="fr-FR" sz="1400" dirty="0" smtClean="0"/>
          </a:p>
          <a:p>
            <a:pPr algn="ctr"/>
            <a:r>
              <a:rPr lang="fr-FR" sz="1400" dirty="0" err="1" smtClean="0"/>
              <a:t>Moov</a:t>
            </a:r>
            <a:r>
              <a:rPr lang="fr-FR" sz="1400" dirty="0" smtClean="0"/>
              <a:t> , MTN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57380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5" grpId="0" animBg="1"/>
      <p:bldP spid="16" grpId="0" animBg="1"/>
      <p:bldP spid="123" grpId="0" animBg="1"/>
      <p:bldP spid="124" grpId="0" animBg="1"/>
      <p:bldP spid="125" grpId="0" animBg="1"/>
      <p:bldP spid="138" grpId="0" animBg="1"/>
      <p:bldP spid="139" grpId="0" animBg="1"/>
      <p:bldP spid="140" grpId="0" animBg="1"/>
      <p:bldP spid="141" grpId="0" animBg="1"/>
      <p:bldP spid="144" grpId="0" animBg="1"/>
      <p:bldP spid="145" grpId="0" animBg="1"/>
      <p:bldP spid="146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5" y="119146"/>
            <a:ext cx="1278273" cy="66197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49021" y="692696"/>
            <a:ext cx="6882651" cy="348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Measurement</a:t>
            </a:r>
            <a:r>
              <a:rPr lang="fr-FR" sz="2200" dirty="0" smtClean="0"/>
              <a:t> </a:t>
            </a:r>
            <a:r>
              <a:rPr lang="fr-FR" sz="2200" dirty="0" err="1" smtClean="0"/>
              <a:t>controle</a:t>
            </a:r>
            <a:r>
              <a:rPr lang="fr-FR" sz="2200" dirty="0" smtClean="0"/>
              <a:t> </a:t>
            </a:r>
            <a:r>
              <a:rPr lang="fr-FR" sz="2200" dirty="0" err="1" smtClean="0"/>
              <a:t>process</a:t>
            </a:r>
            <a:endParaRPr lang="fr-FR" sz="2200" dirty="0"/>
          </a:p>
        </p:txBody>
      </p:sp>
      <p:sp>
        <p:nvSpPr>
          <p:cNvPr id="8" name="Ellipse 7"/>
          <p:cNvSpPr/>
          <p:nvPr/>
        </p:nvSpPr>
        <p:spPr>
          <a:xfrm>
            <a:off x="4751852" y="1266085"/>
            <a:ext cx="2817257" cy="435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Valid</a:t>
            </a:r>
            <a:r>
              <a:rPr lang="fr-FR" sz="2200" dirty="0" smtClean="0"/>
              <a:t> </a:t>
            </a:r>
            <a:r>
              <a:rPr lang="fr-FR" sz="2200" dirty="0" err="1" smtClean="0"/>
              <a:t>measure</a:t>
            </a:r>
            <a:endParaRPr lang="fr-FR" sz="2200" dirty="0"/>
          </a:p>
        </p:txBody>
      </p:sp>
      <p:sp>
        <p:nvSpPr>
          <p:cNvPr id="9" name="Ellipse 8"/>
          <p:cNvSpPr/>
          <p:nvPr/>
        </p:nvSpPr>
        <p:spPr>
          <a:xfrm>
            <a:off x="6288022" y="2383083"/>
            <a:ext cx="5664628" cy="325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SMS/mail </a:t>
            </a:r>
            <a:r>
              <a:rPr lang="fr-FR" sz="2200" dirty="0" smtClean="0"/>
              <a:t>to EWS staff</a:t>
            </a:r>
            <a:endParaRPr lang="fr-FR" sz="2200" dirty="0"/>
          </a:p>
        </p:txBody>
      </p:sp>
      <p:sp>
        <p:nvSpPr>
          <p:cNvPr id="15" name="Ellipse 14"/>
          <p:cNvSpPr/>
          <p:nvPr/>
        </p:nvSpPr>
        <p:spPr>
          <a:xfrm>
            <a:off x="6288022" y="3356991"/>
            <a:ext cx="5626679" cy="510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Intervention </a:t>
            </a:r>
            <a:r>
              <a:rPr lang="fr-FR" sz="2200" dirty="0" smtClean="0"/>
              <a:t>by EWS staff</a:t>
            </a:r>
            <a:endParaRPr lang="fr-FR" sz="2200" dirty="0" smtClean="0"/>
          </a:p>
          <a:p>
            <a:pPr algn="ctr"/>
            <a:r>
              <a:rPr lang="fr-FR" sz="1400" dirty="0" smtClean="0"/>
              <a:t>correction/validation</a:t>
            </a:r>
          </a:p>
        </p:txBody>
      </p:sp>
      <p:cxnSp>
        <p:nvCxnSpPr>
          <p:cNvPr id="13" name="Connecteur droit avec flèche 12"/>
          <p:cNvCxnSpPr>
            <a:stCxn id="3" idx="2"/>
            <a:endCxn id="70" idx="0"/>
          </p:cNvCxnSpPr>
          <p:nvPr/>
        </p:nvCxnSpPr>
        <p:spPr>
          <a:xfrm>
            <a:off x="8190347" y="1041678"/>
            <a:ext cx="1554059" cy="2244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3" idx="2"/>
            <a:endCxn id="8" idx="0"/>
          </p:cNvCxnSpPr>
          <p:nvPr/>
        </p:nvCxnSpPr>
        <p:spPr>
          <a:xfrm flipH="1">
            <a:off x="6160480" y="1041679"/>
            <a:ext cx="2029867" cy="2244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70" idx="4"/>
            <a:endCxn id="9" idx="0"/>
          </p:cNvCxnSpPr>
          <p:nvPr/>
        </p:nvCxnSpPr>
        <p:spPr>
          <a:xfrm flipH="1">
            <a:off x="9120336" y="1701948"/>
            <a:ext cx="624069" cy="6811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8" idx="4"/>
          </p:cNvCxnSpPr>
          <p:nvPr/>
        </p:nvCxnSpPr>
        <p:spPr>
          <a:xfrm flipH="1">
            <a:off x="6160480" y="1701947"/>
            <a:ext cx="1" cy="23751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4814915" y="4077072"/>
            <a:ext cx="7099787" cy="348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Valid</a:t>
            </a:r>
            <a:r>
              <a:rPr lang="fr-FR" sz="2200" dirty="0" smtClean="0"/>
              <a:t> data</a:t>
            </a:r>
            <a:endParaRPr lang="fr-FR" sz="2200" dirty="0"/>
          </a:p>
        </p:txBody>
      </p:sp>
      <p:cxnSp>
        <p:nvCxnSpPr>
          <p:cNvPr id="134" name="Connecteur droit avec flèche 133"/>
          <p:cNvCxnSpPr>
            <a:stCxn id="9" idx="4"/>
            <a:endCxn id="15" idx="0"/>
          </p:cNvCxnSpPr>
          <p:nvPr/>
        </p:nvCxnSpPr>
        <p:spPr>
          <a:xfrm flipH="1">
            <a:off x="9101362" y="2708919"/>
            <a:ext cx="18975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rganigramme : Bande perforée 142"/>
          <p:cNvSpPr/>
          <p:nvPr/>
        </p:nvSpPr>
        <p:spPr>
          <a:xfrm>
            <a:off x="8166192" y="1844824"/>
            <a:ext cx="2592288" cy="364707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/>
              <a:t>Specific</a:t>
            </a:r>
            <a:r>
              <a:rPr lang="fr-FR" sz="1400" dirty="0" smtClean="0"/>
              <a:t> APN by </a:t>
            </a:r>
            <a:r>
              <a:rPr lang="fr-FR" sz="1400" dirty="0" err="1" smtClean="0"/>
              <a:t>Moov</a:t>
            </a:r>
            <a:r>
              <a:rPr lang="fr-FR" sz="1400" dirty="0" smtClean="0"/>
              <a:t>, MTN</a:t>
            </a:r>
            <a:endParaRPr lang="fr-FR" sz="1400" dirty="0"/>
          </a:p>
        </p:txBody>
      </p:sp>
      <p:cxnSp>
        <p:nvCxnSpPr>
          <p:cNvPr id="148" name="Connecteur droit 147"/>
          <p:cNvCxnSpPr/>
          <p:nvPr/>
        </p:nvCxnSpPr>
        <p:spPr>
          <a:xfrm flipV="1">
            <a:off x="1391478" y="119145"/>
            <a:ext cx="3306405" cy="2430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1391478" y="2549300"/>
            <a:ext cx="3306405" cy="4189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Ellipse 69"/>
          <p:cNvSpPr/>
          <p:nvPr/>
        </p:nvSpPr>
        <p:spPr>
          <a:xfrm>
            <a:off x="7824192" y="1266086"/>
            <a:ext cx="3840427" cy="435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Invalid</a:t>
            </a:r>
            <a:r>
              <a:rPr lang="fr-FR" sz="2200" dirty="0" smtClean="0"/>
              <a:t> </a:t>
            </a:r>
            <a:r>
              <a:rPr lang="fr-FR" sz="2200" dirty="0" err="1" smtClean="0"/>
              <a:t>measure</a:t>
            </a:r>
            <a:endParaRPr lang="fr-FR" sz="2200" dirty="0"/>
          </a:p>
        </p:txBody>
      </p:sp>
      <p:cxnSp>
        <p:nvCxnSpPr>
          <p:cNvPr id="85" name="Connecteur droit avec flèche 84"/>
          <p:cNvCxnSpPr>
            <a:stCxn id="15" idx="4"/>
          </p:cNvCxnSpPr>
          <p:nvPr/>
        </p:nvCxnSpPr>
        <p:spPr>
          <a:xfrm>
            <a:off x="9101362" y="3867473"/>
            <a:ext cx="18975" cy="2095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llipse 112"/>
          <p:cNvSpPr/>
          <p:nvPr/>
        </p:nvSpPr>
        <p:spPr>
          <a:xfrm>
            <a:off x="4749021" y="44624"/>
            <a:ext cx="6882651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EWS Central Server (</a:t>
            </a:r>
            <a:r>
              <a:rPr lang="fr-FR" sz="2200" dirty="0" err="1" smtClean="0"/>
              <a:t>located</a:t>
            </a:r>
            <a:r>
              <a:rPr lang="fr-FR" sz="2200" dirty="0" smtClean="0"/>
              <a:t> at </a:t>
            </a:r>
            <a:r>
              <a:rPr lang="fr-FR" sz="2200" dirty="0" err="1" smtClean="0"/>
              <a:t>Akpakpa</a:t>
            </a:r>
            <a:r>
              <a:rPr lang="fr-FR" sz="2200" dirty="0" smtClean="0"/>
              <a:t>)</a:t>
            </a:r>
            <a:endParaRPr lang="fr-FR" sz="2200" dirty="0"/>
          </a:p>
        </p:txBody>
      </p:sp>
      <p:cxnSp>
        <p:nvCxnSpPr>
          <p:cNvPr id="114" name="Connecteur droit avec flèche 113"/>
          <p:cNvCxnSpPr>
            <a:stCxn id="113" idx="4"/>
            <a:endCxn id="3" idx="0"/>
          </p:cNvCxnSpPr>
          <p:nvPr/>
        </p:nvCxnSpPr>
        <p:spPr>
          <a:xfrm>
            <a:off x="8190347" y="476673"/>
            <a:ext cx="0" cy="216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rganigramme : Bande perforée 162"/>
          <p:cNvSpPr/>
          <p:nvPr/>
        </p:nvSpPr>
        <p:spPr>
          <a:xfrm>
            <a:off x="7803171" y="2848269"/>
            <a:ext cx="2634331" cy="364707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Specific</a:t>
            </a:r>
            <a:r>
              <a:rPr lang="fr-FR" sz="1400" dirty="0"/>
              <a:t> APN by </a:t>
            </a:r>
            <a:r>
              <a:rPr lang="fr-FR" sz="1400" dirty="0" err="1"/>
              <a:t>Moov</a:t>
            </a:r>
            <a:r>
              <a:rPr lang="fr-FR" sz="1400" dirty="0"/>
              <a:t>, MTN</a:t>
            </a:r>
            <a:endParaRPr lang="fr-FR" sz="1400" dirty="0"/>
          </a:p>
        </p:txBody>
      </p:sp>
      <p:sp>
        <p:nvSpPr>
          <p:cNvPr id="166" name="Ellipse 165"/>
          <p:cNvSpPr/>
          <p:nvPr/>
        </p:nvSpPr>
        <p:spPr>
          <a:xfrm>
            <a:off x="4814916" y="5157192"/>
            <a:ext cx="7099784" cy="3600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Local server </a:t>
            </a:r>
            <a:r>
              <a:rPr lang="fr-FR" sz="2000" dirty="0" smtClean="0"/>
              <a:t>at Met/Hydro/</a:t>
            </a:r>
            <a:r>
              <a:rPr lang="fr-FR" sz="2000" dirty="0" err="1" smtClean="0"/>
              <a:t>Oceano</a:t>
            </a:r>
            <a:r>
              <a:rPr lang="fr-FR" sz="2000" dirty="0" smtClean="0"/>
              <a:t> Agency</a:t>
            </a:r>
            <a:endParaRPr lang="fr-FR" sz="2000" dirty="0"/>
          </a:p>
        </p:txBody>
      </p:sp>
      <p:cxnSp>
        <p:nvCxnSpPr>
          <p:cNvPr id="167" name="Connecteur droit avec flèche 166"/>
          <p:cNvCxnSpPr>
            <a:stCxn id="125" idx="2"/>
            <a:endCxn id="166" idx="0"/>
          </p:cNvCxnSpPr>
          <p:nvPr/>
        </p:nvCxnSpPr>
        <p:spPr>
          <a:xfrm>
            <a:off x="8364808" y="4426055"/>
            <a:ext cx="0" cy="7311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/>
          <p:cNvSpPr/>
          <p:nvPr/>
        </p:nvSpPr>
        <p:spPr>
          <a:xfrm>
            <a:off x="4814917" y="6165304"/>
            <a:ext cx="7099783" cy="357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Utilization</a:t>
            </a:r>
            <a:r>
              <a:rPr lang="fr-FR" sz="2200" dirty="0" smtClean="0"/>
              <a:t> and Diffusion</a:t>
            </a:r>
            <a:endParaRPr lang="fr-FR" sz="2200" dirty="0"/>
          </a:p>
        </p:txBody>
      </p:sp>
      <p:cxnSp>
        <p:nvCxnSpPr>
          <p:cNvPr id="169" name="Connecteur droit avec flèche 168"/>
          <p:cNvCxnSpPr>
            <a:stCxn id="166" idx="4"/>
            <a:endCxn id="168" idx="0"/>
          </p:cNvCxnSpPr>
          <p:nvPr/>
        </p:nvCxnSpPr>
        <p:spPr>
          <a:xfrm>
            <a:off x="8364808" y="5517232"/>
            <a:ext cx="0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rganigramme : Bande perforée 170"/>
          <p:cNvSpPr/>
          <p:nvPr/>
        </p:nvSpPr>
        <p:spPr>
          <a:xfrm>
            <a:off x="7260053" y="5661249"/>
            <a:ext cx="2229267" cy="327291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C00000"/>
                </a:solidFill>
              </a:rPr>
              <a:t>Free to Agency</a:t>
            </a:r>
            <a:endParaRPr lang="fr-FR" sz="1400" dirty="0">
              <a:solidFill>
                <a:srgbClr val="C00000"/>
              </a:solidFill>
            </a:endParaRPr>
          </a:p>
        </p:txBody>
      </p:sp>
      <p:sp>
        <p:nvSpPr>
          <p:cNvPr id="172" name="Organigramme : Bande perforée 171"/>
          <p:cNvSpPr/>
          <p:nvPr/>
        </p:nvSpPr>
        <p:spPr>
          <a:xfrm>
            <a:off x="7098149" y="4576461"/>
            <a:ext cx="2646256" cy="364707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Specific</a:t>
            </a:r>
            <a:r>
              <a:rPr lang="fr-FR" sz="1400" dirty="0"/>
              <a:t> APN by </a:t>
            </a:r>
            <a:r>
              <a:rPr lang="fr-FR" sz="1400" dirty="0" err="1"/>
              <a:t>Moov</a:t>
            </a:r>
            <a:r>
              <a:rPr lang="fr-FR" sz="1400" dirty="0"/>
              <a:t>, MTN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65986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25" grpId="0" animBg="1"/>
      <p:bldP spid="143" grpId="0" animBg="1"/>
      <p:bldP spid="163" grpId="0" animBg="1"/>
      <p:bldP spid="166" grpId="0" animBg="1"/>
      <p:bldP spid="168" grpId="0" animBg="1"/>
      <p:bldP spid="171" grpId="0" animBg="1"/>
      <p:bldP spid="1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5" y="119146"/>
            <a:ext cx="1278273" cy="66197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49021" y="980728"/>
            <a:ext cx="6882651" cy="1456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Process</a:t>
            </a:r>
            <a:r>
              <a:rPr lang="fr-FR" sz="2200" dirty="0" smtClean="0"/>
              <a:t> and compilation of all </a:t>
            </a:r>
            <a:r>
              <a:rPr lang="fr-FR" sz="2200" dirty="0" err="1" smtClean="0"/>
              <a:t>needed</a:t>
            </a:r>
            <a:r>
              <a:rPr lang="fr-FR" sz="2200" dirty="0" smtClean="0"/>
              <a:t> data </a:t>
            </a:r>
            <a:endParaRPr lang="fr-FR" sz="2200" dirty="0" smtClean="0"/>
          </a:p>
          <a:p>
            <a:pPr algn="ctr"/>
            <a:r>
              <a:rPr lang="fr-FR" i="1" dirty="0" err="1" smtClean="0"/>
              <a:t>Observed</a:t>
            </a:r>
            <a:r>
              <a:rPr lang="fr-FR" i="1" dirty="0" smtClean="0"/>
              <a:t> </a:t>
            </a:r>
            <a:r>
              <a:rPr lang="fr-FR" i="1" dirty="0" err="1" smtClean="0"/>
              <a:t>discharge</a:t>
            </a:r>
            <a:r>
              <a:rPr lang="fr-FR" i="1" dirty="0" smtClean="0"/>
              <a:t>, </a:t>
            </a:r>
            <a:r>
              <a:rPr lang="fr-FR" i="1" dirty="0" err="1" smtClean="0"/>
              <a:t>discharge</a:t>
            </a:r>
            <a:r>
              <a:rPr lang="fr-FR" i="1" dirty="0" smtClean="0"/>
              <a:t> or water </a:t>
            </a:r>
            <a:r>
              <a:rPr lang="fr-FR" i="1" dirty="0" err="1" smtClean="0"/>
              <a:t>level</a:t>
            </a:r>
            <a:r>
              <a:rPr lang="fr-FR" i="1" dirty="0" smtClean="0"/>
              <a:t> </a:t>
            </a:r>
            <a:r>
              <a:rPr lang="fr-FR" i="1" dirty="0" err="1" smtClean="0"/>
              <a:t>forecasts</a:t>
            </a:r>
            <a:r>
              <a:rPr lang="fr-FR" i="1" dirty="0" smtClean="0"/>
              <a:t>  for n-</a:t>
            </a:r>
            <a:r>
              <a:rPr lang="fr-FR" i="1" dirty="0" err="1" smtClean="0"/>
              <a:t>days</a:t>
            </a:r>
            <a:r>
              <a:rPr lang="fr-FR" i="1" dirty="0" smtClean="0"/>
              <a:t>, Observations and </a:t>
            </a:r>
            <a:r>
              <a:rPr lang="fr-FR" i="1" dirty="0" err="1" smtClean="0"/>
              <a:t>forecasts</a:t>
            </a:r>
            <a:r>
              <a:rPr lang="fr-FR" i="1" dirty="0" smtClean="0"/>
              <a:t> graph, </a:t>
            </a:r>
            <a:r>
              <a:rPr lang="fr-FR" i="1" dirty="0" smtClean="0"/>
              <a:t>etc…</a:t>
            </a:r>
            <a:endParaRPr lang="fr-FR" i="1" dirty="0"/>
          </a:p>
        </p:txBody>
      </p:sp>
      <p:cxnSp>
        <p:nvCxnSpPr>
          <p:cNvPr id="148" name="Connecteur droit 147"/>
          <p:cNvCxnSpPr/>
          <p:nvPr/>
        </p:nvCxnSpPr>
        <p:spPr>
          <a:xfrm flipV="1">
            <a:off x="1391478" y="119145"/>
            <a:ext cx="3306405" cy="4204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1391477" y="4323572"/>
            <a:ext cx="3357544" cy="2057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llipse 112"/>
          <p:cNvSpPr/>
          <p:nvPr/>
        </p:nvSpPr>
        <p:spPr>
          <a:xfrm>
            <a:off x="4749021" y="116633"/>
            <a:ext cx="6882651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EWS Central Server (</a:t>
            </a:r>
            <a:r>
              <a:rPr lang="fr-FR" sz="2200" dirty="0" err="1" smtClean="0"/>
              <a:t>located</a:t>
            </a:r>
            <a:r>
              <a:rPr lang="fr-FR" sz="2200" dirty="0" smtClean="0"/>
              <a:t> at </a:t>
            </a:r>
            <a:r>
              <a:rPr lang="fr-FR" sz="2200" dirty="0" err="1" smtClean="0"/>
              <a:t>Akpakpa</a:t>
            </a:r>
            <a:r>
              <a:rPr lang="fr-FR" sz="2200" dirty="0" smtClean="0"/>
              <a:t>)</a:t>
            </a:r>
            <a:endParaRPr lang="fr-FR" sz="2200" dirty="0"/>
          </a:p>
        </p:txBody>
      </p:sp>
      <p:cxnSp>
        <p:nvCxnSpPr>
          <p:cNvPr id="114" name="Connecteur droit avec flèche 113"/>
          <p:cNvCxnSpPr>
            <a:stCxn id="113" idx="4"/>
            <a:endCxn id="3" idx="0"/>
          </p:cNvCxnSpPr>
          <p:nvPr/>
        </p:nvCxnSpPr>
        <p:spPr>
          <a:xfrm>
            <a:off x="8190347" y="548682"/>
            <a:ext cx="0" cy="43204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4943872" y="3705541"/>
            <a:ext cx="2262213" cy="1107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L</a:t>
            </a:r>
            <a:r>
              <a:rPr lang="fr-FR" sz="2200" dirty="0" smtClean="0"/>
              <a:t>ocal server  </a:t>
            </a:r>
            <a:r>
              <a:rPr lang="fr-FR" sz="2200" dirty="0" err="1" smtClean="0"/>
              <a:t>hosted</a:t>
            </a:r>
            <a:r>
              <a:rPr lang="fr-FR" sz="2200" dirty="0" smtClean="0"/>
              <a:t> by Agency</a:t>
            </a:r>
            <a:endParaRPr lang="fr-FR" sz="2200" dirty="0"/>
          </a:p>
        </p:txBody>
      </p:sp>
      <p:cxnSp>
        <p:nvCxnSpPr>
          <p:cNvPr id="35" name="Connecteur droit avec flèche 34"/>
          <p:cNvCxnSpPr>
            <a:endCxn id="34" idx="0"/>
          </p:cNvCxnSpPr>
          <p:nvPr/>
        </p:nvCxnSpPr>
        <p:spPr>
          <a:xfrm>
            <a:off x="6068302" y="2420889"/>
            <a:ext cx="6677" cy="12846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964894" y="5841844"/>
            <a:ext cx="2203241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Utilization</a:t>
            </a:r>
            <a:r>
              <a:rPr lang="fr-FR" sz="2200" dirty="0" smtClean="0"/>
              <a:t> and Diffusion</a:t>
            </a:r>
            <a:endParaRPr lang="fr-FR" sz="2200" dirty="0"/>
          </a:p>
        </p:txBody>
      </p:sp>
      <p:cxnSp>
        <p:nvCxnSpPr>
          <p:cNvPr id="37" name="Connecteur droit avec flèche 36"/>
          <p:cNvCxnSpPr>
            <a:stCxn id="34" idx="4"/>
            <a:endCxn id="36" idx="0"/>
          </p:cNvCxnSpPr>
          <p:nvPr/>
        </p:nvCxnSpPr>
        <p:spPr>
          <a:xfrm flipH="1">
            <a:off x="6066515" y="4812758"/>
            <a:ext cx="8464" cy="10290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rganigramme : Bande perforée 37"/>
          <p:cNvSpPr/>
          <p:nvPr/>
        </p:nvSpPr>
        <p:spPr>
          <a:xfrm>
            <a:off x="5252926" y="2829283"/>
            <a:ext cx="1632181" cy="615323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/>
              <a:t>Specific</a:t>
            </a:r>
            <a:r>
              <a:rPr lang="fr-FR" sz="1400" dirty="0" smtClean="0"/>
              <a:t> APN  by</a:t>
            </a:r>
            <a:endParaRPr lang="fr-FR" sz="1400" dirty="0" smtClean="0"/>
          </a:p>
          <a:p>
            <a:pPr algn="ctr"/>
            <a:r>
              <a:rPr lang="fr-FR" sz="1400" dirty="0" err="1" smtClean="0"/>
              <a:t>Moov</a:t>
            </a:r>
            <a:r>
              <a:rPr lang="fr-FR" sz="1400" dirty="0" smtClean="0"/>
              <a:t> , MTN</a:t>
            </a:r>
            <a:endParaRPr lang="fr-FR" sz="1400" dirty="0"/>
          </a:p>
        </p:txBody>
      </p:sp>
      <p:sp>
        <p:nvSpPr>
          <p:cNvPr id="39" name="Organigramme : Bande perforée 38"/>
          <p:cNvSpPr/>
          <p:nvPr/>
        </p:nvSpPr>
        <p:spPr>
          <a:xfrm>
            <a:off x="5252926" y="4989523"/>
            <a:ext cx="1632181" cy="615323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C00000"/>
                </a:solidFill>
              </a:rPr>
              <a:t>Free to Agency</a:t>
            </a:r>
            <a:endParaRPr lang="fr-FR" sz="1400" dirty="0">
              <a:solidFill>
                <a:srgbClr val="C00000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7440149" y="3063215"/>
            <a:ext cx="4191523" cy="1605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 err="1" smtClean="0"/>
              <a:t>Customized</a:t>
            </a:r>
            <a:r>
              <a:rPr lang="fr-FR" i="1" dirty="0" smtClean="0"/>
              <a:t> </a:t>
            </a:r>
            <a:r>
              <a:rPr lang="fr-FR" i="1" dirty="0" err="1" smtClean="0"/>
              <a:t>climate</a:t>
            </a:r>
            <a:r>
              <a:rPr lang="fr-FR" i="1" dirty="0" smtClean="0"/>
              <a:t> </a:t>
            </a:r>
            <a:r>
              <a:rPr lang="fr-FR" i="1" dirty="0" err="1" smtClean="0"/>
              <a:t>Products</a:t>
            </a:r>
            <a:r>
              <a:rPr lang="fr-FR" i="1" dirty="0" smtClean="0"/>
              <a:t> and information services to </a:t>
            </a:r>
            <a:r>
              <a:rPr lang="fr-FR" i="1" dirty="0" err="1" smtClean="0"/>
              <a:t>requester</a:t>
            </a:r>
            <a:r>
              <a:rPr lang="fr-FR" i="1" dirty="0" smtClean="0"/>
              <a:t> on </a:t>
            </a:r>
            <a:r>
              <a:rPr lang="fr-FR" i="1" dirty="0" err="1" smtClean="0"/>
              <a:t>contract</a:t>
            </a:r>
            <a:r>
              <a:rPr lang="fr-FR" i="1" dirty="0" smtClean="0"/>
              <a:t> </a:t>
            </a:r>
            <a:r>
              <a:rPr lang="fr-FR" i="1" dirty="0" err="1" smtClean="0"/>
              <a:t>order</a:t>
            </a:r>
            <a:endParaRPr lang="fr-FR" dirty="0"/>
          </a:p>
        </p:txBody>
      </p:sp>
      <p:cxnSp>
        <p:nvCxnSpPr>
          <p:cNvPr id="41" name="Connecteur droit avec flèche 40"/>
          <p:cNvCxnSpPr>
            <a:endCxn id="40" idx="0"/>
          </p:cNvCxnSpPr>
          <p:nvPr/>
        </p:nvCxnSpPr>
        <p:spPr>
          <a:xfrm flipH="1">
            <a:off x="9535911" y="2436494"/>
            <a:ext cx="1415" cy="6267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440149" y="5841683"/>
            <a:ext cx="4191523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Subscribers</a:t>
            </a:r>
            <a:r>
              <a:rPr lang="fr-FR" sz="2200" dirty="0" smtClean="0"/>
              <a:t> or </a:t>
            </a:r>
            <a:r>
              <a:rPr lang="fr-FR" sz="2200" dirty="0" err="1" smtClean="0"/>
              <a:t>customers</a:t>
            </a:r>
            <a:endParaRPr lang="fr-FR" sz="2200" dirty="0"/>
          </a:p>
        </p:txBody>
      </p:sp>
      <p:cxnSp>
        <p:nvCxnSpPr>
          <p:cNvPr id="43" name="Connecteur droit avec flèche 42"/>
          <p:cNvCxnSpPr>
            <a:stCxn id="40" idx="4"/>
            <a:endCxn id="42" idx="0"/>
          </p:cNvCxnSpPr>
          <p:nvPr/>
        </p:nvCxnSpPr>
        <p:spPr>
          <a:xfrm>
            <a:off x="9535911" y="4668741"/>
            <a:ext cx="0" cy="117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rganigramme : Bande perforée 44"/>
          <p:cNvSpPr/>
          <p:nvPr/>
        </p:nvSpPr>
        <p:spPr>
          <a:xfrm>
            <a:off x="8721235" y="4917515"/>
            <a:ext cx="1632181" cy="615323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Internet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90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8" grpId="0" animBg="1"/>
      <p:bldP spid="39" grpId="0" animBg="1"/>
      <p:bldP spid="40" grpId="0" animBg="1"/>
      <p:bldP spid="42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5" y="119146"/>
            <a:ext cx="1278273" cy="66197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49021" y="836712"/>
            <a:ext cx="6882651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Critical information </a:t>
            </a:r>
            <a:r>
              <a:rPr lang="fr-FR" sz="2200" dirty="0" err="1" smtClean="0"/>
              <a:t>detected</a:t>
            </a:r>
            <a:r>
              <a:rPr lang="fr-FR" sz="2200" dirty="0" smtClean="0"/>
              <a:t> by server </a:t>
            </a:r>
            <a:r>
              <a:rPr lang="fr-FR" i="1" dirty="0" smtClean="0"/>
              <a:t>(</a:t>
            </a:r>
            <a:r>
              <a:rPr lang="fr-FR" i="1" dirty="0" err="1" smtClean="0"/>
              <a:t>flooding</a:t>
            </a:r>
            <a:r>
              <a:rPr lang="fr-FR" i="1" dirty="0" smtClean="0"/>
              <a:t>, </a:t>
            </a:r>
            <a:r>
              <a:rPr lang="fr-FR" i="1" dirty="0" err="1" smtClean="0"/>
              <a:t>drought</a:t>
            </a:r>
            <a:r>
              <a:rPr lang="fr-FR" i="1" dirty="0" smtClean="0"/>
              <a:t>, </a:t>
            </a:r>
            <a:r>
              <a:rPr lang="fr-FR" i="1" dirty="0" err="1" smtClean="0"/>
              <a:t>severe</a:t>
            </a:r>
            <a:r>
              <a:rPr lang="fr-FR" i="1" dirty="0" smtClean="0"/>
              <a:t> </a:t>
            </a:r>
            <a:r>
              <a:rPr lang="fr-FR" i="1" dirty="0" err="1" smtClean="0"/>
              <a:t>wind</a:t>
            </a:r>
            <a:r>
              <a:rPr lang="fr-FR" i="1" dirty="0" smtClean="0"/>
              <a:t>, </a:t>
            </a:r>
            <a:r>
              <a:rPr lang="fr-FR" i="1" dirty="0" err="1" smtClean="0"/>
              <a:t>coastal</a:t>
            </a:r>
            <a:r>
              <a:rPr lang="fr-FR" i="1" dirty="0" smtClean="0"/>
              <a:t> </a:t>
            </a:r>
            <a:r>
              <a:rPr lang="fr-FR" i="1" dirty="0" err="1" smtClean="0"/>
              <a:t>erosion</a:t>
            </a:r>
            <a:r>
              <a:rPr lang="fr-FR" i="1" dirty="0" smtClean="0"/>
              <a:t> and </a:t>
            </a:r>
            <a:r>
              <a:rPr lang="fr-FR" i="1" dirty="0" err="1" smtClean="0"/>
              <a:t>sea</a:t>
            </a:r>
            <a:r>
              <a:rPr lang="fr-FR" i="1" dirty="0" smtClean="0"/>
              <a:t> </a:t>
            </a:r>
            <a:r>
              <a:rPr lang="fr-FR" i="1" dirty="0" err="1" smtClean="0"/>
              <a:t>level</a:t>
            </a:r>
            <a:r>
              <a:rPr lang="fr-FR" i="1" dirty="0" smtClean="0"/>
              <a:t> </a:t>
            </a:r>
            <a:r>
              <a:rPr lang="fr-FR" i="1" dirty="0" err="1" smtClean="0"/>
              <a:t>rising</a:t>
            </a:r>
            <a:r>
              <a:rPr lang="fr-FR" i="1" dirty="0" smtClean="0"/>
              <a:t>)</a:t>
            </a:r>
            <a:endParaRPr lang="fr-FR" i="1" dirty="0"/>
          </a:p>
        </p:txBody>
      </p:sp>
      <p:cxnSp>
        <p:nvCxnSpPr>
          <p:cNvPr id="148" name="Connecteur droit 147"/>
          <p:cNvCxnSpPr/>
          <p:nvPr/>
        </p:nvCxnSpPr>
        <p:spPr>
          <a:xfrm flipV="1">
            <a:off x="1391478" y="119146"/>
            <a:ext cx="3306405" cy="5974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1391478" y="6093296"/>
            <a:ext cx="3306405" cy="430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llipse 112"/>
          <p:cNvSpPr/>
          <p:nvPr/>
        </p:nvSpPr>
        <p:spPr>
          <a:xfrm>
            <a:off x="4749021" y="116633"/>
            <a:ext cx="6882651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EWS Central server (</a:t>
            </a:r>
            <a:r>
              <a:rPr lang="fr-FR" sz="2200" dirty="0" err="1" smtClean="0"/>
              <a:t>located</a:t>
            </a:r>
            <a:r>
              <a:rPr lang="fr-FR" sz="2200" dirty="0" smtClean="0"/>
              <a:t> at </a:t>
            </a:r>
            <a:r>
              <a:rPr lang="fr-FR" sz="2200" dirty="0" err="1" smtClean="0"/>
              <a:t>Akpakpa</a:t>
            </a:r>
            <a:r>
              <a:rPr lang="fr-FR" sz="2200" dirty="0" smtClean="0"/>
              <a:t>)</a:t>
            </a:r>
            <a:endParaRPr lang="fr-FR" sz="2200" dirty="0"/>
          </a:p>
        </p:txBody>
      </p:sp>
      <p:cxnSp>
        <p:nvCxnSpPr>
          <p:cNvPr id="114" name="Connecteur droit avec flèche 113"/>
          <p:cNvCxnSpPr>
            <a:stCxn id="113" idx="4"/>
            <a:endCxn id="3" idx="0"/>
          </p:cNvCxnSpPr>
          <p:nvPr/>
        </p:nvCxnSpPr>
        <p:spPr>
          <a:xfrm>
            <a:off x="8190347" y="548682"/>
            <a:ext cx="0" cy="2880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4943872" y="3689936"/>
            <a:ext cx="2262213" cy="1107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Local server </a:t>
            </a:r>
            <a:r>
              <a:rPr lang="fr-FR" sz="2200" dirty="0" err="1" smtClean="0"/>
              <a:t>hosted</a:t>
            </a:r>
            <a:r>
              <a:rPr lang="fr-FR" sz="2200" dirty="0" smtClean="0"/>
              <a:t> by Agency</a:t>
            </a:r>
            <a:endParaRPr lang="fr-FR" sz="2200" dirty="0"/>
          </a:p>
        </p:txBody>
      </p:sp>
      <p:cxnSp>
        <p:nvCxnSpPr>
          <p:cNvPr id="35" name="Connecteur droit avec flèche 34"/>
          <p:cNvCxnSpPr>
            <a:endCxn id="34" idx="0"/>
          </p:cNvCxnSpPr>
          <p:nvPr/>
        </p:nvCxnSpPr>
        <p:spPr>
          <a:xfrm>
            <a:off x="6074979" y="2636912"/>
            <a:ext cx="0" cy="1053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964894" y="5826239"/>
            <a:ext cx="2203241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Utilization</a:t>
            </a:r>
            <a:r>
              <a:rPr lang="fr-FR" sz="2200" dirty="0" smtClean="0"/>
              <a:t> and Diffusion</a:t>
            </a:r>
            <a:endParaRPr lang="fr-FR" sz="2200" dirty="0"/>
          </a:p>
        </p:txBody>
      </p:sp>
      <p:cxnSp>
        <p:nvCxnSpPr>
          <p:cNvPr id="37" name="Connecteur droit avec flèche 36"/>
          <p:cNvCxnSpPr>
            <a:stCxn id="34" idx="4"/>
            <a:endCxn id="36" idx="0"/>
          </p:cNvCxnSpPr>
          <p:nvPr/>
        </p:nvCxnSpPr>
        <p:spPr>
          <a:xfrm flipH="1">
            <a:off x="6066515" y="4797153"/>
            <a:ext cx="8464" cy="10290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rganigramme : Bande perforée 37"/>
          <p:cNvSpPr/>
          <p:nvPr/>
        </p:nvSpPr>
        <p:spPr>
          <a:xfrm>
            <a:off x="5252926" y="2813678"/>
            <a:ext cx="1632181" cy="615323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/>
              <a:t>Specific</a:t>
            </a:r>
            <a:r>
              <a:rPr lang="fr-FR" sz="1400" dirty="0" smtClean="0"/>
              <a:t> APN  by</a:t>
            </a:r>
            <a:endParaRPr lang="fr-FR" sz="1400" dirty="0" smtClean="0"/>
          </a:p>
          <a:p>
            <a:pPr algn="ctr"/>
            <a:r>
              <a:rPr lang="fr-FR" sz="1400" dirty="0" err="1" smtClean="0"/>
              <a:t>Moov</a:t>
            </a:r>
            <a:r>
              <a:rPr lang="fr-FR" sz="1400" dirty="0" smtClean="0"/>
              <a:t> , MTN</a:t>
            </a:r>
            <a:endParaRPr lang="fr-FR" sz="1400" dirty="0"/>
          </a:p>
        </p:txBody>
      </p:sp>
      <p:sp>
        <p:nvSpPr>
          <p:cNvPr id="39" name="Organigramme : Bande perforée 38"/>
          <p:cNvSpPr/>
          <p:nvPr/>
        </p:nvSpPr>
        <p:spPr>
          <a:xfrm>
            <a:off x="5252926" y="4973918"/>
            <a:ext cx="1632181" cy="615323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C00000"/>
                </a:solidFill>
              </a:rPr>
              <a:t>Libre à l’Institution </a:t>
            </a:r>
            <a:endParaRPr lang="fr-FR" sz="1400" dirty="0">
              <a:solidFill>
                <a:srgbClr val="C00000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7440149" y="3717033"/>
            <a:ext cx="4191523" cy="3813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Local </a:t>
            </a:r>
            <a:r>
              <a:rPr lang="fr-FR" dirty="0" err="1" smtClean="0"/>
              <a:t>DeskTop</a:t>
            </a:r>
            <a:r>
              <a:rPr lang="fr-FR" dirty="0" smtClean="0"/>
              <a:t> in </a:t>
            </a:r>
            <a:r>
              <a:rPr lang="fr-FR" dirty="0" err="1" smtClean="0"/>
              <a:t>Disaster</a:t>
            </a:r>
            <a:r>
              <a:rPr lang="fr-FR" dirty="0" smtClean="0"/>
              <a:t> Mg.</a:t>
            </a:r>
            <a:endParaRPr lang="fr-FR" dirty="0"/>
          </a:p>
        </p:txBody>
      </p:sp>
      <p:cxnSp>
        <p:nvCxnSpPr>
          <p:cNvPr id="41" name="Connecteur droit avec flèche 40"/>
          <p:cNvCxnSpPr>
            <a:endCxn id="40" idx="0"/>
          </p:cNvCxnSpPr>
          <p:nvPr/>
        </p:nvCxnSpPr>
        <p:spPr>
          <a:xfrm flipH="1">
            <a:off x="9535911" y="2636912"/>
            <a:ext cx="10511" cy="1080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440149" y="5826078"/>
            <a:ext cx="4191523" cy="69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smtClean="0"/>
              <a:t>SOP </a:t>
            </a:r>
            <a:r>
              <a:rPr lang="fr-FR" sz="2200" dirty="0" err="1" smtClean="0"/>
              <a:t>set-up</a:t>
            </a:r>
            <a:r>
              <a:rPr lang="fr-FR" sz="2200" dirty="0" smtClean="0"/>
              <a:t> by </a:t>
            </a:r>
            <a:r>
              <a:rPr lang="fr-FR" sz="2200" dirty="0" err="1" smtClean="0"/>
              <a:t>Minister</a:t>
            </a:r>
            <a:r>
              <a:rPr lang="fr-FR" sz="2200" dirty="0" smtClean="0"/>
              <a:t> of </a:t>
            </a:r>
            <a:r>
              <a:rPr lang="fr-FR" sz="2200" dirty="0" err="1" smtClean="0"/>
              <a:t>Interior</a:t>
            </a:r>
            <a:r>
              <a:rPr lang="fr-FR" sz="2200" dirty="0" smtClean="0"/>
              <a:t> or </a:t>
            </a:r>
            <a:r>
              <a:rPr lang="fr-FR" sz="2200" dirty="0" err="1" smtClean="0"/>
              <a:t>related</a:t>
            </a:r>
            <a:r>
              <a:rPr lang="fr-FR" sz="2200" dirty="0" smtClean="0"/>
              <a:t> </a:t>
            </a:r>
            <a:r>
              <a:rPr lang="fr-FR" sz="2200" dirty="0" err="1" smtClean="0"/>
              <a:t>Authorities</a:t>
            </a:r>
            <a:endParaRPr lang="fr-FR" sz="2200" dirty="0"/>
          </a:p>
        </p:txBody>
      </p:sp>
      <p:cxnSp>
        <p:nvCxnSpPr>
          <p:cNvPr id="43" name="Connecteur droit avec flèche 42"/>
          <p:cNvCxnSpPr>
            <a:stCxn id="29" idx="4"/>
            <a:endCxn id="42" idx="0"/>
          </p:cNvCxnSpPr>
          <p:nvPr/>
        </p:nvCxnSpPr>
        <p:spPr>
          <a:xfrm>
            <a:off x="9535911" y="4869160"/>
            <a:ext cx="0" cy="9569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rganigramme : Bande perforée 44"/>
          <p:cNvSpPr/>
          <p:nvPr/>
        </p:nvSpPr>
        <p:spPr>
          <a:xfrm>
            <a:off x="8721235" y="4973918"/>
            <a:ext cx="1632181" cy="615323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Internet, </a:t>
            </a:r>
            <a:r>
              <a:rPr lang="fr-FR" sz="1400" dirty="0" smtClean="0">
                <a:solidFill>
                  <a:schemeClr val="bg1"/>
                </a:solidFill>
              </a:rPr>
              <a:t>Téléphone </a:t>
            </a:r>
            <a:r>
              <a:rPr lang="fr-FR" sz="1400" dirty="0" smtClean="0">
                <a:solidFill>
                  <a:schemeClr val="bg1"/>
                </a:solidFill>
              </a:rPr>
              <a:t>…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72872" y="1988841"/>
            <a:ext cx="6882651" cy="620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 err="1" smtClean="0"/>
              <a:t>Human</a:t>
            </a:r>
            <a:r>
              <a:rPr lang="fr-FR" sz="2200" dirty="0" smtClean="0"/>
              <a:t> </a:t>
            </a:r>
            <a:r>
              <a:rPr lang="fr-FR" sz="2200" dirty="0" err="1" smtClean="0"/>
              <a:t>interpretation</a:t>
            </a:r>
            <a:r>
              <a:rPr lang="fr-FR" sz="2200" dirty="0" smtClean="0"/>
              <a:t> and warning bulletin </a:t>
            </a:r>
            <a:r>
              <a:rPr lang="fr-FR" sz="2200" dirty="0" err="1" smtClean="0"/>
              <a:t>issuing</a:t>
            </a:r>
            <a:r>
              <a:rPr lang="fr-FR" sz="2200" dirty="0" smtClean="0"/>
              <a:t> if </a:t>
            </a:r>
            <a:r>
              <a:rPr lang="fr-FR" sz="2200" dirty="0" err="1" smtClean="0"/>
              <a:t>necessary</a:t>
            </a:r>
            <a:r>
              <a:rPr lang="fr-FR" sz="2200" dirty="0" smtClean="0"/>
              <a:t> </a:t>
            </a:r>
            <a:r>
              <a:rPr lang="fr-FR" sz="2200" dirty="0" smtClean="0"/>
              <a:t>(CIPA)</a:t>
            </a:r>
            <a:endParaRPr lang="fr-FR" sz="1100" i="1" dirty="0"/>
          </a:p>
        </p:txBody>
      </p:sp>
      <p:sp>
        <p:nvSpPr>
          <p:cNvPr id="29" name="Ellipse 28"/>
          <p:cNvSpPr/>
          <p:nvPr/>
        </p:nvSpPr>
        <p:spPr>
          <a:xfrm>
            <a:off x="7440149" y="4343754"/>
            <a:ext cx="4191523" cy="5254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Warnin</a:t>
            </a:r>
            <a:r>
              <a:rPr lang="fr-FR" dirty="0" smtClean="0"/>
              <a:t>g </a:t>
            </a:r>
            <a:r>
              <a:rPr lang="fr-FR" dirty="0" err="1" smtClean="0"/>
              <a:t>orders</a:t>
            </a:r>
            <a:r>
              <a:rPr lang="fr-FR" dirty="0" smtClean="0"/>
              <a:t> </a:t>
            </a:r>
            <a:r>
              <a:rPr lang="fr-FR" dirty="0" err="1" smtClean="0"/>
              <a:t>issuing</a:t>
            </a:r>
            <a:endParaRPr lang="fr-FR" dirty="0"/>
          </a:p>
        </p:txBody>
      </p:sp>
      <p:sp>
        <p:nvSpPr>
          <p:cNvPr id="32" name="Organigramme : Bande perforée 31"/>
          <p:cNvSpPr/>
          <p:nvPr/>
        </p:nvSpPr>
        <p:spPr>
          <a:xfrm>
            <a:off x="8730331" y="2852937"/>
            <a:ext cx="1632181" cy="615323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Specific</a:t>
            </a:r>
            <a:r>
              <a:rPr lang="fr-FR" sz="1400" dirty="0"/>
              <a:t> APN  by</a:t>
            </a:r>
          </a:p>
          <a:p>
            <a:pPr algn="ctr"/>
            <a:r>
              <a:rPr lang="fr-FR" sz="1400" dirty="0" err="1"/>
              <a:t>Moov</a:t>
            </a:r>
            <a:r>
              <a:rPr lang="fr-FR" sz="1400" dirty="0"/>
              <a:t> , MTN</a:t>
            </a:r>
            <a:endParaRPr lang="fr-FR" sz="1400" dirty="0"/>
          </a:p>
        </p:txBody>
      </p:sp>
      <p:cxnSp>
        <p:nvCxnSpPr>
          <p:cNvPr id="44" name="Connecteur droit avec flèche 43"/>
          <p:cNvCxnSpPr>
            <a:stCxn id="40" idx="4"/>
            <a:endCxn id="29" idx="0"/>
          </p:cNvCxnSpPr>
          <p:nvPr/>
        </p:nvCxnSpPr>
        <p:spPr>
          <a:xfrm>
            <a:off x="9535911" y="4098423"/>
            <a:ext cx="0" cy="24533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3" idx="2"/>
            <a:endCxn id="25" idx="0"/>
          </p:cNvCxnSpPr>
          <p:nvPr/>
        </p:nvCxnSpPr>
        <p:spPr>
          <a:xfrm>
            <a:off x="8190347" y="1628800"/>
            <a:ext cx="23851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05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8" grpId="0" animBg="1"/>
      <p:bldP spid="39" grpId="0" animBg="1"/>
      <p:bldP spid="40" grpId="0" animBg="1"/>
      <p:bldP spid="42" grpId="0" animBg="1"/>
      <p:bldP spid="45" grpId="0" animBg="1"/>
      <p:bldP spid="25" grpId="0" animBg="1"/>
      <p:bldP spid="29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 105"/>
          <p:cNvPicPr>
            <a:picLocks noChangeAspect="1" noChangeArrowheads="1"/>
          </p:cNvPicPr>
          <p:nvPr/>
        </p:nvPicPr>
        <p:blipFill>
          <a:blip r:embed="rId2"/>
          <a:srcRect t="1826"/>
          <a:stretch>
            <a:fillRect/>
          </a:stretch>
        </p:blipFill>
        <p:spPr bwMode="auto">
          <a:xfrm>
            <a:off x="4360334" y="25400"/>
            <a:ext cx="7785100" cy="68325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143933" y="260649"/>
            <a:ext cx="4032251" cy="31700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000" b="1" dirty="0" smtClean="0"/>
              <a:t>Chart of SOP:</a:t>
            </a:r>
          </a:p>
          <a:p>
            <a:pPr algn="ctr">
              <a:defRPr/>
            </a:pPr>
            <a:r>
              <a:rPr lang="fr-FR" sz="3000" b="1" dirty="0" smtClean="0"/>
              <a:t>Standard Operating Protocol </a:t>
            </a:r>
            <a:r>
              <a:rPr lang="fr-FR" sz="2800" b="1" i="1" dirty="0"/>
              <a:t>for warning messages communication and diffusion in case of </a:t>
            </a:r>
            <a:r>
              <a:rPr lang="fr-FR" sz="2800" b="1" i="1" dirty="0" err="1"/>
              <a:t>hydroclimate</a:t>
            </a:r>
            <a:r>
              <a:rPr lang="fr-FR" sz="2800" b="1" i="1" dirty="0"/>
              <a:t> </a:t>
            </a:r>
            <a:r>
              <a:rPr lang="fr-FR" sz="2800" b="1" i="1" dirty="0" err="1"/>
              <a:t>disaster</a:t>
            </a:r>
            <a:r>
              <a:rPr lang="fr-FR" sz="2800" b="1" i="1" dirty="0"/>
              <a:t> </a:t>
            </a:r>
            <a:r>
              <a:rPr lang="fr-FR" sz="2800" b="1" i="1" dirty="0" smtClean="0"/>
              <a:t>in </a:t>
            </a:r>
            <a:r>
              <a:rPr lang="fr-FR" sz="2800" b="1" i="1" dirty="0"/>
              <a:t>Bénin</a:t>
            </a:r>
          </a:p>
        </p:txBody>
      </p:sp>
      <p:pic>
        <p:nvPicPr>
          <p:cNvPr id="25604" name="Image 7" descr="C:\Users\user\Pictures\PHOTO_DOC_AYENA\LOGO_ANPC_MARS 2014\LOGO_ANPC_28_FEVRIER_2014S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8" y="3638550"/>
            <a:ext cx="2688167" cy="291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2875846"/>
      </p:ext>
    </p:extLst>
  </p:cSld>
  <p:clrMapOvr>
    <a:masterClrMapping/>
  </p:clrMapOvr>
  <p:transition spd="slow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17</a:t>
            </a:fld>
            <a:endParaRPr lang="en-ZA"/>
          </a:p>
        </p:txBody>
      </p:sp>
      <p:sp>
        <p:nvSpPr>
          <p:cNvPr id="17" name="Forme libre 16"/>
          <p:cNvSpPr/>
          <p:nvPr/>
        </p:nvSpPr>
        <p:spPr>
          <a:xfrm>
            <a:off x="5524477" y="2406589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President</a:t>
            </a:r>
            <a:endParaRPr lang="en-ZA" sz="1700" kern="1200" dirty="0"/>
          </a:p>
        </p:txBody>
      </p:sp>
      <p:grpSp>
        <p:nvGrpSpPr>
          <p:cNvPr id="6" name="Groupe 5"/>
          <p:cNvGrpSpPr/>
          <p:nvPr/>
        </p:nvGrpSpPr>
        <p:grpSpPr>
          <a:xfrm>
            <a:off x="341020" y="341219"/>
            <a:ext cx="9909760" cy="1260661"/>
            <a:chOff x="4843" y="0"/>
            <a:chExt cx="9909760" cy="1260661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4843" y="0"/>
              <a:ext cx="9909760" cy="126066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41767" y="36924"/>
              <a:ext cx="9835912" cy="11868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Main involved governmental agencies</a:t>
              </a:r>
              <a:endParaRPr lang="en-ZA" sz="3600" kern="1200" dirty="0"/>
            </a:p>
          </p:txBody>
        </p:sp>
      </p:grpSp>
      <p:sp>
        <p:nvSpPr>
          <p:cNvPr id="26" name="Forme libre 25"/>
          <p:cNvSpPr/>
          <p:nvPr/>
        </p:nvSpPr>
        <p:spPr>
          <a:xfrm>
            <a:off x="11458022" y="40178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Forme libre 26"/>
          <p:cNvSpPr/>
          <p:nvPr/>
        </p:nvSpPr>
        <p:spPr>
          <a:xfrm>
            <a:off x="10940247" y="3454402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Minister Agriculture</a:t>
            </a:r>
            <a:endParaRPr lang="en-ZA" sz="1700" kern="1200" dirty="0"/>
          </a:p>
        </p:txBody>
      </p:sp>
      <p:sp>
        <p:nvSpPr>
          <p:cNvPr id="28" name="Forme libre 27"/>
          <p:cNvSpPr/>
          <p:nvPr/>
        </p:nvSpPr>
        <p:spPr>
          <a:xfrm>
            <a:off x="10940247" y="42545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Agro Info Diffusion Ag</a:t>
            </a:r>
            <a:endParaRPr lang="en-ZA" sz="1700" kern="1200" dirty="0"/>
          </a:p>
        </p:txBody>
      </p:sp>
      <p:sp>
        <p:nvSpPr>
          <p:cNvPr id="30" name="Forme libre 29"/>
          <p:cNvSpPr/>
          <p:nvPr/>
        </p:nvSpPr>
        <p:spPr>
          <a:xfrm>
            <a:off x="11477072" y="48560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Forme libre 30"/>
          <p:cNvSpPr/>
          <p:nvPr/>
        </p:nvSpPr>
        <p:spPr>
          <a:xfrm>
            <a:off x="10959297" y="50927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Diffusion </a:t>
            </a:r>
            <a:r>
              <a:rPr lang="en-ZA" sz="1700" dirty="0"/>
              <a:t>D</a:t>
            </a:r>
            <a:r>
              <a:rPr lang="en-ZA" sz="1700" kern="1200" dirty="0" smtClean="0"/>
              <a:t>ep.</a:t>
            </a:r>
            <a:endParaRPr lang="en-ZA" sz="1700" kern="1200" dirty="0"/>
          </a:p>
        </p:txBody>
      </p:sp>
      <p:sp>
        <p:nvSpPr>
          <p:cNvPr id="32" name="Forme libre 31"/>
          <p:cNvSpPr/>
          <p:nvPr/>
        </p:nvSpPr>
        <p:spPr>
          <a:xfrm>
            <a:off x="6066872" y="40178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Forme libre 32"/>
          <p:cNvSpPr/>
          <p:nvPr/>
        </p:nvSpPr>
        <p:spPr>
          <a:xfrm>
            <a:off x="5549097" y="3454402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Minister </a:t>
            </a:r>
            <a:r>
              <a:rPr lang="en-ZA" sz="1700" kern="1200" dirty="0" smtClean="0"/>
              <a:t>of Interior</a:t>
            </a:r>
            <a:endParaRPr lang="en-ZA" sz="1700" kern="1200" dirty="0"/>
          </a:p>
        </p:txBody>
      </p:sp>
      <p:sp>
        <p:nvSpPr>
          <p:cNvPr id="34" name="Forme libre 33"/>
          <p:cNvSpPr/>
          <p:nvPr/>
        </p:nvSpPr>
        <p:spPr>
          <a:xfrm>
            <a:off x="5549097" y="42545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Disaster </a:t>
            </a:r>
            <a:r>
              <a:rPr lang="en-ZA" sz="1700" kern="1200" dirty="0" err="1" smtClean="0"/>
              <a:t>Manag</a:t>
            </a:r>
            <a:r>
              <a:rPr lang="en-ZA" sz="1700" kern="1200" dirty="0" smtClean="0"/>
              <a:t>. Ag</a:t>
            </a:r>
            <a:r>
              <a:rPr lang="en-ZA" sz="1700" dirty="0"/>
              <a:t>.</a:t>
            </a:r>
            <a:endParaRPr lang="en-ZA" sz="1700" kern="1200" dirty="0" smtClean="0"/>
          </a:p>
        </p:txBody>
      </p:sp>
      <p:sp>
        <p:nvSpPr>
          <p:cNvPr id="35" name="Forme libre 34"/>
          <p:cNvSpPr/>
          <p:nvPr/>
        </p:nvSpPr>
        <p:spPr>
          <a:xfrm>
            <a:off x="6085922" y="48560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Forme libre 35"/>
          <p:cNvSpPr/>
          <p:nvPr/>
        </p:nvSpPr>
        <p:spPr>
          <a:xfrm>
            <a:off x="5568147" y="50927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Prevention </a:t>
            </a:r>
            <a:r>
              <a:rPr lang="en-ZA" sz="1700" kern="1200" dirty="0" err="1" smtClean="0"/>
              <a:t>Départ</a:t>
            </a:r>
            <a:r>
              <a:rPr lang="en-ZA" sz="1700" kern="1200" dirty="0" smtClean="0"/>
              <a:t>. </a:t>
            </a:r>
            <a:endParaRPr lang="en-ZA" sz="1700" kern="1200" dirty="0"/>
          </a:p>
        </p:txBody>
      </p:sp>
      <p:sp>
        <p:nvSpPr>
          <p:cNvPr id="37" name="Forme libre 36"/>
          <p:cNvSpPr/>
          <p:nvPr/>
        </p:nvSpPr>
        <p:spPr>
          <a:xfrm>
            <a:off x="7609922" y="40178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Forme libre 37"/>
          <p:cNvSpPr/>
          <p:nvPr/>
        </p:nvSpPr>
        <p:spPr>
          <a:xfrm>
            <a:off x="7092147" y="3454402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dirty="0" smtClean="0"/>
              <a:t>Prime Minister</a:t>
            </a:r>
            <a:endParaRPr lang="en-ZA" sz="1700" kern="1200" dirty="0"/>
          </a:p>
        </p:txBody>
      </p:sp>
      <p:sp>
        <p:nvSpPr>
          <p:cNvPr id="39" name="Forme libre 38"/>
          <p:cNvSpPr/>
          <p:nvPr/>
        </p:nvSpPr>
        <p:spPr>
          <a:xfrm>
            <a:off x="7092147" y="42545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err="1" smtClean="0"/>
              <a:t>Sust</a:t>
            </a:r>
            <a:r>
              <a:rPr lang="en-ZA" sz="1700" kern="1200" dirty="0" smtClean="0"/>
              <a:t>. </a:t>
            </a:r>
            <a:r>
              <a:rPr lang="en-ZA" sz="1700" kern="1200" dirty="0" err="1" smtClean="0"/>
              <a:t>Devel</a:t>
            </a:r>
            <a:r>
              <a:rPr lang="en-ZA" sz="1700" kern="1200" dirty="0" smtClean="0"/>
              <a:t>. Centre</a:t>
            </a:r>
            <a:endParaRPr lang="en-ZA" sz="1700" kern="1200" dirty="0"/>
          </a:p>
        </p:txBody>
      </p:sp>
      <p:sp>
        <p:nvSpPr>
          <p:cNvPr id="40" name="Forme libre 39"/>
          <p:cNvSpPr/>
          <p:nvPr/>
        </p:nvSpPr>
        <p:spPr>
          <a:xfrm>
            <a:off x="7628972" y="48560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1" name="Forme libre 40"/>
          <p:cNvSpPr/>
          <p:nvPr/>
        </p:nvSpPr>
        <p:spPr>
          <a:xfrm>
            <a:off x="7111197" y="50927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dirty="0" err="1" smtClean="0"/>
              <a:t>Sust</a:t>
            </a:r>
            <a:r>
              <a:rPr lang="en-ZA" sz="1700" dirty="0" smtClean="0"/>
              <a:t>. </a:t>
            </a:r>
            <a:r>
              <a:rPr lang="en-ZA" sz="1700" dirty="0" smtClean="0"/>
              <a:t>Dev. </a:t>
            </a:r>
            <a:r>
              <a:rPr lang="en-ZA" sz="1700" dirty="0" smtClean="0"/>
              <a:t>Dep.</a:t>
            </a:r>
            <a:endParaRPr lang="en-ZA" sz="1700" kern="1200" dirty="0"/>
          </a:p>
        </p:txBody>
      </p:sp>
      <p:sp>
        <p:nvSpPr>
          <p:cNvPr id="43" name="Forme libre 42"/>
          <p:cNvSpPr/>
          <p:nvPr/>
        </p:nvSpPr>
        <p:spPr>
          <a:xfrm>
            <a:off x="9073347" y="3454402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Minister  </a:t>
            </a:r>
            <a:r>
              <a:rPr lang="en-ZA" sz="1700" dirty="0" smtClean="0"/>
              <a:t>of </a:t>
            </a:r>
            <a:r>
              <a:rPr lang="en-ZA" sz="1700" dirty="0" err="1" smtClean="0"/>
              <a:t>Clim</a:t>
            </a:r>
            <a:r>
              <a:rPr lang="en-ZA" sz="1700" dirty="0" smtClean="0"/>
              <a:t>. Chang.</a:t>
            </a:r>
            <a:endParaRPr lang="en-ZA" sz="1700" kern="1200" dirty="0"/>
          </a:p>
        </p:txBody>
      </p:sp>
      <p:sp>
        <p:nvSpPr>
          <p:cNvPr id="47" name="Forme libre 46"/>
          <p:cNvSpPr/>
          <p:nvPr/>
        </p:nvSpPr>
        <p:spPr>
          <a:xfrm>
            <a:off x="9618723" y="4032881"/>
            <a:ext cx="118333" cy="5184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18415"/>
                </a:lnTo>
                <a:lnTo>
                  <a:pt x="118333" y="51841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8" name="Forme libre 47"/>
          <p:cNvSpPr/>
          <p:nvPr/>
        </p:nvSpPr>
        <p:spPr>
          <a:xfrm>
            <a:off x="9500389" y="4032881"/>
            <a:ext cx="118333" cy="5184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8333" y="0"/>
                </a:moveTo>
                <a:lnTo>
                  <a:pt x="118333" y="518415"/>
                </a:lnTo>
                <a:lnTo>
                  <a:pt x="0" y="51841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9" name="Forme libre 48"/>
          <p:cNvSpPr/>
          <p:nvPr/>
        </p:nvSpPr>
        <p:spPr>
          <a:xfrm>
            <a:off x="8373399" y="4269549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err="1" smtClean="0"/>
              <a:t>Clim</a:t>
            </a:r>
            <a:r>
              <a:rPr lang="en-ZA" sz="1700" kern="1200" dirty="0" smtClean="0"/>
              <a:t>. Chang. Office</a:t>
            </a:r>
            <a:endParaRPr lang="en-ZA" sz="1700" kern="1200" dirty="0"/>
          </a:p>
        </p:txBody>
      </p:sp>
      <p:sp>
        <p:nvSpPr>
          <p:cNvPr id="50" name="Forme libre 49"/>
          <p:cNvSpPr/>
          <p:nvPr/>
        </p:nvSpPr>
        <p:spPr>
          <a:xfrm>
            <a:off x="9737057" y="4269549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dirty="0" err="1" smtClean="0"/>
              <a:t>Environm</a:t>
            </a:r>
            <a:r>
              <a:rPr lang="en-ZA" sz="1700" dirty="0" smtClean="0"/>
              <a:t>. Office</a:t>
            </a:r>
            <a:endParaRPr lang="en-ZA" sz="1700" kern="1200" dirty="0"/>
          </a:p>
        </p:txBody>
      </p:sp>
      <p:sp>
        <p:nvSpPr>
          <p:cNvPr id="53" name="Forme libre 52"/>
          <p:cNvSpPr/>
          <p:nvPr/>
        </p:nvSpPr>
        <p:spPr>
          <a:xfrm>
            <a:off x="8905322" y="487514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4" name="Forme libre 53"/>
          <p:cNvSpPr/>
          <p:nvPr/>
        </p:nvSpPr>
        <p:spPr>
          <a:xfrm>
            <a:off x="8387547" y="511181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Climate Info Depart.</a:t>
            </a:r>
            <a:endParaRPr lang="en-ZA" sz="1700" kern="1200" dirty="0"/>
          </a:p>
        </p:txBody>
      </p:sp>
      <p:sp>
        <p:nvSpPr>
          <p:cNvPr id="55" name="Forme libre 54"/>
          <p:cNvSpPr/>
          <p:nvPr/>
        </p:nvSpPr>
        <p:spPr>
          <a:xfrm>
            <a:off x="10238822" y="487514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6" name="Forme libre 55"/>
          <p:cNvSpPr/>
          <p:nvPr/>
        </p:nvSpPr>
        <p:spPr>
          <a:xfrm>
            <a:off x="9721047" y="511181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err="1" smtClean="0"/>
              <a:t>Env</a:t>
            </a:r>
            <a:r>
              <a:rPr lang="en-ZA" sz="1700" kern="1200" dirty="0" smtClean="0"/>
              <a:t>. Risks Depart.</a:t>
            </a:r>
            <a:endParaRPr lang="en-ZA" sz="1700" kern="1200" dirty="0"/>
          </a:p>
        </p:txBody>
      </p:sp>
      <p:sp>
        <p:nvSpPr>
          <p:cNvPr id="57" name="Forme libre 56"/>
          <p:cNvSpPr/>
          <p:nvPr/>
        </p:nvSpPr>
        <p:spPr>
          <a:xfrm>
            <a:off x="4561922" y="40178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8" name="Forme libre 57"/>
          <p:cNvSpPr/>
          <p:nvPr/>
        </p:nvSpPr>
        <p:spPr>
          <a:xfrm>
            <a:off x="4044147" y="3454402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Minister </a:t>
            </a:r>
            <a:r>
              <a:rPr lang="en-ZA" sz="1700" kern="1200" dirty="0" smtClean="0"/>
              <a:t>Sci. </a:t>
            </a:r>
            <a:r>
              <a:rPr lang="en-ZA" sz="1700" kern="1200" dirty="0" err="1" smtClean="0"/>
              <a:t>Reseach</a:t>
            </a:r>
            <a:endParaRPr lang="en-ZA" sz="1700" kern="1200" dirty="0"/>
          </a:p>
        </p:txBody>
      </p:sp>
      <p:sp>
        <p:nvSpPr>
          <p:cNvPr id="59" name="Forme libre 58"/>
          <p:cNvSpPr/>
          <p:nvPr/>
        </p:nvSpPr>
        <p:spPr>
          <a:xfrm>
            <a:off x="4044147" y="42545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Research Centre</a:t>
            </a:r>
            <a:endParaRPr lang="en-ZA" sz="1700" kern="1200" dirty="0"/>
          </a:p>
        </p:txBody>
      </p:sp>
      <p:sp>
        <p:nvSpPr>
          <p:cNvPr id="60" name="Forme libre 59"/>
          <p:cNvSpPr/>
          <p:nvPr/>
        </p:nvSpPr>
        <p:spPr>
          <a:xfrm>
            <a:off x="4580972" y="48560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1" name="Forme libre 60"/>
          <p:cNvSpPr/>
          <p:nvPr/>
        </p:nvSpPr>
        <p:spPr>
          <a:xfrm>
            <a:off x="4063197" y="50927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Ocean Institute</a:t>
            </a:r>
            <a:endParaRPr lang="en-ZA" sz="1700" kern="1200" dirty="0"/>
          </a:p>
        </p:txBody>
      </p:sp>
      <p:sp>
        <p:nvSpPr>
          <p:cNvPr id="62" name="Forme libre 61"/>
          <p:cNvSpPr/>
          <p:nvPr/>
        </p:nvSpPr>
        <p:spPr>
          <a:xfrm>
            <a:off x="713822" y="40178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3" name="Forme libre 62"/>
          <p:cNvSpPr/>
          <p:nvPr/>
        </p:nvSpPr>
        <p:spPr>
          <a:xfrm>
            <a:off x="196047" y="3454402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Minister  </a:t>
            </a:r>
            <a:r>
              <a:rPr lang="en-ZA" sz="1700" kern="1200" dirty="0" smtClean="0"/>
              <a:t>of Water</a:t>
            </a:r>
            <a:endParaRPr lang="en-ZA" sz="1700" kern="1200" dirty="0"/>
          </a:p>
        </p:txBody>
      </p:sp>
      <p:sp>
        <p:nvSpPr>
          <p:cNvPr id="64" name="Forme libre 63"/>
          <p:cNvSpPr/>
          <p:nvPr/>
        </p:nvSpPr>
        <p:spPr>
          <a:xfrm>
            <a:off x="196047" y="42545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Water Office</a:t>
            </a:r>
            <a:endParaRPr lang="en-ZA" sz="1700" kern="1200" dirty="0"/>
          </a:p>
        </p:txBody>
      </p:sp>
      <p:sp>
        <p:nvSpPr>
          <p:cNvPr id="65" name="Forme libre 64"/>
          <p:cNvSpPr/>
          <p:nvPr/>
        </p:nvSpPr>
        <p:spPr>
          <a:xfrm>
            <a:off x="732872" y="48560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6" name="Forme libre 65"/>
          <p:cNvSpPr/>
          <p:nvPr/>
        </p:nvSpPr>
        <p:spPr>
          <a:xfrm>
            <a:off x="215097" y="509276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Hydro Dep.</a:t>
            </a:r>
            <a:endParaRPr lang="en-ZA" sz="1700" kern="1200" dirty="0"/>
          </a:p>
        </p:txBody>
      </p:sp>
      <p:sp>
        <p:nvSpPr>
          <p:cNvPr id="67" name="Forme libre 66"/>
          <p:cNvSpPr/>
          <p:nvPr/>
        </p:nvSpPr>
        <p:spPr>
          <a:xfrm>
            <a:off x="2177247" y="3454402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Minister  Transports</a:t>
            </a:r>
            <a:endParaRPr lang="en-ZA" sz="1700" kern="1200" dirty="0"/>
          </a:p>
        </p:txBody>
      </p:sp>
      <p:sp>
        <p:nvSpPr>
          <p:cNvPr id="68" name="Forme libre 67"/>
          <p:cNvSpPr/>
          <p:nvPr/>
        </p:nvSpPr>
        <p:spPr>
          <a:xfrm>
            <a:off x="2722623" y="4032881"/>
            <a:ext cx="118333" cy="5184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18415"/>
                </a:lnTo>
                <a:lnTo>
                  <a:pt x="118333" y="51841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9" name="Forme libre 68"/>
          <p:cNvSpPr/>
          <p:nvPr/>
        </p:nvSpPr>
        <p:spPr>
          <a:xfrm>
            <a:off x="2604289" y="4032881"/>
            <a:ext cx="118333" cy="5184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8333" y="0"/>
                </a:moveTo>
                <a:lnTo>
                  <a:pt x="118333" y="518415"/>
                </a:lnTo>
                <a:lnTo>
                  <a:pt x="0" y="518415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0" name="Forme libre 69"/>
          <p:cNvSpPr/>
          <p:nvPr/>
        </p:nvSpPr>
        <p:spPr>
          <a:xfrm>
            <a:off x="1477299" y="4269549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err="1" smtClean="0"/>
              <a:t>Meteo</a:t>
            </a:r>
            <a:r>
              <a:rPr lang="en-ZA" sz="1700" kern="1200" dirty="0" smtClean="0"/>
              <a:t> Office</a:t>
            </a:r>
            <a:endParaRPr lang="en-ZA" sz="1700" kern="1200" dirty="0"/>
          </a:p>
        </p:txBody>
      </p:sp>
      <p:sp>
        <p:nvSpPr>
          <p:cNvPr id="71" name="Forme libre 70"/>
          <p:cNvSpPr/>
          <p:nvPr/>
        </p:nvSpPr>
        <p:spPr>
          <a:xfrm>
            <a:off x="2840957" y="4269549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dirty="0" smtClean="0"/>
              <a:t>ASECNA</a:t>
            </a:r>
            <a:endParaRPr lang="en-ZA" sz="1700" kern="1200" dirty="0"/>
          </a:p>
        </p:txBody>
      </p:sp>
      <p:sp>
        <p:nvSpPr>
          <p:cNvPr id="72" name="Forme libre 71"/>
          <p:cNvSpPr/>
          <p:nvPr/>
        </p:nvSpPr>
        <p:spPr>
          <a:xfrm>
            <a:off x="2009222" y="487514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3" name="Forme libre 72"/>
          <p:cNvSpPr/>
          <p:nvPr/>
        </p:nvSpPr>
        <p:spPr>
          <a:xfrm>
            <a:off x="1491447" y="511181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kern="1200" dirty="0" smtClean="0"/>
              <a:t>Observation Dep.</a:t>
            </a:r>
            <a:endParaRPr lang="en-ZA" sz="1700" kern="1200" dirty="0"/>
          </a:p>
        </p:txBody>
      </p:sp>
      <p:sp>
        <p:nvSpPr>
          <p:cNvPr id="74" name="Forme libre 73"/>
          <p:cNvSpPr/>
          <p:nvPr/>
        </p:nvSpPr>
        <p:spPr>
          <a:xfrm>
            <a:off x="3342722" y="487514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5" name="Forme libre 74"/>
          <p:cNvSpPr/>
          <p:nvPr/>
        </p:nvSpPr>
        <p:spPr>
          <a:xfrm>
            <a:off x="2824947" y="5111815"/>
            <a:ext cx="1126990" cy="563495"/>
          </a:xfrm>
          <a:custGeom>
            <a:avLst/>
            <a:gdLst>
              <a:gd name="connsiteX0" fmla="*/ 0 w 1126990"/>
              <a:gd name="connsiteY0" fmla="*/ 0 h 563495"/>
              <a:gd name="connsiteX1" fmla="*/ 1126990 w 1126990"/>
              <a:gd name="connsiteY1" fmla="*/ 0 h 563495"/>
              <a:gd name="connsiteX2" fmla="*/ 1126990 w 1126990"/>
              <a:gd name="connsiteY2" fmla="*/ 563495 h 563495"/>
              <a:gd name="connsiteX3" fmla="*/ 0 w 1126990"/>
              <a:gd name="connsiteY3" fmla="*/ 563495 h 563495"/>
              <a:gd name="connsiteX4" fmla="*/ 0 w 1126990"/>
              <a:gd name="connsiteY4" fmla="*/ 0 h 5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6990" h="563495">
                <a:moveTo>
                  <a:pt x="0" y="0"/>
                </a:moveTo>
                <a:lnTo>
                  <a:pt x="1126990" y="0"/>
                </a:lnTo>
                <a:lnTo>
                  <a:pt x="1126990" y="563495"/>
                </a:lnTo>
                <a:lnTo>
                  <a:pt x="0" y="5634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ZA" sz="1700" dirty="0" smtClean="0"/>
              <a:t>Forecasting Centre </a:t>
            </a:r>
            <a:endParaRPr lang="en-ZA" sz="1700" kern="1200" dirty="0"/>
          </a:p>
        </p:txBody>
      </p:sp>
      <p:cxnSp>
        <p:nvCxnSpPr>
          <p:cNvPr id="78" name="Connecteur droit 77"/>
          <p:cNvCxnSpPr/>
          <p:nvPr/>
        </p:nvCxnSpPr>
        <p:spPr>
          <a:xfrm>
            <a:off x="759542" y="3219450"/>
            <a:ext cx="10744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orme libre 78"/>
          <p:cNvSpPr/>
          <p:nvPr/>
        </p:nvSpPr>
        <p:spPr>
          <a:xfrm>
            <a:off x="732872" y="32177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0" name="Forme libre 79"/>
          <p:cNvSpPr/>
          <p:nvPr/>
        </p:nvSpPr>
        <p:spPr>
          <a:xfrm>
            <a:off x="2695022" y="323684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1" name="Forme libre 80"/>
          <p:cNvSpPr/>
          <p:nvPr/>
        </p:nvSpPr>
        <p:spPr>
          <a:xfrm>
            <a:off x="4542872" y="323684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2" name="Forme libre 81"/>
          <p:cNvSpPr/>
          <p:nvPr/>
        </p:nvSpPr>
        <p:spPr>
          <a:xfrm>
            <a:off x="6066872" y="32177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Forme libre 82"/>
          <p:cNvSpPr/>
          <p:nvPr/>
        </p:nvSpPr>
        <p:spPr>
          <a:xfrm>
            <a:off x="7628972" y="323684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Forme libre 83"/>
          <p:cNvSpPr/>
          <p:nvPr/>
        </p:nvSpPr>
        <p:spPr>
          <a:xfrm>
            <a:off x="9572072" y="323684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5" name="Forme libre 84"/>
          <p:cNvSpPr/>
          <p:nvPr/>
        </p:nvSpPr>
        <p:spPr>
          <a:xfrm>
            <a:off x="11458022" y="32177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6" name="Forme libre 85"/>
          <p:cNvSpPr/>
          <p:nvPr/>
        </p:nvSpPr>
        <p:spPr>
          <a:xfrm>
            <a:off x="6066872" y="2951097"/>
            <a:ext cx="91440" cy="2366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36667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2054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921080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18</a:t>
            </a:fld>
            <a:endParaRPr lang="en-ZA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277400"/>
              </p:ext>
            </p:extLst>
          </p:nvPr>
        </p:nvGraphicFramePr>
        <p:xfrm>
          <a:off x="374650" y="1691216"/>
          <a:ext cx="11550650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0130"/>
                <a:gridCol w="2458720"/>
                <a:gridCol w="2161540"/>
                <a:gridCol w="2310130"/>
                <a:gridCol w="23101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Agency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Technical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Attributes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Commercial </a:t>
                      </a:r>
                      <a:r>
                        <a:rPr lang="fr-FR" sz="1600" dirty="0" err="1" smtClean="0"/>
                        <a:t>capability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Financial support </a:t>
                      </a:r>
                      <a:r>
                        <a:rPr lang="fr-FR" sz="1600" dirty="0" err="1" smtClean="0"/>
                        <a:t>from</a:t>
                      </a:r>
                      <a:r>
                        <a:rPr lang="fr-FR" sz="1600" baseline="0" dirty="0" smtClean="0"/>
                        <a:t> Country and </a:t>
                      </a:r>
                      <a:r>
                        <a:rPr lang="fr-FR" sz="1600" baseline="0" dirty="0" err="1" smtClean="0"/>
                        <a:t>Partners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Financial support </a:t>
                      </a:r>
                      <a:r>
                        <a:rPr lang="fr-FR" sz="1600" dirty="0" err="1" smtClean="0"/>
                        <a:t>from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private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sector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Water</a:t>
                      </a:r>
                      <a:r>
                        <a:rPr lang="fr-FR" sz="1600" baseline="0" dirty="0" smtClean="0"/>
                        <a:t> Office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Hydro </a:t>
                      </a:r>
                      <a:r>
                        <a:rPr lang="fr-FR" sz="1600" dirty="0" smtClean="0"/>
                        <a:t>and water </a:t>
                      </a:r>
                      <a:r>
                        <a:rPr lang="fr-FR" sz="1600" dirty="0" err="1" smtClean="0"/>
                        <a:t>quality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yes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98%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2%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Meteo</a:t>
                      </a:r>
                      <a:r>
                        <a:rPr lang="fr-FR" sz="1600" baseline="0" dirty="0" smtClean="0"/>
                        <a:t> Office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Météo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yes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90%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10%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Ocean</a:t>
                      </a:r>
                      <a:r>
                        <a:rPr lang="fr-FR" sz="1600" baseline="0" dirty="0" smtClean="0"/>
                        <a:t> Institute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Océano</a:t>
                      </a:r>
                      <a:r>
                        <a:rPr lang="fr-FR" sz="1600" dirty="0" smtClean="0"/>
                        <a:t> monitoring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Disaster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Manag</a:t>
                      </a:r>
                      <a:r>
                        <a:rPr lang="fr-FR" sz="1600" dirty="0" smtClean="0"/>
                        <a:t>.</a:t>
                      </a:r>
                      <a:r>
                        <a:rPr lang="fr-FR" sz="1600" baseline="0" dirty="0" smtClean="0"/>
                        <a:t> 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aseline="0" dirty="0" err="1" smtClean="0"/>
                        <a:t>Disaster</a:t>
                      </a:r>
                      <a:r>
                        <a:rPr lang="fr-FR" sz="1600" baseline="0" dirty="0" smtClean="0"/>
                        <a:t> and </a:t>
                      </a:r>
                      <a:r>
                        <a:rPr lang="fr-FR" sz="1600" baseline="0" dirty="0" err="1" smtClean="0"/>
                        <a:t>Crisis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Climate</a:t>
                      </a:r>
                      <a:r>
                        <a:rPr lang="fr-FR" sz="1600" baseline="0" dirty="0" smtClean="0"/>
                        <a:t> Change </a:t>
                      </a:r>
                      <a:r>
                        <a:rPr lang="fr-FR" sz="1600" baseline="0" dirty="0" err="1" smtClean="0"/>
                        <a:t>Department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aseline="0" dirty="0" err="1" smtClean="0"/>
                        <a:t>Climate</a:t>
                      </a:r>
                      <a:r>
                        <a:rPr lang="fr-FR" sz="1600" baseline="0" dirty="0" smtClean="0"/>
                        <a:t> Change management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Sustainable</a:t>
                      </a:r>
                      <a:r>
                        <a:rPr lang="fr-FR" sz="1600" baseline="0" dirty="0" smtClean="0"/>
                        <a:t> Dev. Centre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Partnership</a:t>
                      </a:r>
                      <a:r>
                        <a:rPr lang="fr-FR" sz="1600" dirty="0" smtClean="0"/>
                        <a:t> and </a:t>
                      </a:r>
                      <a:r>
                        <a:rPr lang="fr-FR" sz="1600" dirty="0" err="1" smtClean="0"/>
                        <a:t>sustainable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err="1" smtClean="0"/>
                        <a:t>Dévelopment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Environmental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Depart</a:t>
                      </a:r>
                      <a:r>
                        <a:rPr lang="fr-FR" sz="1600" baseline="0" dirty="0" smtClean="0"/>
                        <a:t>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Environmental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managment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Farmers</a:t>
                      </a:r>
                      <a:r>
                        <a:rPr lang="fr-FR" sz="1600" baseline="0" dirty="0" smtClean="0"/>
                        <a:t> Info </a:t>
                      </a:r>
                      <a:r>
                        <a:rPr lang="fr-FR" sz="1600" baseline="0" dirty="0" err="1" smtClean="0"/>
                        <a:t>Depart</a:t>
                      </a:r>
                      <a:r>
                        <a:rPr lang="fr-FR" sz="1600" baseline="0" dirty="0" smtClean="0"/>
                        <a:t>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Training</a:t>
                      </a:r>
                      <a:r>
                        <a:rPr lang="fr-FR" sz="1600" baseline="0" dirty="0" smtClean="0"/>
                        <a:t> and </a:t>
                      </a:r>
                      <a:r>
                        <a:rPr lang="fr-FR" sz="1600" baseline="0" dirty="0" err="1" smtClean="0"/>
                        <a:t>dissemination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Humanitarian</a:t>
                      </a:r>
                      <a:r>
                        <a:rPr lang="fr-FR" sz="1600" dirty="0" smtClean="0"/>
                        <a:t> NGO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Assistance in case of </a:t>
                      </a:r>
                      <a:r>
                        <a:rPr lang="fr-FR" sz="1600" dirty="0" err="1" smtClean="0"/>
                        <a:t>disaster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Env</a:t>
                      </a:r>
                      <a:r>
                        <a:rPr lang="fr-FR" sz="1600" dirty="0" smtClean="0"/>
                        <a:t>.-</a:t>
                      </a:r>
                      <a:r>
                        <a:rPr lang="fr-FR" sz="1600" dirty="0" err="1" smtClean="0"/>
                        <a:t>Climate</a:t>
                      </a:r>
                      <a:r>
                        <a:rPr lang="fr-FR" sz="1600" dirty="0" smtClean="0"/>
                        <a:t> NGO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aseline="0" dirty="0" err="1" smtClean="0"/>
                        <a:t>Environmental</a:t>
                      </a:r>
                      <a:r>
                        <a:rPr lang="fr-FR" sz="1600" baseline="0" dirty="0" smtClean="0"/>
                        <a:t> Protection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No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100%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31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35981020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19</a:t>
            </a:fld>
            <a:endParaRPr lang="en-ZA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26755"/>
              </p:ext>
            </p:extLst>
          </p:nvPr>
        </p:nvGraphicFramePr>
        <p:xfrm>
          <a:off x="374650" y="1729316"/>
          <a:ext cx="1151255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7110"/>
                <a:gridCol w="3106405"/>
                <a:gridCol w="2033285"/>
                <a:gridCol w="1866900"/>
                <a:gridCol w="22288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Agency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Technical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Attributes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Used</a:t>
                      </a:r>
                      <a:r>
                        <a:rPr lang="fr-FR" sz="1400" dirty="0" smtClean="0"/>
                        <a:t> Technologies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Service </a:t>
                      </a:r>
                      <a:r>
                        <a:rPr lang="fr-FR" sz="1400" dirty="0" err="1" smtClean="0"/>
                        <a:t>capacity</a:t>
                      </a:r>
                      <a:r>
                        <a:rPr lang="fr-FR" sz="1400" dirty="0" smtClean="0"/>
                        <a:t> of </a:t>
                      </a:r>
                      <a:r>
                        <a:rPr lang="fr-FR" sz="1400" dirty="0" err="1" smtClean="0"/>
                        <a:t>equipment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Partership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with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others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agencies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Water</a:t>
                      </a:r>
                      <a:r>
                        <a:rPr lang="fr-FR" sz="1600" baseline="0" dirty="0" smtClean="0"/>
                        <a:t> Office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Hydro monitoring, water </a:t>
                      </a:r>
                      <a:r>
                        <a:rPr lang="fr-FR" sz="1600" dirty="0" err="1" smtClean="0"/>
                        <a:t>quality</a:t>
                      </a:r>
                      <a:r>
                        <a:rPr lang="fr-FR" sz="1600" dirty="0" smtClean="0"/>
                        <a:t>, IWRM, </a:t>
                      </a:r>
                      <a:r>
                        <a:rPr lang="fr-FR" sz="1600" dirty="0" err="1" smtClean="0"/>
                        <a:t>research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Limnigraph</a:t>
                      </a:r>
                      <a:r>
                        <a:rPr lang="fr-FR" sz="1400" dirty="0" smtClean="0"/>
                        <a:t>,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baseline="0" dirty="0" err="1" smtClean="0"/>
                        <a:t>Laboratory</a:t>
                      </a:r>
                      <a:r>
                        <a:rPr lang="fr-FR" sz="1400" baseline="0" dirty="0" smtClean="0"/>
                        <a:t>, </a:t>
                      </a:r>
                      <a:r>
                        <a:rPr lang="fr-FR" sz="1400" baseline="0" dirty="0" err="1" smtClean="0"/>
                        <a:t>piezo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baseline="0" dirty="0" err="1" smtClean="0"/>
                        <a:t>sensor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Good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Met Office, </a:t>
                      </a:r>
                      <a:r>
                        <a:rPr lang="fr-FR" sz="1400" dirty="0" err="1" smtClean="0"/>
                        <a:t>Disaster</a:t>
                      </a:r>
                      <a:r>
                        <a:rPr lang="fr-FR" sz="1400" baseline="0" dirty="0" smtClean="0"/>
                        <a:t> Mg. Ag., NGO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Meteo</a:t>
                      </a:r>
                      <a:r>
                        <a:rPr lang="fr-FR" sz="1600" baseline="0" dirty="0" smtClean="0"/>
                        <a:t> Office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Meteo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forecasting</a:t>
                      </a:r>
                      <a:r>
                        <a:rPr lang="fr-FR" sz="1600" baseline="0" dirty="0" smtClean="0"/>
                        <a:t>, aviation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AWS, Satellite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Good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Water Office, </a:t>
                      </a:r>
                      <a:r>
                        <a:rPr lang="fr-FR" sz="1400" dirty="0" err="1" smtClean="0"/>
                        <a:t>ocean</a:t>
                      </a:r>
                      <a:r>
                        <a:rPr lang="fr-FR" sz="1400" dirty="0" smtClean="0"/>
                        <a:t> Institute and </a:t>
                      </a:r>
                      <a:r>
                        <a:rPr lang="fr-FR" sz="1400" dirty="0" err="1" smtClean="0"/>
                        <a:t>Disaster</a:t>
                      </a:r>
                      <a:r>
                        <a:rPr lang="fr-FR" sz="1400" dirty="0" smtClean="0"/>
                        <a:t> Ag.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Ocean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smtClean="0"/>
                        <a:t>Institute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Oceano</a:t>
                      </a:r>
                      <a:r>
                        <a:rPr lang="fr-FR" sz="1600" dirty="0" smtClean="0"/>
                        <a:t> monitoring, </a:t>
                      </a:r>
                      <a:r>
                        <a:rPr lang="fr-FR" sz="1600" dirty="0" err="1" smtClean="0"/>
                        <a:t>fisheries</a:t>
                      </a:r>
                      <a:r>
                        <a:rPr lang="fr-FR" sz="1600" dirty="0" smtClean="0"/>
                        <a:t>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research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Erosion </a:t>
                      </a:r>
                      <a:r>
                        <a:rPr lang="fr-FR" sz="1400" baseline="0" dirty="0" smtClean="0"/>
                        <a:t> control</a:t>
                      </a:r>
                      <a:r>
                        <a:rPr lang="fr-FR" sz="1400" dirty="0" smtClean="0"/>
                        <a:t>, pressure </a:t>
                      </a:r>
                      <a:r>
                        <a:rPr lang="fr-FR" sz="1400" dirty="0" err="1" smtClean="0"/>
                        <a:t>sensor</a:t>
                      </a:r>
                      <a:r>
                        <a:rPr lang="fr-FR" sz="1400" dirty="0" smtClean="0"/>
                        <a:t>, </a:t>
                      </a:r>
                      <a:r>
                        <a:rPr lang="fr-FR" sz="1400" dirty="0" err="1" smtClean="0"/>
                        <a:t>multiparameter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Fairly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Good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Water</a:t>
                      </a:r>
                      <a:r>
                        <a:rPr lang="fr-FR" sz="1400" baseline="0" dirty="0" smtClean="0"/>
                        <a:t> office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Disaster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Manag</a:t>
                      </a:r>
                      <a:r>
                        <a:rPr lang="fr-FR" sz="1600" dirty="0" smtClean="0"/>
                        <a:t>.</a:t>
                      </a:r>
                      <a:r>
                        <a:rPr lang="fr-FR" sz="1600" baseline="0" dirty="0" smtClean="0"/>
                        <a:t> 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aseline="0" dirty="0" err="1" smtClean="0"/>
                        <a:t>Prevention</a:t>
                      </a:r>
                      <a:r>
                        <a:rPr lang="fr-FR" sz="1600" baseline="0" dirty="0" smtClean="0"/>
                        <a:t>/</a:t>
                      </a:r>
                      <a:r>
                        <a:rPr lang="fr-FR" sz="1600" baseline="0" dirty="0" err="1" smtClean="0"/>
                        <a:t>manag</a:t>
                      </a:r>
                      <a:r>
                        <a:rPr lang="fr-FR" sz="1600" baseline="0" dirty="0" smtClean="0"/>
                        <a:t>. of </a:t>
                      </a:r>
                      <a:r>
                        <a:rPr lang="fr-FR" sz="1600" baseline="0" dirty="0" err="1" smtClean="0"/>
                        <a:t>Disaster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Met Office, Water Office and NGO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Climate</a:t>
                      </a:r>
                      <a:r>
                        <a:rPr lang="fr-FR" sz="1600" baseline="0" dirty="0" smtClean="0"/>
                        <a:t> Change </a:t>
                      </a:r>
                      <a:r>
                        <a:rPr lang="fr-FR" sz="1600" baseline="0" dirty="0" err="1" smtClean="0"/>
                        <a:t>Depart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aseline="0" dirty="0" err="1" smtClean="0"/>
                        <a:t>Climate</a:t>
                      </a:r>
                      <a:r>
                        <a:rPr lang="fr-FR" sz="1600" baseline="0" dirty="0" smtClean="0"/>
                        <a:t> Change management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AWS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Fairly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Good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NGO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Sustainable</a:t>
                      </a:r>
                      <a:r>
                        <a:rPr lang="fr-FR" sz="1600" baseline="0" dirty="0" smtClean="0"/>
                        <a:t> Dev. Centre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Partnership</a:t>
                      </a:r>
                      <a:r>
                        <a:rPr lang="fr-FR" sz="1600" dirty="0" smtClean="0"/>
                        <a:t> and </a:t>
                      </a:r>
                      <a:r>
                        <a:rPr lang="fr-FR" sz="1600" dirty="0" err="1" smtClean="0"/>
                        <a:t>sustainable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err="1" smtClean="0"/>
                        <a:t>Dév</a:t>
                      </a:r>
                      <a:r>
                        <a:rPr lang="fr-FR" sz="1600" dirty="0" smtClean="0"/>
                        <a:t>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Environmental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Depart</a:t>
                      </a:r>
                      <a:r>
                        <a:rPr lang="fr-FR" sz="1600" baseline="0" dirty="0" smtClean="0"/>
                        <a:t>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Environmental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managment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Air </a:t>
                      </a:r>
                      <a:r>
                        <a:rPr lang="fr-FR" sz="1400" dirty="0" err="1" smtClean="0"/>
                        <a:t>quality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survey</a:t>
                      </a:r>
                      <a:r>
                        <a:rPr lang="fr-FR" sz="1400" baseline="0" dirty="0" smtClean="0"/>
                        <a:t> station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Fairly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Good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NGO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Farmers</a:t>
                      </a:r>
                      <a:r>
                        <a:rPr lang="fr-FR" sz="1600" baseline="0" dirty="0" smtClean="0"/>
                        <a:t> Info </a:t>
                      </a:r>
                      <a:r>
                        <a:rPr lang="fr-FR" sz="1600" baseline="0" dirty="0" err="1" smtClean="0"/>
                        <a:t>Depart</a:t>
                      </a:r>
                      <a:r>
                        <a:rPr lang="fr-FR" sz="1600" baseline="0" dirty="0" smtClean="0"/>
                        <a:t>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Farmers</a:t>
                      </a:r>
                      <a:r>
                        <a:rPr lang="fr-FR" sz="1600" dirty="0" smtClean="0"/>
                        <a:t> training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smtClean="0"/>
                        <a:t>and </a:t>
                      </a:r>
                      <a:r>
                        <a:rPr lang="fr-FR" sz="1600" baseline="0" dirty="0" err="1" smtClean="0"/>
                        <a:t>dissemination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Humanitarian</a:t>
                      </a:r>
                      <a:r>
                        <a:rPr lang="fr-FR" sz="1600" dirty="0" smtClean="0"/>
                        <a:t> NGO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Assistance in case of </a:t>
                      </a:r>
                      <a:r>
                        <a:rPr lang="fr-FR" sz="1600" dirty="0" err="1" smtClean="0"/>
                        <a:t>disaster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Disaster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baseline="0" dirty="0" err="1" smtClean="0"/>
                        <a:t>Manag</a:t>
                      </a:r>
                      <a:r>
                        <a:rPr lang="fr-FR" sz="1400" baseline="0" dirty="0" smtClean="0"/>
                        <a:t>. Agency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Env.-</a:t>
                      </a:r>
                      <a:r>
                        <a:rPr lang="fr-FR" sz="1600" dirty="0" err="1" smtClean="0"/>
                        <a:t>Climate</a:t>
                      </a:r>
                      <a:r>
                        <a:rPr lang="fr-FR" sz="1600" dirty="0" smtClean="0"/>
                        <a:t> NGO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aseline="0" dirty="0" err="1" smtClean="0"/>
                        <a:t>Environmental</a:t>
                      </a:r>
                      <a:r>
                        <a:rPr lang="fr-FR" sz="1600" baseline="0" dirty="0" smtClean="0"/>
                        <a:t> Protection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Clim. Chang.</a:t>
                      </a:r>
                      <a:r>
                        <a:rPr lang="fr-FR" sz="1400" baseline="0" dirty="0" smtClean="0"/>
                        <a:t> And Env. </a:t>
                      </a:r>
                      <a:r>
                        <a:rPr lang="fr-FR" sz="1400" baseline="0" dirty="0" err="1" smtClean="0"/>
                        <a:t>Deps</a:t>
                      </a:r>
                      <a:r>
                        <a:rPr lang="fr-FR" sz="1400" dirty="0" smtClean="0"/>
                        <a:t>.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74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6686557"/>
              </p:ext>
            </p:extLst>
          </p:nvPr>
        </p:nvGraphicFramePr>
        <p:xfrm>
          <a:off x="278130" y="349445"/>
          <a:ext cx="9951720" cy="104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2</a:t>
            </a:fld>
            <a:endParaRPr lang="en-ZA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490354"/>
              </p:ext>
            </p:extLst>
          </p:nvPr>
        </p:nvGraphicFramePr>
        <p:xfrm>
          <a:off x="374650" y="1710266"/>
          <a:ext cx="11531601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900"/>
                <a:gridCol w="1833607"/>
                <a:gridCol w="91010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baseline="0" dirty="0" smtClean="0"/>
                        <a:t>N°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Name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Occupation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Dr </a:t>
                      </a:r>
                      <a:r>
                        <a:rPr lang="en-ZA" sz="2800" b="1" i="1" dirty="0" err="1" smtClean="0">
                          <a:solidFill>
                            <a:srgbClr val="FF0000"/>
                          </a:solidFill>
                        </a:rPr>
                        <a:t>Léonce</a:t>
                      </a: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 DOVONON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Deputy Director of EWS-Project</a:t>
                      </a:r>
                      <a:r>
                        <a:rPr lang="en-ZA" sz="28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: Project</a:t>
                      </a:r>
                      <a:r>
                        <a:rPr lang="en-ZA" sz="2800" b="1" i="1" baseline="0" dirty="0" smtClean="0">
                          <a:solidFill>
                            <a:srgbClr val="FF0000"/>
                          </a:solidFill>
                        </a:rPr>
                        <a:t> m</a:t>
                      </a: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anagement and coordination </a:t>
                      </a:r>
                      <a:endParaRPr lang="en-ZA" sz="2800" b="1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just"/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Mr </a:t>
                      </a:r>
                      <a:r>
                        <a:rPr lang="en-ZA" sz="2800" b="1" i="1" dirty="0" err="1" smtClean="0">
                          <a:solidFill>
                            <a:srgbClr val="FF0000"/>
                          </a:solidFill>
                        </a:rPr>
                        <a:t>Isidore</a:t>
                      </a: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 AGBOKOU 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Team Leader </a:t>
                      </a: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Sustainable Development and Inclusive Growth at UNDP CO : in charge of EWS-Project, Focal Adviser</a:t>
                      </a:r>
                      <a:r>
                        <a:rPr lang="en-ZA" sz="2800" b="1" i="1" baseline="0" dirty="0" smtClean="0">
                          <a:solidFill>
                            <a:srgbClr val="FF0000"/>
                          </a:solidFill>
                        </a:rPr>
                        <a:t> for  Project implementation </a:t>
                      </a:r>
                      <a:endParaRPr lang="fr-F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Dr-</a:t>
                      </a:r>
                      <a:r>
                        <a:rPr lang="en-ZA" sz="2800" b="1" i="1" dirty="0" err="1" smtClean="0">
                          <a:solidFill>
                            <a:srgbClr val="FF0000"/>
                          </a:solidFill>
                        </a:rPr>
                        <a:t>Ing</a:t>
                      </a: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. Arnaud ZANNOU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Expert </a:t>
                      </a: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in Climate Information and EWS </a:t>
                      </a: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en-ZA" sz="2800" b="1" i="1" dirty="0" smtClean="0">
                          <a:solidFill>
                            <a:srgbClr val="FF0000"/>
                          </a:solidFill>
                        </a:rPr>
                        <a:t>Provide technical advices and supports to National Director of Project and to UNDP CO Team Leader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61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94375394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20</a:t>
            </a:fld>
            <a:endParaRPr lang="en-ZA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17472"/>
              </p:ext>
            </p:extLst>
          </p:nvPr>
        </p:nvGraphicFramePr>
        <p:xfrm>
          <a:off x="374650" y="1672166"/>
          <a:ext cx="11607800" cy="474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300"/>
                <a:gridCol w="2762250"/>
                <a:gridCol w="390525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Development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sector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Type</a:t>
                      </a:r>
                      <a:r>
                        <a:rPr lang="fr-FR" sz="1600" baseline="0" dirty="0" smtClean="0"/>
                        <a:t> of data or info </a:t>
                      </a:r>
                      <a:r>
                        <a:rPr lang="fr-FR" sz="1600" baseline="0" dirty="0" err="1" smtClean="0"/>
                        <a:t>required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 smtClean="0"/>
                        <a:t>Utilizations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/>
                        <a:t>Access mode to info and data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Agriculture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Meteo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smtClean="0"/>
                        <a:t>et </a:t>
                      </a:r>
                      <a:r>
                        <a:rPr lang="fr-FR" sz="1600" dirty="0" err="1" smtClean="0"/>
                        <a:t>flooding</a:t>
                      </a:r>
                      <a:r>
                        <a:rPr lang="fr-FR" sz="1600" dirty="0" smtClean="0"/>
                        <a:t>/</a:t>
                      </a:r>
                      <a:r>
                        <a:rPr lang="fr-FR" sz="1600" dirty="0" err="1" smtClean="0"/>
                        <a:t>drought</a:t>
                      </a:r>
                      <a:r>
                        <a:rPr lang="fr-FR" sz="1600" baseline="0" dirty="0" smtClean="0"/>
                        <a:t>  warning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Early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crop</a:t>
                      </a:r>
                      <a:r>
                        <a:rPr lang="fr-FR" sz="1600" dirty="0" smtClean="0"/>
                        <a:t>, </a:t>
                      </a:r>
                      <a:r>
                        <a:rPr lang="fr-FR" sz="1600" dirty="0" err="1" smtClean="0"/>
                        <a:t>farming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calendar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Radio, TV,</a:t>
                      </a:r>
                      <a:r>
                        <a:rPr lang="fr-FR" sz="1600" baseline="0" dirty="0" smtClean="0"/>
                        <a:t> Internet, </a:t>
                      </a:r>
                      <a:r>
                        <a:rPr lang="fr-FR" sz="1600" baseline="0" dirty="0" err="1" smtClean="0"/>
                        <a:t>MetOffice</a:t>
                      </a:r>
                      <a:r>
                        <a:rPr lang="fr-FR" sz="1600" baseline="0" dirty="0" smtClean="0"/>
                        <a:t>, </a:t>
                      </a:r>
                      <a:r>
                        <a:rPr lang="fr-FR" sz="1600" baseline="0" dirty="0" smtClean="0"/>
                        <a:t>CIPA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Livestock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Meteo</a:t>
                      </a:r>
                      <a:r>
                        <a:rPr lang="fr-FR" sz="1600" dirty="0" smtClean="0"/>
                        <a:t> et </a:t>
                      </a:r>
                      <a:r>
                        <a:rPr lang="fr-FR" sz="1600" dirty="0" err="1" smtClean="0"/>
                        <a:t>flooding</a:t>
                      </a:r>
                      <a:r>
                        <a:rPr lang="fr-FR" sz="1600" dirty="0" smtClean="0"/>
                        <a:t>/</a:t>
                      </a:r>
                      <a:r>
                        <a:rPr lang="fr-FR" sz="1600" dirty="0" err="1" smtClean="0"/>
                        <a:t>drought</a:t>
                      </a:r>
                      <a:r>
                        <a:rPr lang="fr-FR" sz="1600" baseline="0" dirty="0" smtClean="0"/>
                        <a:t>  warning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Animals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moving</a:t>
                      </a:r>
                      <a:r>
                        <a:rPr lang="fr-FR" sz="1600" dirty="0" smtClean="0"/>
                        <a:t> to </a:t>
                      </a:r>
                      <a:r>
                        <a:rPr lang="fr-FR" sz="1600" dirty="0" err="1" smtClean="0"/>
                        <a:t>unaffected</a:t>
                      </a:r>
                      <a:r>
                        <a:rPr lang="fr-FR" sz="1600" dirty="0" smtClean="0"/>
                        <a:t> areas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Radio, TV,</a:t>
                      </a:r>
                      <a:r>
                        <a:rPr lang="fr-FR" sz="1600" baseline="0" dirty="0" smtClean="0"/>
                        <a:t> Internet, </a:t>
                      </a:r>
                      <a:r>
                        <a:rPr lang="fr-FR" sz="1600" baseline="0" dirty="0" err="1" smtClean="0"/>
                        <a:t>MetOffice</a:t>
                      </a:r>
                      <a:r>
                        <a:rPr lang="fr-FR" sz="1600" baseline="0" dirty="0" smtClean="0"/>
                        <a:t>, </a:t>
                      </a:r>
                      <a:r>
                        <a:rPr lang="fr-FR" sz="1600" baseline="0" dirty="0" smtClean="0"/>
                        <a:t>CIPA</a:t>
                      </a:r>
                      <a:endParaRPr lang="fr-F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Fisheries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 smtClean="0"/>
                        <a:t>Meteo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smtClean="0"/>
                        <a:t>et </a:t>
                      </a:r>
                      <a:r>
                        <a:rPr lang="fr-FR" sz="1600" dirty="0" err="1" smtClean="0"/>
                        <a:t>severe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wind</a:t>
                      </a:r>
                      <a:r>
                        <a:rPr lang="fr-FR" sz="1600" dirty="0" smtClean="0"/>
                        <a:t> or rough </a:t>
                      </a:r>
                      <a:r>
                        <a:rPr lang="fr-FR" sz="1600" dirty="0" err="1" smtClean="0"/>
                        <a:t>sea</a:t>
                      </a:r>
                      <a:r>
                        <a:rPr lang="fr-FR" sz="1600" dirty="0" smtClean="0"/>
                        <a:t> warning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Making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decision</a:t>
                      </a:r>
                      <a:r>
                        <a:rPr lang="fr-FR" sz="1600" dirty="0" smtClean="0"/>
                        <a:t> to go on water or not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Radio, TV,</a:t>
                      </a:r>
                      <a:r>
                        <a:rPr lang="fr-FR" sz="1600" baseline="0" dirty="0" smtClean="0"/>
                        <a:t> Internet, </a:t>
                      </a:r>
                      <a:r>
                        <a:rPr lang="fr-FR" sz="1600" baseline="0" dirty="0" err="1" smtClean="0"/>
                        <a:t>MetOffice</a:t>
                      </a:r>
                      <a:r>
                        <a:rPr lang="fr-FR" sz="1600" baseline="0" dirty="0" smtClean="0"/>
                        <a:t>, </a:t>
                      </a:r>
                      <a:r>
                        <a:rPr lang="fr-FR" sz="1600" baseline="0" dirty="0" smtClean="0"/>
                        <a:t>CIPA</a:t>
                      </a:r>
                      <a:endParaRPr lang="fr-F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Disasters</a:t>
                      </a:r>
                      <a:r>
                        <a:rPr lang="fr-FR" sz="1600" dirty="0" smtClean="0"/>
                        <a:t> and </a:t>
                      </a:r>
                      <a:r>
                        <a:rPr lang="fr-FR" sz="1600" dirty="0" err="1" smtClean="0"/>
                        <a:t>Crisis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Hydro </a:t>
                      </a:r>
                      <a:r>
                        <a:rPr lang="fr-FR" sz="1600" dirty="0" err="1" smtClean="0"/>
                        <a:t>meteo</a:t>
                      </a:r>
                      <a:r>
                        <a:rPr lang="fr-FR" sz="1600" dirty="0" smtClean="0"/>
                        <a:t> warning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Information et </a:t>
                      </a:r>
                      <a:r>
                        <a:rPr lang="fr-FR" sz="1600" dirty="0" err="1" smtClean="0"/>
                        <a:t>aid</a:t>
                      </a:r>
                      <a:r>
                        <a:rPr lang="fr-FR" sz="1600" dirty="0" smtClean="0"/>
                        <a:t> to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population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Radio, TV,</a:t>
                      </a:r>
                      <a:r>
                        <a:rPr lang="fr-FR" sz="1600" baseline="0" dirty="0" smtClean="0"/>
                        <a:t> Internet, </a:t>
                      </a:r>
                      <a:r>
                        <a:rPr lang="fr-FR" sz="1600" baseline="0" dirty="0" err="1" smtClean="0"/>
                        <a:t>Cell</a:t>
                      </a:r>
                      <a:r>
                        <a:rPr lang="fr-FR" sz="1600" baseline="0" dirty="0" smtClean="0"/>
                        <a:t> Phones, </a:t>
                      </a:r>
                      <a:r>
                        <a:rPr lang="fr-FR" sz="1600" baseline="0" dirty="0" smtClean="0"/>
                        <a:t>NHMS, CIPA</a:t>
                      </a:r>
                      <a:endParaRPr lang="fr-F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Bank/</a:t>
                      </a:r>
                      <a:r>
                        <a:rPr lang="fr-FR" sz="1600" dirty="0" err="1" smtClean="0"/>
                        <a:t>Insurance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Meteo</a:t>
                      </a:r>
                      <a:r>
                        <a:rPr lang="fr-FR" sz="1600" dirty="0" smtClean="0"/>
                        <a:t>,</a:t>
                      </a:r>
                      <a:r>
                        <a:rPr lang="fr-FR" sz="1600" baseline="0" dirty="0" smtClean="0"/>
                        <a:t> hydro </a:t>
                      </a:r>
                      <a:r>
                        <a:rPr lang="fr-FR" sz="1600" baseline="0" dirty="0" smtClean="0"/>
                        <a:t>and warning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Climate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risk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insurance</a:t>
                      </a:r>
                      <a:r>
                        <a:rPr lang="fr-FR" sz="1600" dirty="0" smtClean="0"/>
                        <a:t>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Hostelry</a:t>
                      </a:r>
                      <a:r>
                        <a:rPr lang="fr-FR" sz="1600" dirty="0" smtClean="0"/>
                        <a:t>/</a:t>
                      </a:r>
                      <a:r>
                        <a:rPr lang="fr-FR" sz="1600" dirty="0" err="1" smtClean="0"/>
                        <a:t>Tourism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 smtClean="0"/>
                        <a:t>Meteo</a:t>
                      </a:r>
                      <a:r>
                        <a:rPr lang="fr-FR" sz="1600" dirty="0" smtClean="0"/>
                        <a:t> et </a:t>
                      </a:r>
                      <a:r>
                        <a:rPr lang="fr-FR" sz="1600" dirty="0" err="1" smtClean="0"/>
                        <a:t>severe</a:t>
                      </a:r>
                      <a:r>
                        <a:rPr lang="fr-FR" sz="1600" dirty="0" smtClean="0"/>
                        <a:t> </a:t>
                      </a:r>
                      <a:r>
                        <a:rPr lang="fr-FR" sz="1600" dirty="0" err="1" smtClean="0"/>
                        <a:t>wind</a:t>
                      </a:r>
                      <a:r>
                        <a:rPr lang="fr-FR" sz="1600" dirty="0" smtClean="0"/>
                        <a:t> or rough </a:t>
                      </a:r>
                      <a:r>
                        <a:rPr lang="fr-FR" sz="1600" dirty="0" err="1" smtClean="0"/>
                        <a:t>sea</a:t>
                      </a:r>
                      <a:r>
                        <a:rPr lang="fr-FR" sz="1600" dirty="0" smtClean="0"/>
                        <a:t> warning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Touristic</a:t>
                      </a:r>
                      <a:r>
                        <a:rPr lang="fr-FR" sz="1600" baseline="0" dirty="0" smtClean="0"/>
                        <a:t> agenda </a:t>
                      </a:r>
                      <a:r>
                        <a:rPr lang="fr-FR" sz="1600" baseline="0" dirty="0" err="1" smtClean="0"/>
                        <a:t>adapted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Radio, TV,</a:t>
                      </a:r>
                      <a:r>
                        <a:rPr lang="fr-FR" sz="1600" baseline="0" dirty="0" smtClean="0"/>
                        <a:t> Internet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Civil</a:t>
                      </a:r>
                      <a:r>
                        <a:rPr lang="fr-FR" sz="1600" baseline="0" dirty="0" smtClean="0"/>
                        <a:t> engineering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Meteo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Work</a:t>
                      </a:r>
                      <a:r>
                        <a:rPr lang="fr-FR" sz="1600" dirty="0" smtClean="0"/>
                        <a:t> planning </a:t>
                      </a:r>
                      <a:r>
                        <a:rPr lang="fr-FR" sz="1600" dirty="0" err="1" smtClean="0"/>
                        <a:t>adapted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Transports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 smtClean="0"/>
                        <a:t>Meteo</a:t>
                      </a:r>
                      <a:r>
                        <a:rPr lang="fr-FR" sz="1600" dirty="0" smtClean="0"/>
                        <a:t>,</a:t>
                      </a:r>
                      <a:r>
                        <a:rPr lang="fr-FR" sz="1600" baseline="0" dirty="0" smtClean="0"/>
                        <a:t> hydro </a:t>
                      </a:r>
                      <a:r>
                        <a:rPr lang="fr-FR" sz="1600" baseline="0" dirty="0" smtClean="0"/>
                        <a:t>and warning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Making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decision</a:t>
                      </a:r>
                      <a:r>
                        <a:rPr lang="fr-FR" sz="1600" baseline="0" dirty="0" smtClean="0"/>
                        <a:t> to close </a:t>
                      </a:r>
                      <a:r>
                        <a:rPr lang="fr-FR" sz="1600" baseline="0" dirty="0" err="1" smtClean="0"/>
                        <a:t>some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pists</a:t>
                      </a:r>
                      <a:r>
                        <a:rPr lang="fr-FR" sz="1600" baseline="0" dirty="0" smtClean="0"/>
                        <a:t> ou </a:t>
                      </a:r>
                      <a:r>
                        <a:rPr lang="fr-FR" sz="1600" baseline="0" dirty="0" err="1" smtClean="0"/>
                        <a:t>roads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Radio, TV,</a:t>
                      </a:r>
                      <a:r>
                        <a:rPr lang="fr-FR" sz="1600" baseline="0" dirty="0" smtClean="0"/>
                        <a:t> Internet</a:t>
                      </a:r>
                      <a:endParaRPr lang="fr-F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All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sectors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All data or information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Integrated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modelling</a:t>
                      </a:r>
                      <a:r>
                        <a:rPr lang="fr-FR" sz="1600" baseline="0" dirty="0" smtClean="0"/>
                        <a:t> of CC impacts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Met, Water</a:t>
                      </a:r>
                      <a:r>
                        <a:rPr lang="fr-FR" sz="1600" baseline="0" dirty="0" smtClean="0"/>
                        <a:t>, </a:t>
                      </a:r>
                      <a:r>
                        <a:rPr lang="fr-FR" sz="1600" baseline="0" dirty="0" err="1" smtClean="0"/>
                        <a:t>Ocean</a:t>
                      </a:r>
                      <a:r>
                        <a:rPr lang="fr-FR" sz="1600" baseline="0" dirty="0" smtClean="0"/>
                        <a:t> and </a:t>
                      </a:r>
                      <a:r>
                        <a:rPr lang="fr-FR" sz="1600" dirty="0" smtClean="0"/>
                        <a:t>CIPA</a:t>
                      </a:r>
                      <a:endParaRPr lang="fr-F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4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87454755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21</a:t>
            </a:fld>
            <a:endParaRPr lang="en-ZA"/>
          </a:p>
        </p:txBody>
      </p:sp>
      <p:pic>
        <p:nvPicPr>
          <p:cNvPr id="6" name="Image 5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1619250"/>
            <a:ext cx="11753850" cy="5200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603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50354402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22</a:t>
            </a:fld>
            <a:endParaRPr lang="en-ZA"/>
          </a:p>
        </p:txBody>
      </p:sp>
      <p:sp>
        <p:nvSpPr>
          <p:cNvPr id="7" name="TextBox 6"/>
          <p:cNvSpPr txBox="1"/>
          <p:nvPr/>
        </p:nvSpPr>
        <p:spPr>
          <a:xfrm>
            <a:off x="401574" y="1618488"/>
            <a:ext cx="1146657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ZA" sz="2800" b="1" i="1" dirty="0" smtClean="0">
                <a:solidFill>
                  <a:srgbClr val="FF0000"/>
                </a:solidFill>
              </a:rPr>
              <a:t>A lot of data to produce, manage, use and capitalize  </a:t>
            </a:r>
            <a:r>
              <a:rPr lang="en-ZA" sz="2800" b="1" i="1" dirty="0" smtClean="0">
                <a:solidFill>
                  <a:srgbClr val="FF0000"/>
                </a:solidFill>
              </a:rPr>
              <a:t>: </a:t>
            </a:r>
            <a:r>
              <a:rPr lang="en-ZA" sz="2800" b="1" i="1" dirty="0" smtClean="0">
                <a:solidFill>
                  <a:srgbClr val="FF0000"/>
                </a:solidFill>
              </a:rPr>
              <a:t>new issue that require an appropriate capacity development </a:t>
            </a:r>
            <a:endParaRPr lang="en-ZA" sz="2800" b="1" i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ZA" sz="2800" b="1" i="1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en-ZA" sz="2800" b="1" i="1" dirty="0" smtClean="0">
                <a:solidFill>
                  <a:srgbClr val="FF0000"/>
                </a:solidFill>
              </a:rPr>
              <a:t>Success factors : </a:t>
            </a:r>
            <a:endParaRPr lang="en-ZA" sz="2800" b="1" i="1" dirty="0" smtClean="0">
              <a:solidFill>
                <a:srgbClr val="FF0000"/>
              </a:solidFill>
            </a:endParaRPr>
          </a:p>
          <a:p>
            <a:pPr marL="1428750" lvl="2" indent="-514350">
              <a:lnSpc>
                <a:spcPct val="150000"/>
              </a:lnSpc>
              <a:buFont typeface="+mj-lt"/>
              <a:buAutoNum type="alphaLcParenR"/>
            </a:pPr>
            <a:r>
              <a:rPr lang="en-ZA" sz="2800" b="1" i="1" dirty="0" smtClean="0">
                <a:solidFill>
                  <a:srgbClr val="FF0000"/>
                </a:solidFill>
              </a:rPr>
              <a:t>Inter-agencies and inter-projects synergy upon project launching</a:t>
            </a:r>
            <a:endParaRPr lang="en-ZA" sz="2800" b="1" i="1" dirty="0" smtClean="0">
              <a:solidFill>
                <a:srgbClr val="FF0000"/>
              </a:solidFill>
            </a:endParaRPr>
          </a:p>
          <a:p>
            <a:pPr marL="1428750" lvl="2" indent="-514350">
              <a:lnSpc>
                <a:spcPct val="150000"/>
              </a:lnSpc>
              <a:buFont typeface="+mj-lt"/>
              <a:buAutoNum type="alphaLcParenR"/>
            </a:pPr>
            <a:r>
              <a:rPr lang="en-ZA" sz="2800" b="1" i="1" dirty="0" smtClean="0">
                <a:solidFill>
                  <a:srgbClr val="FF0000"/>
                </a:solidFill>
              </a:rPr>
              <a:t>2 </a:t>
            </a:r>
            <a:r>
              <a:rPr lang="en-ZA" sz="2800" b="1" i="1" dirty="0" smtClean="0">
                <a:solidFill>
                  <a:srgbClr val="FF0000"/>
                </a:solidFill>
              </a:rPr>
              <a:t>study missions to learn from EWS existing in others countries</a:t>
            </a:r>
            <a:endParaRPr lang="en-ZA" sz="2800" b="1" i="1" dirty="0" smtClean="0">
              <a:solidFill>
                <a:srgbClr val="FF0000"/>
              </a:solidFill>
            </a:endParaRPr>
          </a:p>
          <a:p>
            <a:pPr marL="1428750" lvl="2" indent="-514350">
              <a:lnSpc>
                <a:spcPct val="150000"/>
              </a:lnSpc>
              <a:buFont typeface="+mj-lt"/>
              <a:buAutoNum type="alphaLcParenR"/>
            </a:pPr>
            <a:r>
              <a:rPr lang="en-ZA" sz="2800" b="1" i="1" dirty="0" smtClean="0">
                <a:solidFill>
                  <a:srgbClr val="FF0000"/>
                </a:solidFill>
              </a:rPr>
              <a:t>National (governmental) leadership Development in early way</a:t>
            </a:r>
            <a:endParaRPr lang="en-ZA" sz="28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2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73345494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23</a:t>
            </a:fld>
            <a:endParaRPr lang="en-ZA"/>
          </a:p>
        </p:txBody>
      </p:sp>
      <p:sp>
        <p:nvSpPr>
          <p:cNvPr id="7" name="TextBox 6"/>
          <p:cNvSpPr txBox="1"/>
          <p:nvPr/>
        </p:nvSpPr>
        <p:spPr>
          <a:xfrm>
            <a:off x="401574" y="1618488"/>
            <a:ext cx="11466576" cy="487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ZA" sz="2300" b="1" i="1" dirty="0" smtClean="0">
                <a:solidFill>
                  <a:srgbClr val="FF0000"/>
                </a:solidFill>
              </a:rPr>
              <a:t>Ongoing Initiative </a:t>
            </a:r>
            <a:r>
              <a:rPr lang="en-ZA" sz="2300" b="1" i="1" dirty="0" smtClean="0">
                <a:solidFill>
                  <a:srgbClr val="FF0000"/>
                </a:solidFill>
              </a:rPr>
              <a:t>: </a:t>
            </a:r>
            <a:endParaRPr lang="en-ZA" sz="2300" b="1" i="1" dirty="0" smtClean="0">
              <a:solidFill>
                <a:srgbClr val="FF0000"/>
              </a:solidFill>
            </a:endParaRPr>
          </a:p>
          <a:p>
            <a:pPr marL="971550" lvl="1" indent="-514350">
              <a:lnSpc>
                <a:spcPct val="150000"/>
              </a:lnSpc>
              <a:buFont typeface="+mj-lt"/>
              <a:buAutoNum type="alphaLcParenR"/>
            </a:pPr>
            <a:r>
              <a:rPr lang="en-ZA" sz="2300" b="1" i="1" dirty="0" smtClean="0">
                <a:solidFill>
                  <a:srgbClr val="FF0000"/>
                </a:solidFill>
              </a:rPr>
              <a:t>PUGEMU Project (World Bank) to develop an </a:t>
            </a:r>
            <a:r>
              <a:rPr lang="en-ZA" sz="2300" b="1" i="1" dirty="0" err="1" smtClean="0">
                <a:solidFill>
                  <a:srgbClr val="FF0000"/>
                </a:solidFill>
              </a:rPr>
              <a:t>grassroot</a:t>
            </a:r>
            <a:r>
              <a:rPr lang="en-ZA" sz="2300" b="1" i="1" dirty="0" smtClean="0">
                <a:solidFill>
                  <a:srgbClr val="FF0000"/>
                </a:solidFill>
              </a:rPr>
              <a:t> EWS and reinforce </a:t>
            </a:r>
            <a:r>
              <a:rPr lang="en-ZA" sz="2300" b="1" i="1" dirty="0" err="1" smtClean="0">
                <a:solidFill>
                  <a:srgbClr val="FF0000"/>
                </a:solidFill>
              </a:rPr>
              <a:t>meteo</a:t>
            </a:r>
            <a:r>
              <a:rPr lang="en-ZA" sz="2300" b="1" i="1" dirty="0" smtClean="0">
                <a:solidFill>
                  <a:srgbClr val="FF0000"/>
                </a:solidFill>
              </a:rPr>
              <a:t> and hydro observations network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arenR"/>
            </a:pPr>
            <a:r>
              <a:rPr lang="en-ZA" sz="2300" b="1" i="1" dirty="0" err="1" smtClean="0">
                <a:solidFill>
                  <a:srgbClr val="FF0000"/>
                </a:solidFill>
              </a:rPr>
              <a:t>Mekrou</a:t>
            </a:r>
            <a:r>
              <a:rPr lang="en-ZA" sz="2300" b="1" i="1" dirty="0" smtClean="0">
                <a:solidFill>
                  <a:srgbClr val="FF0000"/>
                </a:solidFill>
              </a:rPr>
              <a:t> Project (EU) to promote socio-economic development based on water resources well governance taking into climate change</a:t>
            </a:r>
            <a:endParaRPr lang="en-ZA" sz="2300" b="1" i="1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en-ZA" sz="2300" b="1" i="1" dirty="0" smtClean="0">
                <a:solidFill>
                  <a:srgbClr val="FF0000"/>
                </a:solidFill>
              </a:rPr>
              <a:t>Planned Actions of climate information producer Agencies at short, middle and long term :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ZA" sz="2300" b="1" i="1" dirty="0" smtClean="0">
                <a:solidFill>
                  <a:srgbClr val="FF0000"/>
                </a:solidFill>
              </a:rPr>
              <a:t>climate products </a:t>
            </a:r>
            <a:r>
              <a:rPr lang="en-ZA" sz="2300" b="1" i="1" dirty="0" err="1" smtClean="0">
                <a:solidFill>
                  <a:srgbClr val="FF0000"/>
                </a:solidFill>
              </a:rPr>
              <a:t>ans</a:t>
            </a:r>
            <a:r>
              <a:rPr lang="en-ZA" sz="2300" b="1" i="1" dirty="0" smtClean="0">
                <a:solidFill>
                  <a:srgbClr val="FF0000"/>
                </a:solidFill>
              </a:rPr>
              <a:t> services development and commercialization,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ZA" sz="2300" b="1" i="1" dirty="0" err="1" smtClean="0">
                <a:solidFill>
                  <a:srgbClr val="FF0000"/>
                </a:solidFill>
              </a:rPr>
              <a:t>meteo</a:t>
            </a:r>
            <a:r>
              <a:rPr lang="en-ZA" sz="2300" b="1" i="1" dirty="0" smtClean="0">
                <a:solidFill>
                  <a:srgbClr val="FF0000"/>
                </a:solidFill>
              </a:rPr>
              <a:t>, hydro et </a:t>
            </a:r>
            <a:r>
              <a:rPr lang="en-ZA" sz="2300" b="1" i="1" dirty="0" err="1" smtClean="0">
                <a:solidFill>
                  <a:srgbClr val="FF0000"/>
                </a:solidFill>
              </a:rPr>
              <a:t>oceano</a:t>
            </a:r>
            <a:r>
              <a:rPr lang="en-ZA" sz="2300" b="1" i="1" dirty="0" smtClean="0">
                <a:solidFill>
                  <a:srgbClr val="FF0000"/>
                </a:solidFill>
              </a:rPr>
              <a:t> observations networks extension,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LcParenR"/>
            </a:pPr>
            <a:r>
              <a:rPr lang="en-ZA" sz="2300" b="1" i="1" dirty="0" smtClean="0">
                <a:solidFill>
                  <a:srgbClr val="FF0000"/>
                </a:solidFill>
              </a:rPr>
              <a:t>data control process improvement.</a:t>
            </a:r>
            <a:endParaRPr lang="en-ZA" sz="23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10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55675950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24</a:t>
            </a:fld>
            <a:endParaRPr lang="en-ZA"/>
          </a:p>
        </p:txBody>
      </p:sp>
      <p:sp>
        <p:nvSpPr>
          <p:cNvPr id="19" name="Rectangle à coins arrondis 18"/>
          <p:cNvSpPr/>
          <p:nvPr/>
        </p:nvSpPr>
        <p:spPr>
          <a:xfrm>
            <a:off x="428626" y="1754142"/>
            <a:ext cx="11268074" cy="495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UNDP-GEF </a:t>
            </a:r>
            <a:r>
              <a:rPr lang="fr-FR" dirty="0" smtClean="0"/>
              <a:t>(</a:t>
            </a:r>
            <a:r>
              <a:rPr lang="fr-FR" dirty="0" err="1" smtClean="0"/>
              <a:t>Technical</a:t>
            </a:r>
            <a:r>
              <a:rPr lang="fr-FR" dirty="0" smtClean="0"/>
              <a:t> and </a:t>
            </a:r>
            <a:r>
              <a:rPr lang="fr-FR" dirty="0" err="1" smtClean="0"/>
              <a:t>financial</a:t>
            </a:r>
            <a:r>
              <a:rPr lang="fr-FR" dirty="0" smtClean="0"/>
              <a:t> support)</a:t>
            </a:r>
            <a:endParaRPr lang="fr-FR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47676" y="6307092"/>
            <a:ext cx="11268074" cy="4953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Final </a:t>
            </a:r>
            <a:r>
              <a:rPr lang="fr-FR" dirty="0" err="1" smtClean="0"/>
              <a:t>bénéficiaries</a:t>
            </a:r>
            <a:r>
              <a:rPr lang="fr-FR" dirty="0" smtClean="0"/>
              <a:t> </a:t>
            </a:r>
            <a:r>
              <a:rPr lang="fr-FR" dirty="0" smtClean="0"/>
              <a:t>= Population</a:t>
            </a:r>
            <a:endParaRPr lang="fr-FR" dirty="0"/>
          </a:p>
        </p:txBody>
      </p:sp>
      <p:cxnSp>
        <p:nvCxnSpPr>
          <p:cNvPr id="106" name="Connecteur droit avec flèche 105"/>
          <p:cNvCxnSpPr/>
          <p:nvPr/>
        </p:nvCxnSpPr>
        <p:spPr>
          <a:xfrm>
            <a:off x="6667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/>
          <p:nvPr/>
        </p:nvCxnSpPr>
        <p:spPr>
          <a:xfrm>
            <a:off x="11811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/>
          <p:nvPr/>
        </p:nvCxnSpPr>
        <p:spPr>
          <a:xfrm>
            <a:off x="16764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/>
          <p:nvPr/>
        </p:nvCxnSpPr>
        <p:spPr>
          <a:xfrm>
            <a:off x="21907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/>
          <p:cNvCxnSpPr/>
          <p:nvPr/>
        </p:nvCxnSpPr>
        <p:spPr>
          <a:xfrm>
            <a:off x="26670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/>
          <p:cNvCxnSpPr/>
          <p:nvPr/>
        </p:nvCxnSpPr>
        <p:spPr>
          <a:xfrm>
            <a:off x="31813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/>
          <p:nvPr/>
        </p:nvCxnSpPr>
        <p:spPr>
          <a:xfrm>
            <a:off x="36766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avec flèche 113"/>
          <p:cNvCxnSpPr/>
          <p:nvPr/>
        </p:nvCxnSpPr>
        <p:spPr>
          <a:xfrm>
            <a:off x="41910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/>
          <p:nvPr/>
        </p:nvCxnSpPr>
        <p:spPr>
          <a:xfrm>
            <a:off x="47053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/>
          <p:cNvCxnSpPr/>
          <p:nvPr/>
        </p:nvCxnSpPr>
        <p:spPr>
          <a:xfrm>
            <a:off x="52197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/>
          <p:nvPr/>
        </p:nvCxnSpPr>
        <p:spPr>
          <a:xfrm>
            <a:off x="57150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avec flèche 117"/>
          <p:cNvCxnSpPr/>
          <p:nvPr/>
        </p:nvCxnSpPr>
        <p:spPr>
          <a:xfrm>
            <a:off x="62293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/>
          <p:nvPr/>
        </p:nvCxnSpPr>
        <p:spPr>
          <a:xfrm>
            <a:off x="67056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avec flèche 119"/>
          <p:cNvCxnSpPr/>
          <p:nvPr/>
        </p:nvCxnSpPr>
        <p:spPr>
          <a:xfrm>
            <a:off x="72199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avec flèche 120"/>
          <p:cNvCxnSpPr/>
          <p:nvPr/>
        </p:nvCxnSpPr>
        <p:spPr>
          <a:xfrm>
            <a:off x="77152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avec flèche 121"/>
          <p:cNvCxnSpPr/>
          <p:nvPr/>
        </p:nvCxnSpPr>
        <p:spPr>
          <a:xfrm>
            <a:off x="82296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avec flèche 122"/>
          <p:cNvCxnSpPr/>
          <p:nvPr/>
        </p:nvCxnSpPr>
        <p:spPr>
          <a:xfrm>
            <a:off x="88582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/>
          <p:nvPr/>
        </p:nvCxnSpPr>
        <p:spPr>
          <a:xfrm>
            <a:off x="93726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avec flèche 124"/>
          <p:cNvCxnSpPr/>
          <p:nvPr/>
        </p:nvCxnSpPr>
        <p:spPr>
          <a:xfrm>
            <a:off x="98679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avec flèche 125"/>
          <p:cNvCxnSpPr/>
          <p:nvPr/>
        </p:nvCxnSpPr>
        <p:spPr>
          <a:xfrm>
            <a:off x="103822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/>
          <p:cNvCxnSpPr/>
          <p:nvPr/>
        </p:nvCxnSpPr>
        <p:spPr>
          <a:xfrm>
            <a:off x="108585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avec flèche 127"/>
          <p:cNvCxnSpPr/>
          <p:nvPr/>
        </p:nvCxnSpPr>
        <p:spPr>
          <a:xfrm>
            <a:off x="113728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/>
          <p:cNvCxnSpPr/>
          <p:nvPr/>
        </p:nvCxnSpPr>
        <p:spPr>
          <a:xfrm>
            <a:off x="9334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/>
          <p:nvPr/>
        </p:nvCxnSpPr>
        <p:spPr>
          <a:xfrm>
            <a:off x="14478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avec flèche 132"/>
          <p:cNvCxnSpPr/>
          <p:nvPr/>
        </p:nvCxnSpPr>
        <p:spPr>
          <a:xfrm>
            <a:off x="19431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avec flèche 133"/>
          <p:cNvCxnSpPr/>
          <p:nvPr/>
        </p:nvCxnSpPr>
        <p:spPr>
          <a:xfrm>
            <a:off x="24574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avec flèche 134"/>
          <p:cNvCxnSpPr/>
          <p:nvPr/>
        </p:nvCxnSpPr>
        <p:spPr>
          <a:xfrm>
            <a:off x="29337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avec flèche 135"/>
          <p:cNvCxnSpPr/>
          <p:nvPr/>
        </p:nvCxnSpPr>
        <p:spPr>
          <a:xfrm>
            <a:off x="34480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avec flèche 136"/>
          <p:cNvCxnSpPr/>
          <p:nvPr/>
        </p:nvCxnSpPr>
        <p:spPr>
          <a:xfrm>
            <a:off x="39433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avec flèche 137"/>
          <p:cNvCxnSpPr/>
          <p:nvPr/>
        </p:nvCxnSpPr>
        <p:spPr>
          <a:xfrm>
            <a:off x="44577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avec flèche 138"/>
          <p:cNvCxnSpPr/>
          <p:nvPr/>
        </p:nvCxnSpPr>
        <p:spPr>
          <a:xfrm>
            <a:off x="49720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/>
          <p:nvPr/>
        </p:nvCxnSpPr>
        <p:spPr>
          <a:xfrm>
            <a:off x="54864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avec flèche 140"/>
          <p:cNvCxnSpPr/>
          <p:nvPr/>
        </p:nvCxnSpPr>
        <p:spPr>
          <a:xfrm>
            <a:off x="59817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avec flèche 141"/>
          <p:cNvCxnSpPr/>
          <p:nvPr/>
        </p:nvCxnSpPr>
        <p:spPr>
          <a:xfrm>
            <a:off x="64960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avec flèche 142"/>
          <p:cNvCxnSpPr/>
          <p:nvPr/>
        </p:nvCxnSpPr>
        <p:spPr>
          <a:xfrm>
            <a:off x="69723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avec flèche 143"/>
          <p:cNvCxnSpPr/>
          <p:nvPr/>
        </p:nvCxnSpPr>
        <p:spPr>
          <a:xfrm>
            <a:off x="74866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avec flèche 144"/>
          <p:cNvCxnSpPr/>
          <p:nvPr/>
        </p:nvCxnSpPr>
        <p:spPr>
          <a:xfrm>
            <a:off x="79819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avec flèche 145"/>
          <p:cNvCxnSpPr/>
          <p:nvPr/>
        </p:nvCxnSpPr>
        <p:spPr>
          <a:xfrm>
            <a:off x="84963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avec flèche 146"/>
          <p:cNvCxnSpPr/>
          <p:nvPr/>
        </p:nvCxnSpPr>
        <p:spPr>
          <a:xfrm>
            <a:off x="91249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avec flèche 147"/>
          <p:cNvCxnSpPr/>
          <p:nvPr/>
        </p:nvCxnSpPr>
        <p:spPr>
          <a:xfrm>
            <a:off x="96393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avec flèche 148"/>
          <p:cNvCxnSpPr/>
          <p:nvPr/>
        </p:nvCxnSpPr>
        <p:spPr>
          <a:xfrm>
            <a:off x="101346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avec flèche 149"/>
          <p:cNvCxnSpPr/>
          <p:nvPr/>
        </p:nvCxnSpPr>
        <p:spPr>
          <a:xfrm>
            <a:off x="106489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/>
          <p:nvPr/>
        </p:nvCxnSpPr>
        <p:spPr>
          <a:xfrm>
            <a:off x="111252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avec flèche 151"/>
          <p:cNvCxnSpPr/>
          <p:nvPr/>
        </p:nvCxnSpPr>
        <p:spPr>
          <a:xfrm>
            <a:off x="116395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à coins arrondis 77"/>
          <p:cNvSpPr/>
          <p:nvPr/>
        </p:nvSpPr>
        <p:spPr>
          <a:xfrm>
            <a:off x="428625" y="5042172"/>
            <a:ext cx="2838450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Private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sector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tx1"/>
                </a:solidFill>
              </a:rPr>
              <a:t>+++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Clim. Info </a:t>
            </a:r>
            <a:r>
              <a:rPr lang="fr-FR" dirty="0" err="1" smtClean="0">
                <a:solidFill>
                  <a:schemeClr val="tx1"/>
                </a:solidFill>
              </a:rPr>
              <a:t>valorization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+ </a:t>
            </a:r>
            <a:r>
              <a:rPr lang="fr-FR" dirty="0" smtClean="0">
                <a:solidFill>
                  <a:schemeClr val="tx1"/>
                </a:solidFill>
              </a:rPr>
              <a:t>Financial support to EWS</a:t>
            </a:r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82" name="Rectangle à coins arrondis 81"/>
          <p:cNvSpPr/>
          <p:nvPr/>
        </p:nvSpPr>
        <p:spPr>
          <a:xfrm>
            <a:off x="8858250" y="5010150"/>
            <a:ext cx="2838450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Env</a:t>
            </a:r>
            <a:r>
              <a:rPr lang="fr-FR" dirty="0" smtClean="0">
                <a:solidFill>
                  <a:schemeClr val="tx1"/>
                </a:solidFill>
              </a:rPr>
              <a:t>-Clim. NGO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++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CC </a:t>
            </a:r>
            <a:r>
              <a:rPr lang="fr-FR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integration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into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development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+ 2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staffs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3" name="Rectangle à coins arrondis 82"/>
          <p:cNvSpPr/>
          <p:nvPr/>
        </p:nvSpPr>
        <p:spPr>
          <a:xfrm>
            <a:off x="8858250" y="2628900"/>
            <a:ext cx="2838450" cy="11239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Sust</a:t>
            </a:r>
            <a:r>
              <a:rPr lang="fr-FR" dirty="0" smtClean="0">
                <a:solidFill>
                  <a:schemeClr val="bg1"/>
                </a:solidFill>
              </a:rPr>
              <a:t>. Dev. Centre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+++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Climate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 info </a:t>
            </a:r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integration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into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sust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. Dev focus +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3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staffs 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+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USD 30,000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4" name="Rectangle à coins arrondis 83"/>
          <p:cNvSpPr/>
          <p:nvPr/>
        </p:nvSpPr>
        <p:spPr>
          <a:xfrm>
            <a:off x="8858250" y="3962400"/>
            <a:ext cx="2838450" cy="8366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Clim. Chang. </a:t>
            </a:r>
            <a:r>
              <a:rPr lang="fr-FR" dirty="0" err="1" smtClean="0">
                <a:solidFill>
                  <a:schemeClr val="tx1"/>
                </a:solidFill>
              </a:rPr>
              <a:t>Depart</a:t>
            </a:r>
            <a:r>
              <a:rPr lang="fr-FR" dirty="0" smtClean="0">
                <a:solidFill>
                  <a:schemeClr val="tx1"/>
                </a:solidFill>
              </a:rPr>
              <a:t>.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++</a:t>
            </a:r>
          </a:p>
          <a:p>
            <a:pPr algn="ctr"/>
            <a:r>
              <a:rPr lang="fr-FR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Climate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 info focus +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1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staff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+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USD 20,000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5" name="Rectangle à coins arrondis 84"/>
          <p:cNvSpPr/>
          <p:nvPr/>
        </p:nvSpPr>
        <p:spPr>
          <a:xfrm>
            <a:off x="428625" y="3992880"/>
            <a:ext cx="2838450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Hum</a:t>
            </a:r>
            <a:r>
              <a:rPr lang="fr-FR" dirty="0" smtClean="0">
                <a:solidFill>
                  <a:schemeClr val="tx1"/>
                </a:solidFill>
              </a:rPr>
              <a:t>. </a:t>
            </a:r>
            <a:r>
              <a:rPr lang="fr-FR" dirty="0" smtClean="0">
                <a:solidFill>
                  <a:schemeClr val="tx1"/>
                </a:solidFill>
              </a:rPr>
              <a:t>NGO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tx1"/>
                </a:solidFill>
              </a:rPr>
              <a:t>++</a:t>
            </a:r>
          </a:p>
          <a:p>
            <a:pPr algn="ctr"/>
            <a:r>
              <a:rPr lang="fr-FR" dirty="0" err="1">
                <a:solidFill>
                  <a:schemeClr val="tx1"/>
                </a:solidFill>
                <a:sym typeface="Wingdings" panose="05000000000000000000" pitchFamily="2" charset="2"/>
              </a:rPr>
              <a:t>Disaster</a:t>
            </a:r>
            <a:r>
              <a:rPr lang="fr-FR" dirty="0">
                <a:solidFill>
                  <a:schemeClr val="tx1"/>
                </a:solidFill>
                <a:sym typeface="Wingdings" panose="05000000000000000000" pitchFamily="2" charset="2"/>
              </a:rPr>
              <a:t> warning focus </a:t>
            </a:r>
            <a:r>
              <a:rPr lang="fr-FR" dirty="0" smtClean="0">
                <a:solidFill>
                  <a:schemeClr val="tx1"/>
                </a:solidFill>
              </a:rPr>
              <a:t>+ </a:t>
            </a:r>
            <a:r>
              <a:rPr lang="fr-FR" dirty="0" smtClean="0">
                <a:solidFill>
                  <a:schemeClr val="tx1"/>
                </a:solidFill>
              </a:rPr>
              <a:t>2 </a:t>
            </a:r>
            <a:r>
              <a:rPr lang="fr-FR" dirty="0" smtClean="0">
                <a:solidFill>
                  <a:schemeClr val="tx1"/>
                </a:solidFill>
              </a:rPr>
              <a:t>staffs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6" name="Rectangle à coins arrondis 85"/>
          <p:cNvSpPr/>
          <p:nvPr/>
        </p:nvSpPr>
        <p:spPr>
          <a:xfrm>
            <a:off x="428625" y="2762250"/>
            <a:ext cx="2838450" cy="11049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Disaster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Manag</a:t>
            </a:r>
            <a:r>
              <a:rPr lang="fr-FR" dirty="0" smtClean="0">
                <a:solidFill>
                  <a:schemeClr val="bg1"/>
                </a:solidFill>
              </a:rPr>
              <a:t>. Agency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+++</a:t>
            </a:r>
            <a:endParaRPr lang="fr-FR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algn="ctr"/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Disaster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 warning focus +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3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staffs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+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USD 20,000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7" name="Rectangle à coins arrondis 86"/>
          <p:cNvSpPr/>
          <p:nvPr/>
        </p:nvSpPr>
        <p:spPr>
          <a:xfrm>
            <a:off x="4648200" y="5181600"/>
            <a:ext cx="2838450" cy="76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Ocean</a:t>
            </a:r>
            <a:r>
              <a:rPr lang="fr-FR" dirty="0" smtClean="0">
                <a:solidFill>
                  <a:schemeClr val="bg1"/>
                </a:solidFill>
              </a:rPr>
              <a:t> Institute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+++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Oceano</a:t>
            </a:r>
            <a:r>
              <a:rPr lang="fr-FR" dirty="0" smtClean="0">
                <a:solidFill>
                  <a:schemeClr val="bg1"/>
                </a:solidFill>
              </a:rPr>
              <a:t> focus </a:t>
            </a:r>
            <a:r>
              <a:rPr lang="fr-FR" dirty="0" smtClean="0">
                <a:solidFill>
                  <a:schemeClr val="bg1"/>
                </a:solidFill>
              </a:rPr>
              <a:t>+ 3 </a:t>
            </a:r>
            <a:r>
              <a:rPr lang="fr-FR" dirty="0" smtClean="0">
                <a:solidFill>
                  <a:schemeClr val="bg1"/>
                </a:solidFill>
              </a:rPr>
              <a:t>staffs  + USD 26,200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8" name="Rectangle à coins arrondis 87"/>
          <p:cNvSpPr/>
          <p:nvPr/>
        </p:nvSpPr>
        <p:spPr>
          <a:xfrm>
            <a:off x="4648200" y="4038600"/>
            <a:ext cx="2838450" cy="8763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Met Office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++++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Meteo</a:t>
            </a:r>
            <a:r>
              <a:rPr lang="fr-FR" dirty="0" smtClean="0">
                <a:solidFill>
                  <a:schemeClr val="bg1"/>
                </a:solidFill>
              </a:rPr>
              <a:t> focus + </a:t>
            </a:r>
            <a:r>
              <a:rPr lang="fr-FR" dirty="0" smtClean="0">
                <a:solidFill>
                  <a:schemeClr val="bg1"/>
                </a:solidFill>
              </a:rPr>
              <a:t>4 </a:t>
            </a:r>
            <a:r>
              <a:rPr lang="fr-FR" dirty="0" smtClean="0">
                <a:solidFill>
                  <a:schemeClr val="bg1"/>
                </a:solidFill>
              </a:rPr>
              <a:t>staffs + USD 50,000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9" name="Rectangle à coins arrondis 88"/>
          <p:cNvSpPr/>
          <p:nvPr/>
        </p:nvSpPr>
        <p:spPr>
          <a:xfrm>
            <a:off x="4648200" y="2628900"/>
            <a:ext cx="2838450" cy="116205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Water </a:t>
            </a:r>
            <a:r>
              <a:rPr lang="fr-FR" dirty="0" err="1" smtClean="0">
                <a:solidFill>
                  <a:schemeClr val="bg1"/>
                </a:solidFill>
              </a:rPr>
              <a:t>Depart</a:t>
            </a:r>
            <a:r>
              <a:rPr lang="fr-FR" dirty="0" smtClean="0">
                <a:solidFill>
                  <a:schemeClr val="bg1"/>
                </a:solidFill>
              </a:rPr>
              <a:t>.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+++++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Project Management + hydro focus </a:t>
            </a:r>
            <a:r>
              <a:rPr lang="fr-FR" dirty="0" smtClean="0">
                <a:solidFill>
                  <a:schemeClr val="bg1"/>
                </a:solidFill>
              </a:rPr>
              <a:t>+ 6 </a:t>
            </a:r>
            <a:r>
              <a:rPr lang="fr-FR" dirty="0" smtClean="0">
                <a:solidFill>
                  <a:schemeClr val="bg1"/>
                </a:solidFill>
              </a:rPr>
              <a:t>staffs </a:t>
            </a:r>
            <a:r>
              <a:rPr lang="fr-FR" dirty="0" smtClean="0">
                <a:solidFill>
                  <a:schemeClr val="bg1"/>
                </a:solidFill>
              </a:rPr>
              <a:t>+ </a:t>
            </a:r>
            <a:r>
              <a:rPr lang="fr-FR" dirty="0" smtClean="0">
                <a:solidFill>
                  <a:schemeClr val="bg1"/>
                </a:solidFill>
              </a:rPr>
              <a:t>USD 130,000</a:t>
            </a:r>
            <a:endParaRPr lang="fr-FR" dirty="0" smtClean="0">
              <a:solidFill>
                <a:schemeClr val="bg1"/>
              </a:solidFill>
            </a:endParaRPr>
          </a:p>
        </p:txBody>
      </p:sp>
      <p:cxnSp>
        <p:nvCxnSpPr>
          <p:cNvPr id="90" name="Connecteur droit 89"/>
          <p:cNvCxnSpPr>
            <a:stCxn id="89" idx="1"/>
            <a:endCxn id="86" idx="3"/>
          </p:cNvCxnSpPr>
          <p:nvPr/>
        </p:nvCxnSpPr>
        <p:spPr>
          <a:xfrm flipH="1">
            <a:off x="3267075" y="3209925"/>
            <a:ext cx="1381125" cy="10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>
            <a:stCxn id="89" idx="1"/>
            <a:endCxn id="85" idx="3"/>
          </p:cNvCxnSpPr>
          <p:nvPr/>
        </p:nvCxnSpPr>
        <p:spPr>
          <a:xfrm flipH="1">
            <a:off x="3267075" y="3209925"/>
            <a:ext cx="1381125" cy="1240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/>
          <p:cNvCxnSpPr>
            <a:stCxn id="88" idx="1"/>
            <a:endCxn id="86" idx="3"/>
          </p:cNvCxnSpPr>
          <p:nvPr/>
        </p:nvCxnSpPr>
        <p:spPr>
          <a:xfrm flipH="1" flipV="1">
            <a:off x="3267075" y="3314700"/>
            <a:ext cx="1381125" cy="1162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>
            <a:stCxn id="88" idx="1"/>
            <a:endCxn id="85" idx="3"/>
          </p:cNvCxnSpPr>
          <p:nvPr/>
        </p:nvCxnSpPr>
        <p:spPr>
          <a:xfrm flipH="1" flipV="1">
            <a:off x="3267075" y="4450080"/>
            <a:ext cx="1381125" cy="26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>
            <a:stCxn id="87" idx="1"/>
            <a:endCxn id="86" idx="3"/>
          </p:cNvCxnSpPr>
          <p:nvPr/>
        </p:nvCxnSpPr>
        <p:spPr>
          <a:xfrm flipH="1" flipV="1">
            <a:off x="3267075" y="3314700"/>
            <a:ext cx="1381125" cy="22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>
            <a:stCxn id="87" idx="1"/>
            <a:endCxn id="85" idx="3"/>
          </p:cNvCxnSpPr>
          <p:nvPr/>
        </p:nvCxnSpPr>
        <p:spPr>
          <a:xfrm flipH="1" flipV="1">
            <a:off x="3267075" y="4450080"/>
            <a:ext cx="1381125" cy="1112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>
            <a:stCxn id="89" idx="3"/>
            <a:endCxn id="84" idx="1"/>
          </p:cNvCxnSpPr>
          <p:nvPr/>
        </p:nvCxnSpPr>
        <p:spPr>
          <a:xfrm>
            <a:off x="7486650" y="3209925"/>
            <a:ext cx="1371600" cy="1170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96"/>
          <p:cNvCxnSpPr>
            <a:stCxn id="89" idx="3"/>
            <a:endCxn id="83" idx="1"/>
          </p:cNvCxnSpPr>
          <p:nvPr/>
        </p:nvCxnSpPr>
        <p:spPr>
          <a:xfrm flipV="1">
            <a:off x="7486650" y="3190875"/>
            <a:ext cx="137160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>
            <a:stCxn id="89" idx="3"/>
            <a:endCxn id="82" idx="1"/>
          </p:cNvCxnSpPr>
          <p:nvPr/>
        </p:nvCxnSpPr>
        <p:spPr>
          <a:xfrm>
            <a:off x="7486650" y="3209925"/>
            <a:ext cx="1371600" cy="2257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>
            <a:stCxn id="88" idx="3"/>
            <a:endCxn id="84" idx="1"/>
          </p:cNvCxnSpPr>
          <p:nvPr/>
        </p:nvCxnSpPr>
        <p:spPr>
          <a:xfrm flipV="1">
            <a:off x="7486650" y="4380729"/>
            <a:ext cx="1371600" cy="96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/>
          <p:cNvCxnSpPr>
            <a:stCxn id="88" idx="3"/>
            <a:endCxn id="83" idx="1"/>
          </p:cNvCxnSpPr>
          <p:nvPr/>
        </p:nvCxnSpPr>
        <p:spPr>
          <a:xfrm flipV="1">
            <a:off x="7486650" y="3190875"/>
            <a:ext cx="1371600" cy="128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/>
          <p:cNvCxnSpPr>
            <a:stCxn id="88" idx="3"/>
            <a:endCxn id="82" idx="1"/>
          </p:cNvCxnSpPr>
          <p:nvPr/>
        </p:nvCxnSpPr>
        <p:spPr>
          <a:xfrm>
            <a:off x="7486650" y="4476750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>
            <a:stCxn id="87" idx="3"/>
            <a:endCxn id="84" idx="1"/>
          </p:cNvCxnSpPr>
          <p:nvPr/>
        </p:nvCxnSpPr>
        <p:spPr>
          <a:xfrm flipV="1">
            <a:off x="7486650" y="4380729"/>
            <a:ext cx="1371600" cy="1181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>
            <a:stCxn id="87" idx="3"/>
            <a:endCxn id="83" idx="1"/>
          </p:cNvCxnSpPr>
          <p:nvPr/>
        </p:nvCxnSpPr>
        <p:spPr>
          <a:xfrm flipV="1">
            <a:off x="7486650" y="3190875"/>
            <a:ext cx="1371600" cy="2371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>
            <a:stCxn id="87" idx="3"/>
            <a:endCxn id="82" idx="1"/>
          </p:cNvCxnSpPr>
          <p:nvPr/>
        </p:nvCxnSpPr>
        <p:spPr>
          <a:xfrm flipV="1">
            <a:off x="7486650" y="5467350"/>
            <a:ext cx="1371600" cy="95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128"/>
          <p:cNvCxnSpPr>
            <a:stCxn id="89" idx="2"/>
            <a:endCxn id="88" idx="0"/>
          </p:cNvCxnSpPr>
          <p:nvPr/>
        </p:nvCxnSpPr>
        <p:spPr>
          <a:xfrm>
            <a:off x="6067425" y="3790950"/>
            <a:ext cx="0" cy="247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>
            <a:stCxn id="88" idx="2"/>
            <a:endCxn id="87" idx="0"/>
          </p:cNvCxnSpPr>
          <p:nvPr/>
        </p:nvCxnSpPr>
        <p:spPr>
          <a:xfrm>
            <a:off x="6067425" y="491490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/>
          <p:cNvCxnSpPr>
            <a:stCxn id="86" idx="2"/>
            <a:endCxn id="85" idx="0"/>
          </p:cNvCxnSpPr>
          <p:nvPr/>
        </p:nvCxnSpPr>
        <p:spPr>
          <a:xfrm>
            <a:off x="1847850" y="3867150"/>
            <a:ext cx="0" cy="125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153"/>
          <p:cNvCxnSpPr>
            <a:stCxn id="84" idx="0"/>
            <a:endCxn id="83" idx="2"/>
          </p:cNvCxnSpPr>
          <p:nvPr/>
        </p:nvCxnSpPr>
        <p:spPr>
          <a:xfrm flipV="1">
            <a:off x="10277475" y="3752850"/>
            <a:ext cx="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>
            <a:stCxn id="82" idx="0"/>
            <a:endCxn id="84" idx="2"/>
          </p:cNvCxnSpPr>
          <p:nvPr/>
        </p:nvCxnSpPr>
        <p:spPr>
          <a:xfrm flipV="1">
            <a:off x="10277475" y="4799058"/>
            <a:ext cx="0" cy="211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78" idx="3"/>
            <a:endCxn id="89" idx="1"/>
          </p:cNvCxnSpPr>
          <p:nvPr/>
        </p:nvCxnSpPr>
        <p:spPr>
          <a:xfrm flipV="1">
            <a:off x="3267075" y="3209925"/>
            <a:ext cx="1381125" cy="228944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78" idx="3"/>
            <a:endCxn id="88" idx="1"/>
          </p:cNvCxnSpPr>
          <p:nvPr/>
        </p:nvCxnSpPr>
        <p:spPr>
          <a:xfrm flipV="1">
            <a:off x="3267075" y="4476750"/>
            <a:ext cx="1381125" cy="102262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78" idx="3"/>
            <a:endCxn id="87" idx="1"/>
          </p:cNvCxnSpPr>
          <p:nvPr/>
        </p:nvCxnSpPr>
        <p:spPr>
          <a:xfrm>
            <a:off x="3267075" y="5499372"/>
            <a:ext cx="1381125" cy="6322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3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62820358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" name="TextBox 6"/>
          <p:cNvSpPr txBox="1"/>
          <p:nvPr/>
        </p:nvSpPr>
        <p:spPr>
          <a:xfrm>
            <a:off x="401574" y="1618488"/>
            <a:ext cx="1146657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ZA" sz="2300" b="1" i="1" dirty="0" smtClean="0">
                <a:solidFill>
                  <a:srgbClr val="FF0000"/>
                </a:solidFill>
              </a:rPr>
              <a:t>To complete the development of our EWS by IT </a:t>
            </a:r>
            <a:r>
              <a:rPr lang="en-ZA" sz="2300" b="1" i="1" dirty="0" err="1" smtClean="0">
                <a:solidFill>
                  <a:srgbClr val="FF0000"/>
                </a:solidFill>
              </a:rPr>
              <a:t>equipments</a:t>
            </a:r>
            <a:r>
              <a:rPr lang="en-ZA" sz="2300" b="1" i="1" dirty="0" smtClean="0">
                <a:solidFill>
                  <a:srgbClr val="FF0000"/>
                </a:solidFill>
              </a:rPr>
              <a:t> and servers procurement and implementation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ZA" sz="2300" b="1" i="1" dirty="0" smtClean="0">
                <a:solidFill>
                  <a:srgbClr val="FF0000"/>
                </a:solidFill>
              </a:rPr>
              <a:t>To develop more the activities regarding data utilization, </a:t>
            </a:r>
            <a:r>
              <a:rPr lang="en-ZA" sz="2300" b="1" i="1" dirty="0" err="1" smtClean="0">
                <a:solidFill>
                  <a:srgbClr val="FF0000"/>
                </a:solidFill>
              </a:rPr>
              <a:t>valorization</a:t>
            </a:r>
            <a:r>
              <a:rPr lang="en-ZA" sz="2300" b="1" i="1" dirty="0" smtClean="0">
                <a:solidFill>
                  <a:srgbClr val="FF0000"/>
                </a:solidFill>
              </a:rPr>
              <a:t> and capitalization by government agencies, private sector, NGO and farmers including specific studies on economy of adaptation for the key affected development sectors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ZA" sz="2300" b="1" i="1" dirty="0" smtClean="0">
                <a:solidFill>
                  <a:srgbClr val="FF0000"/>
                </a:solidFill>
              </a:rPr>
              <a:t>To Update some national policies and strategic documents for planning of sustainable development.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ZA" sz="2300" b="1" i="1" dirty="0" smtClean="0">
                <a:solidFill>
                  <a:srgbClr val="FF0000"/>
                </a:solidFill>
              </a:rPr>
              <a:t>To Promote as project exit strategy the set-up of National hydro-climate risks forecasting </a:t>
            </a:r>
            <a:r>
              <a:rPr lang="en-ZA" sz="2300" b="1" i="1" dirty="0" err="1" smtClean="0">
                <a:solidFill>
                  <a:srgbClr val="FF0000"/>
                </a:solidFill>
              </a:rPr>
              <a:t>Center</a:t>
            </a:r>
            <a:r>
              <a:rPr lang="en-ZA" sz="2300" b="1" i="1" dirty="0" smtClean="0">
                <a:solidFill>
                  <a:srgbClr val="FF0000"/>
                </a:solidFill>
              </a:rPr>
              <a:t> based on all EWS </a:t>
            </a:r>
            <a:r>
              <a:rPr lang="en-ZA" sz="2300" b="1" i="1" dirty="0" err="1" smtClean="0">
                <a:solidFill>
                  <a:srgbClr val="FF0000"/>
                </a:solidFill>
              </a:rPr>
              <a:t>equipments</a:t>
            </a:r>
            <a:r>
              <a:rPr lang="en-ZA" sz="2300" b="1" i="1" dirty="0" smtClean="0">
                <a:solidFill>
                  <a:srgbClr val="FF0000"/>
                </a:solidFill>
              </a:rPr>
              <a:t> and human resources 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en-ZA" sz="23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43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224254"/>
              </p:ext>
            </p:extLst>
          </p:nvPr>
        </p:nvGraphicFramePr>
        <p:xfrm>
          <a:off x="1139190" y="2419798"/>
          <a:ext cx="9919447" cy="235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26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582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71687939"/>
              </p:ext>
            </p:extLst>
          </p:nvPr>
        </p:nvGraphicFramePr>
        <p:xfrm>
          <a:off x="278130" y="349445"/>
          <a:ext cx="9951720" cy="104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3</a:t>
            </a:fld>
            <a:endParaRPr lang="en-ZA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308278"/>
              </p:ext>
            </p:extLst>
          </p:nvPr>
        </p:nvGraphicFramePr>
        <p:xfrm>
          <a:off x="374650" y="1710266"/>
          <a:ext cx="115316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900"/>
                <a:gridCol w="10934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/>
                        <a:t>N°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err="1" smtClean="0"/>
                        <a:t>Completed</a:t>
                      </a:r>
                      <a:r>
                        <a:rPr lang="fr-FR" sz="2000" baseline="0" dirty="0" smtClean="0"/>
                        <a:t> </a:t>
                      </a:r>
                      <a:r>
                        <a:rPr lang="fr-FR" sz="2000" baseline="0" dirty="0" err="1" smtClean="0"/>
                        <a:t>a</a:t>
                      </a:r>
                      <a:r>
                        <a:rPr lang="fr-FR" sz="2000" dirty="0" err="1" smtClean="0"/>
                        <a:t>ctivities</a:t>
                      </a:r>
                      <a:r>
                        <a:rPr lang="fr-FR" sz="2000" baseline="0" dirty="0" smtClean="0"/>
                        <a:t> or </a:t>
                      </a:r>
                      <a:r>
                        <a:rPr lang="fr-FR" sz="2000" baseline="0" dirty="0" err="1" smtClean="0"/>
                        <a:t>obtained</a:t>
                      </a:r>
                      <a:r>
                        <a:rPr lang="fr-FR" sz="2000" baseline="0" dirty="0" smtClean="0"/>
                        <a:t> </a:t>
                      </a:r>
                      <a:r>
                        <a:rPr lang="fr-FR" sz="2000" baseline="0" dirty="0" err="1" smtClean="0"/>
                        <a:t>results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err="1" smtClean="0">
                          <a:solidFill>
                            <a:srgbClr val="FF0000"/>
                          </a:solidFill>
                        </a:rPr>
                        <a:t>Meteo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hydro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and </a:t>
                      </a:r>
                      <a:r>
                        <a:rPr lang="en-ZA" sz="2000" b="1" i="1" dirty="0" err="1" smtClean="0">
                          <a:solidFill>
                            <a:srgbClr val="FF0000"/>
                          </a:solidFill>
                        </a:rPr>
                        <a:t>oceano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dirty="0" err="1" smtClean="0">
                          <a:solidFill>
                            <a:srgbClr val="FF0000"/>
                          </a:solidFill>
                        </a:rPr>
                        <a:t>equipments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 providers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already contracted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, delivery on going and incoming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installation, rest is IT </a:t>
                      </a:r>
                      <a:r>
                        <a:rPr lang="en-ZA" sz="2000" b="1" i="1" dirty="0" err="1" smtClean="0">
                          <a:solidFill>
                            <a:srgbClr val="FF0000"/>
                          </a:solidFill>
                        </a:rPr>
                        <a:t>equipments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 (Server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Capacity building in EWS implementation at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Kenya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and Netherlands, set-up of National Inter-agencies Committee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for hydro-climate forecasting and warning with 4 agencies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, day-by-day manual monitoring river water level and flooding warning issuing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in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2014 and 2015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Implementation of both technical and institutional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framework (chaired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by Prime Minister)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for carry-up economical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modelling of climate change and his integration into Country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Budget Law.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Elaboration,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scattering and popularization of seasonal agro-hydro-climate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national forecasts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towards farmers and water managers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Implementation of SOP for warning bulletin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communication and diffusion with National Disaster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Management Agency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Identification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of climate products needs and opportunities for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private sector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Project global delivery at date =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61% (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including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baseline="0" dirty="0" err="1" smtClean="0">
                          <a:solidFill>
                            <a:srgbClr val="FF0000"/>
                          </a:solidFill>
                        </a:rPr>
                        <a:t>equipments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procurement in process)</a:t>
                      </a:r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4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25933130"/>
              </p:ext>
            </p:extLst>
          </p:nvPr>
        </p:nvGraphicFramePr>
        <p:xfrm>
          <a:off x="278130" y="349445"/>
          <a:ext cx="9951720" cy="104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4</a:t>
            </a:fld>
            <a:endParaRPr lang="en-ZA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919302"/>
              </p:ext>
            </p:extLst>
          </p:nvPr>
        </p:nvGraphicFramePr>
        <p:xfrm>
          <a:off x="374650" y="1710266"/>
          <a:ext cx="1162685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790"/>
                <a:gridCol w="868680"/>
                <a:gridCol w="6907530"/>
                <a:gridCol w="33718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/>
                        <a:t>N°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Date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Activities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Results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Dec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. 2013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Support from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UNDP-GEF by International Consultant Joseph INTSIFUL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en-ZA" sz="2000" b="1" i="1" baseline="30000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st</a:t>
                      </a: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 draft of technical specifications for standard </a:t>
                      </a:r>
                      <a:r>
                        <a:rPr lang="en-ZA" sz="2000" b="1" i="1" dirty="0" err="1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meteo</a:t>
                      </a:r>
                      <a:r>
                        <a:rPr lang="en-ZA" sz="2000" b="1" i="1" baseline="0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 and </a:t>
                      </a: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hydro </a:t>
                      </a:r>
                      <a:r>
                        <a:rPr lang="en-ZA" sz="2000" b="1" i="1" dirty="0" err="1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equipments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Feb.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2014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Sites identification mission by national agencies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Equipment</a:t>
                      </a:r>
                      <a:r>
                        <a:rPr lang="en-ZA" sz="2000" b="1" i="1" baseline="0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 list and type need for EWS available per site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March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2014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Taking into account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of deployed </a:t>
                      </a:r>
                      <a:r>
                        <a:rPr lang="en-ZA" sz="2000" b="1" i="1" baseline="0" dirty="0" err="1" smtClean="0">
                          <a:solidFill>
                            <a:srgbClr val="FF0000"/>
                          </a:solidFill>
                        </a:rPr>
                        <a:t>equipments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in the framework of others projects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(synergy with World Bank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PUGEMU initiative, French IRD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AMMA-CATCH project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and NAPA project (UNDP-GEF)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</a:rPr>
                        <a:t>List of </a:t>
                      </a:r>
                      <a:r>
                        <a:rPr lang="en-ZA" sz="2000" b="1" i="1" dirty="0" err="1" smtClean="0">
                          <a:solidFill>
                            <a:schemeClr val="accent5"/>
                          </a:solidFill>
                        </a:rPr>
                        <a:t>equipments</a:t>
                      </a: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</a:rPr>
                        <a:t> to be acquired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April </a:t>
                      </a:r>
                    </a:p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2014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Taking to account of lessons learned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and issued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remarks 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from visits completed in Kenya and Netherlands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, and exchanges with providers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(CIRDA launching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meeting here in Addis Ababa)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</a:rPr>
                        <a:t>Finalization of equipment</a:t>
                      </a:r>
                      <a:r>
                        <a:rPr lang="en-ZA" sz="2000" b="1" i="1" baseline="0" dirty="0" smtClean="0">
                          <a:solidFill>
                            <a:schemeClr val="accent5"/>
                          </a:solidFill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</a:rPr>
                        <a:t>specifications</a:t>
                      </a:r>
                      <a:endParaRPr lang="en-ZA" sz="2000" b="1" i="1" dirty="0" smtClean="0">
                        <a:solidFill>
                          <a:schemeClr val="accent5"/>
                        </a:solidFill>
                      </a:endParaRPr>
                    </a:p>
                    <a:p>
                      <a:pPr algn="ctr"/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May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2014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Contact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with WMO for advising us on technical specifications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 (without response)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Design of ITB draft</a:t>
                      </a:r>
                      <a:r>
                        <a:rPr lang="en-ZA" sz="2000" b="1" i="1" baseline="0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 by project team</a:t>
                      </a:r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4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5</a:t>
            </a:fld>
            <a:endParaRPr lang="en-ZA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533540"/>
              </p:ext>
            </p:extLst>
          </p:nvPr>
        </p:nvGraphicFramePr>
        <p:xfrm>
          <a:off x="374650" y="1683596"/>
          <a:ext cx="1162685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550"/>
                <a:gridCol w="1752600"/>
                <a:gridCol w="6172200"/>
                <a:gridCol w="3238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/>
                        <a:t>N°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Date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Activities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 smtClean="0"/>
                        <a:t>Results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July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2014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Analysis and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amendments of ITB draft by CO Procurement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Unit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Improved ITB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7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August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2014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Submission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</a:rPr>
                        <a:t> of draft ITB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to UNDP  HQ for advice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ITB </a:t>
                      </a: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submitted for validation</a:t>
                      </a:r>
                      <a:endParaRPr lang="fr-FR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8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</a:rPr>
                        <a:t>Sep. 2014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Integration</a:t>
                      </a:r>
                      <a:r>
                        <a:rPr lang="en-ZA" sz="2000" b="1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ZA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comments  and amendments of</a:t>
                      </a:r>
                      <a:r>
                        <a:rPr lang="en-ZA" sz="2000" b="1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UNDP HQ and final OK obtained</a:t>
                      </a:r>
                      <a:endParaRPr lang="fr-FR" sz="2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Final ITB to be published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9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Oct. 2014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Publication </a:t>
                      </a:r>
                      <a:r>
                        <a:rPr lang="en-ZA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of </a:t>
                      </a:r>
                      <a:r>
                        <a:rPr lang="en-ZA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ITB </a:t>
                      </a:r>
                      <a:r>
                        <a:rPr lang="en-ZA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at international level</a:t>
                      </a:r>
                      <a:endParaRPr lang="fr-FR" sz="2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Proposals</a:t>
                      </a:r>
                      <a:r>
                        <a:rPr lang="en-ZA" sz="2000" b="1" i="1" baseline="0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 from providers OK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Nov-Dec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. 2014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Selection of providers and report to UNDP HQ for advice</a:t>
                      </a:r>
                      <a:endParaRPr lang="en-ZA" sz="2000" b="1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Proposals analysis report</a:t>
                      </a:r>
                      <a:r>
                        <a:rPr lang="en-ZA" sz="2000" b="1" i="1" baseline="0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 available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February 2015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Approval of UNDP HQ obtained </a:t>
                      </a:r>
                      <a:endParaRPr lang="fr-FR" sz="2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Purchase Order (PO) issuing</a:t>
                      </a:r>
                      <a:endParaRPr lang="en-ZA" sz="2000" b="1" i="1" dirty="0" smtClean="0">
                        <a:solidFill>
                          <a:schemeClr val="accent5"/>
                        </a:solidFill>
                        <a:sym typeface="Wingdings" panose="05000000000000000000" pitchFamily="2" charset="2"/>
                      </a:endParaRPr>
                    </a:p>
                    <a:p>
                      <a:pPr algn="ctr"/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March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2015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Placing</a:t>
                      </a:r>
                      <a:r>
                        <a:rPr lang="en-ZA" sz="2000" b="1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Order delivering to selected providers</a:t>
                      </a:r>
                      <a:endParaRPr lang="fr-FR" sz="2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i="1" dirty="0" smtClean="0">
                          <a:solidFill>
                            <a:schemeClr val="accent5"/>
                          </a:solidFill>
                          <a:sym typeface="Wingdings" panose="05000000000000000000" pitchFamily="2" charset="2"/>
                        </a:rPr>
                        <a:t>Order on going</a:t>
                      </a:r>
                      <a:endParaRPr lang="fr-FR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i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July-Oct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.</a:t>
                      </a:r>
                      <a:r>
                        <a:rPr lang="en-ZA" sz="2000" b="1" i="1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ZA" sz="2000" b="1" i="1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2015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Equipments</a:t>
                      </a:r>
                      <a:r>
                        <a:rPr lang="fr-FR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fr-FR" sz="2000" b="1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delivery</a:t>
                      </a:r>
                      <a:r>
                        <a:rPr lang="fr-FR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, </a:t>
                      </a:r>
                      <a:r>
                        <a:rPr lang="fr-FR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installation et </a:t>
                      </a:r>
                      <a:r>
                        <a:rPr lang="fr-FR" sz="2000" b="1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set-up</a:t>
                      </a:r>
                      <a:r>
                        <a:rPr lang="fr-FR" sz="20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on </a:t>
                      </a:r>
                      <a:r>
                        <a:rPr lang="fr-FR" sz="2000" b="1" i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going</a:t>
                      </a:r>
                      <a:endParaRPr lang="fr-FR" sz="2000" b="1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i="1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Complete installation and </a:t>
                      </a:r>
                      <a:r>
                        <a:rPr lang="fr-FR" sz="2000" b="1" i="1" kern="1200" dirty="0" err="1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set-up</a:t>
                      </a:r>
                      <a:r>
                        <a:rPr lang="fr-FR" sz="2000" b="1" i="1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 OK</a:t>
                      </a:r>
                      <a:endParaRPr lang="fr-FR" sz="2000" b="1" i="1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e 6"/>
          <p:cNvGrpSpPr/>
          <p:nvPr/>
        </p:nvGrpSpPr>
        <p:grpSpPr>
          <a:xfrm>
            <a:off x="362999" y="469997"/>
            <a:ext cx="9942001" cy="1041205"/>
            <a:chOff x="4859" y="0"/>
            <a:chExt cx="9942001" cy="1041205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4859" y="0"/>
              <a:ext cx="9942001" cy="104120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35355" y="30496"/>
              <a:ext cx="9881009" cy="9802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8590" tIns="148590" rIns="148590" bIns="148590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900" kern="1200" dirty="0" smtClean="0"/>
                <a:t>Procurement process in 13 steps  by 22 months</a:t>
              </a:r>
              <a:endParaRPr lang="en-ZA" sz="3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6242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17819173"/>
              </p:ext>
            </p:extLst>
          </p:nvPr>
        </p:nvGraphicFramePr>
        <p:xfrm>
          <a:off x="278130" y="349445"/>
          <a:ext cx="9951720" cy="104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61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6</a:t>
            </a:fld>
            <a:endParaRPr lang="en-ZA"/>
          </a:p>
        </p:txBody>
      </p:sp>
      <p:sp>
        <p:nvSpPr>
          <p:cNvPr id="2" name="Rectangle à coins arrondis 1"/>
          <p:cNvSpPr/>
          <p:nvPr/>
        </p:nvSpPr>
        <p:spPr>
          <a:xfrm>
            <a:off x="6953250" y="497205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Env</a:t>
            </a:r>
            <a:r>
              <a:rPr lang="fr-FR" dirty="0" smtClean="0"/>
              <a:t>-Clim. NGO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6953250" y="430530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Subst. Dev. Centre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6953250" y="367665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Environm</a:t>
            </a:r>
            <a:r>
              <a:rPr lang="fr-FR" dirty="0" smtClean="0"/>
              <a:t>. </a:t>
            </a:r>
            <a:r>
              <a:rPr lang="fr-FR" dirty="0" err="1" smtClean="0"/>
              <a:t>Depart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6953250" y="300990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CC </a:t>
            </a:r>
            <a:r>
              <a:rPr lang="fr-FR" dirty="0" err="1" smtClean="0"/>
              <a:t>Dep</a:t>
            </a:r>
            <a:r>
              <a:rPr lang="fr-FR" dirty="0" err="1" smtClean="0"/>
              <a:t>art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4000500" y="430530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Hum. NGO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4000500" y="367665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Disaster</a:t>
            </a:r>
            <a:r>
              <a:rPr lang="fr-FR" dirty="0" smtClean="0"/>
              <a:t> </a:t>
            </a:r>
            <a:r>
              <a:rPr lang="fr-FR" dirty="0" err="1" smtClean="0"/>
              <a:t>Committee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000500" y="300990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Disaster</a:t>
            </a:r>
            <a:r>
              <a:rPr lang="fr-FR" dirty="0" smtClean="0"/>
              <a:t> Mg Agency</a:t>
            </a:r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1085850" y="497205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Ocean</a:t>
            </a:r>
            <a:r>
              <a:rPr lang="fr-FR" dirty="0" smtClean="0"/>
              <a:t> Institute</a:t>
            </a:r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085850" y="430530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ASECNA</a:t>
            </a:r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085850" y="367665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Meterolog</a:t>
            </a:r>
            <a:r>
              <a:rPr lang="fr-FR" dirty="0" smtClean="0"/>
              <a:t>. </a:t>
            </a:r>
            <a:r>
              <a:rPr lang="fr-FR" dirty="0" err="1" smtClean="0"/>
              <a:t>Depart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1085850" y="300990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Water </a:t>
            </a:r>
            <a:r>
              <a:rPr lang="fr-FR" dirty="0" err="1" smtClean="0"/>
              <a:t>Depart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9753600" y="367665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GEF</a:t>
            </a:r>
            <a:endParaRPr lang="fr-FR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9753600" y="300990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UNDP</a:t>
            </a:r>
            <a:endParaRPr lang="fr-FR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6305550" y="1924050"/>
            <a:ext cx="2667000" cy="933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rgbClr val="002060"/>
                </a:solidFill>
              </a:rPr>
              <a:t>Climate</a:t>
            </a:r>
            <a:r>
              <a:rPr lang="fr-FR" b="1" dirty="0" smtClean="0">
                <a:solidFill>
                  <a:srgbClr val="002060"/>
                </a:solidFill>
              </a:rPr>
              <a:t> info </a:t>
            </a:r>
            <a:r>
              <a:rPr lang="fr-FR" b="1" dirty="0" err="1" smtClean="0">
                <a:solidFill>
                  <a:srgbClr val="002060"/>
                </a:solidFill>
              </a:rPr>
              <a:t>Users</a:t>
            </a:r>
            <a:r>
              <a:rPr lang="fr-FR" b="1" dirty="0" smtClean="0">
                <a:solidFill>
                  <a:srgbClr val="002060"/>
                </a:solidFill>
              </a:rPr>
              <a:t> (</a:t>
            </a:r>
            <a:r>
              <a:rPr lang="fr-FR" b="1" dirty="0" err="1" smtClean="0">
                <a:solidFill>
                  <a:srgbClr val="002060"/>
                </a:solidFill>
              </a:rPr>
              <a:t>Development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</a:rPr>
              <a:t>sectors</a:t>
            </a:r>
            <a:r>
              <a:rPr lang="fr-FR" b="1" dirty="0" smtClean="0">
                <a:solidFill>
                  <a:srgbClr val="002060"/>
                </a:solidFill>
              </a:rPr>
              <a:t> managers and </a:t>
            </a:r>
            <a:r>
              <a:rPr lang="fr-FR" b="1" dirty="0" err="1" smtClean="0">
                <a:solidFill>
                  <a:srgbClr val="002060"/>
                </a:solidFill>
              </a:rPr>
              <a:t>actors</a:t>
            </a:r>
            <a:r>
              <a:rPr lang="fr-FR" b="1" dirty="0" smtClean="0">
                <a:solidFill>
                  <a:srgbClr val="002060"/>
                </a:solidFill>
              </a:rPr>
              <a:t>)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3352800" y="1924050"/>
            <a:ext cx="2667000" cy="933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Warning </a:t>
            </a:r>
            <a:r>
              <a:rPr lang="fr-FR" b="1" dirty="0" smtClean="0">
                <a:solidFill>
                  <a:srgbClr val="002060"/>
                </a:solidFill>
              </a:rPr>
              <a:t>bulletins </a:t>
            </a:r>
            <a:r>
              <a:rPr lang="fr-FR" b="1" dirty="0" err="1" smtClean="0">
                <a:solidFill>
                  <a:srgbClr val="002060"/>
                </a:solidFill>
              </a:rPr>
              <a:t>Users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endParaRPr lang="fr-FR" b="1" dirty="0" smtClean="0">
              <a:solidFill>
                <a:srgbClr val="002060"/>
              </a:solidFill>
            </a:endParaRPr>
          </a:p>
          <a:p>
            <a:pPr algn="ctr"/>
            <a:r>
              <a:rPr lang="fr-FR" b="1" dirty="0" smtClean="0">
                <a:solidFill>
                  <a:srgbClr val="002060"/>
                </a:solidFill>
              </a:rPr>
              <a:t>(</a:t>
            </a:r>
            <a:r>
              <a:rPr lang="fr-FR" b="1" dirty="0" err="1" smtClean="0">
                <a:solidFill>
                  <a:srgbClr val="002060"/>
                </a:solidFill>
              </a:rPr>
              <a:t>Disaster</a:t>
            </a:r>
            <a:r>
              <a:rPr lang="fr-FR" b="1" dirty="0" smtClean="0">
                <a:solidFill>
                  <a:srgbClr val="002060"/>
                </a:solidFill>
              </a:rPr>
              <a:t> and </a:t>
            </a:r>
            <a:r>
              <a:rPr lang="fr-FR" b="1" dirty="0" err="1" smtClean="0">
                <a:solidFill>
                  <a:srgbClr val="002060"/>
                </a:solidFill>
              </a:rPr>
              <a:t>crisis</a:t>
            </a:r>
            <a:r>
              <a:rPr lang="fr-FR" b="1" dirty="0" smtClean="0">
                <a:solidFill>
                  <a:srgbClr val="002060"/>
                </a:solidFill>
              </a:rPr>
              <a:t> focus)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38150" y="1924050"/>
            <a:ext cx="2667000" cy="933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rgbClr val="002060"/>
                </a:solidFill>
              </a:rPr>
              <a:t>Climate</a:t>
            </a:r>
            <a:r>
              <a:rPr lang="fr-FR" b="1" dirty="0" smtClean="0">
                <a:solidFill>
                  <a:srgbClr val="002060"/>
                </a:solidFill>
              </a:rPr>
              <a:t> info and warning </a:t>
            </a:r>
            <a:r>
              <a:rPr lang="fr-FR" b="1" dirty="0" err="1" smtClean="0">
                <a:solidFill>
                  <a:srgbClr val="002060"/>
                </a:solidFill>
              </a:rPr>
              <a:t>producers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9105900" y="1924050"/>
            <a:ext cx="2667000" cy="933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rgbClr val="002060"/>
                </a:solidFill>
              </a:rPr>
              <a:t>Development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</a:rPr>
              <a:t>partners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000500" y="4972050"/>
            <a:ext cx="131445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 System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622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99640150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7</a:t>
            </a:fld>
            <a:endParaRPr lang="en-ZA"/>
          </a:p>
        </p:txBody>
      </p:sp>
      <p:sp>
        <p:nvSpPr>
          <p:cNvPr id="6" name="Rectangle à coins arrondis 5"/>
          <p:cNvSpPr/>
          <p:nvPr/>
        </p:nvSpPr>
        <p:spPr>
          <a:xfrm>
            <a:off x="8858250" y="5010150"/>
            <a:ext cx="2838450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Env</a:t>
            </a:r>
            <a:r>
              <a:rPr lang="fr-FR" dirty="0" smtClean="0">
                <a:solidFill>
                  <a:schemeClr val="tx1"/>
                </a:solidFill>
              </a:rPr>
              <a:t>-Clim. NGO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++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CC </a:t>
            </a:r>
            <a:r>
              <a:rPr lang="fr-FR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integration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into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development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+ 2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staffs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858250" y="2628900"/>
            <a:ext cx="2838450" cy="11239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Sust</a:t>
            </a:r>
            <a:r>
              <a:rPr lang="fr-FR" dirty="0" smtClean="0">
                <a:solidFill>
                  <a:schemeClr val="bg1"/>
                </a:solidFill>
              </a:rPr>
              <a:t>. Dev. Centre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+++</a:t>
            </a:r>
          </a:p>
          <a:p>
            <a:pPr algn="ctr"/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Climate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 info </a:t>
            </a:r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integration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into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sust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. Dev focus +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3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staffs 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+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USD 30,000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8858250" y="3962400"/>
            <a:ext cx="2838450" cy="8366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Clim. Chang. </a:t>
            </a:r>
            <a:r>
              <a:rPr lang="fr-FR" dirty="0" err="1" smtClean="0">
                <a:solidFill>
                  <a:schemeClr val="tx1"/>
                </a:solidFill>
              </a:rPr>
              <a:t>Depart</a:t>
            </a:r>
            <a:r>
              <a:rPr lang="fr-FR" dirty="0" smtClean="0">
                <a:solidFill>
                  <a:schemeClr val="tx1"/>
                </a:solidFill>
              </a:rPr>
              <a:t>.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++</a:t>
            </a:r>
          </a:p>
          <a:p>
            <a:pPr algn="ctr"/>
            <a:r>
              <a:rPr lang="fr-FR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Climate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 info focus +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1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staff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+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USD 20,000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625" y="4312920"/>
            <a:ext cx="2838450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Hum</a:t>
            </a:r>
            <a:r>
              <a:rPr lang="fr-FR" dirty="0" smtClean="0">
                <a:solidFill>
                  <a:schemeClr val="tx1"/>
                </a:solidFill>
              </a:rPr>
              <a:t>. </a:t>
            </a:r>
            <a:r>
              <a:rPr lang="fr-FR" dirty="0" smtClean="0">
                <a:solidFill>
                  <a:schemeClr val="tx1"/>
                </a:solidFill>
              </a:rPr>
              <a:t>NGO </a:t>
            </a:r>
            <a:r>
              <a:rPr lang="fr-FR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tx1"/>
                </a:solidFill>
              </a:rPr>
              <a:t>++</a:t>
            </a:r>
          </a:p>
          <a:p>
            <a:pPr algn="ctr"/>
            <a:r>
              <a:rPr lang="fr-FR" dirty="0" err="1">
                <a:solidFill>
                  <a:schemeClr val="tx1"/>
                </a:solidFill>
                <a:sym typeface="Wingdings" panose="05000000000000000000" pitchFamily="2" charset="2"/>
              </a:rPr>
              <a:t>Disaster</a:t>
            </a:r>
            <a:r>
              <a:rPr lang="fr-FR" dirty="0">
                <a:solidFill>
                  <a:schemeClr val="tx1"/>
                </a:solidFill>
                <a:sym typeface="Wingdings" panose="05000000000000000000" pitchFamily="2" charset="2"/>
              </a:rPr>
              <a:t> warning focus </a:t>
            </a:r>
            <a:r>
              <a:rPr lang="fr-FR" dirty="0" smtClean="0">
                <a:solidFill>
                  <a:schemeClr val="tx1"/>
                </a:solidFill>
              </a:rPr>
              <a:t>+ </a:t>
            </a:r>
            <a:r>
              <a:rPr lang="fr-FR" dirty="0" smtClean="0">
                <a:solidFill>
                  <a:schemeClr val="tx1"/>
                </a:solidFill>
              </a:rPr>
              <a:t>2 </a:t>
            </a:r>
            <a:r>
              <a:rPr lang="fr-FR" dirty="0" smtClean="0">
                <a:solidFill>
                  <a:schemeClr val="tx1"/>
                </a:solidFill>
              </a:rPr>
              <a:t>staffs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28625" y="2762250"/>
            <a:ext cx="2838450" cy="11049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Disaster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Manag</a:t>
            </a:r>
            <a:r>
              <a:rPr lang="fr-FR" dirty="0" smtClean="0">
                <a:solidFill>
                  <a:schemeClr val="bg1"/>
                </a:solidFill>
              </a:rPr>
              <a:t>. Agency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+++</a:t>
            </a:r>
            <a:endParaRPr lang="fr-FR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algn="ctr"/>
            <a:r>
              <a:rPr lang="fr-FR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Disaster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 warning focus +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3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staffs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+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USD 20,000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648200" y="5181600"/>
            <a:ext cx="2838450" cy="76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Ocean</a:t>
            </a:r>
            <a:r>
              <a:rPr lang="fr-FR" dirty="0" smtClean="0">
                <a:solidFill>
                  <a:schemeClr val="bg1"/>
                </a:solidFill>
              </a:rPr>
              <a:t> Institute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+++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Oceano</a:t>
            </a:r>
            <a:r>
              <a:rPr lang="fr-FR" dirty="0" smtClean="0">
                <a:solidFill>
                  <a:schemeClr val="bg1"/>
                </a:solidFill>
              </a:rPr>
              <a:t> focus </a:t>
            </a:r>
            <a:r>
              <a:rPr lang="fr-FR" dirty="0" smtClean="0">
                <a:solidFill>
                  <a:schemeClr val="bg1"/>
                </a:solidFill>
              </a:rPr>
              <a:t>+ 3 </a:t>
            </a:r>
            <a:r>
              <a:rPr lang="fr-FR" dirty="0" smtClean="0">
                <a:solidFill>
                  <a:schemeClr val="bg1"/>
                </a:solidFill>
              </a:rPr>
              <a:t>staffs  + USD 26,200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648200" y="4038600"/>
            <a:ext cx="2838450" cy="8763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Met Office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++++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Meteo</a:t>
            </a:r>
            <a:r>
              <a:rPr lang="fr-FR" dirty="0" smtClean="0">
                <a:solidFill>
                  <a:schemeClr val="bg1"/>
                </a:solidFill>
              </a:rPr>
              <a:t> focus + </a:t>
            </a:r>
            <a:r>
              <a:rPr lang="fr-FR" dirty="0" smtClean="0">
                <a:solidFill>
                  <a:schemeClr val="bg1"/>
                </a:solidFill>
              </a:rPr>
              <a:t>4 </a:t>
            </a:r>
            <a:r>
              <a:rPr lang="fr-FR" dirty="0" smtClean="0">
                <a:solidFill>
                  <a:schemeClr val="bg1"/>
                </a:solidFill>
              </a:rPr>
              <a:t>staffs + USD 50,000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4648200" y="2628900"/>
            <a:ext cx="2838450" cy="116205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Water </a:t>
            </a:r>
            <a:r>
              <a:rPr lang="fr-FR" dirty="0" err="1" smtClean="0">
                <a:solidFill>
                  <a:schemeClr val="bg1"/>
                </a:solidFill>
              </a:rPr>
              <a:t>Depart</a:t>
            </a:r>
            <a:r>
              <a:rPr lang="fr-FR" dirty="0" smtClean="0">
                <a:solidFill>
                  <a:schemeClr val="bg1"/>
                </a:solidFill>
              </a:rPr>
              <a:t>. </a:t>
            </a:r>
            <a:r>
              <a:rPr lang="fr-FR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+++++</a:t>
            </a:r>
            <a:endParaRPr lang="fr-FR" dirty="0" smtClean="0">
              <a:solidFill>
                <a:schemeClr val="bg1"/>
              </a:solidFill>
            </a:endParaRPr>
          </a:p>
          <a:p>
            <a:pPr algn="ctr"/>
            <a:r>
              <a:rPr lang="fr-FR" dirty="0" smtClean="0">
                <a:solidFill>
                  <a:schemeClr val="bg1"/>
                </a:solidFill>
              </a:rPr>
              <a:t>Project Management + hydro focus </a:t>
            </a:r>
            <a:r>
              <a:rPr lang="fr-FR" dirty="0" smtClean="0">
                <a:solidFill>
                  <a:schemeClr val="bg1"/>
                </a:solidFill>
              </a:rPr>
              <a:t>+ 6 </a:t>
            </a:r>
            <a:r>
              <a:rPr lang="fr-FR" dirty="0" smtClean="0">
                <a:solidFill>
                  <a:schemeClr val="bg1"/>
                </a:solidFill>
              </a:rPr>
              <a:t>staffs </a:t>
            </a:r>
            <a:r>
              <a:rPr lang="fr-FR" dirty="0" smtClean="0">
                <a:solidFill>
                  <a:schemeClr val="bg1"/>
                </a:solidFill>
              </a:rPr>
              <a:t>+ </a:t>
            </a:r>
            <a:r>
              <a:rPr lang="fr-FR" dirty="0" smtClean="0">
                <a:solidFill>
                  <a:schemeClr val="bg1"/>
                </a:solidFill>
              </a:rPr>
              <a:t>USD 130,000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28626" y="1754142"/>
            <a:ext cx="11268074" cy="495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UNDP-GEF </a:t>
            </a:r>
            <a:r>
              <a:rPr lang="fr-FR" dirty="0" smtClean="0"/>
              <a:t>(</a:t>
            </a:r>
            <a:r>
              <a:rPr lang="fr-FR" dirty="0" err="1" smtClean="0"/>
              <a:t>Technical</a:t>
            </a:r>
            <a:r>
              <a:rPr lang="fr-FR" dirty="0" smtClean="0"/>
              <a:t> and </a:t>
            </a:r>
            <a:r>
              <a:rPr lang="fr-FR" dirty="0" err="1" smtClean="0"/>
              <a:t>financial</a:t>
            </a:r>
            <a:r>
              <a:rPr lang="fr-FR" dirty="0" smtClean="0"/>
              <a:t> support)</a:t>
            </a:r>
            <a:endParaRPr lang="fr-FR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47676" y="6307092"/>
            <a:ext cx="11268074" cy="4953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Final </a:t>
            </a:r>
            <a:r>
              <a:rPr lang="fr-FR" dirty="0" err="1" smtClean="0"/>
              <a:t>beneficiaries</a:t>
            </a:r>
            <a:r>
              <a:rPr lang="fr-FR" dirty="0" smtClean="0"/>
              <a:t> </a:t>
            </a:r>
            <a:r>
              <a:rPr lang="fr-FR" dirty="0" smtClean="0"/>
              <a:t>= Population</a:t>
            </a:r>
            <a:endParaRPr lang="fr-FR" dirty="0"/>
          </a:p>
        </p:txBody>
      </p:sp>
      <p:cxnSp>
        <p:nvCxnSpPr>
          <p:cNvPr id="38" name="Connecteur droit 37"/>
          <p:cNvCxnSpPr>
            <a:stCxn id="17" idx="1"/>
            <a:endCxn id="13" idx="3"/>
          </p:cNvCxnSpPr>
          <p:nvPr/>
        </p:nvCxnSpPr>
        <p:spPr>
          <a:xfrm flipH="1">
            <a:off x="3267075" y="3209925"/>
            <a:ext cx="1381125" cy="10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stCxn id="17" idx="1"/>
            <a:endCxn id="11" idx="3"/>
          </p:cNvCxnSpPr>
          <p:nvPr/>
        </p:nvCxnSpPr>
        <p:spPr>
          <a:xfrm flipH="1">
            <a:off x="3267075" y="3209925"/>
            <a:ext cx="1381125" cy="1560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16" idx="1"/>
            <a:endCxn id="13" idx="3"/>
          </p:cNvCxnSpPr>
          <p:nvPr/>
        </p:nvCxnSpPr>
        <p:spPr>
          <a:xfrm flipH="1" flipV="1">
            <a:off x="3267075" y="3314700"/>
            <a:ext cx="1381125" cy="1162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16" idx="1"/>
            <a:endCxn id="11" idx="3"/>
          </p:cNvCxnSpPr>
          <p:nvPr/>
        </p:nvCxnSpPr>
        <p:spPr>
          <a:xfrm flipH="1">
            <a:off x="3267075" y="4476750"/>
            <a:ext cx="1381125" cy="293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14" idx="1"/>
            <a:endCxn id="13" idx="3"/>
          </p:cNvCxnSpPr>
          <p:nvPr/>
        </p:nvCxnSpPr>
        <p:spPr>
          <a:xfrm flipH="1" flipV="1">
            <a:off x="3267075" y="3314700"/>
            <a:ext cx="1381125" cy="2247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14" idx="1"/>
            <a:endCxn id="11" idx="3"/>
          </p:cNvCxnSpPr>
          <p:nvPr/>
        </p:nvCxnSpPr>
        <p:spPr>
          <a:xfrm flipH="1" flipV="1">
            <a:off x="3267075" y="4770120"/>
            <a:ext cx="1381125" cy="792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17" idx="3"/>
            <a:endCxn id="10" idx="1"/>
          </p:cNvCxnSpPr>
          <p:nvPr/>
        </p:nvCxnSpPr>
        <p:spPr>
          <a:xfrm>
            <a:off x="7486650" y="3209925"/>
            <a:ext cx="1371600" cy="1170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17" idx="3"/>
            <a:endCxn id="8" idx="1"/>
          </p:cNvCxnSpPr>
          <p:nvPr/>
        </p:nvCxnSpPr>
        <p:spPr>
          <a:xfrm flipV="1">
            <a:off x="7486650" y="3190875"/>
            <a:ext cx="137160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stCxn id="17" idx="3"/>
            <a:endCxn id="6" idx="1"/>
          </p:cNvCxnSpPr>
          <p:nvPr/>
        </p:nvCxnSpPr>
        <p:spPr>
          <a:xfrm>
            <a:off x="7486650" y="3209925"/>
            <a:ext cx="1371600" cy="2257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>
            <a:stCxn id="16" idx="3"/>
            <a:endCxn id="10" idx="1"/>
          </p:cNvCxnSpPr>
          <p:nvPr/>
        </p:nvCxnSpPr>
        <p:spPr>
          <a:xfrm flipV="1">
            <a:off x="7486650" y="4380729"/>
            <a:ext cx="1371600" cy="96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16" idx="3"/>
            <a:endCxn id="8" idx="1"/>
          </p:cNvCxnSpPr>
          <p:nvPr/>
        </p:nvCxnSpPr>
        <p:spPr>
          <a:xfrm flipV="1">
            <a:off x="7486650" y="3190875"/>
            <a:ext cx="1371600" cy="128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16" idx="3"/>
            <a:endCxn id="6" idx="1"/>
          </p:cNvCxnSpPr>
          <p:nvPr/>
        </p:nvCxnSpPr>
        <p:spPr>
          <a:xfrm>
            <a:off x="7486650" y="4476750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14" idx="3"/>
            <a:endCxn id="10" idx="1"/>
          </p:cNvCxnSpPr>
          <p:nvPr/>
        </p:nvCxnSpPr>
        <p:spPr>
          <a:xfrm flipV="1">
            <a:off x="7486650" y="4380729"/>
            <a:ext cx="1371600" cy="1181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14" idx="3"/>
            <a:endCxn id="8" idx="1"/>
          </p:cNvCxnSpPr>
          <p:nvPr/>
        </p:nvCxnSpPr>
        <p:spPr>
          <a:xfrm flipV="1">
            <a:off x="7486650" y="3190875"/>
            <a:ext cx="1371600" cy="2371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14" idx="3"/>
            <a:endCxn id="6" idx="1"/>
          </p:cNvCxnSpPr>
          <p:nvPr/>
        </p:nvCxnSpPr>
        <p:spPr>
          <a:xfrm flipV="1">
            <a:off x="7486650" y="5467350"/>
            <a:ext cx="1371600" cy="95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>
            <a:stCxn id="17" idx="2"/>
            <a:endCxn id="16" idx="0"/>
          </p:cNvCxnSpPr>
          <p:nvPr/>
        </p:nvCxnSpPr>
        <p:spPr>
          <a:xfrm>
            <a:off x="6067425" y="3790950"/>
            <a:ext cx="0" cy="247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stCxn id="16" idx="2"/>
            <a:endCxn id="14" idx="0"/>
          </p:cNvCxnSpPr>
          <p:nvPr/>
        </p:nvCxnSpPr>
        <p:spPr>
          <a:xfrm>
            <a:off x="6067425" y="491490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>
            <a:stCxn id="13" idx="2"/>
            <a:endCxn id="11" idx="0"/>
          </p:cNvCxnSpPr>
          <p:nvPr/>
        </p:nvCxnSpPr>
        <p:spPr>
          <a:xfrm>
            <a:off x="1847850" y="3867150"/>
            <a:ext cx="0" cy="44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>
            <a:stCxn id="10" idx="0"/>
            <a:endCxn id="8" idx="2"/>
          </p:cNvCxnSpPr>
          <p:nvPr/>
        </p:nvCxnSpPr>
        <p:spPr>
          <a:xfrm flipV="1">
            <a:off x="10277475" y="3752850"/>
            <a:ext cx="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103"/>
          <p:cNvCxnSpPr>
            <a:stCxn id="6" idx="0"/>
            <a:endCxn id="10" idx="2"/>
          </p:cNvCxnSpPr>
          <p:nvPr/>
        </p:nvCxnSpPr>
        <p:spPr>
          <a:xfrm flipV="1">
            <a:off x="10277475" y="4799058"/>
            <a:ext cx="0" cy="211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/>
          <p:nvPr/>
        </p:nvCxnSpPr>
        <p:spPr>
          <a:xfrm>
            <a:off x="6667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/>
          <p:nvPr/>
        </p:nvCxnSpPr>
        <p:spPr>
          <a:xfrm>
            <a:off x="11811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/>
          <p:nvPr/>
        </p:nvCxnSpPr>
        <p:spPr>
          <a:xfrm>
            <a:off x="16764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/>
          <p:nvPr/>
        </p:nvCxnSpPr>
        <p:spPr>
          <a:xfrm>
            <a:off x="21907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/>
          <p:cNvCxnSpPr/>
          <p:nvPr/>
        </p:nvCxnSpPr>
        <p:spPr>
          <a:xfrm>
            <a:off x="26670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/>
          <p:cNvCxnSpPr/>
          <p:nvPr/>
        </p:nvCxnSpPr>
        <p:spPr>
          <a:xfrm>
            <a:off x="31813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/>
          <p:nvPr/>
        </p:nvCxnSpPr>
        <p:spPr>
          <a:xfrm>
            <a:off x="36766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avec flèche 113"/>
          <p:cNvCxnSpPr/>
          <p:nvPr/>
        </p:nvCxnSpPr>
        <p:spPr>
          <a:xfrm>
            <a:off x="41910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/>
          <p:nvPr/>
        </p:nvCxnSpPr>
        <p:spPr>
          <a:xfrm>
            <a:off x="47053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/>
          <p:cNvCxnSpPr/>
          <p:nvPr/>
        </p:nvCxnSpPr>
        <p:spPr>
          <a:xfrm>
            <a:off x="52197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/>
          <p:nvPr/>
        </p:nvCxnSpPr>
        <p:spPr>
          <a:xfrm>
            <a:off x="57150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avec flèche 117"/>
          <p:cNvCxnSpPr/>
          <p:nvPr/>
        </p:nvCxnSpPr>
        <p:spPr>
          <a:xfrm>
            <a:off x="62293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/>
          <p:nvPr/>
        </p:nvCxnSpPr>
        <p:spPr>
          <a:xfrm>
            <a:off x="67056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avec flèche 119"/>
          <p:cNvCxnSpPr/>
          <p:nvPr/>
        </p:nvCxnSpPr>
        <p:spPr>
          <a:xfrm>
            <a:off x="72199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avec flèche 120"/>
          <p:cNvCxnSpPr/>
          <p:nvPr/>
        </p:nvCxnSpPr>
        <p:spPr>
          <a:xfrm>
            <a:off x="77152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avec flèche 121"/>
          <p:cNvCxnSpPr/>
          <p:nvPr/>
        </p:nvCxnSpPr>
        <p:spPr>
          <a:xfrm>
            <a:off x="82296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avec flèche 122"/>
          <p:cNvCxnSpPr/>
          <p:nvPr/>
        </p:nvCxnSpPr>
        <p:spPr>
          <a:xfrm>
            <a:off x="88582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/>
          <p:nvPr/>
        </p:nvCxnSpPr>
        <p:spPr>
          <a:xfrm>
            <a:off x="93726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avec flèche 124"/>
          <p:cNvCxnSpPr/>
          <p:nvPr/>
        </p:nvCxnSpPr>
        <p:spPr>
          <a:xfrm>
            <a:off x="98679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avec flèche 125"/>
          <p:cNvCxnSpPr/>
          <p:nvPr/>
        </p:nvCxnSpPr>
        <p:spPr>
          <a:xfrm>
            <a:off x="103822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/>
          <p:cNvCxnSpPr/>
          <p:nvPr/>
        </p:nvCxnSpPr>
        <p:spPr>
          <a:xfrm>
            <a:off x="108585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avec flèche 127"/>
          <p:cNvCxnSpPr/>
          <p:nvPr/>
        </p:nvCxnSpPr>
        <p:spPr>
          <a:xfrm>
            <a:off x="113728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/>
          <p:cNvCxnSpPr/>
          <p:nvPr/>
        </p:nvCxnSpPr>
        <p:spPr>
          <a:xfrm>
            <a:off x="9334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/>
          <p:nvPr/>
        </p:nvCxnSpPr>
        <p:spPr>
          <a:xfrm>
            <a:off x="14478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avec flèche 132"/>
          <p:cNvCxnSpPr/>
          <p:nvPr/>
        </p:nvCxnSpPr>
        <p:spPr>
          <a:xfrm>
            <a:off x="19431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avec flèche 133"/>
          <p:cNvCxnSpPr/>
          <p:nvPr/>
        </p:nvCxnSpPr>
        <p:spPr>
          <a:xfrm>
            <a:off x="24574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avec flèche 134"/>
          <p:cNvCxnSpPr/>
          <p:nvPr/>
        </p:nvCxnSpPr>
        <p:spPr>
          <a:xfrm>
            <a:off x="29337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avec flèche 135"/>
          <p:cNvCxnSpPr/>
          <p:nvPr/>
        </p:nvCxnSpPr>
        <p:spPr>
          <a:xfrm>
            <a:off x="34480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avec flèche 136"/>
          <p:cNvCxnSpPr/>
          <p:nvPr/>
        </p:nvCxnSpPr>
        <p:spPr>
          <a:xfrm>
            <a:off x="39433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avec flèche 137"/>
          <p:cNvCxnSpPr/>
          <p:nvPr/>
        </p:nvCxnSpPr>
        <p:spPr>
          <a:xfrm>
            <a:off x="44577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avec flèche 138"/>
          <p:cNvCxnSpPr/>
          <p:nvPr/>
        </p:nvCxnSpPr>
        <p:spPr>
          <a:xfrm>
            <a:off x="49720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/>
          <p:nvPr/>
        </p:nvCxnSpPr>
        <p:spPr>
          <a:xfrm>
            <a:off x="54864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avec flèche 140"/>
          <p:cNvCxnSpPr/>
          <p:nvPr/>
        </p:nvCxnSpPr>
        <p:spPr>
          <a:xfrm>
            <a:off x="59817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avec flèche 141"/>
          <p:cNvCxnSpPr/>
          <p:nvPr/>
        </p:nvCxnSpPr>
        <p:spPr>
          <a:xfrm>
            <a:off x="64960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avec flèche 142"/>
          <p:cNvCxnSpPr/>
          <p:nvPr/>
        </p:nvCxnSpPr>
        <p:spPr>
          <a:xfrm>
            <a:off x="69723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avec flèche 143"/>
          <p:cNvCxnSpPr/>
          <p:nvPr/>
        </p:nvCxnSpPr>
        <p:spPr>
          <a:xfrm>
            <a:off x="74866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avec flèche 144"/>
          <p:cNvCxnSpPr/>
          <p:nvPr/>
        </p:nvCxnSpPr>
        <p:spPr>
          <a:xfrm>
            <a:off x="79819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avec flèche 145"/>
          <p:cNvCxnSpPr/>
          <p:nvPr/>
        </p:nvCxnSpPr>
        <p:spPr>
          <a:xfrm>
            <a:off x="84963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avec flèche 146"/>
          <p:cNvCxnSpPr/>
          <p:nvPr/>
        </p:nvCxnSpPr>
        <p:spPr>
          <a:xfrm>
            <a:off x="91249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avec flèche 147"/>
          <p:cNvCxnSpPr/>
          <p:nvPr/>
        </p:nvCxnSpPr>
        <p:spPr>
          <a:xfrm>
            <a:off x="96393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avec flèche 148"/>
          <p:cNvCxnSpPr/>
          <p:nvPr/>
        </p:nvCxnSpPr>
        <p:spPr>
          <a:xfrm>
            <a:off x="101346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avec flèche 149"/>
          <p:cNvCxnSpPr/>
          <p:nvPr/>
        </p:nvCxnSpPr>
        <p:spPr>
          <a:xfrm>
            <a:off x="106489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/>
          <p:nvPr/>
        </p:nvCxnSpPr>
        <p:spPr>
          <a:xfrm>
            <a:off x="111252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avec flèche 151"/>
          <p:cNvCxnSpPr/>
          <p:nvPr/>
        </p:nvCxnSpPr>
        <p:spPr>
          <a:xfrm>
            <a:off x="116395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29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llipse 25"/>
          <p:cNvSpPr/>
          <p:nvPr/>
        </p:nvSpPr>
        <p:spPr>
          <a:xfrm>
            <a:off x="266700" y="2514600"/>
            <a:ext cx="9601200" cy="3525792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01002652"/>
              </p:ext>
            </p:extLst>
          </p:nvPr>
        </p:nvGraphicFramePr>
        <p:xfrm>
          <a:off x="361950" y="358589"/>
          <a:ext cx="9919447" cy="126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E6B96-096C-4B7F-BB82-A76007EDE823}" type="slidenum">
              <a:rPr lang="en-ZA" smtClean="0"/>
              <a:pPr/>
              <a:t>8</a:t>
            </a:fld>
            <a:endParaRPr lang="en-ZA"/>
          </a:p>
        </p:txBody>
      </p:sp>
      <p:sp>
        <p:nvSpPr>
          <p:cNvPr id="13" name="Rectangle à coins arrondis 12"/>
          <p:cNvSpPr/>
          <p:nvPr/>
        </p:nvSpPr>
        <p:spPr>
          <a:xfrm>
            <a:off x="11079480" y="3752851"/>
            <a:ext cx="1066800" cy="11049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Disaster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Manag.Agency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619500" y="4667251"/>
            <a:ext cx="2838450" cy="127635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Oceanography</a:t>
            </a:r>
            <a:r>
              <a:rPr lang="fr-FR" b="1" dirty="0" smtClean="0">
                <a:solidFill>
                  <a:schemeClr val="bg1"/>
                </a:solidFill>
              </a:rPr>
              <a:t> Institute</a:t>
            </a:r>
            <a:endParaRPr lang="fr-FR" b="1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Oceano</a:t>
            </a:r>
            <a:r>
              <a:rPr lang="fr-FR" b="1" dirty="0" smtClean="0">
                <a:solidFill>
                  <a:schemeClr val="bg1"/>
                </a:solidFill>
              </a:rPr>
              <a:t> data + </a:t>
            </a:r>
            <a:r>
              <a:rPr lang="fr-FR" b="1" dirty="0" err="1" smtClean="0">
                <a:solidFill>
                  <a:schemeClr val="bg1"/>
                </a:solidFill>
              </a:rPr>
              <a:t>coastal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erosion</a:t>
            </a:r>
            <a:r>
              <a:rPr lang="fr-FR" b="1" dirty="0" smtClean="0">
                <a:solidFill>
                  <a:schemeClr val="bg1"/>
                </a:solidFill>
              </a:rPr>
              <a:t> and </a:t>
            </a:r>
            <a:r>
              <a:rPr lang="fr-FR" b="1" dirty="0" err="1" smtClean="0">
                <a:solidFill>
                  <a:schemeClr val="bg1"/>
                </a:solidFill>
              </a:rPr>
              <a:t>sea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level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rising</a:t>
            </a:r>
            <a:r>
              <a:rPr lang="fr-FR" b="1" dirty="0" smtClean="0">
                <a:solidFill>
                  <a:schemeClr val="bg1"/>
                </a:solidFill>
              </a:rPr>
              <a:t> warning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590550" y="3638550"/>
            <a:ext cx="2838450" cy="11430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Meteo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Department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endParaRPr lang="fr-FR" b="1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Meteo</a:t>
            </a:r>
            <a:r>
              <a:rPr lang="fr-FR" b="1" dirty="0" smtClean="0">
                <a:solidFill>
                  <a:schemeClr val="bg1"/>
                </a:solidFill>
              </a:rPr>
              <a:t> data + Rain </a:t>
            </a:r>
            <a:r>
              <a:rPr lang="fr-FR" b="1" dirty="0" err="1" smtClean="0">
                <a:solidFill>
                  <a:schemeClr val="bg1"/>
                </a:solidFill>
              </a:rPr>
              <a:t>Flooding</a:t>
            </a:r>
            <a:r>
              <a:rPr lang="fr-FR" b="1" dirty="0" smtClean="0">
                <a:solidFill>
                  <a:schemeClr val="bg1"/>
                </a:solidFill>
              </a:rPr>
              <a:t>, </a:t>
            </a:r>
            <a:r>
              <a:rPr lang="fr-FR" b="1" dirty="0" err="1" smtClean="0">
                <a:solidFill>
                  <a:schemeClr val="bg1"/>
                </a:solidFill>
              </a:rPr>
              <a:t>Drought</a:t>
            </a:r>
            <a:r>
              <a:rPr lang="fr-FR" b="1" dirty="0" smtClean="0">
                <a:solidFill>
                  <a:schemeClr val="bg1"/>
                </a:solidFill>
              </a:rPr>
              <a:t> and </a:t>
            </a:r>
            <a:r>
              <a:rPr lang="fr-FR" b="1" dirty="0" err="1" smtClean="0">
                <a:solidFill>
                  <a:schemeClr val="bg1"/>
                </a:solidFill>
              </a:rPr>
              <a:t>Severe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wind</a:t>
            </a:r>
            <a:r>
              <a:rPr lang="fr-FR" b="1" dirty="0" smtClean="0">
                <a:solidFill>
                  <a:schemeClr val="bg1"/>
                </a:solidFill>
              </a:rPr>
              <a:t> warning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3619500" y="2628900"/>
            <a:ext cx="2838450" cy="116205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Hydrological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Department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endParaRPr lang="fr-FR" b="1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Hydro Data + River </a:t>
            </a:r>
            <a:r>
              <a:rPr lang="fr-FR" b="1" dirty="0" err="1" smtClean="0">
                <a:solidFill>
                  <a:schemeClr val="bg1"/>
                </a:solidFill>
              </a:rPr>
              <a:t>flooding</a:t>
            </a:r>
            <a:r>
              <a:rPr lang="fr-FR" b="1" dirty="0" smtClean="0">
                <a:solidFill>
                  <a:schemeClr val="bg1"/>
                </a:solidFill>
              </a:rPr>
              <a:t> Warning  </a:t>
            </a:r>
            <a:endParaRPr lang="fr-FR" b="1" dirty="0" smtClean="0">
              <a:solidFill>
                <a:schemeClr val="bg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28626" y="1754142"/>
            <a:ext cx="11268074" cy="4953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UNDP-GEF (Financial and </a:t>
            </a:r>
            <a:r>
              <a:rPr lang="fr-FR" dirty="0" err="1" smtClean="0"/>
              <a:t>Technical</a:t>
            </a:r>
            <a:r>
              <a:rPr lang="fr-FR" dirty="0" smtClean="0"/>
              <a:t> Support)</a:t>
            </a:r>
            <a:endParaRPr lang="fr-FR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47676" y="6307092"/>
            <a:ext cx="11268074" cy="4953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Final </a:t>
            </a:r>
            <a:r>
              <a:rPr lang="fr-FR" dirty="0" err="1" smtClean="0"/>
              <a:t>Beneficiaries</a:t>
            </a:r>
            <a:r>
              <a:rPr lang="fr-FR" dirty="0" smtClean="0"/>
              <a:t> = </a:t>
            </a:r>
            <a:r>
              <a:rPr lang="fr-FR" dirty="0" smtClean="0"/>
              <a:t>Population</a:t>
            </a:r>
            <a:endParaRPr lang="fr-FR" dirty="0"/>
          </a:p>
        </p:txBody>
      </p:sp>
      <p:cxnSp>
        <p:nvCxnSpPr>
          <p:cNvPr id="106" name="Connecteur droit avec flèche 105"/>
          <p:cNvCxnSpPr/>
          <p:nvPr/>
        </p:nvCxnSpPr>
        <p:spPr>
          <a:xfrm>
            <a:off x="6667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/>
          <p:nvPr/>
        </p:nvCxnSpPr>
        <p:spPr>
          <a:xfrm>
            <a:off x="11811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/>
          <p:nvPr/>
        </p:nvCxnSpPr>
        <p:spPr>
          <a:xfrm>
            <a:off x="16764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/>
          <p:nvPr/>
        </p:nvCxnSpPr>
        <p:spPr>
          <a:xfrm>
            <a:off x="21907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/>
          <p:cNvCxnSpPr/>
          <p:nvPr/>
        </p:nvCxnSpPr>
        <p:spPr>
          <a:xfrm>
            <a:off x="26670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/>
          <p:cNvCxnSpPr/>
          <p:nvPr/>
        </p:nvCxnSpPr>
        <p:spPr>
          <a:xfrm>
            <a:off x="31813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/>
          <p:nvPr/>
        </p:nvCxnSpPr>
        <p:spPr>
          <a:xfrm>
            <a:off x="36766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avec flèche 113"/>
          <p:cNvCxnSpPr/>
          <p:nvPr/>
        </p:nvCxnSpPr>
        <p:spPr>
          <a:xfrm>
            <a:off x="41910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/>
          <p:nvPr/>
        </p:nvCxnSpPr>
        <p:spPr>
          <a:xfrm>
            <a:off x="47053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/>
          <p:cNvCxnSpPr/>
          <p:nvPr/>
        </p:nvCxnSpPr>
        <p:spPr>
          <a:xfrm>
            <a:off x="52197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/>
          <p:nvPr/>
        </p:nvCxnSpPr>
        <p:spPr>
          <a:xfrm>
            <a:off x="57150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avec flèche 117"/>
          <p:cNvCxnSpPr/>
          <p:nvPr/>
        </p:nvCxnSpPr>
        <p:spPr>
          <a:xfrm>
            <a:off x="62293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/>
          <p:nvPr/>
        </p:nvCxnSpPr>
        <p:spPr>
          <a:xfrm>
            <a:off x="67056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avec flèche 119"/>
          <p:cNvCxnSpPr/>
          <p:nvPr/>
        </p:nvCxnSpPr>
        <p:spPr>
          <a:xfrm>
            <a:off x="72199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avec flèche 120"/>
          <p:cNvCxnSpPr/>
          <p:nvPr/>
        </p:nvCxnSpPr>
        <p:spPr>
          <a:xfrm>
            <a:off x="77152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avec flèche 121"/>
          <p:cNvCxnSpPr/>
          <p:nvPr/>
        </p:nvCxnSpPr>
        <p:spPr>
          <a:xfrm>
            <a:off x="82296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avec flèche 122"/>
          <p:cNvCxnSpPr/>
          <p:nvPr/>
        </p:nvCxnSpPr>
        <p:spPr>
          <a:xfrm>
            <a:off x="88582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/>
          <p:nvPr/>
        </p:nvCxnSpPr>
        <p:spPr>
          <a:xfrm>
            <a:off x="93726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avec flèche 124"/>
          <p:cNvCxnSpPr/>
          <p:nvPr/>
        </p:nvCxnSpPr>
        <p:spPr>
          <a:xfrm>
            <a:off x="986790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avec flèche 125"/>
          <p:cNvCxnSpPr/>
          <p:nvPr/>
        </p:nvCxnSpPr>
        <p:spPr>
          <a:xfrm>
            <a:off x="10382250" y="221134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/>
          <p:cNvCxnSpPr/>
          <p:nvPr/>
        </p:nvCxnSpPr>
        <p:spPr>
          <a:xfrm>
            <a:off x="1085850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avec flèche 127"/>
          <p:cNvCxnSpPr/>
          <p:nvPr/>
        </p:nvCxnSpPr>
        <p:spPr>
          <a:xfrm>
            <a:off x="11372850" y="2192292"/>
            <a:ext cx="0" cy="3794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/>
          <p:cNvCxnSpPr/>
          <p:nvPr/>
        </p:nvCxnSpPr>
        <p:spPr>
          <a:xfrm>
            <a:off x="9334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/>
          <p:nvPr/>
        </p:nvCxnSpPr>
        <p:spPr>
          <a:xfrm>
            <a:off x="14478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avec flèche 132"/>
          <p:cNvCxnSpPr/>
          <p:nvPr/>
        </p:nvCxnSpPr>
        <p:spPr>
          <a:xfrm>
            <a:off x="19431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avec flèche 133"/>
          <p:cNvCxnSpPr/>
          <p:nvPr/>
        </p:nvCxnSpPr>
        <p:spPr>
          <a:xfrm>
            <a:off x="24574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avec flèche 134"/>
          <p:cNvCxnSpPr/>
          <p:nvPr/>
        </p:nvCxnSpPr>
        <p:spPr>
          <a:xfrm>
            <a:off x="29337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avec flèche 135"/>
          <p:cNvCxnSpPr/>
          <p:nvPr/>
        </p:nvCxnSpPr>
        <p:spPr>
          <a:xfrm>
            <a:off x="34480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avec flèche 136"/>
          <p:cNvCxnSpPr/>
          <p:nvPr/>
        </p:nvCxnSpPr>
        <p:spPr>
          <a:xfrm>
            <a:off x="39433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avec flèche 137"/>
          <p:cNvCxnSpPr/>
          <p:nvPr/>
        </p:nvCxnSpPr>
        <p:spPr>
          <a:xfrm>
            <a:off x="44577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avec flèche 138"/>
          <p:cNvCxnSpPr/>
          <p:nvPr/>
        </p:nvCxnSpPr>
        <p:spPr>
          <a:xfrm>
            <a:off x="49720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/>
          <p:nvPr/>
        </p:nvCxnSpPr>
        <p:spPr>
          <a:xfrm>
            <a:off x="54864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avec flèche 140"/>
          <p:cNvCxnSpPr/>
          <p:nvPr/>
        </p:nvCxnSpPr>
        <p:spPr>
          <a:xfrm>
            <a:off x="59817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avec flèche 141"/>
          <p:cNvCxnSpPr/>
          <p:nvPr/>
        </p:nvCxnSpPr>
        <p:spPr>
          <a:xfrm>
            <a:off x="64960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avec flèche 142"/>
          <p:cNvCxnSpPr/>
          <p:nvPr/>
        </p:nvCxnSpPr>
        <p:spPr>
          <a:xfrm>
            <a:off x="69723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avec flèche 143"/>
          <p:cNvCxnSpPr/>
          <p:nvPr/>
        </p:nvCxnSpPr>
        <p:spPr>
          <a:xfrm>
            <a:off x="74866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avec flèche 144"/>
          <p:cNvCxnSpPr/>
          <p:nvPr/>
        </p:nvCxnSpPr>
        <p:spPr>
          <a:xfrm>
            <a:off x="79819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avec flèche 145"/>
          <p:cNvCxnSpPr/>
          <p:nvPr/>
        </p:nvCxnSpPr>
        <p:spPr>
          <a:xfrm>
            <a:off x="84963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avec flèche 146"/>
          <p:cNvCxnSpPr/>
          <p:nvPr/>
        </p:nvCxnSpPr>
        <p:spPr>
          <a:xfrm>
            <a:off x="91249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avec flèche 147"/>
          <p:cNvCxnSpPr/>
          <p:nvPr/>
        </p:nvCxnSpPr>
        <p:spPr>
          <a:xfrm>
            <a:off x="96393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avec flèche 148"/>
          <p:cNvCxnSpPr/>
          <p:nvPr/>
        </p:nvCxnSpPr>
        <p:spPr>
          <a:xfrm>
            <a:off x="1013460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avec flèche 149"/>
          <p:cNvCxnSpPr/>
          <p:nvPr/>
        </p:nvCxnSpPr>
        <p:spPr>
          <a:xfrm>
            <a:off x="10648950" y="604039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/>
          <p:nvPr/>
        </p:nvCxnSpPr>
        <p:spPr>
          <a:xfrm>
            <a:off x="1112520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avec flèche 151"/>
          <p:cNvCxnSpPr/>
          <p:nvPr/>
        </p:nvCxnSpPr>
        <p:spPr>
          <a:xfrm>
            <a:off x="11639550" y="6021342"/>
            <a:ext cx="0" cy="37945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à coins arrondis 77"/>
          <p:cNvSpPr/>
          <p:nvPr/>
        </p:nvSpPr>
        <p:spPr>
          <a:xfrm>
            <a:off x="6762750" y="3638551"/>
            <a:ext cx="2838450" cy="116205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University</a:t>
            </a:r>
            <a:endParaRPr lang="fr-FR" b="1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err="1" smtClean="0">
                <a:solidFill>
                  <a:schemeClr val="bg1"/>
                </a:solidFill>
              </a:rPr>
              <a:t>Modelling</a:t>
            </a:r>
            <a:r>
              <a:rPr lang="fr-FR" b="1" dirty="0" smtClean="0">
                <a:solidFill>
                  <a:schemeClr val="bg1"/>
                </a:solidFill>
              </a:rPr>
              <a:t>  and </a:t>
            </a:r>
            <a:r>
              <a:rPr lang="fr-FR" b="1" dirty="0" err="1" smtClean="0">
                <a:solidFill>
                  <a:schemeClr val="bg1"/>
                </a:solidFill>
              </a:rPr>
              <a:t>scientific</a:t>
            </a:r>
            <a:r>
              <a:rPr lang="fr-FR" b="1" dirty="0" smtClean="0">
                <a:solidFill>
                  <a:schemeClr val="bg1"/>
                </a:solidFill>
              </a:rPr>
              <a:t> expertise  on all hydro-</a:t>
            </a:r>
            <a:r>
              <a:rPr lang="fr-FR" b="1" dirty="0" err="1" smtClean="0">
                <a:solidFill>
                  <a:schemeClr val="bg1"/>
                </a:solidFill>
              </a:rPr>
              <a:t>climate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 err="1" smtClean="0">
                <a:solidFill>
                  <a:schemeClr val="bg1"/>
                </a:solidFill>
              </a:rPr>
              <a:t>risks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endParaRPr lang="fr-FR" b="1" dirty="0">
              <a:solidFill>
                <a:schemeClr val="bg1"/>
              </a:solidFill>
            </a:endParaRPr>
          </a:p>
        </p:txBody>
      </p:sp>
      <p:cxnSp>
        <p:nvCxnSpPr>
          <p:cNvPr id="3" name="Connecteur droit 2"/>
          <p:cNvCxnSpPr>
            <a:stCxn id="17" idx="2"/>
            <a:endCxn id="16" idx="3"/>
          </p:cNvCxnSpPr>
          <p:nvPr/>
        </p:nvCxnSpPr>
        <p:spPr>
          <a:xfrm flipH="1">
            <a:off x="3429000" y="3790950"/>
            <a:ext cx="1609725" cy="419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stCxn id="16" idx="3"/>
            <a:endCxn id="14" idx="0"/>
          </p:cNvCxnSpPr>
          <p:nvPr/>
        </p:nvCxnSpPr>
        <p:spPr>
          <a:xfrm>
            <a:off x="3429000" y="4210050"/>
            <a:ext cx="1609725" cy="457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stCxn id="17" idx="2"/>
            <a:endCxn id="14" idx="0"/>
          </p:cNvCxnSpPr>
          <p:nvPr/>
        </p:nvCxnSpPr>
        <p:spPr>
          <a:xfrm>
            <a:off x="5038725" y="3790950"/>
            <a:ext cx="0" cy="876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7" idx="2"/>
            <a:endCxn id="78" idx="1"/>
          </p:cNvCxnSpPr>
          <p:nvPr/>
        </p:nvCxnSpPr>
        <p:spPr>
          <a:xfrm>
            <a:off x="5038725" y="3790950"/>
            <a:ext cx="1724025" cy="42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78" idx="1"/>
            <a:endCxn id="14" idx="0"/>
          </p:cNvCxnSpPr>
          <p:nvPr/>
        </p:nvCxnSpPr>
        <p:spPr>
          <a:xfrm flipH="1">
            <a:off x="5038725" y="4219576"/>
            <a:ext cx="1724025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16" idx="3"/>
            <a:endCxn id="78" idx="1"/>
          </p:cNvCxnSpPr>
          <p:nvPr/>
        </p:nvCxnSpPr>
        <p:spPr>
          <a:xfrm>
            <a:off x="3429000" y="4210050"/>
            <a:ext cx="3333750" cy="9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èche droite 26"/>
          <p:cNvSpPr/>
          <p:nvPr/>
        </p:nvSpPr>
        <p:spPr>
          <a:xfrm>
            <a:off x="10077450" y="4133851"/>
            <a:ext cx="857250" cy="328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9867900" y="3752851"/>
            <a:ext cx="12573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WARNING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448050" y="3886200"/>
            <a:ext cx="3257550" cy="666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C  I </a:t>
            </a:r>
          </a:p>
          <a:p>
            <a:pPr algn="ctr"/>
            <a:endParaRPr lang="fr-FR" sz="100" b="1" dirty="0">
              <a:solidFill>
                <a:srgbClr val="FF0000"/>
              </a:solidFill>
            </a:endParaRPr>
          </a:p>
          <a:p>
            <a:pPr algn="ctr"/>
            <a:r>
              <a:rPr lang="fr-FR" sz="3200" b="1" dirty="0" smtClean="0">
                <a:solidFill>
                  <a:srgbClr val="FF0000"/>
                </a:solidFill>
              </a:rPr>
              <a:t>P A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4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392" y="332656"/>
            <a:ext cx="47868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Ground </a:t>
            </a:r>
            <a:r>
              <a:rPr lang="fr-FR" sz="4000" dirty="0" err="1" smtClean="0"/>
              <a:t>Measurement</a:t>
            </a:r>
            <a:endParaRPr lang="fr-FR" sz="4000" dirty="0"/>
          </a:p>
        </p:txBody>
      </p:sp>
      <p:sp>
        <p:nvSpPr>
          <p:cNvPr id="5" name="Rectangle 4"/>
          <p:cNvSpPr/>
          <p:nvPr/>
        </p:nvSpPr>
        <p:spPr>
          <a:xfrm>
            <a:off x="2735627" y="2204864"/>
            <a:ext cx="499255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Data</a:t>
            </a:r>
            <a:endParaRPr lang="fr-FR" sz="4000" dirty="0"/>
          </a:p>
        </p:txBody>
      </p:sp>
      <p:sp>
        <p:nvSpPr>
          <p:cNvPr id="6" name="Rectangle 5"/>
          <p:cNvSpPr/>
          <p:nvPr/>
        </p:nvSpPr>
        <p:spPr>
          <a:xfrm>
            <a:off x="5135893" y="4077072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Information</a:t>
            </a:r>
            <a:endParaRPr lang="fr-FR" sz="4000" dirty="0"/>
          </a:p>
        </p:txBody>
      </p:sp>
      <p:sp>
        <p:nvSpPr>
          <p:cNvPr id="7" name="Rectangle 6"/>
          <p:cNvSpPr/>
          <p:nvPr/>
        </p:nvSpPr>
        <p:spPr>
          <a:xfrm>
            <a:off x="7248128" y="5805264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Warning</a:t>
            </a:r>
            <a:endParaRPr lang="fr-FR" sz="4000" dirty="0"/>
          </a:p>
        </p:txBody>
      </p:sp>
      <p:cxnSp>
        <p:nvCxnSpPr>
          <p:cNvPr id="19" name="Connecteur droit avec flèche 18"/>
          <p:cNvCxnSpPr>
            <a:stCxn id="4" idx="2"/>
            <a:endCxn id="5" idx="0"/>
          </p:cNvCxnSpPr>
          <p:nvPr/>
        </p:nvCxnSpPr>
        <p:spPr>
          <a:xfrm>
            <a:off x="3016796" y="1052736"/>
            <a:ext cx="2215109" cy="11521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5" idx="2"/>
            <a:endCxn id="6" idx="0"/>
          </p:cNvCxnSpPr>
          <p:nvPr/>
        </p:nvCxnSpPr>
        <p:spPr>
          <a:xfrm>
            <a:off x="5231904" y="2924944"/>
            <a:ext cx="2208245" cy="11521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6" idx="2"/>
            <a:endCxn id="7" idx="0"/>
          </p:cNvCxnSpPr>
          <p:nvPr/>
        </p:nvCxnSpPr>
        <p:spPr>
          <a:xfrm>
            <a:off x="7440149" y="4797152"/>
            <a:ext cx="2112235" cy="100811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87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3484</Words>
  <Application>Microsoft Office PowerPoint</Application>
  <PresentationFormat>Personnalisé</PresentationFormat>
  <Paragraphs>503</Paragraphs>
  <Slides>26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Office Theme</vt:lpstr>
      <vt:lpstr>UNDP CIRDA Country Program Managers Workshop  25-27 August 2015 Addis Ababa, Ethiopia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UNDP CIRDA Country Program Managers Workshop  25-27August 2015 Addis Ababa, Ethiopia</dc:title>
  <dc:creator>Georgie George</dc:creator>
  <cp:lastModifiedBy>Owner</cp:lastModifiedBy>
  <cp:revision>92</cp:revision>
  <dcterms:created xsi:type="dcterms:W3CDTF">2015-08-10T16:51:50Z</dcterms:created>
  <dcterms:modified xsi:type="dcterms:W3CDTF">2015-08-25T10:55:49Z</dcterms:modified>
</cp:coreProperties>
</file>