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6839" autoAdjust="0"/>
  </p:normalViewPr>
  <p:slideViewPr>
    <p:cSldViewPr snapToGrid="0">
      <p:cViewPr varScale="1">
        <p:scale>
          <a:sx n="99" d="100"/>
          <a:sy n="99" d="100"/>
        </p:scale>
        <p:origin x="97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90BE0-D4C7-4E47-9073-82E384DE91A6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D91420B-C8E4-4580-823C-B41E3E011D3E}">
      <dgm:prSet custT="1"/>
      <dgm:spPr/>
      <dgm:t>
        <a:bodyPr/>
        <a:lstStyle/>
        <a:p>
          <a:r>
            <a:rPr lang="en-US" sz="3600" dirty="0"/>
            <a:t>Explain</a:t>
          </a:r>
        </a:p>
      </dgm:t>
    </dgm:pt>
    <dgm:pt modelId="{B495ED58-BC31-4B25-986F-EB8270AC7DF4}" type="parTrans" cxnId="{1E7AAA76-D8AF-4D31-8315-0B25A117F4F4}">
      <dgm:prSet/>
      <dgm:spPr/>
      <dgm:t>
        <a:bodyPr/>
        <a:lstStyle/>
        <a:p>
          <a:endParaRPr lang="en-US"/>
        </a:p>
      </dgm:t>
    </dgm:pt>
    <dgm:pt modelId="{48A16EA9-221F-4D50-A01A-8C09E2155995}" type="sibTrans" cxnId="{1E7AAA76-D8AF-4D31-8315-0B25A117F4F4}">
      <dgm:prSet/>
      <dgm:spPr/>
      <dgm:t>
        <a:bodyPr/>
        <a:lstStyle/>
        <a:p>
          <a:endParaRPr lang="en-US"/>
        </a:p>
      </dgm:t>
    </dgm:pt>
    <dgm:pt modelId="{EB164F54-634D-40CC-972A-1CA4C6577923}">
      <dgm:prSet/>
      <dgm:spPr/>
      <dgm:t>
        <a:bodyPr/>
        <a:lstStyle/>
        <a:p>
          <a:pPr algn="l">
            <a:buNone/>
          </a:pPr>
          <a:r>
            <a:rPr lang="en-GB" dirty="0"/>
            <a:t>Explain the differences between individual and organizational capacity and identify barriers as well as enabling factors for gender mainstreaming.</a:t>
          </a:r>
          <a:endParaRPr lang="en-US" dirty="0"/>
        </a:p>
      </dgm:t>
    </dgm:pt>
    <dgm:pt modelId="{9FB1EBDC-9F25-4236-95E1-B263B46D65AE}" type="parTrans" cxnId="{7A0EF048-4893-4A12-BA90-B8757A0D200C}">
      <dgm:prSet/>
      <dgm:spPr/>
      <dgm:t>
        <a:bodyPr/>
        <a:lstStyle/>
        <a:p>
          <a:endParaRPr lang="en-US"/>
        </a:p>
      </dgm:t>
    </dgm:pt>
    <dgm:pt modelId="{04D68EC0-F6F4-47DE-B403-C348CD6510B1}" type="sibTrans" cxnId="{7A0EF048-4893-4A12-BA90-B8757A0D200C}">
      <dgm:prSet/>
      <dgm:spPr/>
      <dgm:t>
        <a:bodyPr/>
        <a:lstStyle/>
        <a:p>
          <a:endParaRPr lang="en-US"/>
        </a:p>
      </dgm:t>
    </dgm:pt>
    <dgm:pt modelId="{114DEE91-95B2-4161-92A7-257A9B22A499}">
      <dgm:prSet custT="1"/>
      <dgm:spPr/>
      <dgm:t>
        <a:bodyPr/>
        <a:lstStyle/>
        <a:p>
          <a:r>
            <a:rPr lang="en-US" sz="3600" dirty="0"/>
            <a:t>Set</a:t>
          </a:r>
        </a:p>
      </dgm:t>
    </dgm:pt>
    <dgm:pt modelId="{F69C2D55-3358-492E-93AC-EB913A1251F3}" type="parTrans" cxnId="{DFAB9CC7-181C-4463-AEE5-0454C4948A1B}">
      <dgm:prSet/>
      <dgm:spPr/>
      <dgm:t>
        <a:bodyPr/>
        <a:lstStyle/>
        <a:p>
          <a:endParaRPr lang="en-US"/>
        </a:p>
      </dgm:t>
    </dgm:pt>
    <dgm:pt modelId="{CD47AEF6-329F-4746-AD12-34F375AB3056}" type="sibTrans" cxnId="{DFAB9CC7-181C-4463-AEE5-0454C4948A1B}">
      <dgm:prSet/>
      <dgm:spPr/>
      <dgm:t>
        <a:bodyPr/>
        <a:lstStyle/>
        <a:p>
          <a:endParaRPr lang="en-US"/>
        </a:p>
      </dgm:t>
    </dgm:pt>
    <dgm:pt modelId="{9FD33CAB-44D0-4181-A597-EC43A4AC90FA}">
      <dgm:prSet/>
      <dgm:spPr/>
      <dgm:t>
        <a:bodyPr/>
        <a:lstStyle/>
        <a:p>
          <a:pPr>
            <a:buNone/>
          </a:pPr>
          <a:r>
            <a:rPr lang="en-GB" dirty="0"/>
            <a:t>Set goals for after the workshop</a:t>
          </a:r>
          <a:r>
            <a:rPr lang="en-US" dirty="0"/>
            <a:t>.</a:t>
          </a:r>
        </a:p>
      </dgm:t>
    </dgm:pt>
    <dgm:pt modelId="{2285AD74-CCCA-4C08-8076-79F1C7DC115B}" type="parTrans" cxnId="{90B1EAB2-4D49-49D0-901C-B719AAC69752}">
      <dgm:prSet/>
      <dgm:spPr/>
      <dgm:t>
        <a:bodyPr/>
        <a:lstStyle/>
        <a:p>
          <a:endParaRPr lang="en-US"/>
        </a:p>
      </dgm:t>
    </dgm:pt>
    <dgm:pt modelId="{45C23422-6892-4C82-BEDB-B64B16040AFA}" type="sibTrans" cxnId="{90B1EAB2-4D49-49D0-901C-B719AAC69752}">
      <dgm:prSet/>
      <dgm:spPr/>
      <dgm:t>
        <a:bodyPr/>
        <a:lstStyle/>
        <a:p>
          <a:endParaRPr lang="en-US"/>
        </a:p>
      </dgm:t>
    </dgm:pt>
    <dgm:pt modelId="{1CE3582F-1E9F-48BC-872D-77D803D6832A}" type="pres">
      <dgm:prSet presAssocID="{74490BE0-D4C7-4E47-9073-82E384DE91A6}" presName="Name0" presStyleCnt="0">
        <dgm:presLayoutVars>
          <dgm:dir/>
          <dgm:animLvl val="lvl"/>
          <dgm:resizeHandles val="exact"/>
        </dgm:presLayoutVars>
      </dgm:prSet>
      <dgm:spPr/>
    </dgm:pt>
    <dgm:pt modelId="{DCB43F9A-01BC-442D-9656-28C123CE8DA5}" type="pres">
      <dgm:prSet presAssocID="{BD91420B-C8E4-4580-823C-B41E3E011D3E}" presName="linNode" presStyleCnt="0"/>
      <dgm:spPr/>
    </dgm:pt>
    <dgm:pt modelId="{1C7EF550-7249-4640-8976-9846E3D05BEA}" type="pres">
      <dgm:prSet presAssocID="{BD91420B-C8E4-4580-823C-B41E3E011D3E}" presName="parentText" presStyleLbl="node1" presStyleIdx="0" presStyleCnt="2" custScaleX="75132" custScaleY="75132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8CFA37A7-FA50-4E4C-A497-C3EA9077585D}" type="pres">
      <dgm:prSet presAssocID="{BD91420B-C8E4-4580-823C-B41E3E011D3E}" presName="descendantText" presStyleLbl="alignAccFollowNode1" presStyleIdx="0" presStyleCnt="2" custScaleX="90909" custScaleY="90909">
        <dgm:presLayoutVars>
          <dgm:bulletEnabled val="1"/>
        </dgm:presLayoutVars>
      </dgm:prSet>
      <dgm:spPr>
        <a:prstGeom prst="rect">
          <a:avLst/>
        </a:prstGeom>
      </dgm:spPr>
    </dgm:pt>
    <dgm:pt modelId="{E25E1BB1-EF93-4C3F-8764-315CA1C268BF}" type="pres">
      <dgm:prSet presAssocID="{48A16EA9-221F-4D50-A01A-8C09E2155995}" presName="sp" presStyleCnt="0"/>
      <dgm:spPr/>
    </dgm:pt>
    <dgm:pt modelId="{AB89674C-6FED-4DAF-80BF-99CA932643E7}" type="pres">
      <dgm:prSet presAssocID="{114DEE91-95B2-4161-92A7-257A9B22A499}" presName="linNode" presStyleCnt="0"/>
      <dgm:spPr/>
    </dgm:pt>
    <dgm:pt modelId="{F4914070-60DC-4AE9-9B07-3DDE74AF30B2}" type="pres">
      <dgm:prSet presAssocID="{114DEE91-95B2-4161-92A7-257A9B22A499}" presName="parentText" presStyleLbl="node1" presStyleIdx="1" presStyleCnt="2" custScaleX="75132" custScaleY="75132">
        <dgm:presLayoutVars>
          <dgm:chMax val="1"/>
          <dgm:bulletEnabled val="1"/>
        </dgm:presLayoutVars>
      </dgm:prSet>
      <dgm:spPr>
        <a:prstGeom prst="rect">
          <a:avLst/>
        </a:prstGeom>
      </dgm:spPr>
    </dgm:pt>
    <dgm:pt modelId="{2FFE2D4D-BAC9-4D60-8B27-2B785628D6BF}" type="pres">
      <dgm:prSet presAssocID="{114DEE91-95B2-4161-92A7-257A9B22A499}" presName="descendantText" presStyleLbl="alignAccFollowNode1" presStyleIdx="1" presStyleCnt="2" custScaleX="90909" custScaleY="90909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E5F03B1A-7E43-4B58-AA70-E104CCD9C67E}" type="presOf" srcId="{EB164F54-634D-40CC-972A-1CA4C6577923}" destId="{8CFA37A7-FA50-4E4C-A497-C3EA9077585D}" srcOrd="0" destOrd="0" presId="urn:microsoft.com/office/officeart/2005/8/layout/vList5"/>
    <dgm:cxn modelId="{F1594C47-22CD-4AC9-BBB4-15DCF9CB414E}" type="presOf" srcId="{114DEE91-95B2-4161-92A7-257A9B22A499}" destId="{F4914070-60DC-4AE9-9B07-3DDE74AF30B2}" srcOrd="0" destOrd="0" presId="urn:microsoft.com/office/officeart/2005/8/layout/vList5"/>
    <dgm:cxn modelId="{7A0EF048-4893-4A12-BA90-B8757A0D200C}" srcId="{BD91420B-C8E4-4580-823C-B41E3E011D3E}" destId="{EB164F54-634D-40CC-972A-1CA4C6577923}" srcOrd="0" destOrd="0" parTransId="{9FB1EBDC-9F25-4236-95E1-B263B46D65AE}" sibTransId="{04D68EC0-F6F4-47DE-B403-C348CD6510B1}"/>
    <dgm:cxn modelId="{1E7AAA76-D8AF-4D31-8315-0B25A117F4F4}" srcId="{74490BE0-D4C7-4E47-9073-82E384DE91A6}" destId="{BD91420B-C8E4-4580-823C-B41E3E011D3E}" srcOrd="0" destOrd="0" parTransId="{B495ED58-BC31-4B25-986F-EB8270AC7DF4}" sibTransId="{48A16EA9-221F-4D50-A01A-8C09E2155995}"/>
    <dgm:cxn modelId="{A813EB8F-0A17-44D3-8E17-ACCBEBE03EE7}" type="presOf" srcId="{9FD33CAB-44D0-4181-A597-EC43A4AC90FA}" destId="{2FFE2D4D-BAC9-4D60-8B27-2B785628D6BF}" srcOrd="0" destOrd="0" presId="urn:microsoft.com/office/officeart/2005/8/layout/vList5"/>
    <dgm:cxn modelId="{7D97B6B1-2425-408C-95A7-B33B7B55186A}" type="presOf" srcId="{74490BE0-D4C7-4E47-9073-82E384DE91A6}" destId="{1CE3582F-1E9F-48BC-872D-77D803D6832A}" srcOrd="0" destOrd="0" presId="urn:microsoft.com/office/officeart/2005/8/layout/vList5"/>
    <dgm:cxn modelId="{90B1EAB2-4D49-49D0-901C-B719AAC69752}" srcId="{114DEE91-95B2-4161-92A7-257A9B22A499}" destId="{9FD33CAB-44D0-4181-A597-EC43A4AC90FA}" srcOrd="0" destOrd="0" parTransId="{2285AD74-CCCA-4C08-8076-79F1C7DC115B}" sibTransId="{45C23422-6892-4C82-BEDB-B64B16040AFA}"/>
    <dgm:cxn modelId="{AFAE77C5-E564-4AF5-8419-89E514BB156E}" type="presOf" srcId="{BD91420B-C8E4-4580-823C-B41E3E011D3E}" destId="{1C7EF550-7249-4640-8976-9846E3D05BEA}" srcOrd="0" destOrd="0" presId="urn:microsoft.com/office/officeart/2005/8/layout/vList5"/>
    <dgm:cxn modelId="{DFAB9CC7-181C-4463-AEE5-0454C4948A1B}" srcId="{74490BE0-D4C7-4E47-9073-82E384DE91A6}" destId="{114DEE91-95B2-4161-92A7-257A9B22A499}" srcOrd="1" destOrd="0" parTransId="{F69C2D55-3358-492E-93AC-EB913A1251F3}" sibTransId="{CD47AEF6-329F-4746-AD12-34F375AB3056}"/>
    <dgm:cxn modelId="{D379905C-0B9E-487B-87A5-F87ACADB47CF}" type="presParOf" srcId="{1CE3582F-1E9F-48BC-872D-77D803D6832A}" destId="{DCB43F9A-01BC-442D-9656-28C123CE8DA5}" srcOrd="0" destOrd="0" presId="urn:microsoft.com/office/officeart/2005/8/layout/vList5"/>
    <dgm:cxn modelId="{9771C58C-FACA-47CD-A702-EE3D43E5E058}" type="presParOf" srcId="{DCB43F9A-01BC-442D-9656-28C123CE8DA5}" destId="{1C7EF550-7249-4640-8976-9846E3D05BEA}" srcOrd="0" destOrd="0" presId="urn:microsoft.com/office/officeart/2005/8/layout/vList5"/>
    <dgm:cxn modelId="{48285E33-322A-4774-BE13-4F9721BFBB8A}" type="presParOf" srcId="{DCB43F9A-01BC-442D-9656-28C123CE8DA5}" destId="{8CFA37A7-FA50-4E4C-A497-C3EA9077585D}" srcOrd="1" destOrd="0" presId="urn:microsoft.com/office/officeart/2005/8/layout/vList5"/>
    <dgm:cxn modelId="{5D349F67-F453-4279-98E8-757A4474C0C2}" type="presParOf" srcId="{1CE3582F-1E9F-48BC-872D-77D803D6832A}" destId="{E25E1BB1-EF93-4C3F-8764-315CA1C268BF}" srcOrd="1" destOrd="0" presId="urn:microsoft.com/office/officeart/2005/8/layout/vList5"/>
    <dgm:cxn modelId="{B423CFF7-8AA5-49DB-AC43-877B245FEC46}" type="presParOf" srcId="{1CE3582F-1E9F-48BC-872D-77D803D6832A}" destId="{AB89674C-6FED-4DAF-80BF-99CA932643E7}" srcOrd="2" destOrd="0" presId="urn:microsoft.com/office/officeart/2005/8/layout/vList5"/>
    <dgm:cxn modelId="{57E6901D-698F-4EB0-BF1A-528CB6459E00}" type="presParOf" srcId="{AB89674C-6FED-4DAF-80BF-99CA932643E7}" destId="{F4914070-60DC-4AE9-9B07-3DDE74AF30B2}" srcOrd="0" destOrd="0" presId="urn:microsoft.com/office/officeart/2005/8/layout/vList5"/>
    <dgm:cxn modelId="{FB5E3884-8165-4F17-A5F8-EE5AF58F50BD}" type="presParOf" srcId="{AB89674C-6FED-4DAF-80BF-99CA932643E7}" destId="{2FFE2D4D-BAC9-4D60-8B27-2B785628D6B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D0896E-B548-4333-9735-55BEB1F763B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FAD809A5-3436-4C00-837D-5515917CB15E}">
      <dgm:prSet phldrT="[Text]"/>
      <dgm:spPr/>
      <dgm:t>
        <a:bodyPr/>
        <a:lstStyle/>
        <a:p>
          <a:r>
            <a:rPr lang="en-GB" b="1"/>
            <a:t>Individual capacity </a:t>
          </a:r>
          <a:r>
            <a:rPr lang="en-GB"/>
            <a:t>refers to skills, behaviours and attitudes among a wide range of actors</a:t>
          </a:r>
          <a:endParaRPr lang="en-GB" dirty="0"/>
        </a:p>
      </dgm:t>
    </dgm:pt>
    <dgm:pt modelId="{DCA16ECA-3149-48D0-82F5-3065C9297498}" type="parTrans" cxnId="{ED0FF649-7844-4D77-AC8B-1BCE0786524A}">
      <dgm:prSet/>
      <dgm:spPr/>
      <dgm:t>
        <a:bodyPr/>
        <a:lstStyle/>
        <a:p>
          <a:endParaRPr lang="en-GB"/>
        </a:p>
      </dgm:t>
    </dgm:pt>
    <dgm:pt modelId="{31B6F6D3-EE8D-428B-B994-46A51C937B43}" type="sibTrans" cxnId="{ED0FF649-7844-4D77-AC8B-1BCE0786524A}">
      <dgm:prSet/>
      <dgm:spPr/>
      <dgm:t>
        <a:bodyPr/>
        <a:lstStyle/>
        <a:p>
          <a:endParaRPr lang="en-GB"/>
        </a:p>
      </dgm:t>
    </dgm:pt>
    <dgm:pt modelId="{1820DD9A-3FA1-410C-82CA-B2955B848F3B}">
      <dgm:prSet phldrT="[Text]"/>
      <dgm:spPr/>
      <dgm:t>
        <a:bodyPr/>
        <a:lstStyle/>
        <a:p>
          <a:r>
            <a:rPr lang="en-GB" dirty="0"/>
            <a:t>Capacity at this level is developed through trainings, knowledge sharing, and networking.</a:t>
          </a:r>
        </a:p>
      </dgm:t>
    </dgm:pt>
    <dgm:pt modelId="{AA73844C-4C40-4F97-82BF-5A8380079F03}" type="parTrans" cxnId="{3DB6AF26-2D1E-41D6-A645-BF2991BBB3F7}">
      <dgm:prSet/>
      <dgm:spPr/>
      <dgm:t>
        <a:bodyPr/>
        <a:lstStyle/>
        <a:p>
          <a:endParaRPr lang="en-GB"/>
        </a:p>
      </dgm:t>
    </dgm:pt>
    <dgm:pt modelId="{8C7BF9C1-CB94-4C70-8233-E2D98F33F15F}" type="sibTrans" cxnId="{3DB6AF26-2D1E-41D6-A645-BF2991BBB3F7}">
      <dgm:prSet/>
      <dgm:spPr/>
      <dgm:t>
        <a:bodyPr/>
        <a:lstStyle/>
        <a:p>
          <a:endParaRPr lang="en-GB"/>
        </a:p>
      </dgm:t>
    </dgm:pt>
    <dgm:pt modelId="{A8178A57-2FBC-4616-B021-4B5A4CD8B15A}">
      <dgm:prSet phldrT="[Text]" custT="1"/>
      <dgm:spPr/>
      <dgm:t>
        <a:bodyPr/>
        <a:lstStyle/>
        <a:p>
          <a:r>
            <a:rPr lang="en-GB" sz="2200" b="1" kern="1200">
              <a:latin typeface="Calibri" panose="020F0502020204030204"/>
              <a:ea typeface="+mn-ea"/>
              <a:cs typeface="+mn-cs"/>
            </a:rPr>
            <a:t>Organizational capacity </a:t>
          </a:r>
          <a:r>
            <a:rPr lang="en-GB" sz="2200" kern="1200"/>
            <a:t>refers to the collective capability of members to achieve their goals</a:t>
          </a:r>
          <a:endParaRPr lang="en-GB" sz="2200" kern="1200" dirty="0"/>
        </a:p>
      </dgm:t>
    </dgm:pt>
    <dgm:pt modelId="{C8641E67-9FC8-4190-9A60-A4DB73B61976}" type="parTrans" cxnId="{B64BEF8E-9C91-4E4C-A30C-7E06E6176B23}">
      <dgm:prSet/>
      <dgm:spPr/>
      <dgm:t>
        <a:bodyPr/>
        <a:lstStyle/>
        <a:p>
          <a:endParaRPr lang="en-GB"/>
        </a:p>
      </dgm:t>
    </dgm:pt>
    <dgm:pt modelId="{B28E77E0-BC85-41E8-9ABD-8A4D38FF79D6}" type="sibTrans" cxnId="{B64BEF8E-9C91-4E4C-A30C-7E06E6176B23}">
      <dgm:prSet/>
      <dgm:spPr/>
      <dgm:t>
        <a:bodyPr/>
        <a:lstStyle/>
        <a:p>
          <a:endParaRPr lang="en-GB"/>
        </a:p>
      </dgm:t>
    </dgm:pt>
    <dgm:pt modelId="{22C5911E-DA6B-4A1B-A53A-27004EC2E5AC}">
      <dgm:prSet phldrT="[Text]"/>
      <dgm:spPr/>
      <dgm:t>
        <a:bodyPr/>
        <a:lstStyle/>
        <a:p>
          <a:r>
            <a:rPr lang="en-GB" dirty="0"/>
            <a:t>Capacity at this level is enhanced through measures to improve overall functioning and performance, such as incentives, managerial practices, multi-stakeholder platforms, coordination, and mobilization of resources.</a:t>
          </a:r>
        </a:p>
      </dgm:t>
    </dgm:pt>
    <dgm:pt modelId="{D921A7E5-7838-4EEC-AAD7-68C75C2F47E3}" type="parTrans" cxnId="{24E7D033-3576-4291-BE13-B3AE37F3BBE6}">
      <dgm:prSet/>
      <dgm:spPr/>
      <dgm:t>
        <a:bodyPr/>
        <a:lstStyle/>
        <a:p>
          <a:endParaRPr lang="en-GB"/>
        </a:p>
      </dgm:t>
    </dgm:pt>
    <dgm:pt modelId="{90A023DD-80E6-4273-B6E8-4300A6CC94D7}" type="sibTrans" cxnId="{24E7D033-3576-4291-BE13-B3AE37F3BBE6}">
      <dgm:prSet/>
      <dgm:spPr/>
      <dgm:t>
        <a:bodyPr/>
        <a:lstStyle/>
        <a:p>
          <a:endParaRPr lang="en-GB"/>
        </a:p>
      </dgm:t>
    </dgm:pt>
    <dgm:pt modelId="{2B101257-38A5-40D0-BEF2-444C353098F7}">
      <dgm:prSet phldrT="[Text]" custT="1"/>
      <dgm:spPr/>
      <dgm:t>
        <a:bodyPr/>
        <a:lstStyle/>
        <a:p>
          <a:r>
            <a:rPr lang="en-GB" sz="2200" b="1" kern="1200">
              <a:latin typeface="Calibri" panose="020F0502020204030204"/>
              <a:ea typeface="+mn-ea"/>
              <a:cs typeface="+mn-cs"/>
            </a:rPr>
            <a:t>Enabling environment </a:t>
          </a:r>
          <a:r>
            <a:rPr lang="en-GB" sz="2200" b="0" kern="1200">
              <a:latin typeface="Calibri" panose="020F0502020204030204"/>
              <a:ea typeface="+mn-ea"/>
              <a:cs typeface="+mn-cs"/>
            </a:rPr>
            <a:t>refers to</a:t>
          </a:r>
          <a:r>
            <a:rPr lang="en-GB" sz="2200" b="0" kern="1200"/>
            <a:t> </a:t>
          </a:r>
          <a:r>
            <a:rPr lang="en-GB" sz="2200" kern="1200"/>
            <a:t>the context in which individuals and organizations put their capabilities into action and where capacity development processes take place</a:t>
          </a:r>
          <a:endParaRPr lang="en-GB" sz="2200" kern="1200" dirty="0"/>
        </a:p>
      </dgm:t>
    </dgm:pt>
    <dgm:pt modelId="{B55DB880-6DB6-4442-B2B2-C65F9791B292}" type="parTrans" cxnId="{12B70D27-5F89-46B6-8D25-F6A4747795E9}">
      <dgm:prSet/>
      <dgm:spPr/>
      <dgm:t>
        <a:bodyPr/>
        <a:lstStyle/>
        <a:p>
          <a:endParaRPr lang="en-GB"/>
        </a:p>
      </dgm:t>
    </dgm:pt>
    <dgm:pt modelId="{4DCEFF63-265B-44BD-8B4C-16ABCF6DB33D}" type="sibTrans" cxnId="{12B70D27-5F89-46B6-8D25-F6A4747795E9}">
      <dgm:prSet/>
      <dgm:spPr/>
      <dgm:t>
        <a:bodyPr/>
        <a:lstStyle/>
        <a:p>
          <a:endParaRPr lang="en-GB"/>
        </a:p>
      </dgm:t>
    </dgm:pt>
    <dgm:pt modelId="{88F01198-81FE-476B-8421-DBDBAAC358B5}">
      <dgm:prSet phldrT="[Text]"/>
      <dgm:spPr/>
      <dgm:t>
        <a:bodyPr/>
        <a:lstStyle/>
        <a:p>
          <a:r>
            <a:rPr lang="en-GB" dirty="0"/>
            <a:t>Capacity can be improved at this level through policy reform, changes to legislation, strategic exercises in country planning and prioritization, or culture changes.</a:t>
          </a:r>
        </a:p>
      </dgm:t>
    </dgm:pt>
    <dgm:pt modelId="{3335D00A-9039-410A-BE6A-479D11918188}" type="parTrans" cxnId="{E1B0B734-C71A-4E28-A012-4BD2061E51CB}">
      <dgm:prSet/>
      <dgm:spPr/>
      <dgm:t>
        <a:bodyPr/>
        <a:lstStyle/>
        <a:p>
          <a:endParaRPr lang="en-GB"/>
        </a:p>
      </dgm:t>
    </dgm:pt>
    <dgm:pt modelId="{7113944B-34EC-4657-B236-5CE4EE27174E}" type="sibTrans" cxnId="{E1B0B734-C71A-4E28-A012-4BD2061E51CB}">
      <dgm:prSet/>
      <dgm:spPr/>
      <dgm:t>
        <a:bodyPr/>
        <a:lstStyle/>
        <a:p>
          <a:endParaRPr lang="en-GB"/>
        </a:p>
      </dgm:t>
    </dgm:pt>
    <dgm:pt modelId="{2F796CB4-88F9-4BF7-A6B9-DD68D722EFBA}" type="pres">
      <dgm:prSet presAssocID="{53D0896E-B548-4333-9735-55BEB1F763BA}" presName="linear" presStyleCnt="0">
        <dgm:presLayoutVars>
          <dgm:animLvl val="lvl"/>
          <dgm:resizeHandles val="exact"/>
        </dgm:presLayoutVars>
      </dgm:prSet>
      <dgm:spPr/>
    </dgm:pt>
    <dgm:pt modelId="{21416241-20ED-4D02-9C9F-5F476BDE490C}" type="pres">
      <dgm:prSet presAssocID="{FAD809A5-3436-4C00-837D-5515917CB15E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1836915-18D0-4377-B3BD-E981F9233A21}" type="pres">
      <dgm:prSet presAssocID="{FAD809A5-3436-4C00-837D-5515917CB15E}" presName="childText" presStyleLbl="revTx" presStyleIdx="0" presStyleCnt="3">
        <dgm:presLayoutVars>
          <dgm:bulletEnabled val="1"/>
        </dgm:presLayoutVars>
      </dgm:prSet>
      <dgm:spPr/>
    </dgm:pt>
    <dgm:pt modelId="{1BFF614A-B43A-45CD-B3DA-0AFDE33DC318}" type="pres">
      <dgm:prSet presAssocID="{A8178A57-2FBC-4616-B021-4B5A4CD8B15A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CA763FA3-B589-4BD7-A948-02DDAC3DC97F}" type="pres">
      <dgm:prSet presAssocID="{A8178A57-2FBC-4616-B021-4B5A4CD8B15A}" presName="childText" presStyleLbl="revTx" presStyleIdx="1" presStyleCnt="3">
        <dgm:presLayoutVars>
          <dgm:bulletEnabled val="1"/>
        </dgm:presLayoutVars>
      </dgm:prSet>
      <dgm:spPr/>
    </dgm:pt>
    <dgm:pt modelId="{383E7E51-7DD5-4018-825E-8CE2F7DAD177}" type="pres">
      <dgm:prSet presAssocID="{2B101257-38A5-40D0-BEF2-444C353098F7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A0C3D7DF-9B19-4FD8-807F-52AA808A3827}" type="pres">
      <dgm:prSet presAssocID="{2B101257-38A5-40D0-BEF2-444C353098F7}" presName="childText" presStyleLbl="revTx" presStyleIdx="2" presStyleCnt="3">
        <dgm:presLayoutVars>
          <dgm:bulletEnabled val="1"/>
        </dgm:presLayoutVars>
      </dgm:prSet>
      <dgm:spPr/>
    </dgm:pt>
  </dgm:ptLst>
  <dgm:cxnLst>
    <dgm:cxn modelId="{13430201-D6DE-4956-BB55-5CF613A62E45}" type="presOf" srcId="{88F01198-81FE-476B-8421-DBDBAAC358B5}" destId="{A0C3D7DF-9B19-4FD8-807F-52AA808A3827}" srcOrd="0" destOrd="0" presId="urn:microsoft.com/office/officeart/2005/8/layout/vList2"/>
    <dgm:cxn modelId="{2D9A5D03-3813-403C-949B-962067313EE2}" type="presOf" srcId="{FAD809A5-3436-4C00-837D-5515917CB15E}" destId="{21416241-20ED-4D02-9C9F-5F476BDE490C}" srcOrd="0" destOrd="0" presId="urn:microsoft.com/office/officeart/2005/8/layout/vList2"/>
    <dgm:cxn modelId="{A16F1204-102E-47EF-A3EE-E7DBF88E993F}" type="presOf" srcId="{53D0896E-B548-4333-9735-55BEB1F763BA}" destId="{2F796CB4-88F9-4BF7-A6B9-DD68D722EFBA}" srcOrd="0" destOrd="0" presId="urn:microsoft.com/office/officeart/2005/8/layout/vList2"/>
    <dgm:cxn modelId="{D7E8C220-74F0-402B-B2F7-0271E5CD2688}" type="presOf" srcId="{A8178A57-2FBC-4616-B021-4B5A4CD8B15A}" destId="{1BFF614A-B43A-45CD-B3DA-0AFDE33DC318}" srcOrd="0" destOrd="0" presId="urn:microsoft.com/office/officeart/2005/8/layout/vList2"/>
    <dgm:cxn modelId="{3DB6AF26-2D1E-41D6-A645-BF2991BBB3F7}" srcId="{FAD809A5-3436-4C00-837D-5515917CB15E}" destId="{1820DD9A-3FA1-410C-82CA-B2955B848F3B}" srcOrd="0" destOrd="0" parTransId="{AA73844C-4C40-4F97-82BF-5A8380079F03}" sibTransId="{8C7BF9C1-CB94-4C70-8233-E2D98F33F15F}"/>
    <dgm:cxn modelId="{12B70D27-5F89-46B6-8D25-F6A4747795E9}" srcId="{53D0896E-B548-4333-9735-55BEB1F763BA}" destId="{2B101257-38A5-40D0-BEF2-444C353098F7}" srcOrd="2" destOrd="0" parTransId="{B55DB880-6DB6-4442-B2B2-C65F9791B292}" sibTransId="{4DCEFF63-265B-44BD-8B4C-16ABCF6DB33D}"/>
    <dgm:cxn modelId="{BAD3B133-AE72-4B98-B7E3-2B5E22A15FB9}" type="presOf" srcId="{1820DD9A-3FA1-410C-82CA-B2955B848F3B}" destId="{11836915-18D0-4377-B3BD-E981F9233A21}" srcOrd="0" destOrd="0" presId="urn:microsoft.com/office/officeart/2005/8/layout/vList2"/>
    <dgm:cxn modelId="{24E7D033-3576-4291-BE13-B3AE37F3BBE6}" srcId="{A8178A57-2FBC-4616-B021-4B5A4CD8B15A}" destId="{22C5911E-DA6B-4A1B-A53A-27004EC2E5AC}" srcOrd="0" destOrd="0" parTransId="{D921A7E5-7838-4EEC-AAD7-68C75C2F47E3}" sibTransId="{90A023DD-80E6-4273-B6E8-4300A6CC94D7}"/>
    <dgm:cxn modelId="{E1B0B734-C71A-4E28-A012-4BD2061E51CB}" srcId="{2B101257-38A5-40D0-BEF2-444C353098F7}" destId="{88F01198-81FE-476B-8421-DBDBAAC358B5}" srcOrd="0" destOrd="0" parTransId="{3335D00A-9039-410A-BE6A-479D11918188}" sibTransId="{7113944B-34EC-4657-B236-5CE4EE27174E}"/>
    <dgm:cxn modelId="{ED0FF649-7844-4D77-AC8B-1BCE0786524A}" srcId="{53D0896E-B548-4333-9735-55BEB1F763BA}" destId="{FAD809A5-3436-4C00-837D-5515917CB15E}" srcOrd="0" destOrd="0" parTransId="{DCA16ECA-3149-48D0-82F5-3065C9297498}" sibTransId="{31B6F6D3-EE8D-428B-B994-46A51C937B43}"/>
    <dgm:cxn modelId="{35B84953-58D1-43D8-A7C0-728312BC5B6D}" type="presOf" srcId="{22C5911E-DA6B-4A1B-A53A-27004EC2E5AC}" destId="{CA763FA3-B589-4BD7-A948-02DDAC3DC97F}" srcOrd="0" destOrd="0" presId="urn:microsoft.com/office/officeart/2005/8/layout/vList2"/>
    <dgm:cxn modelId="{B64BEF8E-9C91-4E4C-A30C-7E06E6176B23}" srcId="{53D0896E-B548-4333-9735-55BEB1F763BA}" destId="{A8178A57-2FBC-4616-B021-4B5A4CD8B15A}" srcOrd="1" destOrd="0" parTransId="{C8641E67-9FC8-4190-9A60-A4DB73B61976}" sibTransId="{B28E77E0-BC85-41E8-9ABD-8A4D38FF79D6}"/>
    <dgm:cxn modelId="{37360FB9-6E7C-46E0-8690-FF8BFE4AD308}" type="presOf" srcId="{2B101257-38A5-40D0-BEF2-444C353098F7}" destId="{383E7E51-7DD5-4018-825E-8CE2F7DAD177}" srcOrd="0" destOrd="0" presId="urn:microsoft.com/office/officeart/2005/8/layout/vList2"/>
    <dgm:cxn modelId="{0D27B7B3-6C02-4990-B8F6-426784A88C9B}" type="presParOf" srcId="{2F796CB4-88F9-4BF7-A6B9-DD68D722EFBA}" destId="{21416241-20ED-4D02-9C9F-5F476BDE490C}" srcOrd="0" destOrd="0" presId="urn:microsoft.com/office/officeart/2005/8/layout/vList2"/>
    <dgm:cxn modelId="{67C1582A-2201-4E53-A7AA-86CD28C6D74F}" type="presParOf" srcId="{2F796CB4-88F9-4BF7-A6B9-DD68D722EFBA}" destId="{11836915-18D0-4377-B3BD-E981F9233A21}" srcOrd="1" destOrd="0" presId="urn:microsoft.com/office/officeart/2005/8/layout/vList2"/>
    <dgm:cxn modelId="{23A6C3F9-6982-4FA9-AC38-D8F07E2380B9}" type="presParOf" srcId="{2F796CB4-88F9-4BF7-A6B9-DD68D722EFBA}" destId="{1BFF614A-B43A-45CD-B3DA-0AFDE33DC318}" srcOrd="2" destOrd="0" presId="urn:microsoft.com/office/officeart/2005/8/layout/vList2"/>
    <dgm:cxn modelId="{879376F7-0070-42BA-85C1-61ED3A9B5C38}" type="presParOf" srcId="{2F796CB4-88F9-4BF7-A6B9-DD68D722EFBA}" destId="{CA763FA3-B589-4BD7-A948-02DDAC3DC97F}" srcOrd="3" destOrd="0" presId="urn:microsoft.com/office/officeart/2005/8/layout/vList2"/>
    <dgm:cxn modelId="{C975894F-9024-47B9-B2CB-BE360DC95CF9}" type="presParOf" srcId="{2F796CB4-88F9-4BF7-A6B9-DD68D722EFBA}" destId="{383E7E51-7DD5-4018-825E-8CE2F7DAD177}" srcOrd="4" destOrd="0" presId="urn:microsoft.com/office/officeart/2005/8/layout/vList2"/>
    <dgm:cxn modelId="{3D80C624-99D6-42A7-8ADE-8E0F2977A143}" type="presParOf" srcId="{2F796CB4-88F9-4BF7-A6B9-DD68D722EFBA}" destId="{A0C3D7DF-9B19-4FD8-807F-52AA808A3827}" srcOrd="5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0175E0B-F7A3-49C2-B7BE-F02D06828873}" type="doc">
      <dgm:prSet loTypeId="urn:microsoft.com/office/officeart/2005/8/layout/hList1" loCatId="list" qsTypeId="urn:microsoft.com/office/officeart/2005/8/quickstyle/simple2" qsCatId="simple" csTypeId="urn:microsoft.com/office/officeart/2005/8/colors/colorful5" csCatId="colorful" phldr="1"/>
      <dgm:spPr/>
      <dgm:t>
        <a:bodyPr/>
        <a:lstStyle/>
        <a:p>
          <a:endParaRPr lang="en-GB"/>
        </a:p>
      </dgm:t>
    </dgm:pt>
    <dgm:pt modelId="{00CC6820-6FC1-4181-90A5-2F6783991CC6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Addressing attitudes and improving knowledge</a:t>
          </a:r>
        </a:p>
      </dgm:t>
    </dgm:pt>
    <dgm:pt modelId="{83BC0981-470C-4947-9484-0BD229324E95}" type="parTrans" cxnId="{4E024A67-92C9-42AA-BF4C-853875AACF02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E281F64-8C41-40F3-BFF7-2E235455FD2B}" type="sibTrans" cxnId="{4E024A67-92C9-42AA-BF4C-853875AACF02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D3FF960-E082-47CF-8EB0-B26297137D08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Clarifying values and attitudes around the importance of addressing gender issues in climate change adaptation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1.2)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7239876-CC2F-49C4-8CF2-73136775599B}" type="parTrans" cxnId="{917335DF-0A9D-4863-A3F5-F127C38AE8B8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7A7C73EF-8289-4034-89F9-54FA343CE4FD}" type="sibTrans" cxnId="{917335DF-0A9D-4863-A3F5-F127C38AE8B8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5D06F2C-A6F3-41B0-849D-BAE2F99B6044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Ensuring a gender-responsive planning process</a:t>
          </a:r>
        </a:p>
      </dgm:t>
    </dgm:pt>
    <dgm:pt modelId="{708A10E5-FA64-4FB8-AB4A-160078AFEB27}" type="parTrans" cxnId="{8D326F48-5752-4742-94B5-86A15503FC2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60CA4AB-744E-4ED6-B67F-CF302DCFB256}" type="sibTrans" cxnId="{8D326F48-5752-4742-94B5-86A15503FC2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8F56A7-1D71-4497-8B69-6D96F3306E03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Promoting principles of good governance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2.1)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3C0B61-A5CB-4B98-82E9-67667615FA59}" type="parTrans" cxnId="{3D8EA326-F154-4BD5-A44E-BBCBAA18CE87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A9336EB-0C6A-485B-A791-51C364F02273}" type="sibTrans" cxnId="{3D8EA326-F154-4BD5-A44E-BBCBAA18CE87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6A543F9-8428-4A0F-82CF-E45C31040437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Analysing the problem and solutions</a:t>
          </a:r>
        </a:p>
      </dgm:t>
    </dgm:pt>
    <dgm:pt modelId="{AD799D97-34C0-4B37-8D42-9AD511002F77}" type="parTrans" cxnId="{5D3B7C0A-2D31-4D99-85EF-5670C35E404D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9F60F16-8B65-4B0C-B908-5F1B1CF72714}" type="sibTrans" cxnId="{5D3B7C0A-2D31-4D99-85EF-5670C35E404D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3C49FA0-D51F-44F3-87B7-22DC04C0E115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Conducting a gender analysis in the agriculture sector to inform the adaptation plan</a:t>
          </a:r>
        </a:p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3.1)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B125E10-5700-4C29-93DB-E336AFB5E33F}" type="parTrans" cxnId="{85CB7140-F794-4C06-B666-3B592443981C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4F2CB8E-DF42-4D87-AB16-08AE0D99E519}" type="sibTrans" cxnId="{85CB7140-F794-4C06-B666-3B592443981C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3533390-B14A-41BA-9820-563D55BC33E8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Formulating the plan and gender-responsive budgeting</a:t>
          </a:r>
        </a:p>
      </dgm:t>
    </dgm:pt>
    <dgm:pt modelId="{C58E7287-EB5B-4429-A7A2-A46B9F6F3730}" type="parTrans" cxnId="{E708DCEC-56BD-4D66-B18F-B7BFC31291C6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C3F37E2-E303-45EE-A514-E4DE1D2DAE01}" type="sibTrans" cxnId="{E708DCEC-56BD-4D66-B18F-B7BFC31291C6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7AC1D39-1FCF-4881-A407-3A1A733DA8A4}">
      <dgm:prSet phldrT="[Text]"/>
      <dgm:spPr/>
      <dgm:t>
        <a:bodyPr/>
        <a:lstStyle/>
        <a:p>
          <a:r>
            <a:rPr lang="en-GB" b="1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Monitoring and managing for change</a:t>
          </a:r>
        </a:p>
      </dgm:t>
    </dgm:pt>
    <dgm:pt modelId="{ED8967E4-E1E5-477F-854C-6D52CB2B9DA4}" type="parTrans" cxnId="{50BEAEA3-5FC0-4933-A31A-0D2AF97AFBBF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40F357A2-29C7-4AAD-9E2F-E62FE338789D}" type="sibTrans" cxnId="{50BEAEA3-5FC0-4933-A31A-0D2AF97AFBBF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294AE3A-EC57-4230-8EC6-4D7A89A43A2E}">
      <dgm:prSet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Improving understanding of basic concepts for integrating gender in agricultural adaptation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1.2)</a:t>
          </a:r>
        </a:p>
      </dgm:t>
    </dgm:pt>
    <dgm:pt modelId="{EDC675F5-5DFE-4A40-8715-1DDA3A99399D}" type="parTrans" cxnId="{0202E49E-FCA6-46F0-BCC1-CDFE3EDBE813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6D98F4F-0EFD-422B-8DA4-72F43CB901EA}" type="sibTrans" cxnId="{0202E49E-FCA6-46F0-BCC1-CDFE3EDBE813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835D836D-E218-46CD-B062-4CFC1FA6D735}">
      <dgm:prSet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Conducting inclusive stakeholder consultation and stocktaking to identify gender-responsive adaptation initiatives and gaps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2.2)</a:t>
          </a:r>
        </a:p>
      </dgm:t>
    </dgm:pt>
    <dgm:pt modelId="{B38CB4BF-A0FD-41E8-92CF-414E460C7FFD}" type="parTrans" cxnId="{60E5D1AF-A359-4527-9CCF-9C3AADBED81B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09FFF50-457C-4E7B-B2A0-7519A1B67EF6}" type="sibTrans" cxnId="{60E5D1AF-A359-4527-9CCF-9C3AADBED81B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8F40D33-C1CB-4961-8032-C43FA2ED2CC9}">
      <dgm:prSet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Assessing gender dimensions of climate vulnerability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3.2)</a:t>
          </a:r>
        </a:p>
      </dgm:t>
    </dgm:pt>
    <dgm:pt modelId="{8EAA1CA5-C74D-424D-B8CA-B1BF2DBE6EC1}" type="parTrans" cxnId="{61A61DC2-AE9F-4403-8CA0-556C6318DFEB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1129ABAE-3B74-4EA2-9A55-AB1A48C691C7}" type="sibTrans" cxnId="{61A61DC2-AE9F-4403-8CA0-556C6318DFEB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557E0E7-9FC3-4C43-A9AA-D4616BAA07DF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Formulating an adaptation plan document to address gender issues 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4.1)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08D033B-76AA-4CFC-BD76-6A0A684A2458}" type="parTrans" cxnId="{90A7E8DF-D16B-4EA4-91FC-BBB12FE2F86D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527DE39E-A1CF-49EE-A371-50AC71933C6D}" type="sibTrans" cxnId="{90A7E8DF-D16B-4EA4-91FC-BBB12FE2F86D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B74E42DA-7DB1-444B-B212-0CA632E2208C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Allocating resources of an adaptation plan using gender-responsive budgeting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4.2)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9B841611-AA76-42DB-B10B-1FC7AA2B8BBE}" type="parTrans" cxnId="{BCF51E02-E374-4EE6-B55F-C8CFC39EF9B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2C65351C-8A8A-450D-A79F-50A58C07C487}" type="sibTrans" cxnId="{BCF51E02-E374-4EE6-B55F-C8CFC39EF9B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41FDA22-1C5F-4371-AA3E-10D93C26434B}">
      <dgm:prSet phldrT="[Text]"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Monitoring the implementation of the plan using gender indicators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5.1)</a:t>
          </a:r>
          <a:endParaRPr lang="en-GB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616996AC-BC80-4598-BC0E-18BAE42BEFEB}" type="parTrans" cxnId="{10692E74-BCE3-4598-8B25-EEF29D56506A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C4A0A9B8-C30C-420B-A576-36E59C35F303}" type="sibTrans" cxnId="{10692E74-BCE3-4598-8B25-EEF29D56506A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FE2FC96D-9200-4346-9372-3A8AE90E3F17}">
      <dgm:prSet phldrT="[Text]"/>
      <dgm:spPr/>
      <dgm:t>
        <a:bodyPr/>
        <a:lstStyle/>
        <a:p>
          <a:r>
            <a:rPr lang="en-GB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Improving gender capacity at all levels plus meeting goals </a:t>
          </a:r>
          <a:br>
            <a:rPr lang="en-GB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5.2)</a:t>
          </a:r>
        </a:p>
      </dgm:t>
    </dgm:pt>
    <dgm:pt modelId="{D2AEC95B-2CFC-4E5C-8984-3D8E69455A53}" type="parTrans" cxnId="{F2E90CCA-DBBC-4155-84C0-1926CB7D1D9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090D1A17-081C-4052-87F1-9A87579197D5}" type="sibTrans" cxnId="{F2E90CCA-DBBC-4155-84C0-1926CB7D1D99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04B43D1-F3ED-406F-A684-DC21A7A5828A}">
      <dgm:prSet/>
      <dgm:spPr/>
      <dgm:t>
        <a:bodyPr/>
        <a:lstStyle/>
        <a:p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Prioritizing gender-responsive adaptation options</a:t>
          </a:r>
          <a:b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b="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3.3)</a:t>
          </a:r>
        </a:p>
      </dgm:t>
    </dgm:pt>
    <dgm:pt modelId="{12C61404-5B58-491F-9B0E-3EE8DB223B58}" type="parTrans" cxnId="{D21D6FEF-0E06-4556-AA84-D8C84A68FE0F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A1CECADD-92E5-468B-AC1C-63D9E1C16074}" type="sibTrans" cxnId="{D21D6FEF-0E06-4556-AA84-D8C84A68FE0F}">
      <dgm:prSet/>
      <dgm:spPr/>
      <dgm:t>
        <a:bodyPr/>
        <a:lstStyle/>
        <a:p>
          <a:endParaRPr lang="en-GB"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gm:t>
    </dgm:pt>
    <dgm:pt modelId="{32230A1D-AF57-4D65-8545-DEC4F52C1BE6}" type="pres">
      <dgm:prSet presAssocID="{B0175E0B-F7A3-49C2-B7BE-F02D06828873}" presName="Name0" presStyleCnt="0">
        <dgm:presLayoutVars>
          <dgm:dir/>
          <dgm:animLvl val="lvl"/>
          <dgm:resizeHandles val="exact"/>
        </dgm:presLayoutVars>
      </dgm:prSet>
      <dgm:spPr/>
    </dgm:pt>
    <dgm:pt modelId="{F3B23402-6BC6-4FD3-A6A5-2591C1B3C302}" type="pres">
      <dgm:prSet presAssocID="{00CC6820-6FC1-4181-90A5-2F6783991CC6}" presName="composite" presStyleCnt="0"/>
      <dgm:spPr/>
    </dgm:pt>
    <dgm:pt modelId="{650DB3DC-E09A-4309-9ED2-26F032654423}" type="pres">
      <dgm:prSet presAssocID="{00CC6820-6FC1-4181-90A5-2F6783991CC6}" presName="parTx" presStyleLbl="alignNode1" presStyleIdx="0" presStyleCnt="5">
        <dgm:presLayoutVars>
          <dgm:chMax val="0"/>
          <dgm:chPref val="0"/>
          <dgm:bulletEnabled val="1"/>
        </dgm:presLayoutVars>
      </dgm:prSet>
      <dgm:spPr/>
    </dgm:pt>
    <dgm:pt modelId="{E56BD7C6-8D2D-4692-9AA4-D9F68CC12419}" type="pres">
      <dgm:prSet presAssocID="{00CC6820-6FC1-4181-90A5-2F6783991CC6}" presName="desTx" presStyleLbl="alignAccFollowNode1" presStyleIdx="0" presStyleCnt="5">
        <dgm:presLayoutVars>
          <dgm:bulletEnabled val="1"/>
        </dgm:presLayoutVars>
      </dgm:prSet>
      <dgm:spPr/>
    </dgm:pt>
    <dgm:pt modelId="{E44B4131-7964-4B05-87D8-790384A87CEF}" type="pres">
      <dgm:prSet presAssocID="{6E281F64-8C41-40F3-BFF7-2E235455FD2B}" presName="space" presStyleCnt="0"/>
      <dgm:spPr/>
    </dgm:pt>
    <dgm:pt modelId="{BB17C22F-D2CC-40E0-8A5D-3362F77DE91E}" type="pres">
      <dgm:prSet presAssocID="{F5D06F2C-A6F3-41B0-849D-BAE2F99B6044}" presName="composite" presStyleCnt="0"/>
      <dgm:spPr/>
    </dgm:pt>
    <dgm:pt modelId="{5AB475DD-5E5D-416B-B45C-F5F9839057F2}" type="pres">
      <dgm:prSet presAssocID="{F5D06F2C-A6F3-41B0-849D-BAE2F99B6044}" presName="parTx" presStyleLbl="alignNode1" presStyleIdx="1" presStyleCnt="5">
        <dgm:presLayoutVars>
          <dgm:chMax val="0"/>
          <dgm:chPref val="0"/>
          <dgm:bulletEnabled val="1"/>
        </dgm:presLayoutVars>
      </dgm:prSet>
      <dgm:spPr/>
    </dgm:pt>
    <dgm:pt modelId="{2D127950-DE55-46DB-80B7-139D896D5E67}" type="pres">
      <dgm:prSet presAssocID="{F5D06F2C-A6F3-41B0-849D-BAE2F99B6044}" presName="desTx" presStyleLbl="alignAccFollowNode1" presStyleIdx="1" presStyleCnt="5">
        <dgm:presLayoutVars>
          <dgm:bulletEnabled val="1"/>
        </dgm:presLayoutVars>
      </dgm:prSet>
      <dgm:spPr/>
    </dgm:pt>
    <dgm:pt modelId="{6531ADBC-5F91-42A4-91F5-69142ED217F2}" type="pres">
      <dgm:prSet presAssocID="{060CA4AB-744E-4ED6-B67F-CF302DCFB256}" presName="space" presStyleCnt="0"/>
      <dgm:spPr/>
    </dgm:pt>
    <dgm:pt modelId="{ED0F769A-2C8A-4743-9A08-06BFAC4D3A71}" type="pres">
      <dgm:prSet presAssocID="{26A543F9-8428-4A0F-82CF-E45C31040437}" presName="composite" presStyleCnt="0"/>
      <dgm:spPr/>
    </dgm:pt>
    <dgm:pt modelId="{6B17E149-804B-4721-84C0-E6A80582A07A}" type="pres">
      <dgm:prSet presAssocID="{26A543F9-8428-4A0F-82CF-E45C31040437}" presName="parTx" presStyleLbl="alignNode1" presStyleIdx="2" presStyleCnt="5">
        <dgm:presLayoutVars>
          <dgm:chMax val="0"/>
          <dgm:chPref val="0"/>
          <dgm:bulletEnabled val="1"/>
        </dgm:presLayoutVars>
      </dgm:prSet>
      <dgm:spPr/>
    </dgm:pt>
    <dgm:pt modelId="{80B21712-21E3-40A7-84BE-84E2ADB61506}" type="pres">
      <dgm:prSet presAssocID="{26A543F9-8428-4A0F-82CF-E45C31040437}" presName="desTx" presStyleLbl="alignAccFollowNode1" presStyleIdx="2" presStyleCnt="5">
        <dgm:presLayoutVars>
          <dgm:bulletEnabled val="1"/>
        </dgm:presLayoutVars>
      </dgm:prSet>
      <dgm:spPr/>
    </dgm:pt>
    <dgm:pt modelId="{831F08CF-CB63-4557-89B8-F9898DBC1764}" type="pres">
      <dgm:prSet presAssocID="{39F60F16-8B65-4B0C-B908-5F1B1CF72714}" presName="space" presStyleCnt="0"/>
      <dgm:spPr/>
    </dgm:pt>
    <dgm:pt modelId="{3DFDAA77-2898-4B1B-A3C3-98CC49252252}" type="pres">
      <dgm:prSet presAssocID="{03533390-B14A-41BA-9820-563D55BC33E8}" presName="composite" presStyleCnt="0"/>
      <dgm:spPr/>
    </dgm:pt>
    <dgm:pt modelId="{75827222-54AE-4CD2-9FC0-D532A5088773}" type="pres">
      <dgm:prSet presAssocID="{03533390-B14A-41BA-9820-563D55BC33E8}" presName="parTx" presStyleLbl="alignNode1" presStyleIdx="3" presStyleCnt="5">
        <dgm:presLayoutVars>
          <dgm:chMax val="0"/>
          <dgm:chPref val="0"/>
          <dgm:bulletEnabled val="1"/>
        </dgm:presLayoutVars>
      </dgm:prSet>
      <dgm:spPr/>
    </dgm:pt>
    <dgm:pt modelId="{0897BAD7-3113-4900-AC6D-8C10F408FC9D}" type="pres">
      <dgm:prSet presAssocID="{03533390-B14A-41BA-9820-563D55BC33E8}" presName="desTx" presStyleLbl="alignAccFollowNode1" presStyleIdx="3" presStyleCnt="5">
        <dgm:presLayoutVars>
          <dgm:bulletEnabled val="1"/>
        </dgm:presLayoutVars>
      </dgm:prSet>
      <dgm:spPr/>
    </dgm:pt>
    <dgm:pt modelId="{92C3D3EE-5724-4966-AAA3-117DE0413D33}" type="pres">
      <dgm:prSet presAssocID="{4C3F37E2-E303-45EE-A514-E4DE1D2DAE01}" presName="space" presStyleCnt="0"/>
      <dgm:spPr/>
    </dgm:pt>
    <dgm:pt modelId="{1ACFF2CB-5243-4072-A5CB-D1C8E27C5397}" type="pres">
      <dgm:prSet presAssocID="{57AC1D39-1FCF-4881-A407-3A1A733DA8A4}" presName="composite" presStyleCnt="0"/>
      <dgm:spPr/>
    </dgm:pt>
    <dgm:pt modelId="{E4A4254B-4C92-48E5-9648-F29AE56BC6A0}" type="pres">
      <dgm:prSet presAssocID="{57AC1D39-1FCF-4881-A407-3A1A733DA8A4}" presName="parTx" presStyleLbl="alignNode1" presStyleIdx="4" presStyleCnt="5">
        <dgm:presLayoutVars>
          <dgm:chMax val="0"/>
          <dgm:chPref val="0"/>
          <dgm:bulletEnabled val="1"/>
        </dgm:presLayoutVars>
      </dgm:prSet>
      <dgm:spPr/>
    </dgm:pt>
    <dgm:pt modelId="{440EB5F9-1AF2-4840-AF5C-C7DF8B539EDF}" type="pres">
      <dgm:prSet presAssocID="{57AC1D39-1FCF-4881-A407-3A1A733DA8A4}" presName="desTx" presStyleLbl="alignAccFollowNode1" presStyleIdx="4" presStyleCnt="5">
        <dgm:presLayoutVars>
          <dgm:bulletEnabled val="1"/>
        </dgm:presLayoutVars>
      </dgm:prSet>
      <dgm:spPr/>
    </dgm:pt>
  </dgm:ptLst>
  <dgm:cxnLst>
    <dgm:cxn modelId="{BCF51E02-E374-4EE6-B55F-C8CFC39EF9B9}" srcId="{03533390-B14A-41BA-9820-563D55BC33E8}" destId="{B74E42DA-7DB1-444B-B212-0CA632E2208C}" srcOrd="1" destOrd="0" parTransId="{9B841611-AA76-42DB-B10B-1FC7AA2B8BBE}" sibTransId="{2C65351C-8A8A-450D-A79F-50A58C07C487}"/>
    <dgm:cxn modelId="{5D3B7C0A-2D31-4D99-85EF-5670C35E404D}" srcId="{B0175E0B-F7A3-49C2-B7BE-F02D06828873}" destId="{26A543F9-8428-4A0F-82CF-E45C31040437}" srcOrd="2" destOrd="0" parTransId="{AD799D97-34C0-4B37-8D42-9AD511002F77}" sibTransId="{39F60F16-8B65-4B0C-B908-5F1B1CF72714}"/>
    <dgm:cxn modelId="{64E0700C-5F6B-477F-BC68-B8D0D7CB20B2}" type="presOf" srcId="{B74E42DA-7DB1-444B-B212-0CA632E2208C}" destId="{0897BAD7-3113-4900-AC6D-8C10F408FC9D}" srcOrd="0" destOrd="1" presId="urn:microsoft.com/office/officeart/2005/8/layout/hList1"/>
    <dgm:cxn modelId="{C05E760D-7840-4650-B419-C80F6263EA32}" type="presOf" srcId="{528F56A7-1D71-4497-8B69-6D96F3306E03}" destId="{2D127950-DE55-46DB-80B7-139D896D5E67}" srcOrd="0" destOrd="0" presId="urn:microsoft.com/office/officeart/2005/8/layout/hList1"/>
    <dgm:cxn modelId="{3D8EA326-F154-4BD5-A44E-BBCBAA18CE87}" srcId="{F5D06F2C-A6F3-41B0-849D-BAE2F99B6044}" destId="{528F56A7-1D71-4497-8B69-6D96F3306E03}" srcOrd="0" destOrd="0" parTransId="{093C0B61-A5CB-4B98-82E9-67667615FA59}" sibTransId="{AA9336EB-0C6A-485B-A791-51C364F02273}"/>
    <dgm:cxn modelId="{26D93929-619A-4E91-976C-385C68AF15E9}" type="presOf" srcId="{835D836D-E218-46CD-B062-4CFC1FA6D735}" destId="{2D127950-DE55-46DB-80B7-139D896D5E67}" srcOrd="0" destOrd="1" presId="urn:microsoft.com/office/officeart/2005/8/layout/hList1"/>
    <dgm:cxn modelId="{85CB7140-F794-4C06-B666-3B592443981C}" srcId="{26A543F9-8428-4A0F-82CF-E45C31040437}" destId="{63C49FA0-D51F-44F3-87B7-22DC04C0E115}" srcOrd="0" destOrd="0" parTransId="{8B125E10-5700-4C29-93DB-E336AFB5E33F}" sibTransId="{04F2CB8E-DF42-4D87-AB16-08AE0D99E519}"/>
    <dgm:cxn modelId="{4E024A67-92C9-42AA-BF4C-853875AACF02}" srcId="{B0175E0B-F7A3-49C2-B7BE-F02D06828873}" destId="{00CC6820-6FC1-4181-90A5-2F6783991CC6}" srcOrd="0" destOrd="0" parTransId="{83BC0981-470C-4947-9484-0BD229324E95}" sibTransId="{6E281F64-8C41-40F3-BFF7-2E235455FD2B}"/>
    <dgm:cxn modelId="{FA0AC767-015C-4D3B-92D0-49DBD65D409F}" type="presOf" srcId="{A04B43D1-F3ED-406F-A684-DC21A7A5828A}" destId="{80B21712-21E3-40A7-84BE-84E2ADB61506}" srcOrd="0" destOrd="2" presId="urn:microsoft.com/office/officeart/2005/8/layout/hList1"/>
    <dgm:cxn modelId="{1E941248-7B39-4B28-A50F-1DD50B362046}" type="presOf" srcId="{8294AE3A-EC57-4230-8EC6-4D7A89A43A2E}" destId="{E56BD7C6-8D2D-4692-9AA4-D9F68CC12419}" srcOrd="0" destOrd="1" presId="urn:microsoft.com/office/officeart/2005/8/layout/hList1"/>
    <dgm:cxn modelId="{8D326F48-5752-4742-94B5-86A15503FC29}" srcId="{B0175E0B-F7A3-49C2-B7BE-F02D06828873}" destId="{F5D06F2C-A6F3-41B0-849D-BAE2F99B6044}" srcOrd="1" destOrd="0" parTransId="{708A10E5-FA64-4FB8-AB4A-160078AFEB27}" sibTransId="{060CA4AB-744E-4ED6-B67F-CF302DCFB256}"/>
    <dgm:cxn modelId="{A181406E-C076-4968-A721-793E9F495876}" type="presOf" srcId="{A557E0E7-9FC3-4C43-A9AA-D4616BAA07DF}" destId="{0897BAD7-3113-4900-AC6D-8C10F408FC9D}" srcOrd="0" destOrd="0" presId="urn:microsoft.com/office/officeart/2005/8/layout/hList1"/>
    <dgm:cxn modelId="{23459372-93C8-4B9D-A0E5-BB726FB43DBA}" type="presOf" srcId="{F5D06F2C-A6F3-41B0-849D-BAE2F99B6044}" destId="{5AB475DD-5E5D-416B-B45C-F5F9839057F2}" srcOrd="0" destOrd="0" presId="urn:microsoft.com/office/officeart/2005/8/layout/hList1"/>
    <dgm:cxn modelId="{548A3F53-EF41-406B-B6DD-843078DDABA8}" type="presOf" srcId="{28F40D33-C1CB-4961-8032-C43FA2ED2CC9}" destId="{80B21712-21E3-40A7-84BE-84E2ADB61506}" srcOrd="0" destOrd="1" presId="urn:microsoft.com/office/officeart/2005/8/layout/hList1"/>
    <dgm:cxn modelId="{10692E74-BCE3-4598-8B25-EEF29D56506A}" srcId="{57AC1D39-1FCF-4881-A407-3A1A733DA8A4}" destId="{341FDA22-1C5F-4371-AA3E-10D93C26434B}" srcOrd="0" destOrd="0" parTransId="{616996AC-BC80-4598-BC0E-18BAE42BEFEB}" sibTransId="{C4A0A9B8-C30C-420B-A576-36E59C35F303}"/>
    <dgm:cxn modelId="{7244EA7E-7E76-498E-9B1D-3CC31EA14815}" type="presOf" srcId="{03533390-B14A-41BA-9820-563D55BC33E8}" destId="{75827222-54AE-4CD2-9FC0-D532A5088773}" srcOrd="0" destOrd="0" presId="urn:microsoft.com/office/officeart/2005/8/layout/hList1"/>
    <dgm:cxn modelId="{E7F1D183-A1B4-4EAF-B1E4-7B1BA376FD7D}" type="presOf" srcId="{341FDA22-1C5F-4371-AA3E-10D93C26434B}" destId="{440EB5F9-1AF2-4840-AF5C-C7DF8B539EDF}" srcOrd="0" destOrd="0" presId="urn:microsoft.com/office/officeart/2005/8/layout/hList1"/>
    <dgm:cxn modelId="{C53F9496-2FFB-474C-81F3-ECD90C7B1856}" type="presOf" srcId="{00CC6820-6FC1-4181-90A5-2F6783991CC6}" destId="{650DB3DC-E09A-4309-9ED2-26F032654423}" srcOrd="0" destOrd="0" presId="urn:microsoft.com/office/officeart/2005/8/layout/hList1"/>
    <dgm:cxn modelId="{D939E797-0EA4-4AF8-A348-BBAE1724A723}" type="presOf" srcId="{26A543F9-8428-4A0F-82CF-E45C31040437}" destId="{6B17E149-804B-4721-84C0-E6A80582A07A}" srcOrd="0" destOrd="0" presId="urn:microsoft.com/office/officeart/2005/8/layout/hList1"/>
    <dgm:cxn modelId="{EEFD219C-FCDB-424E-9171-B911A45B0374}" type="presOf" srcId="{FE2FC96D-9200-4346-9372-3A8AE90E3F17}" destId="{440EB5F9-1AF2-4840-AF5C-C7DF8B539EDF}" srcOrd="0" destOrd="1" presId="urn:microsoft.com/office/officeart/2005/8/layout/hList1"/>
    <dgm:cxn modelId="{0202E49E-FCA6-46F0-BCC1-CDFE3EDBE813}" srcId="{00CC6820-6FC1-4181-90A5-2F6783991CC6}" destId="{8294AE3A-EC57-4230-8EC6-4D7A89A43A2E}" srcOrd="1" destOrd="0" parTransId="{EDC675F5-5DFE-4A40-8715-1DDA3A99399D}" sibTransId="{F6D98F4F-0EFD-422B-8DA4-72F43CB901EA}"/>
    <dgm:cxn modelId="{50BEAEA3-5FC0-4933-A31A-0D2AF97AFBBF}" srcId="{B0175E0B-F7A3-49C2-B7BE-F02D06828873}" destId="{57AC1D39-1FCF-4881-A407-3A1A733DA8A4}" srcOrd="4" destOrd="0" parTransId="{ED8967E4-E1E5-477F-854C-6D52CB2B9DA4}" sibTransId="{40F357A2-29C7-4AAD-9E2F-E62FE338789D}"/>
    <dgm:cxn modelId="{1F7AB3A5-E1F0-4CD4-A5A1-9D9F86C5AB43}" type="presOf" srcId="{FD3FF960-E082-47CF-8EB0-B26297137D08}" destId="{E56BD7C6-8D2D-4692-9AA4-D9F68CC12419}" srcOrd="0" destOrd="0" presId="urn:microsoft.com/office/officeart/2005/8/layout/hList1"/>
    <dgm:cxn modelId="{60E5D1AF-A359-4527-9CCF-9C3AADBED81B}" srcId="{F5D06F2C-A6F3-41B0-849D-BAE2F99B6044}" destId="{835D836D-E218-46CD-B062-4CFC1FA6D735}" srcOrd="1" destOrd="0" parTransId="{B38CB4BF-A0FD-41E8-92CF-414E460C7FFD}" sibTransId="{009FFF50-457C-4E7B-B2A0-7519A1B67EF6}"/>
    <dgm:cxn modelId="{9F6BFDB3-C84E-4A19-BD09-FC84FB547CFB}" type="presOf" srcId="{B0175E0B-F7A3-49C2-B7BE-F02D06828873}" destId="{32230A1D-AF57-4D65-8545-DEC4F52C1BE6}" srcOrd="0" destOrd="0" presId="urn:microsoft.com/office/officeart/2005/8/layout/hList1"/>
    <dgm:cxn modelId="{61A61DC2-AE9F-4403-8CA0-556C6318DFEB}" srcId="{26A543F9-8428-4A0F-82CF-E45C31040437}" destId="{28F40D33-C1CB-4961-8032-C43FA2ED2CC9}" srcOrd="1" destOrd="0" parTransId="{8EAA1CA5-C74D-424D-B8CA-B1BF2DBE6EC1}" sibTransId="{1129ABAE-3B74-4EA2-9A55-AB1A48C691C7}"/>
    <dgm:cxn modelId="{F2E90CCA-DBBC-4155-84C0-1926CB7D1D99}" srcId="{57AC1D39-1FCF-4881-A407-3A1A733DA8A4}" destId="{FE2FC96D-9200-4346-9372-3A8AE90E3F17}" srcOrd="1" destOrd="0" parTransId="{D2AEC95B-2CFC-4E5C-8984-3D8E69455A53}" sibTransId="{090D1A17-081C-4052-87F1-9A87579197D5}"/>
    <dgm:cxn modelId="{48BB87DA-72E5-4A1B-B243-8EDE4B722489}" type="presOf" srcId="{57AC1D39-1FCF-4881-A407-3A1A733DA8A4}" destId="{E4A4254B-4C92-48E5-9648-F29AE56BC6A0}" srcOrd="0" destOrd="0" presId="urn:microsoft.com/office/officeart/2005/8/layout/hList1"/>
    <dgm:cxn modelId="{917335DF-0A9D-4863-A3F5-F127C38AE8B8}" srcId="{00CC6820-6FC1-4181-90A5-2F6783991CC6}" destId="{FD3FF960-E082-47CF-8EB0-B26297137D08}" srcOrd="0" destOrd="0" parTransId="{77239876-CC2F-49C4-8CF2-73136775599B}" sibTransId="{7A7C73EF-8289-4034-89F9-54FA343CE4FD}"/>
    <dgm:cxn modelId="{90A7E8DF-D16B-4EA4-91FC-BBB12FE2F86D}" srcId="{03533390-B14A-41BA-9820-563D55BC33E8}" destId="{A557E0E7-9FC3-4C43-A9AA-D4616BAA07DF}" srcOrd="0" destOrd="0" parTransId="{F08D033B-76AA-4CFC-BD76-6A0A684A2458}" sibTransId="{527DE39E-A1CF-49EE-A371-50AC71933C6D}"/>
    <dgm:cxn modelId="{E708DCEC-56BD-4D66-B18F-B7BFC31291C6}" srcId="{B0175E0B-F7A3-49C2-B7BE-F02D06828873}" destId="{03533390-B14A-41BA-9820-563D55BC33E8}" srcOrd="3" destOrd="0" parTransId="{C58E7287-EB5B-4429-A7A2-A46B9F6F3730}" sibTransId="{4C3F37E2-E303-45EE-A514-E4DE1D2DAE01}"/>
    <dgm:cxn modelId="{D21D6FEF-0E06-4556-AA84-D8C84A68FE0F}" srcId="{26A543F9-8428-4A0F-82CF-E45C31040437}" destId="{A04B43D1-F3ED-406F-A684-DC21A7A5828A}" srcOrd="2" destOrd="0" parTransId="{12C61404-5B58-491F-9B0E-3EE8DB223B58}" sibTransId="{A1CECADD-92E5-468B-AC1C-63D9E1C16074}"/>
    <dgm:cxn modelId="{870333FD-FE1B-412A-877A-E624D0DF320D}" type="presOf" srcId="{63C49FA0-D51F-44F3-87B7-22DC04C0E115}" destId="{80B21712-21E3-40A7-84BE-84E2ADB61506}" srcOrd="0" destOrd="0" presId="urn:microsoft.com/office/officeart/2005/8/layout/hList1"/>
    <dgm:cxn modelId="{CA9B5A55-F09B-4CEA-BD54-2F814A07C142}" type="presParOf" srcId="{32230A1D-AF57-4D65-8545-DEC4F52C1BE6}" destId="{F3B23402-6BC6-4FD3-A6A5-2591C1B3C302}" srcOrd="0" destOrd="0" presId="urn:microsoft.com/office/officeart/2005/8/layout/hList1"/>
    <dgm:cxn modelId="{E8096295-DAAB-4444-8274-3CDA51988256}" type="presParOf" srcId="{F3B23402-6BC6-4FD3-A6A5-2591C1B3C302}" destId="{650DB3DC-E09A-4309-9ED2-26F032654423}" srcOrd="0" destOrd="0" presId="urn:microsoft.com/office/officeart/2005/8/layout/hList1"/>
    <dgm:cxn modelId="{6120408A-5C20-4B84-B390-7855742C4031}" type="presParOf" srcId="{F3B23402-6BC6-4FD3-A6A5-2591C1B3C302}" destId="{E56BD7C6-8D2D-4692-9AA4-D9F68CC12419}" srcOrd="1" destOrd="0" presId="urn:microsoft.com/office/officeart/2005/8/layout/hList1"/>
    <dgm:cxn modelId="{330F5796-B8A1-443F-962D-C7A609A2ACA8}" type="presParOf" srcId="{32230A1D-AF57-4D65-8545-DEC4F52C1BE6}" destId="{E44B4131-7964-4B05-87D8-790384A87CEF}" srcOrd="1" destOrd="0" presId="urn:microsoft.com/office/officeart/2005/8/layout/hList1"/>
    <dgm:cxn modelId="{B3AD13B0-416A-435D-8486-0ED9454FF3A4}" type="presParOf" srcId="{32230A1D-AF57-4D65-8545-DEC4F52C1BE6}" destId="{BB17C22F-D2CC-40E0-8A5D-3362F77DE91E}" srcOrd="2" destOrd="0" presId="urn:microsoft.com/office/officeart/2005/8/layout/hList1"/>
    <dgm:cxn modelId="{495EBEBE-E57F-468F-9E5A-5438532B07EC}" type="presParOf" srcId="{BB17C22F-D2CC-40E0-8A5D-3362F77DE91E}" destId="{5AB475DD-5E5D-416B-B45C-F5F9839057F2}" srcOrd="0" destOrd="0" presId="urn:microsoft.com/office/officeart/2005/8/layout/hList1"/>
    <dgm:cxn modelId="{65DFB56F-138F-4FBF-8AE7-777A9FD165DF}" type="presParOf" srcId="{BB17C22F-D2CC-40E0-8A5D-3362F77DE91E}" destId="{2D127950-DE55-46DB-80B7-139D896D5E67}" srcOrd="1" destOrd="0" presId="urn:microsoft.com/office/officeart/2005/8/layout/hList1"/>
    <dgm:cxn modelId="{F14F0EB6-D16E-4C3D-9DB5-DA1BB8FD5480}" type="presParOf" srcId="{32230A1D-AF57-4D65-8545-DEC4F52C1BE6}" destId="{6531ADBC-5F91-42A4-91F5-69142ED217F2}" srcOrd="3" destOrd="0" presId="urn:microsoft.com/office/officeart/2005/8/layout/hList1"/>
    <dgm:cxn modelId="{358671DD-E94F-43C4-8B38-1F6B6FCB763E}" type="presParOf" srcId="{32230A1D-AF57-4D65-8545-DEC4F52C1BE6}" destId="{ED0F769A-2C8A-4743-9A08-06BFAC4D3A71}" srcOrd="4" destOrd="0" presId="urn:microsoft.com/office/officeart/2005/8/layout/hList1"/>
    <dgm:cxn modelId="{043F2E5F-719D-4C34-B0F4-BF15298993CA}" type="presParOf" srcId="{ED0F769A-2C8A-4743-9A08-06BFAC4D3A71}" destId="{6B17E149-804B-4721-84C0-E6A80582A07A}" srcOrd="0" destOrd="0" presId="urn:microsoft.com/office/officeart/2005/8/layout/hList1"/>
    <dgm:cxn modelId="{86588617-8E3E-4B70-AE03-469E40C2796E}" type="presParOf" srcId="{ED0F769A-2C8A-4743-9A08-06BFAC4D3A71}" destId="{80B21712-21E3-40A7-84BE-84E2ADB61506}" srcOrd="1" destOrd="0" presId="urn:microsoft.com/office/officeart/2005/8/layout/hList1"/>
    <dgm:cxn modelId="{9717323A-FF24-4A8F-BDCD-B956C987F233}" type="presParOf" srcId="{32230A1D-AF57-4D65-8545-DEC4F52C1BE6}" destId="{831F08CF-CB63-4557-89B8-F9898DBC1764}" srcOrd="5" destOrd="0" presId="urn:microsoft.com/office/officeart/2005/8/layout/hList1"/>
    <dgm:cxn modelId="{94F23205-29C3-4E59-BA9B-E244AF1FA9C2}" type="presParOf" srcId="{32230A1D-AF57-4D65-8545-DEC4F52C1BE6}" destId="{3DFDAA77-2898-4B1B-A3C3-98CC49252252}" srcOrd="6" destOrd="0" presId="urn:microsoft.com/office/officeart/2005/8/layout/hList1"/>
    <dgm:cxn modelId="{864673A0-7976-4DFC-9012-2E94923C230A}" type="presParOf" srcId="{3DFDAA77-2898-4B1B-A3C3-98CC49252252}" destId="{75827222-54AE-4CD2-9FC0-D532A5088773}" srcOrd="0" destOrd="0" presId="urn:microsoft.com/office/officeart/2005/8/layout/hList1"/>
    <dgm:cxn modelId="{7EC06E57-A741-411D-B497-39F6124D054F}" type="presParOf" srcId="{3DFDAA77-2898-4B1B-A3C3-98CC49252252}" destId="{0897BAD7-3113-4900-AC6D-8C10F408FC9D}" srcOrd="1" destOrd="0" presId="urn:microsoft.com/office/officeart/2005/8/layout/hList1"/>
    <dgm:cxn modelId="{AF7CCD38-6CFC-4950-BA55-36676A650673}" type="presParOf" srcId="{32230A1D-AF57-4D65-8545-DEC4F52C1BE6}" destId="{92C3D3EE-5724-4966-AAA3-117DE0413D33}" srcOrd="7" destOrd="0" presId="urn:microsoft.com/office/officeart/2005/8/layout/hList1"/>
    <dgm:cxn modelId="{D0529A80-D113-4A10-BBD0-C5114EA7B056}" type="presParOf" srcId="{32230A1D-AF57-4D65-8545-DEC4F52C1BE6}" destId="{1ACFF2CB-5243-4072-A5CB-D1C8E27C5397}" srcOrd="8" destOrd="0" presId="urn:microsoft.com/office/officeart/2005/8/layout/hList1"/>
    <dgm:cxn modelId="{059847FD-E7C7-4D84-984F-899F38F07180}" type="presParOf" srcId="{1ACFF2CB-5243-4072-A5CB-D1C8E27C5397}" destId="{E4A4254B-4C92-48E5-9648-F29AE56BC6A0}" srcOrd="0" destOrd="0" presId="urn:microsoft.com/office/officeart/2005/8/layout/hList1"/>
    <dgm:cxn modelId="{D6A7A4B6-41E7-4ACC-88D4-6A1BE4B8D377}" type="presParOf" srcId="{1ACFF2CB-5243-4072-A5CB-D1C8E27C5397}" destId="{440EB5F9-1AF2-4840-AF5C-C7DF8B539ED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FA37A7-FA50-4E4C-A497-C3EA9077585D}">
      <dsp:nvSpPr>
        <dsp:cNvPr id="0" name=""/>
        <dsp:cNvSpPr/>
      </dsp:nvSpPr>
      <dsp:spPr>
        <a:xfrm rot="5400000">
          <a:off x="6055961" y="-2413451"/>
          <a:ext cx="1247885" cy="6118161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100" kern="1200" dirty="0"/>
            <a:t>Explain the differences between individual and organizational capacity and identify barriers as well as enabling factors for gender mainstreaming.</a:t>
          </a:r>
          <a:endParaRPr lang="en-US" sz="2100" kern="1200" dirty="0"/>
        </a:p>
      </dsp:txBody>
      <dsp:txXfrm rot="-5400000">
        <a:off x="3620823" y="21687"/>
        <a:ext cx="6118161" cy="1247885"/>
      </dsp:txXfrm>
    </dsp:sp>
    <dsp:sp modelId="{1C7EF550-7249-4640-8976-9846E3D05BEA}">
      <dsp:nvSpPr>
        <dsp:cNvPr id="0" name=""/>
        <dsp:cNvSpPr/>
      </dsp:nvSpPr>
      <dsp:spPr>
        <a:xfrm>
          <a:off x="776614" y="1054"/>
          <a:ext cx="2844209" cy="128914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Explain</a:t>
          </a:r>
        </a:p>
      </dsp:txBody>
      <dsp:txXfrm>
        <a:off x="776614" y="1054"/>
        <a:ext cx="2844209" cy="1289148"/>
      </dsp:txXfrm>
    </dsp:sp>
    <dsp:sp modelId="{2FFE2D4D-BAC9-4D60-8B27-2B785628D6BF}">
      <dsp:nvSpPr>
        <dsp:cNvPr id="0" name=""/>
        <dsp:cNvSpPr/>
      </dsp:nvSpPr>
      <dsp:spPr>
        <a:xfrm rot="5400000">
          <a:off x="6055961" y="-1038510"/>
          <a:ext cx="1247885" cy="6118161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GB" sz="2100" kern="1200" dirty="0"/>
            <a:t>Set goals for after the workshop</a:t>
          </a:r>
          <a:r>
            <a:rPr lang="en-US" sz="2100" kern="1200" dirty="0"/>
            <a:t>.</a:t>
          </a:r>
        </a:p>
      </dsp:txBody>
      <dsp:txXfrm rot="-5400000">
        <a:off x="3620823" y="1396628"/>
        <a:ext cx="6118161" cy="1247885"/>
      </dsp:txXfrm>
    </dsp:sp>
    <dsp:sp modelId="{F4914070-60DC-4AE9-9B07-3DDE74AF30B2}">
      <dsp:nvSpPr>
        <dsp:cNvPr id="0" name=""/>
        <dsp:cNvSpPr/>
      </dsp:nvSpPr>
      <dsp:spPr>
        <a:xfrm>
          <a:off x="776614" y="1375995"/>
          <a:ext cx="2844209" cy="1289148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68580" rIns="137160" bIns="6858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Set</a:t>
          </a:r>
        </a:p>
      </dsp:txBody>
      <dsp:txXfrm>
        <a:off x="776614" y="1375995"/>
        <a:ext cx="2844209" cy="12891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416241-20ED-4D02-9C9F-5F476BDE490C}">
      <dsp:nvSpPr>
        <dsp:cNvPr id="0" name=""/>
        <dsp:cNvSpPr/>
      </dsp:nvSpPr>
      <dsp:spPr>
        <a:xfrm>
          <a:off x="0" y="147483"/>
          <a:ext cx="10515600" cy="87395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/>
            <a:t>Individual capacity </a:t>
          </a:r>
          <a:r>
            <a:rPr lang="en-GB" sz="2200" kern="1200"/>
            <a:t>refers to skills, behaviours and attitudes among a wide range of actors</a:t>
          </a:r>
          <a:endParaRPr lang="en-GB" sz="2200" kern="1200" dirty="0"/>
        </a:p>
      </dsp:txBody>
      <dsp:txXfrm>
        <a:off x="42663" y="190146"/>
        <a:ext cx="10430274" cy="788627"/>
      </dsp:txXfrm>
    </dsp:sp>
    <dsp:sp modelId="{11836915-18D0-4377-B3BD-E981F9233A21}">
      <dsp:nvSpPr>
        <dsp:cNvPr id="0" name=""/>
        <dsp:cNvSpPr/>
      </dsp:nvSpPr>
      <dsp:spPr>
        <a:xfrm>
          <a:off x="0" y="1021437"/>
          <a:ext cx="10515600" cy="364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Capacity at this level is developed through trainings, knowledge sharing, and networking.</a:t>
          </a:r>
        </a:p>
      </dsp:txBody>
      <dsp:txXfrm>
        <a:off x="0" y="1021437"/>
        <a:ext cx="10515600" cy="364320"/>
      </dsp:txXfrm>
    </dsp:sp>
    <dsp:sp modelId="{1BFF614A-B43A-45CD-B3DA-0AFDE33DC318}">
      <dsp:nvSpPr>
        <dsp:cNvPr id="0" name=""/>
        <dsp:cNvSpPr/>
      </dsp:nvSpPr>
      <dsp:spPr>
        <a:xfrm>
          <a:off x="0" y="1385757"/>
          <a:ext cx="10515600" cy="873953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Calibri" panose="020F0502020204030204"/>
              <a:ea typeface="+mn-ea"/>
              <a:cs typeface="+mn-cs"/>
            </a:rPr>
            <a:t>Organizational capacity </a:t>
          </a:r>
          <a:r>
            <a:rPr lang="en-GB" sz="2200" kern="1200"/>
            <a:t>refers to the collective capability of members to achieve their goals</a:t>
          </a:r>
          <a:endParaRPr lang="en-GB" sz="2200" kern="1200" dirty="0"/>
        </a:p>
      </dsp:txBody>
      <dsp:txXfrm>
        <a:off x="42663" y="1428420"/>
        <a:ext cx="10430274" cy="788627"/>
      </dsp:txXfrm>
    </dsp:sp>
    <dsp:sp modelId="{CA763FA3-B589-4BD7-A948-02DDAC3DC97F}">
      <dsp:nvSpPr>
        <dsp:cNvPr id="0" name=""/>
        <dsp:cNvSpPr/>
      </dsp:nvSpPr>
      <dsp:spPr>
        <a:xfrm>
          <a:off x="0" y="2259710"/>
          <a:ext cx="105156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Capacity at this level is enhanced through measures to improve overall functioning and performance, such as incentives, managerial practices, multi-stakeholder platforms, coordination, and mobilization of resources.</a:t>
          </a:r>
        </a:p>
      </dsp:txBody>
      <dsp:txXfrm>
        <a:off x="0" y="2259710"/>
        <a:ext cx="10515600" cy="535095"/>
      </dsp:txXfrm>
    </dsp:sp>
    <dsp:sp modelId="{383E7E51-7DD5-4018-825E-8CE2F7DAD177}">
      <dsp:nvSpPr>
        <dsp:cNvPr id="0" name=""/>
        <dsp:cNvSpPr/>
      </dsp:nvSpPr>
      <dsp:spPr>
        <a:xfrm>
          <a:off x="0" y="2794805"/>
          <a:ext cx="10515600" cy="873953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b="1" kern="1200">
              <a:latin typeface="Calibri" panose="020F0502020204030204"/>
              <a:ea typeface="+mn-ea"/>
              <a:cs typeface="+mn-cs"/>
            </a:rPr>
            <a:t>Enabling environment </a:t>
          </a:r>
          <a:r>
            <a:rPr lang="en-GB" sz="2200" b="0" kern="1200">
              <a:latin typeface="Calibri" panose="020F0502020204030204"/>
              <a:ea typeface="+mn-ea"/>
              <a:cs typeface="+mn-cs"/>
            </a:rPr>
            <a:t>refers to</a:t>
          </a:r>
          <a:r>
            <a:rPr lang="en-GB" sz="2200" b="0" kern="1200"/>
            <a:t> </a:t>
          </a:r>
          <a:r>
            <a:rPr lang="en-GB" sz="2200" kern="1200"/>
            <a:t>the context in which individuals and organizations put their capabilities into action and where capacity development processes take place</a:t>
          </a:r>
          <a:endParaRPr lang="en-GB" sz="2200" kern="1200" dirty="0"/>
        </a:p>
      </dsp:txBody>
      <dsp:txXfrm>
        <a:off x="42663" y="2837468"/>
        <a:ext cx="10430274" cy="788627"/>
      </dsp:txXfrm>
    </dsp:sp>
    <dsp:sp modelId="{A0C3D7DF-9B19-4FD8-807F-52AA808A3827}">
      <dsp:nvSpPr>
        <dsp:cNvPr id="0" name=""/>
        <dsp:cNvSpPr/>
      </dsp:nvSpPr>
      <dsp:spPr>
        <a:xfrm>
          <a:off x="0" y="3668759"/>
          <a:ext cx="10515600" cy="53509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27940" rIns="156464" bIns="27940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r>
            <a:rPr lang="en-GB" sz="1700" kern="1200" dirty="0"/>
            <a:t>Capacity can be improved at this level through policy reform, changes to legislation, strategic exercises in country planning and prioritization, or culture changes.</a:t>
          </a:r>
        </a:p>
      </dsp:txBody>
      <dsp:txXfrm>
        <a:off x="0" y="3668759"/>
        <a:ext cx="10515600" cy="53509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0DB3DC-E09A-4309-9ED2-26F032654423}">
      <dsp:nvSpPr>
        <dsp:cNvPr id="0" name=""/>
        <dsp:cNvSpPr/>
      </dsp:nvSpPr>
      <dsp:spPr>
        <a:xfrm>
          <a:off x="5243" y="347979"/>
          <a:ext cx="2009950" cy="75748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Addressing attitudes and improving knowledge</a:t>
          </a:r>
        </a:p>
      </dsp:txBody>
      <dsp:txXfrm>
        <a:off x="5243" y="347979"/>
        <a:ext cx="2009950" cy="757482"/>
      </dsp:txXfrm>
    </dsp:sp>
    <dsp:sp modelId="{E56BD7C6-8D2D-4692-9AA4-D9F68CC12419}">
      <dsp:nvSpPr>
        <dsp:cNvPr id="0" name=""/>
        <dsp:cNvSpPr/>
      </dsp:nvSpPr>
      <dsp:spPr>
        <a:xfrm>
          <a:off x="5243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Clarifying values and attitudes around the importance of addressing gender issues in climate change adaptation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1.2)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Improving understanding of basic concepts for integrating gender in agricultural adaptation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1.2)</a:t>
          </a:r>
        </a:p>
      </dsp:txBody>
      <dsp:txXfrm>
        <a:off x="5243" y="1105462"/>
        <a:ext cx="2009950" cy="3312014"/>
      </dsp:txXfrm>
    </dsp:sp>
    <dsp:sp modelId="{5AB475DD-5E5D-416B-B45C-F5F9839057F2}">
      <dsp:nvSpPr>
        <dsp:cNvPr id="0" name=""/>
        <dsp:cNvSpPr/>
      </dsp:nvSpPr>
      <dsp:spPr>
        <a:xfrm>
          <a:off x="2296586" y="347979"/>
          <a:ext cx="2009950" cy="757482"/>
        </a:xfrm>
        <a:prstGeom prst="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accent5">
              <a:hueOff val="-1689636"/>
              <a:satOff val="-4355"/>
              <a:lumOff val="-294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Ensuring a gender-responsive planning process</a:t>
          </a:r>
        </a:p>
      </dsp:txBody>
      <dsp:txXfrm>
        <a:off x="2296586" y="347979"/>
        <a:ext cx="2009950" cy="757482"/>
      </dsp:txXfrm>
    </dsp:sp>
    <dsp:sp modelId="{2D127950-DE55-46DB-80B7-139D896D5E67}">
      <dsp:nvSpPr>
        <dsp:cNvPr id="0" name=""/>
        <dsp:cNvSpPr/>
      </dsp:nvSpPr>
      <dsp:spPr>
        <a:xfrm>
          <a:off x="2296586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-1684941"/>
            <a:satOff val="-5708"/>
            <a:lumOff val="-732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1684941"/>
              <a:satOff val="-5708"/>
              <a:lumOff val="-73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Promoting principles of good governance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2.1)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Conducting inclusive stakeholder consultation and stocktaking to identify gender-responsive adaptation initiatives and gaps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2.2)</a:t>
          </a:r>
        </a:p>
      </dsp:txBody>
      <dsp:txXfrm>
        <a:off x="2296586" y="1105462"/>
        <a:ext cx="2009950" cy="3312014"/>
      </dsp:txXfrm>
    </dsp:sp>
    <dsp:sp modelId="{6B17E149-804B-4721-84C0-E6A80582A07A}">
      <dsp:nvSpPr>
        <dsp:cNvPr id="0" name=""/>
        <dsp:cNvSpPr/>
      </dsp:nvSpPr>
      <dsp:spPr>
        <a:xfrm>
          <a:off x="4587930" y="347979"/>
          <a:ext cx="2009950" cy="757482"/>
        </a:xfrm>
        <a:prstGeom prst="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accent5">
              <a:hueOff val="-3379271"/>
              <a:satOff val="-8710"/>
              <a:lumOff val="-588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Analysing the problem and solutions</a:t>
          </a:r>
        </a:p>
      </dsp:txBody>
      <dsp:txXfrm>
        <a:off x="4587930" y="347979"/>
        <a:ext cx="2009950" cy="757482"/>
      </dsp:txXfrm>
    </dsp:sp>
    <dsp:sp modelId="{80B21712-21E3-40A7-84BE-84E2ADB61506}">
      <dsp:nvSpPr>
        <dsp:cNvPr id="0" name=""/>
        <dsp:cNvSpPr/>
      </dsp:nvSpPr>
      <dsp:spPr>
        <a:xfrm>
          <a:off x="4587930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Conducting a gender analysis in the agriculture sector to inform the adaptation plan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3.1)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Assessing gender dimensions of climate vulnerability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3.2)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Prioritizing gender-responsive adaptation options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3.3)</a:t>
          </a:r>
        </a:p>
      </dsp:txBody>
      <dsp:txXfrm>
        <a:off x="4587930" y="1105462"/>
        <a:ext cx="2009950" cy="3312014"/>
      </dsp:txXfrm>
    </dsp:sp>
    <dsp:sp modelId="{75827222-54AE-4CD2-9FC0-D532A5088773}">
      <dsp:nvSpPr>
        <dsp:cNvPr id="0" name=""/>
        <dsp:cNvSpPr/>
      </dsp:nvSpPr>
      <dsp:spPr>
        <a:xfrm>
          <a:off x="6879273" y="347979"/>
          <a:ext cx="2009950" cy="757482"/>
        </a:xfrm>
        <a:prstGeom prst="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accent5">
              <a:hueOff val="-5068907"/>
              <a:satOff val="-13064"/>
              <a:lumOff val="-882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Formulating the plan and gender-responsive budgeting</a:t>
          </a:r>
        </a:p>
      </dsp:txBody>
      <dsp:txXfrm>
        <a:off x="6879273" y="347979"/>
        <a:ext cx="2009950" cy="757482"/>
      </dsp:txXfrm>
    </dsp:sp>
    <dsp:sp modelId="{0897BAD7-3113-4900-AC6D-8C10F408FC9D}">
      <dsp:nvSpPr>
        <dsp:cNvPr id="0" name=""/>
        <dsp:cNvSpPr/>
      </dsp:nvSpPr>
      <dsp:spPr>
        <a:xfrm>
          <a:off x="6879273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-5054821"/>
            <a:satOff val="-17124"/>
            <a:lumOff val="-2196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5054821"/>
              <a:satOff val="-17124"/>
              <a:lumOff val="-219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Formulating an adaptation plan document to address gender issues 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4.1)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Allocating resources of an adaptation plan using gender-responsive budgeting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4.2)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</dsp:txBody>
      <dsp:txXfrm>
        <a:off x="6879273" y="1105462"/>
        <a:ext cx="2009950" cy="3312014"/>
      </dsp:txXfrm>
    </dsp:sp>
    <dsp:sp modelId="{E4A4254B-4C92-48E5-9648-F29AE56BC6A0}">
      <dsp:nvSpPr>
        <dsp:cNvPr id="0" name=""/>
        <dsp:cNvSpPr/>
      </dsp:nvSpPr>
      <dsp:spPr>
        <a:xfrm>
          <a:off x="9170617" y="347979"/>
          <a:ext cx="2009950" cy="75748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b="1" kern="1200" dirty="0"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Monitoring and managing for change</a:t>
          </a:r>
        </a:p>
      </dsp:txBody>
      <dsp:txXfrm>
        <a:off x="9170617" y="347979"/>
        <a:ext cx="2009950" cy="757482"/>
      </dsp:txXfrm>
    </dsp:sp>
    <dsp:sp modelId="{440EB5F9-1AF2-4840-AF5C-C7DF8B539EDF}">
      <dsp:nvSpPr>
        <dsp:cNvPr id="0" name=""/>
        <dsp:cNvSpPr/>
      </dsp:nvSpPr>
      <dsp:spPr>
        <a:xfrm>
          <a:off x="9170617" y="1105462"/>
          <a:ext cx="2009950" cy="3312014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Monitoring the implementation of the plan using gender indicators</a:t>
          </a:r>
          <a:b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b="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5.1)</a:t>
          </a:r>
          <a:endParaRPr lang="en-GB" sz="1500" kern="1200" dirty="0">
            <a:solidFill>
              <a:schemeClr val="tx1"/>
            </a:solidFill>
            <a:latin typeface="+mn-lt"/>
            <a:ea typeface="Tahoma" panose="020B0604030504040204" pitchFamily="34" charset="0"/>
            <a:cs typeface="Tahoma" panose="020B0604030504040204" pitchFamily="34" charset="0"/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Improving gender capacity at all levels plus meeting goals </a:t>
          </a:r>
          <a:br>
            <a:rPr lang="en-GB" sz="150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</a:br>
          <a:r>
            <a:rPr lang="en-GB" sz="1500" kern="1200" dirty="0">
              <a:solidFill>
                <a:schemeClr val="tx1"/>
              </a:solidFill>
              <a:latin typeface="+mn-lt"/>
              <a:ea typeface="Tahoma" panose="020B0604030504040204" pitchFamily="34" charset="0"/>
              <a:cs typeface="Tahoma" panose="020B0604030504040204" pitchFamily="34" charset="0"/>
            </a:rPr>
            <a:t>(Unit 5.2)</a:t>
          </a:r>
        </a:p>
      </dsp:txBody>
      <dsp:txXfrm>
        <a:off x="9170617" y="1105462"/>
        <a:ext cx="2009950" cy="33120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0503CF-AA4F-430F-AB42-178495F3CF73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3F2ED8-A1D4-4CA9-83DC-8D989A2822A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9288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See Unit 5.2 in the Guide for Trainers for ideas for a session to wrap up the workshop and look ahead to what happens next.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2ED8-A1D4-4CA9-83DC-8D989A2822A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09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2ED8-A1D4-4CA9-83DC-8D989A2822A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9470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Source: FAO, 2014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2ED8-A1D4-4CA9-83DC-8D989A2822A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8139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Note to trainer: This slide can be useful for reviewing with participants what topics were covered during the training and what was learned, and then move into a discussion about setting goals to build on what was learned.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13F2ED8-A1D4-4CA9-83DC-8D989A2822A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09690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30589-95E1-4C80-884D-AD7CFE43D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502FE-4EA0-425B-8AFC-6180FFA2C2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6E6C11-8C35-477D-AD4F-728DA9BC2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A049AC-B592-42FC-9635-D2B7DDFE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E74B2A-EB21-4102-B0D9-CAC19780DA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212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70DC26-35DE-4153-868C-5880BBA46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49178C-F17B-4323-877E-4B2E4585A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BBB0E4-AF3C-4E07-B60B-C8A32E629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D643BB-684E-4B43-BF4C-C2248E809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3C133-4DBE-4AE7-AADE-7C997D742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3617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D78D16-AAA7-4507-8D75-BDA6D47B463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790D6F-9D1C-4ED3-9FF5-4EE6BD5E23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52462F-0AB4-4DE8-B9F1-0CE03576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CCFE7-D9B2-4F94-949A-734627A4E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CF4970-68CF-407E-9CB5-594FEE881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237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26443-A0EB-49B6-9A8A-89DB71A0B1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83D4DF-2216-443D-AF64-2FFC6EA35A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249E3D-E4CC-4215-A43C-8B20FB16E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577BAB-E2E8-4CC3-B63A-18F11D2B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789727-1C8B-4F8C-8226-790E9416D3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863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71A13-B846-42A7-984F-73EAB8A6C0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8572AB-7A7F-4755-8E1E-518532BBD2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75308-57FB-4804-83CB-5717B8A5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FB388-F6A4-4F74-B636-EEF00E4B4C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6B8B8B-AA5A-4C79-BB49-677E62048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887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23BAD-A302-4E69-BD5A-E5D41154EB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249886-ED03-4D74-B432-97EE6D073F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28065E-A72A-4C14-95D1-C471CC5292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33222-DC6E-465A-A71C-C6CEAB30F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057185-B850-4076-819C-F09670B3A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C65EC0-F4FF-48CB-A72A-AE1B1E7C56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6577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62532-C738-4FBF-89C0-39DF8CD258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BECED-C60E-4B8A-AA85-A164248EAE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2DE1CD-F6A6-4A32-A16C-750DB7000F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3EEAAD-E085-44DD-8B5E-E823D56704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63BDD7-E621-4506-AF41-3C36B41F50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D466CD-5DF5-4853-A9E6-17D8171F0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E1E189-626D-4A9C-8936-8F123B418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324EA5-EFFD-4559-90CF-7770494DB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79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E566-3CE9-42B7-9BA5-A54049379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47700D9-FBCA-4C99-9AEC-D8DBFB96C8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2F066B-9BFB-466B-AF90-1442D2BFF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6D47A5-D28F-4D8A-9297-79E55F9BB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5410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11D365-7F87-4EAD-A0BB-F5B720789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429439C-1017-412B-8D77-622DCED28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1F99DD-58C8-407A-88CB-9335D04DE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46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A7A69-AF65-440F-9F40-700B70BBC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DF6679-22A5-4F6C-AC5A-DBAE259B8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D029BC-C0E5-4988-87C1-A2C500103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57ABB2-26CC-439D-A452-41EF76431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C3718-1C4E-4F9D-ABD0-59CF5E7ED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5FBDDB-CE31-48CB-84FB-7AA1A31A1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9838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A1840-FAB5-4F1A-913C-CB63708FB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732633-D784-421F-BF31-56AE5C8A4D7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3CF19C-85F6-4700-ABFA-F9DC4175F7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1E9F5F-199D-4701-B7C8-A7CFF68D16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FB3718-968F-4DD9-9E56-E163D2E3E9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3E35F-A8D5-4B96-83BC-6B56043F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2663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3D3201E-DBA0-491D-A9C6-CD9E8BBC5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D7F3E1-70CA-4A29-9057-86C24447B8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62B6D-D5EC-4E7B-8EBF-3969A6918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C1A9F-10A2-468A-8C8C-A57E99EDBBA9}" type="datetimeFigureOut">
              <a:rPr lang="en-GB" smtClean="0"/>
              <a:t>30/09/2019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BC8CB-2538-4ECD-884B-6872C1BBC4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D63C9-8DB4-48CE-9E8D-490C460104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1616E-A822-46F0-88EE-9508DB96F51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5277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B105-7A31-4858-B571-BF3652C450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400" dirty="0">
                <a:latin typeface="+mn-lt"/>
              </a:rPr>
              <a:t>Unit 5.2: Manage for change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E6FA99-8CBA-4F4A-8E84-D382F18B6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/>
              <a:t>Gender in Adaptation Planning for the Agriculture Sectors</a:t>
            </a:r>
          </a:p>
          <a:p>
            <a:r>
              <a:rPr lang="en-US" dirty="0"/>
              <a:t>Training Workshop</a:t>
            </a:r>
          </a:p>
          <a:p>
            <a:r>
              <a:rPr lang="en-US" dirty="0"/>
              <a:t>[Name of presenter]</a:t>
            </a:r>
          </a:p>
          <a:p>
            <a:r>
              <a:rPr lang="en-US" dirty="0"/>
              <a:t>[Date]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18723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6918796-2918-40D6-BE3A-4600C47FCD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51752"/>
            <a:ext cx="12192000" cy="7365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73C05E-69AF-4D68-A336-087F8D3CAD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72747"/>
            <a:ext cx="10515600" cy="715556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+mn-lt"/>
              </a:rPr>
              <a:t>Learning outcomes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4300152-16B8-45A5-A6EA-7910FBDA21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89178776"/>
              </p:ext>
            </p:extLst>
          </p:nvPr>
        </p:nvGraphicFramePr>
        <p:xfrm>
          <a:off x="838200" y="2406315"/>
          <a:ext cx="10515600" cy="26661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6587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A2FCC-F11D-4EFC-A2BA-E9E095F5A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+mn-lt"/>
              </a:rPr>
              <a:t>Improving gender capacity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B0E274-BA51-4285-8650-72702AEFAD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term </a:t>
            </a:r>
            <a:r>
              <a:rPr lang="en-GB" b="1" dirty="0"/>
              <a:t>capacity</a:t>
            </a:r>
            <a:r>
              <a:rPr lang="en-GB" dirty="0"/>
              <a:t> refers to the ability of people, organizations, and society as a whole to manage their lives and work successfully.</a:t>
            </a:r>
          </a:p>
          <a:p>
            <a:r>
              <a:rPr lang="en-GB" b="1" dirty="0"/>
              <a:t>Capacity development </a:t>
            </a:r>
            <a:r>
              <a:rPr lang="en-GB" dirty="0"/>
              <a:t>is therefore the process whereby individuals, organizations and society as a whole unleash, strengthen, create, adapt and maintain capacity over time.</a:t>
            </a:r>
          </a:p>
          <a:p>
            <a:r>
              <a:rPr lang="en-GB" dirty="0"/>
              <a:t>Making progress toward gender equality requires improving capacities at the </a:t>
            </a:r>
            <a:r>
              <a:rPr lang="en-GB" b="1" dirty="0"/>
              <a:t>individual</a:t>
            </a:r>
            <a:r>
              <a:rPr lang="en-GB" dirty="0"/>
              <a:t>, </a:t>
            </a:r>
            <a:r>
              <a:rPr lang="en-GB" b="1" dirty="0"/>
              <a:t>organizational</a:t>
            </a:r>
            <a:r>
              <a:rPr lang="en-GB" dirty="0"/>
              <a:t> and </a:t>
            </a:r>
            <a:r>
              <a:rPr lang="en-GB" b="1" dirty="0"/>
              <a:t>enabling environment </a:t>
            </a:r>
            <a:r>
              <a:rPr lang="en-GB" dirty="0"/>
              <a:t>levels.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950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DE2F3E-A4B0-4B53-A1B9-0BA3518ABF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latin typeface="+mn-lt"/>
              </a:rPr>
              <a:t>Three dimensions of capacity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46032CB-B4BF-4735-AD1F-8B89D4C1F0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59713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55721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582A8-1531-421A-A587-4CAAF59AD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Signs that an organization has the capacity to</a:t>
            </a:r>
            <a:br>
              <a:rPr lang="en-GB" sz="4000" dirty="0">
                <a:latin typeface="+mn-lt"/>
              </a:rPr>
            </a:br>
            <a:r>
              <a:rPr lang="en-GB" sz="4000" dirty="0">
                <a:latin typeface="+mn-lt"/>
              </a:rPr>
              <a:t>contribute toward gender equality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37E6E-B996-4677-BF16-616A29A7E4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defines clear gender equality goals</a:t>
            </a:r>
          </a:p>
          <a:p>
            <a:r>
              <a:rPr lang="en-GB" dirty="0"/>
              <a:t>defines implementation mechanisms to apply the gender policy to operational systems and work practices</a:t>
            </a:r>
          </a:p>
          <a:p>
            <a:r>
              <a:rPr lang="en-GB" dirty="0"/>
              <a:t>monitors and strengthens human resources processes</a:t>
            </a:r>
          </a:p>
          <a:p>
            <a:r>
              <a:rPr lang="en-GB" dirty="0"/>
              <a:t>monitors and reports progress toward gender equality objectives, including measurable objectives, indicators and progress markers</a:t>
            </a:r>
          </a:p>
          <a:p>
            <a:r>
              <a:rPr lang="en-GB" dirty="0"/>
              <a:t>provides technical and professional advice on gender equality to staff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247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A0A9F-ABD1-4CFB-8F6F-4CF5E43C7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000" dirty="0">
                <a:latin typeface="+mn-lt"/>
              </a:rPr>
              <a:t>Key considerations on organizational change to address gender in adaptation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9DDAA-FA5E-45F4-91FB-71E57FA49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Leadership is key</a:t>
            </a:r>
            <a:r>
              <a:rPr lang="en-GB" dirty="0"/>
              <a:t>: leaders advocate for gender equality, bring in gender expertise when needed, reinforce requirements for collecting sex-disaggregated data and conducting gender analysis, and more</a:t>
            </a:r>
          </a:p>
          <a:p>
            <a:r>
              <a:rPr lang="en-GB" b="1" dirty="0"/>
              <a:t>Potential challenges: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discriminatory norms and practices;</a:t>
            </a:r>
          </a:p>
          <a:p>
            <a:pPr lvl="1"/>
            <a:r>
              <a:rPr lang="en-GB" dirty="0"/>
              <a:t>misconceptions about gender equality and women’s empowerment;</a:t>
            </a:r>
          </a:p>
          <a:p>
            <a:pPr lvl="1"/>
            <a:r>
              <a:rPr lang="en-GB" dirty="0"/>
              <a:t>lack of understanding of benefits or knowledge on integrating gender;</a:t>
            </a:r>
          </a:p>
          <a:p>
            <a:pPr lvl="1"/>
            <a:r>
              <a:rPr lang="en-GB" dirty="0"/>
              <a:t>lack of political will; and </a:t>
            </a:r>
          </a:p>
          <a:p>
            <a:pPr lvl="1"/>
            <a:r>
              <a:rPr lang="en-GB" dirty="0"/>
              <a:t>lack of consistent, comprehensive application of gender-responsive approaches throughout planning process.</a:t>
            </a:r>
          </a:p>
        </p:txBody>
      </p:sp>
    </p:spTree>
    <p:extLst>
      <p:ext uri="{BB962C8B-B14F-4D97-AF65-F5344CB8AC3E}">
        <p14:creationId xmlns:p14="http://schemas.microsoft.com/office/powerpoint/2010/main" val="2163586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C0D09-CA86-428D-BFDD-E54BBF204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GB" sz="3600" dirty="0">
                <a:latin typeface="+mn-lt"/>
              </a:rPr>
              <a:t>Factors that contribute to successfully addressing</a:t>
            </a:r>
            <a:br>
              <a:rPr lang="en-GB" sz="3600" dirty="0">
                <a:latin typeface="+mn-lt"/>
              </a:rPr>
            </a:br>
            <a:r>
              <a:rPr lang="en-GB" sz="3600" dirty="0">
                <a:latin typeface="+mn-lt"/>
              </a:rPr>
              <a:t>gender issues in agriculture and climate change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D3FCED-2496-4434-BD34-A798ABAE5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gender-responsive principles, laws, policies, budgeting;</a:t>
            </a:r>
          </a:p>
          <a:p>
            <a:r>
              <a:rPr lang="en-GB" dirty="0"/>
              <a:t>an enabling political and legislative environment at national level, characterized by advocacy by parliamentarians and strong partnerships between actors working on gender equality;</a:t>
            </a:r>
          </a:p>
          <a:p>
            <a:r>
              <a:rPr lang="en-GB" dirty="0"/>
              <a:t>organizational capacity within ministries of agriculture and environment to address gender equality</a:t>
            </a:r>
          </a:p>
          <a:p>
            <a:r>
              <a:rPr lang="en-GB" dirty="0"/>
              <a:t>making visible women’s as well as men’s roles and their contributions to agriculture, which is facilitated by the availability of sex-disaggregated data and gender-specific indicators as well as the application of gender analysis in development of policies, programs and projects; and</a:t>
            </a:r>
          </a:p>
          <a:p>
            <a:r>
              <a:rPr lang="en-GB" dirty="0"/>
              <a:t>inclusive stakeholder engagement in planning process.</a:t>
            </a:r>
          </a:p>
        </p:txBody>
      </p:sp>
    </p:spTree>
    <p:extLst>
      <p:ext uri="{BB962C8B-B14F-4D97-AF65-F5344CB8AC3E}">
        <p14:creationId xmlns:p14="http://schemas.microsoft.com/office/powerpoint/2010/main" val="2553662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94663A-F832-430E-89F7-6C9A9C8FDE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GB" sz="3200" dirty="0">
                <a:latin typeface="+mn-lt"/>
              </a:rPr>
              <a:t>Setting goals: Integrating gender in adaptation planning requires different skills and actions </a:t>
            </a:r>
          </a:p>
        </p:txBody>
      </p:sp>
      <p:graphicFrame>
        <p:nvGraphicFramePr>
          <p:cNvPr id="4" name="Content Placeholder 5">
            <a:extLst>
              <a:ext uri="{FF2B5EF4-FFF2-40B4-BE49-F238E27FC236}">
                <a16:creationId xmlns:a16="http://schemas.microsoft.com/office/drawing/2014/main" id="{C8F8168B-AF12-4D7C-87EB-28368F6C85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23290004"/>
              </p:ext>
            </p:extLst>
          </p:nvPr>
        </p:nvGraphicFramePr>
        <p:xfrm>
          <a:off x="609600" y="1371600"/>
          <a:ext cx="11185811" cy="47654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76354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733</Words>
  <Application>Microsoft Office PowerPoint</Application>
  <PresentationFormat>Widescreen</PresentationFormat>
  <Paragraphs>66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Unit 5.2: Manage for change</vt:lpstr>
      <vt:lpstr>Learning outcomes</vt:lpstr>
      <vt:lpstr>Improving gender capacity</vt:lpstr>
      <vt:lpstr>Three dimensions of capacity</vt:lpstr>
      <vt:lpstr>Signs that an organization has the capacity to contribute toward gender equality</vt:lpstr>
      <vt:lpstr>Key considerations on organizational change to address gender in adaptation</vt:lpstr>
      <vt:lpstr>Factors that contribute to successfully addressing gender issues in agriculture and climate change plans</vt:lpstr>
      <vt:lpstr>Setting goals: Integrating gender in adaptation planning requires different skills and actions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5.2: Manage for change</dc:title>
  <dc:creator>Sibyl Nelson</dc:creator>
  <cp:lastModifiedBy>Sibyl Nelson</cp:lastModifiedBy>
  <cp:revision>7</cp:revision>
  <dcterms:created xsi:type="dcterms:W3CDTF">2019-08-24T15:17:04Z</dcterms:created>
  <dcterms:modified xsi:type="dcterms:W3CDTF">2019-09-30T10:38:28Z</dcterms:modified>
</cp:coreProperties>
</file>