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77" r:id="rId7"/>
    <p:sldId id="262" r:id="rId8"/>
    <p:sldId id="263" r:id="rId9"/>
    <p:sldId id="264" r:id="rId10"/>
    <p:sldId id="265" r:id="rId11"/>
    <p:sldId id="266" r:id="rId12"/>
    <p:sldId id="267" r:id="rId13"/>
    <p:sldId id="268" r:id="rId14"/>
    <p:sldId id="278" r:id="rId15"/>
    <p:sldId id="279" r:id="rId16"/>
    <p:sldId id="284" r:id="rId17"/>
    <p:sldId id="280" r:id="rId18"/>
    <p:sldId id="281" r:id="rId19"/>
    <p:sldId id="282" r:id="rId20"/>
    <p:sldId id="283"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eg Benchwic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8" autoAdjust="0"/>
    <p:restoredTop sz="67675" autoAdjust="0"/>
  </p:normalViewPr>
  <p:slideViewPr>
    <p:cSldViewPr snapToGrid="0">
      <p:cViewPr>
        <p:scale>
          <a:sx n="75" d="100"/>
          <a:sy n="75" d="100"/>
        </p:scale>
        <p:origin x="1408" y="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A6CFE-3809-2545-87BA-20DB1F4620AE}"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EC775743-0F1C-E04B-A0FA-3A3EA13CF9D8}">
      <dgm:prSet custT="1"/>
      <dgm:spPr/>
      <dgm:t>
        <a:bodyPr/>
        <a:lstStyle/>
        <a:p>
          <a:pPr rtl="0"/>
          <a:r>
            <a:rPr lang="en-US" sz="2000" dirty="0" smtClean="0"/>
            <a:t>Goals</a:t>
          </a:r>
          <a:endParaRPr lang="en-US" sz="2000" dirty="0"/>
        </a:p>
      </dgm:t>
    </dgm:pt>
    <dgm:pt modelId="{D839971A-D304-0448-AB89-6EDFFE2D823F}" type="parTrans" cxnId="{5697D762-5AB4-1742-875D-7C86713D449F}">
      <dgm:prSet/>
      <dgm:spPr/>
      <dgm:t>
        <a:bodyPr/>
        <a:lstStyle/>
        <a:p>
          <a:endParaRPr lang="en-US"/>
        </a:p>
      </dgm:t>
    </dgm:pt>
    <dgm:pt modelId="{491BC1C2-2D82-8C42-9688-C993BCB371BD}" type="sibTrans" cxnId="{5697D762-5AB4-1742-875D-7C86713D449F}">
      <dgm:prSet/>
      <dgm:spPr/>
      <dgm:t>
        <a:bodyPr/>
        <a:lstStyle/>
        <a:p>
          <a:endParaRPr lang="en-US"/>
        </a:p>
      </dgm:t>
    </dgm:pt>
    <dgm:pt modelId="{74B676F4-0F11-E640-A2A7-791EAF7590B6}">
      <dgm:prSet custT="1"/>
      <dgm:spPr/>
      <dgm:t>
        <a:bodyPr/>
        <a:lstStyle/>
        <a:p>
          <a:pPr rtl="0"/>
          <a:r>
            <a:rPr lang="en-US" sz="2000" dirty="0" smtClean="0"/>
            <a:t>Stakeholders</a:t>
          </a:r>
          <a:endParaRPr lang="en-US" sz="2000" dirty="0"/>
        </a:p>
      </dgm:t>
    </dgm:pt>
    <dgm:pt modelId="{B178F8B5-4338-C941-B747-24BE57027A76}" type="parTrans" cxnId="{91854684-E2C8-2145-AD69-30523C86E76D}">
      <dgm:prSet/>
      <dgm:spPr/>
      <dgm:t>
        <a:bodyPr/>
        <a:lstStyle/>
        <a:p>
          <a:endParaRPr lang="en-US"/>
        </a:p>
      </dgm:t>
    </dgm:pt>
    <dgm:pt modelId="{CB29CF3D-D7CF-C841-AA94-1F769A4EBA07}" type="sibTrans" cxnId="{91854684-E2C8-2145-AD69-30523C86E76D}">
      <dgm:prSet/>
      <dgm:spPr/>
      <dgm:t>
        <a:bodyPr/>
        <a:lstStyle/>
        <a:p>
          <a:endParaRPr lang="en-US"/>
        </a:p>
      </dgm:t>
    </dgm:pt>
    <dgm:pt modelId="{D2B7D138-CCE8-E94D-A6D3-0756EEC71465}">
      <dgm:prSet custT="1"/>
      <dgm:spPr/>
      <dgm:t>
        <a:bodyPr/>
        <a:lstStyle/>
        <a:p>
          <a:pPr rtl="0"/>
          <a:r>
            <a:rPr lang="en-US" sz="2000" dirty="0" smtClean="0"/>
            <a:t>Methodology</a:t>
          </a:r>
          <a:endParaRPr lang="en-US" sz="2000" dirty="0"/>
        </a:p>
      </dgm:t>
    </dgm:pt>
    <dgm:pt modelId="{E9A36821-1729-3A47-A965-3066A9E13F0F}" type="parTrans" cxnId="{6CBBA809-F9AF-1846-A5A0-0E9E37848D71}">
      <dgm:prSet/>
      <dgm:spPr/>
      <dgm:t>
        <a:bodyPr/>
        <a:lstStyle/>
        <a:p>
          <a:endParaRPr lang="en-US"/>
        </a:p>
      </dgm:t>
    </dgm:pt>
    <dgm:pt modelId="{507EC2DA-4AB8-474D-9532-C2B160CFC630}" type="sibTrans" cxnId="{6CBBA809-F9AF-1846-A5A0-0E9E37848D71}">
      <dgm:prSet/>
      <dgm:spPr/>
      <dgm:t>
        <a:bodyPr/>
        <a:lstStyle/>
        <a:p>
          <a:endParaRPr lang="en-US"/>
        </a:p>
      </dgm:t>
    </dgm:pt>
    <dgm:pt modelId="{B7E8D0BC-9204-6A47-B4AC-8C4B2B341481}">
      <dgm:prSet custT="1"/>
      <dgm:spPr/>
      <dgm:t>
        <a:bodyPr/>
        <a:lstStyle/>
        <a:p>
          <a:pPr rtl="0"/>
          <a:r>
            <a:rPr lang="en-US" sz="2000" dirty="0" smtClean="0"/>
            <a:t>Moving</a:t>
          </a:r>
          <a:br>
            <a:rPr lang="en-US" sz="2000" dirty="0" smtClean="0"/>
          </a:br>
          <a:r>
            <a:rPr lang="en-US" sz="2000" dirty="0" smtClean="0"/>
            <a:t>Forward</a:t>
          </a:r>
          <a:endParaRPr lang="en-US" sz="2000" dirty="0"/>
        </a:p>
      </dgm:t>
    </dgm:pt>
    <dgm:pt modelId="{1E161D4A-C752-7848-A583-9086E53F5176}" type="parTrans" cxnId="{B9102C07-A97E-1A44-9993-FFE479ABB5F0}">
      <dgm:prSet/>
      <dgm:spPr/>
      <dgm:t>
        <a:bodyPr/>
        <a:lstStyle/>
        <a:p>
          <a:endParaRPr lang="en-US"/>
        </a:p>
      </dgm:t>
    </dgm:pt>
    <dgm:pt modelId="{6FBEF41B-F3BD-C045-8763-D0DF2BC65E74}" type="sibTrans" cxnId="{B9102C07-A97E-1A44-9993-FFE479ABB5F0}">
      <dgm:prSet/>
      <dgm:spPr/>
      <dgm:t>
        <a:bodyPr/>
        <a:lstStyle/>
        <a:p>
          <a:endParaRPr lang="en-US"/>
        </a:p>
      </dgm:t>
    </dgm:pt>
    <dgm:pt modelId="{EA9B79DB-EEAF-384B-BCEA-D475731110C0}">
      <dgm:prSet custT="1"/>
      <dgm:spPr/>
      <dgm:t>
        <a:bodyPr/>
        <a:lstStyle/>
        <a:p>
          <a:r>
            <a:rPr lang="en-US" sz="2000" dirty="0" smtClean="0"/>
            <a:t>Messages</a:t>
          </a:r>
          <a:endParaRPr lang="en-US" sz="2000" dirty="0"/>
        </a:p>
      </dgm:t>
    </dgm:pt>
    <dgm:pt modelId="{12A6306A-3921-604C-89DB-0A615C030DB9}" type="parTrans" cxnId="{7A985C69-4E38-C943-910E-2025CD5DDD41}">
      <dgm:prSet/>
      <dgm:spPr/>
      <dgm:t>
        <a:bodyPr/>
        <a:lstStyle/>
        <a:p>
          <a:endParaRPr lang="en-US"/>
        </a:p>
      </dgm:t>
    </dgm:pt>
    <dgm:pt modelId="{DD5D6005-F686-AF49-8CB7-B3A38E7E0D64}" type="sibTrans" cxnId="{7A985C69-4E38-C943-910E-2025CD5DDD41}">
      <dgm:prSet/>
      <dgm:spPr/>
      <dgm:t>
        <a:bodyPr/>
        <a:lstStyle/>
        <a:p>
          <a:endParaRPr lang="en-US"/>
        </a:p>
      </dgm:t>
    </dgm:pt>
    <dgm:pt modelId="{3CBC8D26-1E2E-C84A-BB1C-D9D46437B537}" type="pres">
      <dgm:prSet presAssocID="{47FA6CFE-3809-2545-87BA-20DB1F4620AE}" presName="Name0" presStyleCnt="0">
        <dgm:presLayoutVars>
          <dgm:dir/>
          <dgm:animOne val="branch"/>
          <dgm:animLvl val="lvl"/>
        </dgm:presLayoutVars>
      </dgm:prSet>
      <dgm:spPr/>
      <dgm:t>
        <a:bodyPr/>
        <a:lstStyle/>
        <a:p>
          <a:endParaRPr lang="en-US"/>
        </a:p>
      </dgm:t>
    </dgm:pt>
    <dgm:pt modelId="{BA9CBCC7-9112-1C47-99D2-2FA0071393B4}" type="pres">
      <dgm:prSet presAssocID="{EC775743-0F1C-E04B-A0FA-3A3EA13CF9D8}" presName="chaos" presStyleCnt="0"/>
      <dgm:spPr/>
    </dgm:pt>
    <dgm:pt modelId="{2E97BED8-BD99-A94B-8F76-823E24463353}" type="pres">
      <dgm:prSet presAssocID="{EC775743-0F1C-E04B-A0FA-3A3EA13CF9D8}" presName="parTx1" presStyleLbl="revTx" presStyleIdx="0" presStyleCnt="4"/>
      <dgm:spPr/>
      <dgm:t>
        <a:bodyPr/>
        <a:lstStyle/>
        <a:p>
          <a:endParaRPr lang="en-US"/>
        </a:p>
      </dgm:t>
    </dgm:pt>
    <dgm:pt modelId="{73794C25-208A-7D45-939F-394D3E848F05}" type="pres">
      <dgm:prSet presAssocID="{EC775743-0F1C-E04B-A0FA-3A3EA13CF9D8}" presName="c1" presStyleLbl="node1" presStyleIdx="0" presStyleCnt="19"/>
      <dgm:spPr/>
    </dgm:pt>
    <dgm:pt modelId="{FFAF95F0-BE09-1A49-BD36-06C3CA4E51C9}" type="pres">
      <dgm:prSet presAssocID="{EC775743-0F1C-E04B-A0FA-3A3EA13CF9D8}" presName="c2" presStyleLbl="node1" presStyleIdx="1" presStyleCnt="19"/>
      <dgm:spPr/>
    </dgm:pt>
    <dgm:pt modelId="{C57B10D1-E6FC-BF40-B11D-75E735502F52}" type="pres">
      <dgm:prSet presAssocID="{EC775743-0F1C-E04B-A0FA-3A3EA13CF9D8}" presName="c3" presStyleLbl="node1" presStyleIdx="2" presStyleCnt="19"/>
      <dgm:spPr/>
    </dgm:pt>
    <dgm:pt modelId="{62EB5F78-42EC-924D-B966-FA78057D5C0B}" type="pres">
      <dgm:prSet presAssocID="{EC775743-0F1C-E04B-A0FA-3A3EA13CF9D8}" presName="c4" presStyleLbl="node1" presStyleIdx="3" presStyleCnt="19"/>
      <dgm:spPr/>
    </dgm:pt>
    <dgm:pt modelId="{3AB82A8B-05E3-B54B-8CFA-B96B513CCBAC}" type="pres">
      <dgm:prSet presAssocID="{EC775743-0F1C-E04B-A0FA-3A3EA13CF9D8}" presName="c5" presStyleLbl="node1" presStyleIdx="4" presStyleCnt="19"/>
      <dgm:spPr/>
    </dgm:pt>
    <dgm:pt modelId="{FD057D71-B75C-274B-BB95-9963E23AA86D}" type="pres">
      <dgm:prSet presAssocID="{EC775743-0F1C-E04B-A0FA-3A3EA13CF9D8}" presName="c6" presStyleLbl="node1" presStyleIdx="5" presStyleCnt="19"/>
      <dgm:spPr/>
    </dgm:pt>
    <dgm:pt modelId="{6074C463-A69E-F44F-A685-77F9AAFD41A6}" type="pres">
      <dgm:prSet presAssocID="{EC775743-0F1C-E04B-A0FA-3A3EA13CF9D8}" presName="c7" presStyleLbl="node1" presStyleIdx="6" presStyleCnt="19"/>
      <dgm:spPr/>
    </dgm:pt>
    <dgm:pt modelId="{5FDB1D25-250F-3B4E-A660-F3D6CD1F0F96}" type="pres">
      <dgm:prSet presAssocID="{EC775743-0F1C-E04B-A0FA-3A3EA13CF9D8}" presName="c8" presStyleLbl="node1" presStyleIdx="7" presStyleCnt="19"/>
      <dgm:spPr/>
    </dgm:pt>
    <dgm:pt modelId="{64937B3E-3DC8-9C46-9210-34F5E475A303}" type="pres">
      <dgm:prSet presAssocID="{EC775743-0F1C-E04B-A0FA-3A3EA13CF9D8}" presName="c9" presStyleLbl="node1" presStyleIdx="8" presStyleCnt="19"/>
      <dgm:spPr/>
    </dgm:pt>
    <dgm:pt modelId="{3CDE0BB2-AF04-DD4E-8DA5-15A1C5A8AFA5}" type="pres">
      <dgm:prSet presAssocID="{EC775743-0F1C-E04B-A0FA-3A3EA13CF9D8}" presName="c10" presStyleLbl="node1" presStyleIdx="9" presStyleCnt="19"/>
      <dgm:spPr/>
    </dgm:pt>
    <dgm:pt modelId="{6891BCDB-64C1-D24B-B1C7-4432288B5777}" type="pres">
      <dgm:prSet presAssocID="{EC775743-0F1C-E04B-A0FA-3A3EA13CF9D8}" presName="c11" presStyleLbl="node1" presStyleIdx="10" presStyleCnt="19"/>
      <dgm:spPr/>
    </dgm:pt>
    <dgm:pt modelId="{111BA052-81C7-7445-84E3-E6E9F296B9F2}" type="pres">
      <dgm:prSet presAssocID="{EC775743-0F1C-E04B-A0FA-3A3EA13CF9D8}" presName="c12" presStyleLbl="node1" presStyleIdx="11" presStyleCnt="19"/>
      <dgm:spPr/>
    </dgm:pt>
    <dgm:pt modelId="{E3556896-750F-8948-878A-B2ADE32B9B1B}" type="pres">
      <dgm:prSet presAssocID="{EC775743-0F1C-E04B-A0FA-3A3EA13CF9D8}" presName="c13" presStyleLbl="node1" presStyleIdx="12" presStyleCnt="19"/>
      <dgm:spPr/>
    </dgm:pt>
    <dgm:pt modelId="{B20145B9-664C-514D-B6E7-43CF79E7F9F9}" type="pres">
      <dgm:prSet presAssocID="{EC775743-0F1C-E04B-A0FA-3A3EA13CF9D8}" presName="c14" presStyleLbl="node1" presStyleIdx="13" presStyleCnt="19"/>
      <dgm:spPr/>
    </dgm:pt>
    <dgm:pt modelId="{15CF2C2C-2B89-B446-92C4-1F4C24C1EAF6}" type="pres">
      <dgm:prSet presAssocID="{EC775743-0F1C-E04B-A0FA-3A3EA13CF9D8}" presName="c15" presStyleLbl="node1" presStyleIdx="14" presStyleCnt="19"/>
      <dgm:spPr/>
    </dgm:pt>
    <dgm:pt modelId="{6453F1A7-9ECD-FE47-8AFC-643DD22187F3}" type="pres">
      <dgm:prSet presAssocID="{EC775743-0F1C-E04B-A0FA-3A3EA13CF9D8}" presName="c16" presStyleLbl="node1" presStyleIdx="15" presStyleCnt="19"/>
      <dgm:spPr/>
    </dgm:pt>
    <dgm:pt modelId="{F453837C-09C9-B140-8385-FB9F08C9B0CE}" type="pres">
      <dgm:prSet presAssocID="{EC775743-0F1C-E04B-A0FA-3A3EA13CF9D8}" presName="c17" presStyleLbl="node1" presStyleIdx="16" presStyleCnt="19"/>
      <dgm:spPr/>
    </dgm:pt>
    <dgm:pt modelId="{6718067E-678D-7143-9921-E058D63338F1}" type="pres">
      <dgm:prSet presAssocID="{EC775743-0F1C-E04B-A0FA-3A3EA13CF9D8}" presName="c18" presStyleLbl="node1" presStyleIdx="17" presStyleCnt="19"/>
      <dgm:spPr/>
    </dgm:pt>
    <dgm:pt modelId="{C60C1559-B9F0-164A-B999-F57A73D44FD7}" type="pres">
      <dgm:prSet presAssocID="{491BC1C2-2D82-8C42-9688-C993BCB371BD}" presName="chevronComposite1" presStyleCnt="0"/>
      <dgm:spPr/>
    </dgm:pt>
    <dgm:pt modelId="{4D19F357-550E-3B4D-B7EE-1FD7EB99D5FC}" type="pres">
      <dgm:prSet presAssocID="{491BC1C2-2D82-8C42-9688-C993BCB371BD}" presName="chevron1" presStyleLbl="sibTrans2D1" presStyleIdx="0" presStyleCnt="4"/>
      <dgm:spPr/>
    </dgm:pt>
    <dgm:pt modelId="{5A0E28B4-2A51-554D-8666-F9776BD821ED}" type="pres">
      <dgm:prSet presAssocID="{491BC1C2-2D82-8C42-9688-C993BCB371BD}" presName="spChevron1" presStyleCnt="0"/>
      <dgm:spPr/>
    </dgm:pt>
    <dgm:pt modelId="{FC492CD0-3A2F-494C-A0A3-FEF514CCFE78}" type="pres">
      <dgm:prSet presAssocID="{74B676F4-0F11-E640-A2A7-791EAF7590B6}" presName="middle" presStyleCnt="0"/>
      <dgm:spPr/>
    </dgm:pt>
    <dgm:pt modelId="{F8B45C50-B1EA-F048-9C4C-06E5587EC0B5}" type="pres">
      <dgm:prSet presAssocID="{74B676F4-0F11-E640-A2A7-791EAF7590B6}" presName="parTxMid" presStyleLbl="revTx" presStyleIdx="1" presStyleCnt="4"/>
      <dgm:spPr/>
      <dgm:t>
        <a:bodyPr/>
        <a:lstStyle/>
        <a:p>
          <a:endParaRPr lang="en-US"/>
        </a:p>
      </dgm:t>
    </dgm:pt>
    <dgm:pt modelId="{8A7F7FA1-0E29-2C47-9FCC-85309EE9CC74}" type="pres">
      <dgm:prSet presAssocID="{74B676F4-0F11-E640-A2A7-791EAF7590B6}" presName="spMid" presStyleCnt="0"/>
      <dgm:spPr/>
    </dgm:pt>
    <dgm:pt modelId="{FEFAFB0E-F6AB-CA41-AD79-2E54FE073DE0}" type="pres">
      <dgm:prSet presAssocID="{CB29CF3D-D7CF-C841-AA94-1F769A4EBA07}" presName="chevronComposite1" presStyleCnt="0"/>
      <dgm:spPr/>
    </dgm:pt>
    <dgm:pt modelId="{450D3B1E-91A3-C241-B2E8-3509F49F2B9D}" type="pres">
      <dgm:prSet presAssocID="{CB29CF3D-D7CF-C841-AA94-1F769A4EBA07}" presName="chevron1" presStyleLbl="sibTrans2D1" presStyleIdx="1" presStyleCnt="4"/>
      <dgm:spPr/>
    </dgm:pt>
    <dgm:pt modelId="{390839C8-5E7B-834C-B4D6-ACA83BFD4794}" type="pres">
      <dgm:prSet presAssocID="{CB29CF3D-D7CF-C841-AA94-1F769A4EBA07}" presName="spChevron1" presStyleCnt="0"/>
      <dgm:spPr/>
    </dgm:pt>
    <dgm:pt modelId="{9E769567-32FE-B545-8AC3-C1F4DA8D5080}" type="pres">
      <dgm:prSet presAssocID="{EA9B79DB-EEAF-384B-BCEA-D475731110C0}" presName="middle" presStyleCnt="0"/>
      <dgm:spPr/>
    </dgm:pt>
    <dgm:pt modelId="{11ABF6A5-6817-244F-BFE7-A37746C14D06}" type="pres">
      <dgm:prSet presAssocID="{EA9B79DB-EEAF-384B-BCEA-D475731110C0}" presName="parTxMid" presStyleLbl="revTx" presStyleIdx="2" presStyleCnt="4"/>
      <dgm:spPr/>
      <dgm:t>
        <a:bodyPr/>
        <a:lstStyle/>
        <a:p>
          <a:endParaRPr lang="en-US"/>
        </a:p>
      </dgm:t>
    </dgm:pt>
    <dgm:pt modelId="{7F34905A-8734-9740-A304-51484B41AAD6}" type="pres">
      <dgm:prSet presAssocID="{EA9B79DB-EEAF-384B-BCEA-D475731110C0}" presName="spMid" presStyleCnt="0"/>
      <dgm:spPr/>
    </dgm:pt>
    <dgm:pt modelId="{60E88755-EBEB-1B48-8D40-C3D9BE9CAEB1}" type="pres">
      <dgm:prSet presAssocID="{DD5D6005-F686-AF49-8CB7-B3A38E7E0D64}" presName="chevronComposite1" presStyleCnt="0"/>
      <dgm:spPr/>
    </dgm:pt>
    <dgm:pt modelId="{77EA509B-86C7-E94A-B63D-5CC7666CBBEC}" type="pres">
      <dgm:prSet presAssocID="{DD5D6005-F686-AF49-8CB7-B3A38E7E0D64}" presName="chevron1" presStyleLbl="sibTrans2D1" presStyleIdx="2" presStyleCnt="4"/>
      <dgm:spPr/>
    </dgm:pt>
    <dgm:pt modelId="{7A9C0929-6A2D-EB42-B4E6-949F984B5BE6}" type="pres">
      <dgm:prSet presAssocID="{DD5D6005-F686-AF49-8CB7-B3A38E7E0D64}" presName="spChevron1" presStyleCnt="0"/>
      <dgm:spPr/>
    </dgm:pt>
    <dgm:pt modelId="{92855A4A-9A4B-8945-ABC3-CED0F9491444}" type="pres">
      <dgm:prSet presAssocID="{D2B7D138-CCE8-E94D-A6D3-0756EEC71465}" presName="middle" presStyleCnt="0"/>
      <dgm:spPr/>
    </dgm:pt>
    <dgm:pt modelId="{122000DD-0E86-9F44-820A-94B55B20ABA5}" type="pres">
      <dgm:prSet presAssocID="{D2B7D138-CCE8-E94D-A6D3-0756EEC71465}" presName="parTxMid" presStyleLbl="revTx" presStyleIdx="3" presStyleCnt="4"/>
      <dgm:spPr/>
      <dgm:t>
        <a:bodyPr/>
        <a:lstStyle/>
        <a:p>
          <a:endParaRPr lang="en-US"/>
        </a:p>
      </dgm:t>
    </dgm:pt>
    <dgm:pt modelId="{5B78377A-F889-4049-9A7B-004CF5F9229A}" type="pres">
      <dgm:prSet presAssocID="{D2B7D138-CCE8-E94D-A6D3-0756EEC71465}" presName="spMid" presStyleCnt="0"/>
      <dgm:spPr/>
    </dgm:pt>
    <dgm:pt modelId="{CC4B377E-2E99-D444-AE20-7513852A348B}" type="pres">
      <dgm:prSet presAssocID="{507EC2DA-4AB8-474D-9532-C2B160CFC630}" presName="chevronComposite1" presStyleCnt="0"/>
      <dgm:spPr/>
    </dgm:pt>
    <dgm:pt modelId="{E768A2AC-7054-2D4D-8484-7F3133DF7CFF}" type="pres">
      <dgm:prSet presAssocID="{507EC2DA-4AB8-474D-9532-C2B160CFC630}" presName="chevron1" presStyleLbl="sibTrans2D1" presStyleIdx="3" presStyleCnt="4"/>
      <dgm:spPr/>
    </dgm:pt>
    <dgm:pt modelId="{33722E21-F964-5C4C-8B3E-444D57B2EFA8}" type="pres">
      <dgm:prSet presAssocID="{507EC2DA-4AB8-474D-9532-C2B160CFC630}" presName="spChevron1" presStyleCnt="0"/>
      <dgm:spPr/>
    </dgm:pt>
    <dgm:pt modelId="{6B79B4E1-9968-9D4D-8F1D-162430931CA0}" type="pres">
      <dgm:prSet presAssocID="{B7E8D0BC-9204-6A47-B4AC-8C4B2B341481}" presName="last" presStyleCnt="0"/>
      <dgm:spPr/>
    </dgm:pt>
    <dgm:pt modelId="{641C0DC5-7669-F94B-A830-109F37721B9B}" type="pres">
      <dgm:prSet presAssocID="{B7E8D0BC-9204-6A47-B4AC-8C4B2B341481}" presName="circleTx" presStyleLbl="node1" presStyleIdx="18" presStyleCnt="19"/>
      <dgm:spPr/>
      <dgm:t>
        <a:bodyPr/>
        <a:lstStyle/>
        <a:p>
          <a:endParaRPr lang="en-US"/>
        </a:p>
      </dgm:t>
    </dgm:pt>
    <dgm:pt modelId="{FB23D9FB-5CF0-A949-8C52-EC3D31C73E78}" type="pres">
      <dgm:prSet presAssocID="{B7E8D0BC-9204-6A47-B4AC-8C4B2B341481}" presName="spN" presStyleCnt="0"/>
      <dgm:spPr/>
    </dgm:pt>
  </dgm:ptLst>
  <dgm:cxnLst>
    <dgm:cxn modelId="{6CBBA809-F9AF-1846-A5A0-0E9E37848D71}" srcId="{47FA6CFE-3809-2545-87BA-20DB1F4620AE}" destId="{D2B7D138-CCE8-E94D-A6D3-0756EEC71465}" srcOrd="3" destOrd="0" parTransId="{E9A36821-1729-3A47-A965-3066A9E13F0F}" sibTransId="{507EC2DA-4AB8-474D-9532-C2B160CFC630}"/>
    <dgm:cxn modelId="{6942DC12-A359-834E-8FFA-C3930C071D63}" type="presOf" srcId="{EC775743-0F1C-E04B-A0FA-3A3EA13CF9D8}" destId="{2E97BED8-BD99-A94B-8F76-823E24463353}" srcOrd="0" destOrd="0" presId="urn:microsoft.com/office/officeart/2009/3/layout/RandomtoResultProcess"/>
    <dgm:cxn modelId="{104F0A77-95DD-C349-8BE0-C6EB33BB47CD}" type="presOf" srcId="{D2B7D138-CCE8-E94D-A6D3-0756EEC71465}" destId="{122000DD-0E86-9F44-820A-94B55B20ABA5}" srcOrd="0" destOrd="0" presId="urn:microsoft.com/office/officeart/2009/3/layout/RandomtoResultProcess"/>
    <dgm:cxn modelId="{5697D762-5AB4-1742-875D-7C86713D449F}" srcId="{47FA6CFE-3809-2545-87BA-20DB1F4620AE}" destId="{EC775743-0F1C-E04B-A0FA-3A3EA13CF9D8}" srcOrd="0" destOrd="0" parTransId="{D839971A-D304-0448-AB89-6EDFFE2D823F}" sibTransId="{491BC1C2-2D82-8C42-9688-C993BCB371BD}"/>
    <dgm:cxn modelId="{7A985C69-4E38-C943-910E-2025CD5DDD41}" srcId="{47FA6CFE-3809-2545-87BA-20DB1F4620AE}" destId="{EA9B79DB-EEAF-384B-BCEA-D475731110C0}" srcOrd="2" destOrd="0" parTransId="{12A6306A-3921-604C-89DB-0A615C030DB9}" sibTransId="{DD5D6005-F686-AF49-8CB7-B3A38E7E0D64}"/>
    <dgm:cxn modelId="{91854684-E2C8-2145-AD69-30523C86E76D}" srcId="{47FA6CFE-3809-2545-87BA-20DB1F4620AE}" destId="{74B676F4-0F11-E640-A2A7-791EAF7590B6}" srcOrd="1" destOrd="0" parTransId="{B178F8B5-4338-C941-B747-24BE57027A76}" sibTransId="{CB29CF3D-D7CF-C841-AA94-1F769A4EBA07}"/>
    <dgm:cxn modelId="{33BA1C3C-5643-DD41-998D-E4795F788DDA}" type="presOf" srcId="{B7E8D0BC-9204-6A47-B4AC-8C4B2B341481}" destId="{641C0DC5-7669-F94B-A830-109F37721B9B}" srcOrd="0" destOrd="0" presId="urn:microsoft.com/office/officeart/2009/3/layout/RandomtoResultProcess"/>
    <dgm:cxn modelId="{4BDA0A00-EFB6-1F4B-A2F6-DACBEA68D653}" type="presOf" srcId="{47FA6CFE-3809-2545-87BA-20DB1F4620AE}" destId="{3CBC8D26-1E2E-C84A-BB1C-D9D46437B537}" srcOrd="0" destOrd="0" presId="urn:microsoft.com/office/officeart/2009/3/layout/RandomtoResultProcess"/>
    <dgm:cxn modelId="{B9102C07-A97E-1A44-9993-FFE479ABB5F0}" srcId="{47FA6CFE-3809-2545-87BA-20DB1F4620AE}" destId="{B7E8D0BC-9204-6A47-B4AC-8C4B2B341481}" srcOrd="4" destOrd="0" parTransId="{1E161D4A-C752-7848-A583-9086E53F5176}" sibTransId="{6FBEF41B-F3BD-C045-8763-D0DF2BC65E74}"/>
    <dgm:cxn modelId="{62A820D6-072A-994E-8F95-30D6F23EFBF6}" type="presOf" srcId="{74B676F4-0F11-E640-A2A7-791EAF7590B6}" destId="{F8B45C50-B1EA-F048-9C4C-06E5587EC0B5}" srcOrd="0" destOrd="0" presId="urn:microsoft.com/office/officeart/2009/3/layout/RandomtoResultProcess"/>
    <dgm:cxn modelId="{877459BB-F69F-7A47-94D2-DF50FB14503B}" type="presOf" srcId="{EA9B79DB-EEAF-384B-BCEA-D475731110C0}" destId="{11ABF6A5-6817-244F-BFE7-A37746C14D06}" srcOrd="0" destOrd="0" presId="urn:microsoft.com/office/officeart/2009/3/layout/RandomtoResultProcess"/>
    <dgm:cxn modelId="{42BDE0AB-DE88-5A45-8A13-FBA123BF2FF1}" type="presParOf" srcId="{3CBC8D26-1E2E-C84A-BB1C-D9D46437B537}" destId="{BA9CBCC7-9112-1C47-99D2-2FA0071393B4}" srcOrd="0" destOrd="0" presId="urn:microsoft.com/office/officeart/2009/3/layout/RandomtoResultProcess"/>
    <dgm:cxn modelId="{8AEBAC43-5A28-F445-9684-441EA88AE1A3}" type="presParOf" srcId="{BA9CBCC7-9112-1C47-99D2-2FA0071393B4}" destId="{2E97BED8-BD99-A94B-8F76-823E24463353}" srcOrd="0" destOrd="0" presId="urn:microsoft.com/office/officeart/2009/3/layout/RandomtoResultProcess"/>
    <dgm:cxn modelId="{14A48317-0B65-BE4A-87F5-9DDEECFE7832}" type="presParOf" srcId="{BA9CBCC7-9112-1C47-99D2-2FA0071393B4}" destId="{73794C25-208A-7D45-939F-394D3E848F05}" srcOrd="1" destOrd="0" presId="urn:microsoft.com/office/officeart/2009/3/layout/RandomtoResultProcess"/>
    <dgm:cxn modelId="{EE1DB2E7-D3E2-1849-AAFA-F17F6E35C8C1}" type="presParOf" srcId="{BA9CBCC7-9112-1C47-99D2-2FA0071393B4}" destId="{FFAF95F0-BE09-1A49-BD36-06C3CA4E51C9}" srcOrd="2" destOrd="0" presId="urn:microsoft.com/office/officeart/2009/3/layout/RandomtoResultProcess"/>
    <dgm:cxn modelId="{A75D5AB6-2BC7-C54D-9C71-A1BE6E7C8B6C}" type="presParOf" srcId="{BA9CBCC7-9112-1C47-99D2-2FA0071393B4}" destId="{C57B10D1-E6FC-BF40-B11D-75E735502F52}" srcOrd="3" destOrd="0" presId="urn:microsoft.com/office/officeart/2009/3/layout/RandomtoResultProcess"/>
    <dgm:cxn modelId="{E3056FDE-FC08-9149-80CC-24F1911F1513}" type="presParOf" srcId="{BA9CBCC7-9112-1C47-99D2-2FA0071393B4}" destId="{62EB5F78-42EC-924D-B966-FA78057D5C0B}" srcOrd="4" destOrd="0" presId="urn:microsoft.com/office/officeart/2009/3/layout/RandomtoResultProcess"/>
    <dgm:cxn modelId="{A16C7A7E-28C7-6249-9260-390967725D2B}" type="presParOf" srcId="{BA9CBCC7-9112-1C47-99D2-2FA0071393B4}" destId="{3AB82A8B-05E3-B54B-8CFA-B96B513CCBAC}" srcOrd="5" destOrd="0" presId="urn:microsoft.com/office/officeart/2009/3/layout/RandomtoResultProcess"/>
    <dgm:cxn modelId="{10F6EAAB-7E2B-9F49-BF12-C71DEB299937}" type="presParOf" srcId="{BA9CBCC7-9112-1C47-99D2-2FA0071393B4}" destId="{FD057D71-B75C-274B-BB95-9963E23AA86D}" srcOrd="6" destOrd="0" presId="urn:microsoft.com/office/officeart/2009/3/layout/RandomtoResultProcess"/>
    <dgm:cxn modelId="{6036A438-E615-D849-A5B5-25C4934C65D2}" type="presParOf" srcId="{BA9CBCC7-9112-1C47-99D2-2FA0071393B4}" destId="{6074C463-A69E-F44F-A685-77F9AAFD41A6}" srcOrd="7" destOrd="0" presId="urn:microsoft.com/office/officeart/2009/3/layout/RandomtoResultProcess"/>
    <dgm:cxn modelId="{6F0FCDDC-5A54-814D-BDA6-C97E707FA185}" type="presParOf" srcId="{BA9CBCC7-9112-1C47-99D2-2FA0071393B4}" destId="{5FDB1D25-250F-3B4E-A660-F3D6CD1F0F96}" srcOrd="8" destOrd="0" presId="urn:microsoft.com/office/officeart/2009/3/layout/RandomtoResultProcess"/>
    <dgm:cxn modelId="{7D135F7B-AC86-FD49-889D-EF0F95E996B0}" type="presParOf" srcId="{BA9CBCC7-9112-1C47-99D2-2FA0071393B4}" destId="{64937B3E-3DC8-9C46-9210-34F5E475A303}" srcOrd="9" destOrd="0" presId="urn:microsoft.com/office/officeart/2009/3/layout/RandomtoResultProcess"/>
    <dgm:cxn modelId="{66A34B87-3777-D84A-AD5E-2595154531AA}" type="presParOf" srcId="{BA9CBCC7-9112-1C47-99D2-2FA0071393B4}" destId="{3CDE0BB2-AF04-DD4E-8DA5-15A1C5A8AFA5}" srcOrd="10" destOrd="0" presId="urn:microsoft.com/office/officeart/2009/3/layout/RandomtoResultProcess"/>
    <dgm:cxn modelId="{0404ECEB-9494-2241-A25E-B2EA8F8F231D}" type="presParOf" srcId="{BA9CBCC7-9112-1C47-99D2-2FA0071393B4}" destId="{6891BCDB-64C1-D24B-B1C7-4432288B5777}" srcOrd="11" destOrd="0" presId="urn:microsoft.com/office/officeart/2009/3/layout/RandomtoResultProcess"/>
    <dgm:cxn modelId="{B9ED9673-D1BD-C148-A17C-1B531E0FDB04}" type="presParOf" srcId="{BA9CBCC7-9112-1C47-99D2-2FA0071393B4}" destId="{111BA052-81C7-7445-84E3-E6E9F296B9F2}" srcOrd="12" destOrd="0" presId="urn:microsoft.com/office/officeart/2009/3/layout/RandomtoResultProcess"/>
    <dgm:cxn modelId="{4DF01C57-088B-AE44-99BD-04BF4366DF85}" type="presParOf" srcId="{BA9CBCC7-9112-1C47-99D2-2FA0071393B4}" destId="{E3556896-750F-8948-878A-B2ADE32B9B1B}" srcOrd="13" destOrd="0" presId="urn:microsoft.com/office/officeart/2009/3/layout/RandomtoResultProcess"/>
    <dgm:cxn modelId="{50F8F35C-483B-D24C-A35E-F876DB5B1B08}" type="presParOf" srcId="{BA9CBCC7-9112-1C47-99D2-2FA0071393B4}" destId="{B20145B9-664C-514D-B6E7-43CF79E7F9F9}" srcOrd="14" destOrd="0" presId="urn:microsoft.com/office/officeart/2009/3/layout/RandomtoResultProcess"/>
    <dgm:cxn modelId="{2ABCE033-098C-D94E-A625-DCB61AFC6FC6}" type="presParOf" srcId="{BA9CBCC7-9112-1C47-99D2-2FA0071393B4}" destId="{15CF2C2C-2B89-B446-92C4-1F4C24C1EAF6}" srcOrd="15" destOrd="0" presId="urn:microsoft.com/office/officeart/2009/3/layout/RandomtoResultProcess"/>
    <dgm:cxn modelId="{DB438DFB-922A-DA4F-A08D-2FAC4C6D8778}" type="presParOf" srcId="{BA9CBCC7-9112-1C47-99D2-2FA0071393B4}" destId="{6453F1A7-9ECD-FE47-8AFC-643DD22187F3}" srcOrd="16" destOrd="0" presId="urn:microsoft.com/office/officeart/2009/3/layout/RandomtoResultProcess"/>
    <dgm:cxn modelId="{54F643C6-500A-C44E-B273-1C8E7892CD2E}" type="presParOf" srcId="{BA9CBCC7-9112-1C47-99D2-2FA0071393B4}" destId="{F453837C-09C9-B140-8385-FB9F08C9B0CE}" srcOrd="17" destOrd="0" presId="urn:microsoft.com/office/officeart/2009/3/layout/RandomtoResultProcess"/>
    <dgm:cxn modelId="{701A7519-342C-3D4E-BA10-388227AB6579}" type="presParOf" srcId="{BA9CBCC7-9112-1C47-99D2-2FA0071393B4}" destId="{6718067E-678D-7143-9921-E058D63338F1}" srcOrd="18" destOrd="0" presId="urn:microsoft.com/office/officeart/2009/3/layout/RandomtoResultProcess"/>
    <dgm:cxn modelId="{3AB50252-0B4D-5944-8053-2A09D7E035D9}" type="presParOf" srcId="{3CBC8D26-1E2E-C84A-BB1C-D9D46437B537}" destId="{C60C1559-B9F0-164A-B999-F57A73D44FD7}" srcOrd="1" destOrd="0" presId="urn:microsoft.com/office/officeart/2009/3/layout/RandomtoResultProcess"/>
    <dgm:cxn modelId="{F5BEFD3B-F663-A843-B533-2D10D76945D2}" type="presParOf" srcId="{C60C1559-B9F0-164A-B999-F57A73D44FD7}" destId="{4D19F357-550E-3B4D-B7EE-1FD7EB99D5FC}" srcOrd="0" destOrd="0" presId="urn:microsoft.com/office/officeart/2009/3/layout/RandomtoResultProcess"/>
    <dgm:cxn modelId="{3FF7F2B5-66BD-284C-A6F8-0BE6B4E8E6C5}" type="presParOf" srcId="{C60C1559-B9F0-164A-B999-F57A73D44FD7}" destId="{5A0E28B4-2A51-554D-8666-F9776BD821ED}" srcOrd="1" destOrd="0" presId="urn:microsoft.com/office/officeart/2009/3/layout/RandomtoResultProcess"/>
    <dgm:cxn modelId="{4976C381-0BCF-0E4F-BD79-9EA75BA12BDB}" type="presParOf" srcId="{3CBC8D26-1E2E-C84A-BB1C-D9D46437B537}" destId="{FC492CD0-3A2F-494C-A0A3-FEF514CCFE78}" srcOrd="2" destOrd="0" presId="urn:microsoft.com/office/officeart/2009/3/layout/RandomtoResultProcess"/>
    <dgm:cxn modelId="{75F8F839-F96C-D14E-A56B-8F330AA92F11}" type="presParOf" srcId="{FC492CD0-3A2F-494C-A0A3-FEF514CCFE78}" destId="{F8B45C50-B1EA-F048-9C4C-06E5587EC0B5}" srcOrd="0" destOrd="0" presId="urn:microsoft.com/office/officeart/2009/3/layout/RandomtoResultProcess"/>
    <dgm:cxn modelId="{4D079759-7CE1-2C4A-B2C5-509379E87B29}" type="presParOf" srcId="{FC492CD0-3A2F-494C-A0A3-FEF514CCFE78}" destId="{8A7F7FA1-0E29-2C47-9FCC-85309EE9CC74}" srcOrd="1" destOrd="0" presId="urn:microsoft.com/office/officeart/2009/3/layout/RandomtoResultProcess"/>
    <dgm:cxn modelId="{ECBC5BA7-783E-734A-9FFC-5CA34798EDA6}" type="presParOf" srcId="{3CBC8D26-1E2E-C84A-BB1C-D9D46437B537}" destId="{FEFAFB0E-F6AB-CA41-AD79-2E54FE073DE0}" srcOrd="3" destOrd="0" presId="urn:microsoft.com/office/officeart/2009/3/layout/RandomtoResultProcess"/>
    <dgm:cxn modelId="{5C19AF9E-BA0F-5A48-A33A-3D2EFE15D3E5}" type="presParOf" srcId="{FEFAFB0E-F6AB-CA41-AD79-2E54FE073DE0}" destId="{450D3B1E-91A3-C241-B2E8-3509F49F2B9D}" srcOrd="0" destOrd="0" presId="urn:microsoft.com/office/officeart/2009/3/layout/RandomtoResultProcess"/>
    <dgm:cxn modelId="{431CEC4C-73CD-C243-9214-921AAAA5BDF6}" type="presParOf" srcId="{FEFAFB0E-F6AB-CA41-AD79-2E54FE073DE0}" destId="{390839C8-5E7B-834C-B4D6-ACA83BFD4794}" srcOrd="1" destOrd="0" presId="urn:microsoft.com/office/officeart/2009/3/layout/RandomtoResultProcess"/>
    <dgm:cxn modelId="{C2960758-85C3-9B49-A68E-8D2CE332D88D}" type="presParOf" srcId="{3CBC8D26-1E2E-C84A-BB1C-D9D46437B537}" destId="{9E769567-32FE-B545-8AC3-C1F4DA8D5080}" srcOrd="4" destOrd="0" presId="urn:microsoft.com/office/officeart/2009/3/layout/RandomtoResultProcess"/>
    <dgm:cxn modelId="{150A4AF1-3976-D241-B103-5B9553B0BE6F}" type="presParOf" srcId="{9E769567-32FE-B545-8AC3-C1F4DA8D5080}" destId="{11ABF6A5-6817-244F-BFE7-A37746C14D06}" srcOrd="0" destOrd="0" presId="urn:microsoft.com/office/officeart/2009/3/layout/RandomtoResultProcess"/>
    <dgm:cxn modelId="{A44B3803-5A87-D34B-80AF-8E3140A1FA30}" type="presParOf" srcId="{9E769567-32FE-B545-8AC3-C1F4DA8D5080}" destId="{7F34905A-8734-9740-A304-51484B41AAD6}" srcOrd="1" destOrd="0" presId="urn:microsoft.com/office/officeart/2009/3/layout/RandomtoResultProcess"/>
    <dgm:cxn modelId="{D3561EE3-4306-A64C-8C2D-D3911064895D}" type="presParOf" srcId="{3CBC8D26-1E2E-C84A-BB1C-D9D46437B537}" destId="{60E88755-EBEB-1B48-8D40-C3D9BE9CAEB1}" srcOrd="5" destOrd="0" presId="urn:microsoft.com/office/officeart/2009/3/layout/RandomtoResultProcess"/>
    <dgm:cxn modelId="{B07F27C5-610C-CA45-B08A-06177F96AC83}" type="presParOf" srcId="{60E88755-EBEB-1B48-8D40-C3D9BE9CAEB1}" destId="{77EA509B-86C7-E94A-B63D-5CC7666CBBEC}" srcOrd="0" destOrd="0" presId="urn:microsoft.com/office/officeart/2009/3/layout/RandomtoResultProcess"/>
    <dgm:cxn modelId="{75838209-5EB8-6841-8592-10C58850E64D}" type="presParOf" srcId="{60E88755-EBEB-1B48-8D40-C3D9BE9CAEB1}" destId="{7A9C0929-6A2D-EB42-B4E6-949F984B5BE6}" srcOrd="1" destOrd="0" presId="urn:microsoft.com/office/officeart/2009/3/layout/RandomtoResultProcess"/>
    <dgm:cxn modelId="{302E49AB-DE6D-914A-B90E-A96C1A6354B0}" type="presParOf" srcId="{3CBC8D26-1E2E-C84A-BB1C-D9D46437B537}" destId="{92855A4A-9A4B-8945-ABC3-CED0F9491444}" srcOrd="6" destOrd="0" presId="urn:microsoft.com/office/officeart/2009/3/layout/RandomtoResultProcess"/>
    <dgm:cxn modelId="{8BDBF12A-974C-0D40-ABC6-AAC59C6FA5D6}" type="presParOf" srcId="{92855A4A-9A4B-8945-ABC3-CED0F9491444}" destId="{122000DD-0E86-9F44-820A-94B55B20ABA5}" srcOrd="0" destOrd="0" presId="urn:microsoft.com/office/officeart/2009/3/layout/RandomtoResultProcess"/>
    <dgm:cxn modelId="{65946CC4-0EFD-2D4B-9AC7-D6335F452E68}" type="presParOf" srcId="{92855A4A-9A4B-8945-ABC3-CED0F9491444}" destId="{5B78377A-F889-4049-9A7B-004CF5F9229A}" srcOrd="1" destOrd="0" presId="urn:microsoft.com/office/officeart/2009/3/layout/RandomtoResultProcess"/>
    <dgm:cxn modelId="{EFCC30AD-FB08-EA45-9385-62CC6599AB88}" type="presParOf" srcId="{3CBC8D26-1E2E-C84A-BB1C-D9D46437B537}" destId="{CC4B377E-2E99-D444-AE20-7513852A348B}" srcOrd="7" destOrd="0" presId="urn:microsoft.com/office/officeart/2009/3/layout/RandomtoResultProcess"/>
    <dgm:cxn modelId="{3719AA3B-589B-A44F-A729-2C0AD61C743C}" type="presParOf" srcId="{CC4B377E-2E99-D444-AE20-7513852A348B}" destId="{E768A2AC-7054-2D4D-8484-7F3133DF7CFF}" srcOrd="0" destOrd="0" presId="urn:microsoft.com/office/officeart/2009/3/layout/RandomtoResultProcess"/>
    <dgm:cxn modelId="{6484ABE5-0F66-2E4B-BC05-3E33D4DA2F04}" type="presParOf" srcId="{CC4B377E-2E99-D444-AE20-7513852A348B}" destId="{33722E21-F964-5C4C-8B3E-444D57B2EFA8}" srcOrd="1" destOrd="0" presId="urn:microsoft.com/office/officeart/2009/3/layout/RandomtoResultProcess"/>
    <dgm:cxn modelId="{74D0F9CA-3A42-8C43-B756-ED12AEBC50D5}" type="presParOf" srcId="{3CBC8D26-1E2E-C84A-BB1C-D9D46437B537}" destId="{6B79B4E1-9968-9D4D-8F1D-162430931CA0}" srcOrd="8" destOrd="0" presId="urn:microsoft.com/office/officeart/2009/3/layout/RandomtoResultProcess"/>
    <dgm:cxn modelId="{43863892-CC07-3749-B798-A9521E4EA2E2}" type="presParOf" srcId="{6B79B4E1-9968-9D4D-8F1D-162430931CA0}" destId="{641C0DC5-7669-F94B-A830-109F37721B9B}" srcOrd="0" destOrd="0" presId="urn:microsoft.com/office/officeart/2009/3/layout/RandomtoResultProcess"/>
    <dgm:cxn modelId="{E82588C8-3089-044A-8C4D-B91265DA0698}" type="presParOf" srcId="{6B79B4E1-9968-9D4D-8F1D-162430931CA0}" destId="{FB23D9FB-5CF0-A949-8C52-EC3D31C73E78}" srcOrd="1" destOrd="0" presId="urn:microsoft.com/office/officeart/2009/3/layout/RandomtoResultProcess"/>
  </dgm:cxnLst>
  <dgm:bg>
    <a:effectLst>
      <a:glow rad="228600">
        <a:schemeClr val="accent6">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7D4535-DA4F-BD4B-B2A8-E146E85BB050}" type="doc">
      <dgm:prSet loTypeId="urn:microsoft.com/office/officeart/2005/8/layout/pyramid1" loCatId="" qsTypeId="urn:microsoft.com/office/officeart/2005/8/quickstyle/simple4" qsCatId="simple" csTypeId="urn:microsoft.com/office/officeart/2005/8/colors/accent1_3" csCatId="accent1" phldr="1"/>
      <dgm:spPr/>
    </dgm:pt>
    <dgm:pt modelId="{08619AA3-FF84-A94E-B906-95580B7150F1}">
      <dgm:prSet phldrT="[Text]" custT="1"/>
      <dgm:spPr/>
      <dgm:t>
        <a:bodyPr/>
        <a:lstStyle/>
        <a:p>
          <a:r>
            <a:rPr lang="en-US" sz="2800" baseline="-25000" dirty="0" smtClean="0"/>
            <a:t>Emotion</a:t>
          </a:r>
          <a:endParaRPr lang="en-US" sz="2800" baseline="-25000" dirty="0"/>
        </a:p>
      </dgm:t>
    </dgm:pt>
    <dgm:pt modelId="{09E4B015-4AC5-1244-98E1-562D1B0BA292}" type="parTrans" cxnId="{42D43366-2DAD-2740-9C1B-2DDC8BA727C7}">
      <dgm:prSet/>
      <dgm:spPr/>
      <dgm:t>
        <a:bodyPr/>
        <a:lstStyle/>
        <a:p>
          <a:endParaRPr lang="en-US"/>
        </a:p>
      </dgm:t>
    </dgm:pt>
    <dgm:pt modelId="{79959EDB-EA5C-EB49-9258-1AE3F507EBC3}" type="sibTrans" cxnId="{42D43366-2DAD-2740-9C1B-2DDC8BA727C7}">
      <dgm:prSet/>
      <dgm:spPr/>
      <dgm:t>
        <a:bodyPr/>
        <a:lstStyle/>
        <a:p>
          <a:endParaRPr lang="en-US"/>
        </a:p>
      </dgm:t>
    </dgm:pt>
    <dgm:pt modelId="{04BA093F-0CEA-4A41-9D3C-ED1D739CDAE6}">
      <dgm:prSet phldrT="[Text]"/>
      <dgm:spPr/>
      <dgm:t>
        <a:bodyPr/>
        <a:lstStyle/>
        <a:p>
          <a:r>
            <a:rPr lang="en-US" dirty="0" smtClean="0"/>
            <a:t>Benefits</a:t>
          </a:r>
          <a:endParaRPr lang="en-US" dirty="0"/>
        </a:p>
      </dgm:t>
    </dgm:pt>
    <dgm:pt modelId="{F5CC7EE8-281C-A14E-AC55-8DD89D59CE45}" type="parTrans" cxnId="{548F969C-9FEE-5C4A-99A8-67AA82B933FD}">
      <dgm:prSet/>
      <dgm:spPr/>
      <dgm:t>
        <a:bodyPr/>
        <a:lstStyle/>
        <a:p>
          <a:endParaRPr lang="en-US"/>
        </a:p>
      </dgm:t>
    </dgm:pt>
    <dgm:pt modelId="{E688E0A7-5349-F440-AC6C-876BFBC4CEA7}" type="sibTrans" cxnId="{548F969C-9FEE-5C4A-99A8-67AA82B933FD}">
      <dgm:prSet/>
      <dgm:spPr/>
      <dgm:t>
        <a:bodyPr/>
        <a:lstStyle/>
        <a:p>
          <a:endParaRPr lang="en-US"/>
        </a:p>
      </dgm:t>
    </dgm:pt>
    <dgm:pt modelId="{1BE5E27A-8A62-3646-A142-9B9D4D0C647C}">
      <dgm:prSet phldrT="[Text]"/>
      <dgm:spPr/>
      <dgm:t>
        <a:bodyPr/>
        <a:lstStyle/>
        <a:p>
          <a:r>
            <a:rPr lang="en-US" dirty="0" smtClean="0"/>
            <a:t>Attributes</a:t>
          </a:r>
          <a:endParaRPr lang="en-US" dirty="0"/>
        </a:p>
      </dgm:t>
    </dgm:pt>
    <dgm:pt modelId="{C97AD845-E26C-144D-9DD9-17716A4A138C}" type="parTrans" cxnId="{34E746F0-9DB4-9947-AF98-FBCFBB019A01}">
      <dgm:prSet/>
      <dgm:spPr/>
      <dgm:t>
        <a:bodyPr/>
        <a:lstStyle/>
        <a:p>
          <a:endParaRPr lang="en-US"/>
        </a:p>
      </dgm:t>
    </dgm:pt>
    <dgm:pt modelId="{CB96ED46-0DE8-8F40-A30B-3F1E4D2F03B3}" type="sibTrans" cxnId="{34E746F0-9DB4-9947-AF98-FBCFBB019A01}">
      <dgm:prSet/>
      <dgm:spPr/>
      <dgm:t>
        <a:bodyPr/>
        <a:lstStyle/>
        <a:p>
          <a:endParaRPr lang="en-US"/>
        </a:p>
      </dgm:t>
    </dgm:pt>
    <dgm:pt modelId="{629F388D-F390-4A41-8A5B-16D145B827ED}" type="pres">
      <dgm:prSet presAssocID="{A27D4535-DA4F-BD4B-B2A8-E146E85BB050}" presName="Name0" presStyleCnt="0">
        <dgm:presLayoutVars>
          <dgm:dir/>
          <dgm:animLvl val="lvl"/>
          <dgm:resizeHandles val="exact"/>
        </dgm:presLayoutVars>
      </dgm:prSet>
      <dgm:spPr/>
    </dgm:pt>
    <dgm:pt modelId="{C09C21B3-3751-D649-8073-C03CF4C2AB59}" type="pres">
      <dgm:prSet presAssocID="{08619AA3-FF84-A94E-B906-95580B7150F1}" presName="Name8" presStyleCnt="0"/>
      <dgm:spPr/>
    </dgm:pt>
    <dgm:pt modelId="{F231EDB4-7FEB-274B-822B-EBCA664ED3C4}" type="pres">
      <dgm:prSet presAssocID="{08619AA3-FF84-A94E-B906-95580B7150F1}" presName="level" presStyleLbl="node1" presStyleIdx="0" presStyleCnt="3">
        <dgm:presLayoutVars>
          <dgm:chMax val="1"/>
          <dgm:bulletEnabled val="1"/>
        </dgm:presLayoutVars>
      </dgm:prSet>
      <dgm:spPr/>
      <dgm:t>
        <a:bodyPr/>
        <a:lstStyle/>
        <a:p>
          <a:endParaRPr lang="en-US"/>
        </a:p>
      </dgm:t>
    </dgm:pt>
    <dgm:pt modelId="{B5E1755A-8DAD-D944-838C-9C23C5C8EF2D}" type="pres">
      <dgm:prSet presAssocID="{08619AA3-FF84-A94E-B906-95580B7150F1}" presName="levelTx" presStyleLbl="revTx" presStyleIdx="0" presStyleCnt="0">
        <dgm:presLayoutVars>
          <dgm:chMax val="1"/>
          <dgm:bulletEnabled val="1"/>
        </dgm:presLayoutVars>
      </dgm:prSet>
      <dgm:spPr/>
      <dgm:t>
        <a:bodyPr/>
        <a:lstStyle/>
        <a:p>
          <a:endParaRPr lang="en-US"/>
        </a:p>
      </dgm:t>
    </dgm:pt>
    <dgm:pt modelId="{BB82C888-6B8D-4647-A8BC-1A1F94A4F407}" type="pres">
      <dgm:prSet presAssocID="{04BA093F-0CEA-4A41-9D3C-ED1D739CDAE6}" presName="Name8" presStyleCnt="0"/>
      <dgm:spPr/>
    </dgm:pt>
    <dgm:pt modelId="{4EA6F07A-9DDA-0C4C-8A26-3DD099533F0D}" type="pres">
      <dgm:prSet presAssocID="{04BA093F-0CEA-4A41-9D3C-ED1D739CDAE6}" presName="level" presStyleLbl="node1" presStyleIdx="1" presStyleCnt="3">
        <dgm:presLayoutVars>
          <dgm:chMax val="1"/>
          <dgm:bulletEnabled val="1"/>
        </dgm:presLayoutVars>
      </dgm:prSet>
      <dgm:spPr/>
      <dgm:t>
        <a:bodyPr/>
        <a:lstStyle/>
        <a:p>
          <a:endParaRPr lang="en-US"/>
        </a:p>
      </dgm:t>
    </dgm:pt>
    <dgm:pt modelId="{C6BD4740-D6EF-DA44-A9C0-4789FB28029A}" type="pres">
      <dgm:prSet presAssocID="{04BA093F-0CEA-4A41-9D3C-ED1D739CDAE6}" presName="levelTx" presStyleLbl="revTx" presStyleIdx="0" presStyleCnt="0">
        <dgm:presLayoutVars>
          <dgm:chMax val="1"/>
          <dgm:bulletEnabled val="1"/>
        </dgm:presLayoutVars>
      </dgm:prSet>
      <dgm:spPr/>
      <dgm:t>
        <a:bodyPr/>
        <a:lstStyle/>
        <a:p>
          <a:endParaRPr lang="en-US"/>
        </a:p>
      </dgm:t>
    </dgm:pt>
    <dgm:pt modelId="{E353774E-3F72-B24F-822F-CCA2649F12CB}" type="pres">
      <dgm:prSet presAssocID="{1BE5E27A-8A62-3646-A142-9B9D4D0C647C}" presName="Name8" presStyleCnt="0"/>
      <dgm:spPr/>
    </dgm:pt>
    <dgm:pt modelId="{7AF415DB-64CD-1E41-92E0-DBD35DA3F4D5}" type="pres">
      <dgm:prSet presAssocID="{1BE5E27A-8A62-3646-A142-9B9D4D0C647C}" presName="level" presStyleLbl="node1" presStyleIdx="2" presStyleCnt="3">
        <dgm:presLayoutVars>
          <dgm:chMax val="1"/>
          <dgm:bulletEnabled val="1"/>
        </dgm:presLayoutVars>
      </dgm:prSet>
      <dgm:spPr/>
      <dgm:t>
        <a:bodyPr/>
        <a:lstStyle/>
        <a:p>
          <a:endParaRPr lang="en-US"/>
        </a:p>
      </dgm:t>
    </dgm:pt>
    <dgm:pt modelId="{61B7688A-BCB0-8945-825D-6F7B4E7D1E3F}" type="pres">
      <dgm:prSet presAssocID="{1BE5E27A-8A62-3646-A142-9B9D4D0C647C}" presName="levelTx" presStyleLbl="revTx" presStyleIdx="0" presStyleCnt="0">
        <dgm:presLayoutVars>
          <dgm:chMax val="1"/>
          <dgm:bulletEnabled val="1"/>
        </dgm:presLayoutVars>
      </dgm:prSet>
      <dgm:spPr/>
      <dgm:t>
        <a:bodyPr/>
        <a:lstStyle/>
        <a:p>
          <a:endParaRPr lang="en-US"/>
        </a:p>
      </dgm:t>
    </dgm:pt>
  </dgm:ptLst>
  <dgm:cxnLst>
    <dgm:cxn modelId="{34E746F0-9DB4-9947-AF98-FBCFBB019A01}" srcId="{A27D4535-DA4F-BD4B-B2A8-E146E85BB050}" destId="{1BE5E27A-8A62-3646-A142-9B9D4D0C647C}" srcOrd="2" destOrd="0" parTransId="{C97AD845-E26C-144D-9DD9-17716A4A138C}" sibTransId="{CB96ED46-0DE8-8F40-A30B-3F1E4D2F03B3}"/>
    <dgm:cxn modelId="{6634B97C-4396-DF43-B70B-57AAC439EC68}" type="presOf" srcId="{A27D4535-DA4F-BD4B-B2A8-E146E85BB050}" destId="{629F388D-F390-4A41-8A5B-16D145B827ED}" srcOrd="0" destOrd="0" presId="urn:microsoft.com/office/officeart/2005/8/layout/pyramid1"/>
    <dgm:cxn modelId="{4925A1A6-1C86-724E-B226-E516E49833F4}" type="presOf" srcId="{08619AA3-FF84-A94E-B906-95580B7150F1}" destId="{B5E1755A-8DAD-D944-838C-9C23C5C8EF2D}" srcOrd="1" destOrd="0" presId="urn:microsoft.com/office/officeart/2005/8/layout/pyramid1"/>
    <dgm:cxn modelId="{AD401873-F69F-BC4C-B7BB-B561F15E821A}" type="presOf" srcId="{1BE5E27A-8A62-3646-A142-9B9D4D0C647C}" destId="{7AF415DB-64CD-1E41-92E0-DBD35DA3F4D5}" srcOrd="0" destOrd="0" presId="urn:microsoft.com/office/officeart/2005/8/layout/pyramid1"/>
    <dgm:cxn modelId="{548F969C-9FEE-5C4A-99A8-67AA82B933FD}" srcId="{A27D4535-DA4F-BD4B-B2A8-E146E85BB050}" destId="{04BA093F-0CEA-4A41-9D3C-ED1D739CDAE6}" srcOrd="1" destOrd="0" parTransId="{F5CC7EE8-281C-A14E-AC55-8DD89D59CE45}" sibTransId="{E688E0A7-5349-F440-AC6C-876BFBC4CEA7}"/>
    <dgm:cxn modelId="{52664BC8-0F3D-2444-9BF5-17F03AA35B08}" type="presOf" srcId="{08619AA3-FF84-A94E-B906-95580B7150F1}" destId="{F231EDB4-7FEB-274B-822B-EBCA664ED3C4}" srcOrd="0" destOrd="0" presId="urn:microsoft.com/office/officeart/2005/8/layout/pyramid1"/>
    <dgm:cxn modelId="{42D43366-2DAD-2740-9C1B-2DDC8BA727C7}" srcId="{A27D4535-DA4F-BD4B-B2A8-E146E85BB050}" destId="{08619AA3-FF84-A94E-B906-95580B7150F1}" srcOrd="0" destOrd="0" parTransId="{09E4B015-4AC5-1244-98E1-562D1B0BA292}" sibTransId="{79959EDB-EA5C-EB49-9258-1AE3F507EBC3}"/>
    <dgm:cxn modelId="{68B65220-AA8C-8847-A661-B27654E2CD7B}" type="presOf" srcId="{1BE5E27A-8A62-3646-A142-9B9D4D0C647C}" destId="{61B7688A-BCB0-8945-825D-6F7B4E7D1E3F}" srcOrd="1" destOrd="0" presId="urn:microsoft.com/office/officeart/2005/8/layout/pyramid1"/>
    <dgm:cxn modelId="{A1DE9854-9777-1C46-AEB1-2C1E401811D8}" type="presOf" srcId="{04BA093F-0CEA-4A41-9D3C-ED1D739CDAE6}" destId="{C6BD4740-D6EF-DA44-A9C0-4789FB28029A}" srcOrd="1" destOrd="0" presId="urn:microsoft.com/office/officeart/2005/8/layout/pyramid1"/>
    <dgm:cxn modelId="{0B744CF1-0247-1842-8435-B1C2EDE24923}" type="presOf" srcId="{04BA093F-0CEA-4A41-9D3C-ED1D739CDAE6}" destId="{4EA6F07A-9DDA-0C4C-8A26-3DD099533F0D}" srcOrd="0" destOrd="0" presId="urn:microsoft.com/office/officeart/2005/8/layout/pyramid1"/>
    <dgm:cxn modelId="{7031E3EA-788A-BC40-8A03-C4C24D71C66D}" type="presParOf" srcId="{629F388D-F390-4A41-8A5B-16D145B827ED}" destId="{C09C21B3-3751-D649-8073-C03CF4C2AB59}" srcOrd="0" destOrd="0" presId="urn:microsoft.com/office/officeart/2005/8/layout/pyramid1"/>
    <dgm:cxn modelId="{16FADA8D-4F6D-9D41-806A-B11E665CC1A2}" type="presParOf" srcId="{C09C21B3-3751-D649-8073-C03CF4C2AB59}" destId="{F231EDB4-7FEB-274B-822B-EBCA664ED3C4}" srcOrd="0" destOrd="0" presId="urn:microsoft.com/office/officeart/2005/8/layout/pyramid1"/>
    <dgm:cxn modelId="{74906C75-E1E7-DC46-8B98-E9083E5BDB9E}" type="presParOf" srcId="{C09C21B3-3751-D649-8073-C03CF4C2AB59}" destId="{B5E1755A-8DAD-D944-838C-9C23C5C8EF2D}" srcOrd="1" destOrd="0" presId="urn:microsoft.com/office/officeart/2005/8/layout/pyramid1"/>
    <dgm:cxn modelId="{BE8918C6-D855-BF48-A2FB-DD55FD57D1AD}" type="presParOf" srcId="{629F388D-F390-4A41-8A5B-16D145B827ED}" destId="{BB82C888-6B8D-4647-A8BC-1A1F94A4F407}" srcOrd="1" destOrd="0" presId="urn:microsoft.com/office/officeart/2005/8/layout/pyramid1"/>
    <dgm:cxn modelId="{4A2F1D74-4660-9643-8362-C3FDD086C6E7}" type="presParOf" srcId="{BB82C888-6B8D-4647-A8BC-1A1F94A4F407}" destId="{4EA6F07A-9DDA-0C4C-8A26-3DD099533F0D}" srcOrd="0" destOrd="0" presId="urn:microsoft.com/office/officeart/2005/8/layout/pyramid1"/>
    <dgm:cxn modelId="{3FA12599-B020-8E40-AEC2-86CB3E15454B}" type="presParOf" srcId="{BB82C888-6B8D-4647-A8BC-1A1F94A4F407}" destId="{C6BD4740-D6EF-DA44-A9C0-4789FB28029A}" srcOrd="1" destOrd="0" presId="urn:microsoft.com/office/officeart/2005/8/layout/pyramid1"/>
    <dgm:cxn modelId="{0B750602-37F5-8842-8A2D-97AAB391E15F}" type="presParOf" srcId="{629F388D-F390-4A41-8A5B-16D145B827ED}" destId="{E353774E-3F72-B24F-822F-CCA2649F12CB}" srcOrd="2" destOrd="0" presId="urn:microsoft.com/office/officeart/2005/8/layout/pyramid1"/>
    <dgm:cxn modelId="{1D6D695E-7497-C740-AFD8-20383996F21C}" type="presParOf" srcId="{E353774E-3F72-B24F-822F-CCA2649F12CB}" destId="{7AF415DB-64CD-1E41-92E0-DBD35DA3F4D5}" srcOrd="0" destOrd="0" presId="urn:microsoft.com/office/officeart/2005/8/layout/pyramid1"/>
    <dgm:cxn modelId="{C5151DE3-A64F-AC40-84FF-11BD53E39C6B}" type="presParOf" srcId="{E353774E-3F72-B24F-822F-CCA2649F12CB}" destId="{61B7688A-BCB0-8945-825D-6F7B4E7D1E3F}" srcOrd="1" destOrd="0" presId="urn:microsoft.com/office/officeart/2005/8/layout/pyramid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7D4535-DA4F-BD4B-B2A8-E146E85BB050}" type="doc">
      <dgm:prSet loTypeId="urn:microsoft.com/office/officeart/2005/8/layout/pyramid1" loCatId="" qsTypeId="urn:microsoft.com/office/officeart/2005/8/quickstyle/simple4" qsCatId="simple" csTypeId="urn:microsoft.com/office/officeart/2005/8/colors/accent1_3" csCatId="accent1" phldr="1"/>
      <dgm:spPr/>
    </dgm:pt>
    <dgm:pt modelId="{08619AA3-FF84-A94E-B906-95580B7150F1}">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800" baseline="-25000" dirty="0" smtClean="0"/>
            <a:t>Emotion</a:t>
          </a:r>
          <a:endParaRPr lang="en-US" sz="2800" baseline="-25000" dirty="0"/>
        </a:p>
      </dgm:t>
    </dgm:pt>
    <dgm:pt modelId="{09E4B015-4AC5-1244-98E1-562D1B0BA292}" type="parTrans" cxnId="{42D43366-2DAD-2740-9C1B-2DDC8BA727C7}">
      <dgm:prSet/>
      <dgm:spPr/>
      <dgm:t>
        <a:bodyPr/>
        <a:lstStyle/>
        <a:p>
          <a:endParaRPr lang="en-US"/>
        </a:p>
      </dgm:t>
    </dgm:pt>
    <dgm:pt modelId="{79959EDB-EA5C-EB49-9258-1AE3F507EBC3}" type="sibTrans" cxnId="{42D43366-2DAD-2740-9C1B-2DDC8BA727C7}">
      <dgm:prSet/>
      <dgm:spPr/>
      <dgm:t>
        <a:bodyPr/>
        <a:lstStyle/>
        <a:p>
          <a:endParaRPr lang="en-US"/>
        </a:p>
      </dgm:t>
    </dgm:pt>
    <dgm:pt modelId="{04BA093F-0CEA-4A41-9D3C-ED1D739CDAE6}">
      <dgm:prSet phldrT="[Text]"/>
      <dgm:spPr/>
      <dgm:t>
        <a:bodyPr/>
        <a:lstStyle/>
        <a:p>
          <a:r>
            <a:rPr lang="en-US" dirty="0" smtClean="0"/>
            <a:t>Benefits</a:t>
          </a:r>
          <a:endParaRPr lang="en-US" dirty="0"/>
        </a:p>
      </dgm:t>
    </dgm:pt>
    <dgm:pt modelId="{F5CC7EE8-281C-A14E-AC55-8DD89D59CE45}" type="parTrans" cxnId="{548F969C-9FEE-5C4A-99A8-67AA82B933FD}">
      <dgm:prSet/>
      <dgm:spPr/>
      <dgm:t>
        <a:bodyPr/>
        <a:lstStyle/>
        <a:p>
          <a:endParaRPr lang="en-US"/>
        </a:p>
      </dgm:t>
    </dgm:pt>
    <dgm:pt modelId="{E688E0A7-5349-F440-AC6C-876BFBC4CEA7}" type="sibTrans" cxnId="{548F969C-9FEE-5C4A-99A8-67AA82B933FD}">
      <dgm:prSet/>
      <dgm:spPr/>
      <dgm:t>
        <a:bodyPr/>
        <a:lstStyle/>
        <a:p>
          <a:endParaRPr lang="en-US"/>
        </a:p>
      </dgm:t>
    </dgm:pt>
    <dgm:pt modelId="{1BE5E27A-8A62-3646-A142-9B9D4D0C647C}">
      <dgm:prSet phldrT="[Text]"/>
      <dgm:spPr/>
      <dgm:t>
        <a:bodyPr/>
        <a:lstStyle/>
        <a:p>
          <a:r>
            <a:rPr lang="en-US" dirty="0" smtClean="0"/>
            <a:t>Attributes</a:t>
          </a:r>
          <a:endParaRPr lang="en-US" dirty="0"/>
        </a:p>
      </dgm:t>
    </dgm:pt>
    <dgm:pt modelId="{C97AD845-E26C-144D-9DD9-17716A4A138C}" type="parTrans" cxnId="{34E746F0-9DB4-9947-AF98-FBCFBB019A01}">
      <dgm:prSet/>
      <dgm:spPr/>
      <dgm:t>
        <a:bodyPr/>
        <a:lstStyle/>
        <a:p>
          <a:endParaRPr lang="en-US"/>
        </a:p>
      </dgm:t>
    </dgm:pt>
    <dgm:pt modelId="{CB96ED46-0DE8-8F40-A30B-3F1E4D2F03B3}" type="sibTrans" cxnId="{34E746F0-9DB4-9947-AF98-FBCFBB019A01}">
      <dgm:prSet/>
      <dgm:spPr/>
      <dgm:t>
        <a:bodyPr/>
        <a:lstStyle/>
        <a:p>
          <a:endParaRPr lang="en-US"/>
        </a:p>
      </dgm:t>
    </dgm:pt>
    <dgm:pt modelId="{629F388D-F390-4A41-8A5B-16D145B827ED}" type="pres">
      <dgm:prSet presAssocID="{A27D4535-DA4F-BD4B-B2A8-E146E85BB050}" presName="Name0" presStyleCnt="0">
        <dgm:presLayoutVars>
          <dgm:dir/>
          <dgm:animLvl val="lvl"/>
          <dgm:resizeHandles val="exact"/>
        </dgm:presLayoutVars>
      </dgm:prSet>
      <dgm:spPr/>
    </dgm:pt>
    <dgm:pt modelId="{C09C21B3-3751-D649-8073-C03CF4C2AB59}" type="pres">
      <dgm:prSet presAssocID="{08619AA3-FF84-A94E-B906-95580B7150F1}" presName="Name8" presStyleCnt="0"/>
      <dgm:spPr/>
    </dgm:pt>
    <dgm:pt modelId="{F231EDB4-7FEB-274B-822B-EBCA664ED3C4}" type="pres">
      <dgm:prSet presAssocID="{08619AA3-FF84-A94E-B906-95580B7150F1}" presName="level" presStyleLbl="node1" presStyleIdx="0" presStyleCnt="3">
        <dgm:presLayoutVars>
          <dgm:chMax val="1"/>
          <dgm:bulletEnabled val="1"/>
        </dgm:presLayoutVars>
      </dgm:prSet>
      <dgm:spPr/>
      <dgm:t>
        <a:bodyPr/>
        <a:lstStyle/>
        <a:p>
          <a:endParaRPr lang="en-US"/>
        </a:p>
      </dgm:t>
    </dgm:pt>
    <dgm:pt modelId="{B5E1755A-8DAD-D944-838C-9C23C5C8EF2D}" type="pres">
      <dgm:prSet presAssocID="{08619AA3-FF84-A94E-B906-95580B7150F1}" presName="levelTx" presStyleLbl="revTx" presStyleIdx="0" presStyleCnt="0">
        <dgm:presLayoutVars>
          <dgm:chMax val="1"/>
          <dgm:bulletEnabled val="1"/>
        </dgm:presLayoutVars>
      </dgm:prSet>
      <dgm:spPr/>
      <dgm:t>
        <a:bodyPr/>
        <a:lstStyle/>
        <a:p>
          <a:endParaRPr lang="en-US"/>
        </a:p>
      </dgm:t>
    </dgm:pt>
    <dgm:pt modelId="{BB82C888-6B8D-4647-A8BC-1A1F94A4F407}" type="pres">
      <dgm:prSet presAssocID="{04BA093F-0CEA-4A41-9D3C-ED1D739CDAE6}" presName="Name8" presStyleCnt="0"/>
      <dgm:spPr/>
    </dgm:pt>
    <dgm:pt modelId="{4EA6F07A-9DDA-0C4C-8A26-3DD099533F0D}" type="pres">
      <dgm:prSet presAssocID="{04BA093F-0CEA-4A41-9D3C-ED1D739CDAE6}" presName="level" presStyleLbl="node1" presStyleIdx="1" presStyleCnt="3">
        <dgm:presLayoutVars>
          <dgm:chMax val="1"/>
          <dgm:bulletEnabled val="1"/>
        </dgm:presLayoutVars>
      </dgm:prSet>
      <dgm:spPr/>
      <dgm:t>
        <a:bodyPr/>
        <a:lstStyle/>
        <a:p>
          <a:endParaRPr lang="en-US"/>
        </a:p>
      </dgm:t>
    </dgm:pt>
    <dgm:pt modelId="{C6BD4740-D6EF-DA44-A9C0-4789FB28029A}" type="pres">
      <dgm:prSet presAssocID="{04BA093F-0CEA-4A41-9D3C-ED1D739CDAE6}" presName="levelTx" presStyleLbl="revTx" presStyleIdx="0" presStyleCnt="0">
        <dgm:presLayoutVars>
          <dgm:chMax val="1"/>
          <dgm:bulletEnabled val="1"/>
        </dgm:presLayoutVars>
      </dgm:prSet>
      <dgm:spPr/>
      <dgm:t>
        <a:bodyPr/>
        <a:lstStyle/>
        <a:p>
          <a:endParaRPr lang="en-US"/>
        </a:p>
      </dgm:t>
    </dgm:pt>
    <dgm:pt modelId="{E353774E-3F72-B24F-822F-CCA2649F12CB}" type="pres">
      <dgm:prSet presAssocID="{1BE5E27A-8A62-3646-A142-9B9D4D0C647C}" presName="Name8" presStyleCnt="0"/>
      <dgm:spPr/>
    </dgm:pt>
    <dgm:pt modelId="{7AF415DB-64CD-1E41-92E0-DBD35DA3F4D5}" type="pres">
      <dgm:prSet presAssocID="{1BE5E27A-8A62-3646-A142-9B9D4D0C647C}" presName="level" presStyleLbl="node1" presStyleIdx="2" presStyleCnt="3">
        <dgm:presLayoutVars>
          <dgm:chMax val="1"/>
          <dgm:bulletEnabled val="1"/>
        </dgm:presLayoutVars>
      </dgm:prSet>
      <dgm:spPr/>
      <dgm:t>
        <a:bodyPr/>
        <a:lstStyle/>
        <a:p>
          <a:endParaRPr lang="en-US"/>
        </a:p>
      </dgm:t>
    </dgm:pt>
    <dgm:pt modelId="{61B7688A-BCB0-8945-825D-6F7B4E7D1E3F}" type="pres">
      <dgm:prSet presAssocID="{1BE5E27A-8A62-3646-A142-9B9D4D0C647C}" presName="levelTx" presStyleLbl="revTx" presStyleIdx="0" presStyleCnt="0">
        <dgm:presLayoutVars>
          <dgm:chMax val="1"/>
          <dgm:bulletEnabled val="1"/>
        </dgm:presLayoutVars>
      </dgm:prSet>
      <dgm:spPr/>
      <dgm:t>
        <a:bodyPr/>
        <a:lstStyle/>
        <a:p>
          <a:endParaRPr lang="en-US"/>
        </a:p>
      </dgm:t>
    </dgm:pt>
  </dgm:ptLst>
  <dgm:cxnLst>
    <dgm:cxn modelId="{34E746F0-9DB4-9947-AF98-FBCFBB019A01}" srcId="{A27D4535-DA4F-BD4B-B2A8-E146E85BB050}" destId="{1BE5E27A-8A62-3646-A142-9B9D4D0C647C}" srcOrd="2" destOrd="0" parTransId="{C97AD845-E26C-144D-9DD9-17716A4A138C}" sibTransId="{CB96ED46-0DE8-8F40-A30B-3F1E4D2F03B3}"/>
    <dgm:cxn modelId="{072E05EF-1855-BE42-A87F-5BAA67B31882}" type="presOf" srcId="{A27D4535-DA4F-BD4B-B2A8-E146E85BB050}" destId="{629F388D-F390-4A41-8A5B-16D145B827ED}" srcOrd="0" destOrd="0" presId="urn:microsoft.com/office/officeart/2005/8/layout/pyramid1"/>
    <dgm:cxn modelId="{0E74D6DB-F72A-D54A-AF45-8547BB3EACC9}" type="presOf" srcId="{08619AA3-FF84-A94E-B906-95580B7150F1}" destId="{B5E1755A-8DAD-D944-838C-9C23C5C8EF2D}" srcOrd="1" destOrd="0" presId="urn:microsoft.com/office/officeart/2005/8/layout/pyramid1"/>
    <dgm:cxn modelId="{548F969C-9FEE-5C4A-99A8-67AA82B933FD}" srcId="{A27D4535-DA4F-BD4B-B2A8-E146E85BB050}" destId="{04BA093F-0CEA-4A41-9D3C-ED1D739CDAE6}" srcOrd="1" destOrd="0" parTransId="{F5CC7EE8-281C-A14E-AC55-8DD89D59CE45}" sibTransId="{E688E0A7-5349-F440-AC6C-876BFBC4CEA7}"/>
    <dgm:cxn modelId="{42D43366-2DAD-2740-9C1B-2DDC8BA727C7}" srcId="{A27D4535-DA4F-BD4B-B2A8-E146E85BB050}" destId="{08619AA3-FF84-A94E-B906-95580B7150F1}" srcOrd="0" destOrd="0" parTransId="{09E4B015-4AC5-1244-98E1-562D1B0BA292}" sibTransId="{79959EDB-EA5C-EB49-9258-1AE3F507EBC3}"/>
    <dgm:cxn modelId="{03D0DAD6-1796-ED45-A7E1-BEB63DF2B853}" type="presOf" srcId="{04BA093F-0CEA-4A41-9D3C-ED1D739CDAE6}" destId="{C6BD4740-D6EF-DA44-A9C0-4789FB28029A}" srcOrd="1" destOrd="0" presId="urn:microsoft.com/office/officeart/2005/8/layout/pyramid1"/>
    <dgm:cxn modelId="{B3E135C0-969E-E341-BA77-D28798BF83B5}" type="presOf" srcId="{1BE5E27A-8A62-3646-A142-9B9D4D0C647C}" destId="{61B7688A-BCB0-8945-825D-6F7B4E7D1E3F}" srcOrd="1" destOrd="0" presId="urn:microsoft.com/office/officeart/2005/8/layout/pyramid1"/>
    <dgm:cxn modelId="{AA06D46E-D61E-0C4D-9D2A-39D7DA897C2F}" type="presOf" srcId="{04BA093F-0CEA-4A41-9D3C-ED1D739CDAE6}" destId="{4EA6F07A-9DDA-0C4C-8A26-3DD099533F0D}" srcOrd="0" destOrd="0" presId="urn:microsoft.com/office/officeart/2005/8/layout/pyramid1"/>
    <dgm:cxn modelId="{4E65AA1D-1A37-7B40-81EE-A856881A9E1C}" type="presOf" srcId="{08619AA3-FF84-A94E-B906-95580B7150F1}" destId="{F231EDB4-7FEB-274B-822B-EBCA664ED3C4}" srcOrd="0" destOrd="0" presId="urn:microsoft.com/office/officeart/2005/8/layout/pyramid1"/>
    <dgm:cxn modelId="{60156FFD-36DA-F64E-A398-AF4C318EE86A}" type="presOf" srcId="{1BE5E27A-8A62-3646-A142-9B9D4D0C647C}" destId="{7AF415DB-64CD-1E41-92E0-DBD35DA3F4D5}" srcOrd="0" destOrd="0" presId="urn:microsoft.com/office/officeart/2005/8/layout/pyramid1"/>
    <dgm:cxn modelId="{3B874BBB-9A4B-CF42-BD64-3346F0FC18D0}" type="presParOf" srcId="{629F388D-F390-4A41-8A5B-16D145B827ED}" destId="{C09C21B3-3751-D649-8073-C03CF4C2AB59}" srcOrd="0" destOrd="0" presId="urn:microsoft.com/office/officeart/2005/8/layout/pyramid1"/>
    <dgm:cxn modelId="{8F049D76-00D8-8840-81AC-40F73C2AFF3A}" type="presParOf" srcId="{C09C21B3-3751-D649-8073-C03CF4C2AB59}" destId="{F231EDB4-7FEB-274B-822B-EBCA664ED3C4}" srcOrd="0" destOrd="0" presId="urn:microsoft.com/office/officeart/2005/8/layout/pyramid1"/>
    <dgm:cxn modelId="{1ABA2F12-05E3-DE46-9E7B-5D214818E43C}" type="presParOf" srcId="{C09C21B3-3751-D649-8073-C03CF4C2AB59}" destId="{B5E1755A-8DAD-D944-838C-9C23C5C8EF2D}" srcOrd="1" destOrd="0" presId="urn:microsoft.com/office/officeart/2005/8/layout/pyramid1"/>
    <dgm:cxn modelId="{0EB478B2-8D6B-BC47-9ADA-F443BA2778C6}" type="presParOf" srcId="{629F388D-F390-4A41-8A5B-16D145B827ED}" destId="{BB82C888-6B8D-4647-A8BC-1A1F94A4F407}" srcOrd="1" destOrd="0" presId="urn:microsoft.com/office/officeart/2005/8/layout/pyramid1"/>
    <dgm:cxn modelId="{EE7808F0-D2DD-7E4D-8B21-B10A38DA3C2D}" type="presParOf" srcId="{BB82C888-6B8D-4647-A8BC-1A1F94A4F407}" destId="{4EA6F07A-9DDA-0C4C-8A26-3DD099533F0D}" srcOrd="0" destOrd="0" presId="urn:microsoft.com/office/officeart/2005/8/layout/pyramid1"/>
    <dgm:cxn modelId="{4ADDB848-6290-5B49-940D-8D5A8517C9AB}" type="presParOf" srcId="{BB82C888-6B8D-4647-A8BC-1A1F94A4F407}" destId="{C6BD4740-D6EF-DA44-A9C0-4789FB28029A}" srcOrd="1" destOrd="0" presId="urn:microsoft.com/office/officeart/2005/8/layout/pyramid1"/>
    <dgm:cxn modelId="{E353B766-D3D4-8F43-8D7B-133B1EDA9D57}" type="presParOf" srcId="{629F388D-F390-4A41-8A5B-16D145B827ED}" destId="{E353774E-3F72-B24F-822F-CCA2649F12CB}" srcOrd="2" destOrd="0" presId="urn:microsoft.com/office/officeart/2005/8/layout/pyramid1"/>
    <dgm:cxn modelId="{2D0464E8-7CE1-C447-AD2E-C1A29ED368A0}" type="presParOf" srcId="{E353774E-3F72-B24F-822F-CCA2649F12CB}" destId="{7AF415DB-64CD-1E41-92E0-DBD35DA3F4D5}" srcOrd="0" destOrd="0" presId="urn:microsoft.com/office/officeart/2005/8/layout/pyramid1"/>
    <dgm:cxn modelId="{E9D672CF-DD25-8A4C-B1EB-5056353EEF8C}" type="presParOf" srcId="{E353774E-3F72-B24F-822F-CCA2649F12CB}" destId="{61B7688A-BCB0-8945-825D-6F7B4E7D1E3F}" srcOrd="1" destOrd="0" presId="urn:microsoft.com/office/officeart/2005/8/layout/pyramid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7D4535-DA4F-BD4B-B2A8-E146E85BB050}" type="doc">
      <dgm:prSet loTypeId="urn:microsoft.com/office/officeart/2005/8/layout/pyramid1" loCatId="" qsTypeId="urn:microsoft.com/office/officeart/2005/8/quickstyle/simple4" qsCatId="simple" csTypeId="urn:microsoft.com/office/officeart/2005/8/colors/accent1_3" csCatId="accent1" phldr="1"/>
      <dgm:spPr/>
    </dgm:pt>
    <dgm:pt modelId="{08619AA3-FF84-A94E-B906-95580B7150F1}">
      <dgm:prSet phldrT="[Text]" custT="1"/>
      <dgm:spPr/>
      <dgm:t>
        <a:bodyPr/>
        <a:lstStyle/>
        <a:p>
          <a:r>
            <a:rPr lang="en-US" sz="2800" baseline="-25000" dirty="0" smtClean="0"/>
            <a:t>Emotion</a:t>
          </a:r>
          <a:endParaRPr lang="en-US" sz="2800" baseline="-25000" dirty="0"/>
        </a:p>
      </dgm:t>
    </dgm:pt>
    <dgm:pt modelId="{09E4B015-4AC5-1244-98E1-562D1B0BA292}" type="parTrans" cxnId="{42D43366-2DAD-2740-9C1B-2DDC8BA727C7}">
      <dgm:prSet/>
      <dgm:spPr/>
      <dgm:t>
        <a:bodyPr/>
        <a:lstStyle/>
        <a:p>
          <a:endParaRPr lang="en-US"/>
        </a:p>
      </dgm:t>
    </dgm:pt>
    <dgm:pt modelId="{79959EDB-EA5C-EB49-9258-1AE3F507EBC3}" type="sibTrans" cxnId="{42D43366-2DAD-2740-9C1B-2DDC8BA727C7}">
      <dgm:prSet/>
      <dgm:spPr/>
      <dgm:t>
        <a:bodyPr/>
        <a:lstStyle/>
        <a:p>
          <a:endParaRPr lang="en-US"/>
        </a:p>
      </dgm:t>
    </dgm:pt>
    <dgm:pt modelId="{04BA093F-0CEA-4A41-9D3C-ED1D739CDAE6}">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Benefits</a:t>
          </a:r>
          <a:endParaRPr lang="en-US" dirty="0"/>
        </a:p>
      </dgm:t>
    </dgm:pt>
    <dgm:pt modelId="{F5CC7EE8-281C-A14E-AC55-8DD89D59CE45}" type="parTrans" cxnId="{548F969C-9FEE-5C4A-99A8-67AA82B933FD}">
      <dgm:prSet/>
      <dgm:spPr/>
      <dgm:t>
        <a:bodyPr/>
        <a:lstStyle/>
        <a:p>
          <a:endParaRPr lang="en-US"/>
        </a:p>
      </dgm:t>
    </dgm:pt>
    <dgm:pt modelId="{E688E0A7-5349-F440-AC6C-876BFBC4CEA7}" type="sibTrans" cxnId="{548F969C-9FEE-5C4A-99A8-67AA82B933FD}">
      <dgm:prSet/>
      <dgm:spPr/>
      <dgm:t>
        <a:bodyPr/>
        <a:lstStyle/>
        <a:p>
          <a:endParaRPr lang="en-US"/>
        </a:p>
      </dgm:t>
    </dgm:pt>
    <dgm:pt modelId="{1BE5E27A-8A62-3646-A142-9B9D4D0C647C}">
      <dgm:prSet phldrT="[Text]"/>
      <dgm:spPr/>
      <dgm:t>
        <a:bodyPr/>
        <a:lstStyle/>
        <a:p>
          <a:r>
            <a:rPr lang="en-US" dirty="0" smtClean="0"/>
            <a:t>Attributes</a:t>
          </a:r>
          <a:endParaRPr lang="en-US" dirty="0"/>
        </a:p>
      </dgm:t>
    </dgm:pt>
    <dgm:pt modelId="{C97AD845-E26C-144D-9DD9-17716A4A138C}" type="parTrans" cxnId="{34E746F0-9DB4-9947-AF98-FBCFBB019A01}">
      <dgm:prSet/>
      <dgm:spPr/>
      <dgm:t>
        <a:bodyPr/>
        <a:lstStyle/>
        <a:p>
          <a:endParaRPr lang="en-US"/>
        </a:p>
      </dgm:t>
    </dgm:pt>
    <dgm:pt modelId="{CB96ED46-0DE8-8F40-A30B-3F1E4D2F03B3}" type="sibTrans" cxnId="{34E746F0-9DB4-9947-AF98-FBCFBB019A01}">
      <dgm:prSet/>
      <dgm:spPr/>
      <dgm:t>
        <a:bodyPr/>
        <a:lstStyle/>
        <a:p>
          <a:endParaRPr lang="en-US"/>
        </a:p>
      </dgm:t>
    </dgm:pt>
    <dgm:pt modelId="{629F388D-F390-4A41-8A5B-16D145B827ED}" type="pres">
      <dgm:prSet presAssocID="{A27D4535-DA4F-BD4B-B2A8-E146E85BB050}" presName="Name0" presStyleCnt="0">
        <dgm:presLayoutVars>
          <dgm:dir/>
          <dgm:animLvl val="lvl"/>
          <dgm:resizeHandles val="exact"/>
        </dgm:presLayoutVars>
      </dgm:prSet>
      <dgm:spPr/>
    </dgm:pt>
    <dgm:pt modelId="{C09C21B3-3751-D649-8073-C03CF4C2AB59}" type="pres">
      <dgm:prSet presAssocID="{08619AA3-FF84-A94E-B906-95580B7150F1}" presName="Name8" presStyleCnt="0"/>
      <dgm:spPr/>
    </dgm:pt>
    <dgm:pt modelId="{F231EDB4-7FEB-274B-822B-EBCA664ED3C4}" type="pres">
      <dgm:prSet presAssocID="{08619AA3-FF84-A94E-B906-95580B7150F1}" presName="level" presStyleLbl="node1" presStyleIdx="0" presStyleCnt="3">
        <dgm:presLayoutVars>
          <dgm:chMax val="1"/>
          <dgm:bulletEnabled val="1"/>
        </dgm:presLayoutVars>
      </dgm:prSet>
      <dgm:spPr/>
      <dgm:t>
        <a:bodyPr/>
        <a:lstStyle/>
        <a:p>
          <a:endParaRPr lang="en-US"/>
        </a:p>
      </dgm:t>
    </dgm:pt>
    <dgm:pt modelId="{B5E1755A-8DAD-D944-838C-9C23C5C8EF2D}" type="pres">
      <dgm:prSet presAssocID="{08619AA3-FF84-A94E-B906-95580B7150F1}" presName="levelTx" presStyleLbl="revTx" presStyleIdx="0" presStyleCnt="0">
        <dgm:presLayoutVars>
          <dgm:chMax val="1"/>
          <dgm:bulletEnabled val="1"/>
        </dgm:presLayoutVars>
      </dgm:prSet>
      <dgm:spPr/>
      <dgm:t>
        <a:bodyPr/>
        <a:lstStyle/>
        <a:p>
          <a:endParaRPr lang="en-US"/>
        </a:p>
      </dgm:t>
    </dgm:pt>
    <dgm:pt modelId="{BB82C888-6B8D-4647-A8BC-1A1F94A4F407}" type="pres">
      <dgm:prSet presAssocID="{04BA093F-0CEA-4A41-9D3C-ED1D739CDAE6}" presName="Name8" presStyleCnt="0"/>
      <dgm:spPr/>
    </dgm:pt>
    <dgm:pt modelId="{4EA6F07A-9DDA-0C4C-8A26-3DD099533F0D}" type="pres">
      <dgm:prSet presAssocID="{04BA093F-0CEA-4A41-9D3C-ED1D739CDAE6}" presName="level" presStyleLbl="node1" presStyleIdx="1" presStyleCnt="3">
        <dgm:presLayoutVars>
          <dgm:chMax val="1"/>
          <dgm:bulletEnabled val="1"/>
        </dgm:presLayoutVars>
      </dgm:prSet>
      <dgm:spPr/>
      <dgm:t>
        <a:bodyPr/>
        <a:lstStyle/>
        <a:p>
          <a:endParaRPr lang="en-US"/>
        </a:p>
      </dgm:t>
    </dgm:pt>
    <dgm:pt modelId="{C6BD4740-D6EF-DA44-A9C0-4789FB28029A}" type="pres">
      <dgm:prSet presAssocID="{04BA093F-0CEA-4A41-9D3C-ED1D739CDAE6}" presName="levelTx" presStyleLbl="revTx" presStyleIdx="0" presStyleCnt="0">
        <dgm:presLayoutVars>
          <dgm:chMax val="1"/>
          <dgm:bulletEnabled val="1"/>
        </dgm:presLayoutVars>
      </dgm:prSet>
      <dgm:spPr/>
      <dgm:t>
        <a:bodyPr/>
        <a:lstStyle/>
        <a:p>
          <a:endParaRPr lang="en-US"/>
        </a:p>
      </dgm:t>
    </dgm:pt>
    <dgm:pt modelId="{E353774E-3F72-B24F-822F-CCA2649F12CB}" type="pres">
      <dgm:prSet presAssocID="{1BE5E27A-8A62-3646-A142-9B9D4D0C647C}" presName="Name8" presStyleCnt="0"/>
      <dgm:spPr/>
    </dgm:pt>
    <dgm:pt modelId="{7AF415DB-64CD-1E41-92E0-DBD35DA3F4D5}" type="pres">
      <dgm:prSet presAssocID="{1BE5E27A-8A62-3646-A142-9B9D4D0C647C}" presName="level" presStyleLbl="node1" presStyleIdx="2" presStyleCnt="3">
        <dgm:presLayoutVars>
          <dgm:chMax val="1"/>
          <dgm:bulletEnabled val="1"/>
        </dgm:presLayoutVars>
      </dgm:prSet>
      <dgm:spPr/>
      <dgm:t>
        <a:bodyPr/>
        <a:lstStyle/>
        <a:p>
          <a:endParaRPr lang="en-US"/>
        </a:p>
      </dgm:t>
    </dgm:pt>
    <dgm:pt modelId="{61B7688A-BCB0-8945-825D-6F7B4E7D1E3F}" type="pres">
      <dgm:prSet presAssocID="{1BE5E27A-8A62-3646-A142-9B9D4D0C647C}" presName="levelTx" presStyleLbl="revTx" presStyleIdx="0" presStyleCnt="0">
        <dgm:presLayoutVars>
          <dgm:chMax val="1"/>
          <dgm:bulletEnabled val="1"/>
        </dgm:presLayoutVars>
      </dgm:prSet>
      <dgm:spPr/>
      <dgm:t>
        <a:bodyPr/>
        <a:lstStyle/>
        <a:p>
          <a:endParaRPr lang="en-US"/>
        </a:p>
      </dgm:t>
    </dgm:pt>
  </dgm:ptLst>
  <dgm:cxnLst>
    <dgm:cxn modelId="{42D43366-2DAD-2740-9C1B-2DDC8BA727C7}" srcId="{A27D4535-DA4F-BD4B-B2A8-E146E85BB050}" destId="{08619AA3-FF84-A94E-B906-95580B7150F1}" srcOrd="0" destOrd="0" parTransId="{09E4B015-4AC5-1244-98E1-562D1B0BA292}" sibTransId="{79959EDB-EA5C-EB49-9258-1AE3F507EBC3}"/>
    <dgm:cxn modelId="{632E278D-A50F-8F45-976A-41FA43354E8C}" type="presOf" srcId="{1BE5E27A-8A62-3646-A142-9B9D4D0C647C}" destId="{61B7688A-BCB0-8945-825D-6F7B4E7D1E3F}" srcOrd="1" destOrd="0" presId="urn:microsoft.com/office/officeart/2005/8/layout/pyramid1"/>
    <dgm:cxn modelId="{0E7FD6AB-2BC0-6147-9500-4B6606068B10}" type="presOf" srcId="{A27D4535-DA4F-BD4B-B2A8-E146E85BB050}" destId="{629F388D-F390-4A41-8A5B-16D145B827ED}" srcOrd="0" destOrd="0" presId="urn:microsoft.com/office/officeart/2005/8/layout/pyramid1"/>
    <dgm:cxn modelId="{6334D1CE-01D2-4846-B74B-BE33D9059915}" type="presOf" srcId="{04BA093F-0CEA-4A41-9D3C-ED1D739CDAE6}" destId="{4EA6F07A-9DDA-0C4C-8A26-3DD099533F0D}" srcOrd="0" destOrd="0" presId="urn:microsoft.com/office/officeart/2005/8/layout/pyramid1"/>
    <dgm:cxn modelId="{34E746F0-9DB4-9947-AF98-FBCFBB019A01}" srcId="{A27D4535-DA4F-BD4B-B2A8-E146E85BB050}" destId="{1BE5E27A-8A62-3646-A142-9B9D4D0C647C}" srcOrd="2" destOrd="0" parTransId="{C97AD845-E26C-144D-9DD9-17716A4A138C}" sibTransId="{CB96ED46-0DE8-8F40-A30B-3F1E4D2F03B3}"/>
    <dgm:cxn modelId="{BC583122-8495-CF44-A7CE-DE9955177C26}" type="presOf" srcId="{04BA093F-0CEA-4A41-9D3C-ED1D739CDAE6}" destId="{C6BD4740-D6EF-DA44-A9C0-4789FB28029A}" srcOrd="1" destOrd="0" presId="urn:microsoft.com/office/officeart/2005/8/layout/pyramid1"/>
    <dgm:cxn modelId="{07CF010D-89A8-1A4A-8EBB-88EBCEE1FFAE}" type="presOf" srcId="{08619AA3-FF84-A94E-B906-95580B7150F1}" destId="{F231EDB4-7FEB-274B-822B-EBCA664ED3C4}" srcOrd="0" destOrd="0" presId="urn:microsoft.com/office/officeart/2005/8/layout/pyramid1"/>
    <dgm:cxn modelId="{60D4B8BC-EDC4-AF47-8C39-2670C1443E35}" type="presOf" srcId="{1BE5E27A-8A62-3646-A142-9B9D4D0C647C}" destId="{7AF415DB-64CD-1E41-92E0-DBD35DA3F4D5}" srcOrd="0" destOrd="0" presId="urn:microsoft.com/office/officeart/2005/8/layout/pyramid1"/>
    <dgm:cxn modelId="{548F969C-9FEE-5C4A-99A8-67AA82B933FD}" srcId="{A27D4535-DA4F-BD4B-B2A8-E146E85BB050}" destId="{04BA093F-0CEA-4A41-9D3C-ED1D739CDAE6}" srcOrd="1" destOrd="0" parTransId="{F5CC7EE8-281C-A14E-AC55-8DD89D59CE45}" sibTransId="{E688E0A7-5349-F440-AC6C-876BFBC4CEA7}"/>
    <dgm:cxn modelId="{4ACA5442-7225-3241-8E20-6088B09A9EE8}" type="presOf" srcId="{08619AA3-FF84-A94E-B906-95580B7150F1}" destId="{B5E1755A-8DAD-D944-838C-9C23C5C8EF2D}" srcOrd="1" destOrd="0" presId="urn:microsoft.com/office/officeart/2005/8/layout/pyramid1"/>
    <dgm:cxn modelId="{B80C393D-6D22-3D43-A01A-84AFD6FA5E86}" type="presParOf" srcId="{629F388D-F390-4A41-8A5B-16D145B827ED}" destId="{C09C21B3-3751-D649-8073-C03CF4C2AB59}" srcOrd="0" destOrd="0" presId="urn:microsoft.com/office/officeart/2005/8/layout/pyramid1"/>
    <dgm:cxn modelId="{174C64AB-CF30-2647-919F-5DA605EBC779}" type="presParOf" srcId="{C09C21B3-3751-D649-8073-C03CF4C2AB59}" destId="{F231EDB4-7FEB-274B-822B-EBCA664ED3C4}" srcOrd="0" destOrd="0" presId="urn:microsoft.com/office/officeart/2005/8/layout/pyramid1"/>
    <dgm:cxn modelId="{D34428F8-84E7-8047-B0FD-4437D783F775}" type="presParOf" srcId="{C09C21B3-3751-D649-8073-C03CF4C2AB59}" destId="{B5E1755A-8DAD-D944-838C-9C23C5C8EF2D}" srcOrd="1" destOrd="0" presId="urn:microsoft.com/office/officeart/2005/8/layout/pyramid1"/>
    <dgm:cxn modelId="{F47092E9-1D7F-AE4B-98D8-C5EB5AC6CB1F}" type="presParOf" srcId="{629F388D-F390-4A41-8A5B-16D145B827ED}" destId="{BB82C888-6B8D-4647-A8BC-1A1F94A4F407}" srcOrd="1" destOrd="0" presId="urn:microsoft.com/office/officeart/2005/8/layout/pyramid1"/>
    <dgm:cxn modelId="{0112CB82-62BE-EA4C-8332-A1D4416D0C66}" type="presParOf" srcId="{BB82C888-6B8D-4647-A8BC-1A1F94A4F407}" destId="{4EA6F07A-9DDA-0C4C-8A26-3DD099533F0D}" srcOrd="0" destOrd="0" presId="urn:microsoft.com/office/officeart/2005/8/layout/pyramid1"/>
    <dgm:cxn modelId="{77FC4DEF-6C32-FC4D-B32B-D0A39BB79172}" type="presParOf" srcId="{BB82C888-6B8D-4647-A8BC-1A1F94A4F407}" destId="{C6BD4740-D6EF-DA44-A9C0-4789FB28029A}" srcOrd="1" destOrd="0" presId="urn:microsoft.com/office/officeart/2005/8/layout/pyramid1"/>
    <dgm:cxn modelId="{66A2B814-8CE6-2E45-BC8E-26F2C84D780C}" type="presParOf" srcId="{629F388D-F390-4A41-8A5B-16D145B827ED}" destId="{E353774E-3F72-B24F-822F-CCA2649F12CB}" srcOrd="2" destOrd="0" presId="urn:microsoft.com/office/officeart/2005/8/layout/pyramid1"/>
    <dgm:cxn modelId="{705CF36F-838A-D949-8DF7-B2110D0A94CD}" type="presParOf" srcId="{E353774E-3F72-B24F-822F-CCA2649F12CB}" destId="{7AF415DB-64CD-1E41-92E0-DBD35DA3F4D5}" srcOrd="0" destOrd="0" presId="urn:microsoft.com/office/officeart/2005/8/layout/pyramid1"/>
    <dgm:cxn modelId="{C9ECDB0D-9C7C-D843-A20B-C0B36F78003D}" type="presParOf" srcId="{E353774E-3F72-B24F-822F-CCA2649F12CB}" destId="{61B7688A-BCB0-8945-825D-6F7B4E7D1E3F}" srcOrd="1" destOrd="0" presId="urn:microsoft.com/office/officeart/2005/8/layout/pyramid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7D4535-DA4F-BD4B-B2A8-E146E85BB050}" type="doc">
      <dgm:prSet loTypeId="urn:microsoft.com/office/officeart/2005/8/layout/pyramid1" loCatId="" qsTypeId="urn:microsoft.com/office/officeart/2005/8/quickstyle/simple4" qsCatId="simple" csTypeId="urn:microsoft.com/office/officeart/2005/8/colors/accent1_3" csCatId="accent1" phldr="1"/>
      <dgm:spPr/>
    </dgm:pt>
    <dgm:pt modelId="{08619AA3-FF84-A94E-B906-95580B7150F1}">
      <dgm:prSet phldrT="[Text]" custT="1"/>
      <dgm:spPr/>
      <dgm:t>
        <a:bodyPr/>
        <a:lstStyle/>
        <a:p>
          <a:r>
            <a:rPr lang="en-US" sz="2800" baseline="-25000" dirty="0" smtClean="0"/>
            <a:t>Emotion</a:t>
          </a:r>
          <a:endParaRPr lang="en-US" sz="2800" baseline="-25000" dirty="0"/>
        </a:p>
      </dgm:t>
    </dgm:pt>
    <dgm:pt modelId="{09E4B015-4AC5-1244-98E1-562D1B0BA292}" type="parTrans" cxnId="{42D43366-2DAD-2740-9C1B-2DDC8BA727C7}">
      <dgm:prSet/>
      <dgm:spPr/>
      <dgm:t>
        <a:bodyPr/>
        <a:lstStyle/>
        <a:p>
          <a:endParaRPr lang="en-US"/>
        </a:p>
      </dgm:t>
    </dgm:pt>
    <dgm:pt modelId="{79959EDB-EA5C-EB49-9258-1AE3F507EBC3}" type="sibTrans" cxnId="{42D43366-2DAD-2740-9C1B-2DDC8BA727C7}">
      <dgm:prSet/>
      <dgm:spPr/>
      <dgm:t>
        <a:bodyPr/>
        <a:lstStyle/>
        <a:p>
          <a:endParaRPr lang="en-US"/>
        </a:p>
      </dgm:t>
    </dgm:pt>
    <dgm:pt modelId="{04BA093F-0CEA-4A41-9D3C-ED1D739CDAE6}">
      <dgm:prSet phldrT="[Text]"/>
      <dgm:spPr/>
      <dgm:t>
        <a:bodyPr/>
        <a:lstStyle/>
        <a:p>
          <a:r>
            <a:rPr lang="en-US" dirty="0" smtClean="0"/>
            <a:t>Benefits</a:t>
          </a:r>
          <a:endParaRPr lang="en-US" dirty="0"/>
        </a:p>
      </dgm:t>
    </dgm:pt>
    <dgm:pt modelId="{F5CC7EE8-281C-A14E-AC55-8DD89D59CE45}" type="parTrans" cxnId="{548F969C-9FEE-5C4A-99A8-67AA82B933FD}">
      <dgm:prSet/>
      <dgm:spPr/>
      <dgm:t>
        <a:bodyPr/>
        <a:lstStyle/>
        <a:p>
          <a:endParaRPr lang="en-US"/>
        </a:p>
      </dgm:t>
    </dgm:pt>
    <dgm:pt modelId="{E688E0A7-5349-F440-AC6C-876BFBC4CEA7}" type="sibTrans" cxnId="{548F969C-9FEE-5C4A-99A8-67AA82B933FD}">
      <dgm:prSet/>
      <dgm:spPr/>
      <dgm:t>
        <a:bodyPr/>
        <a:lstStyle/>
        <a:p>
          <a:endParaRPr lang="en-US"/>
        </a:p>
      </dgm:t>
    </dgm:pt>
    <dgm:pt modelId="{1BE5E27A-8A62-3646-A142-9B9D4D0C647C}">
      <dgm:prSet phldrT="[Text]">
        <dgm:style>
          <a:lnRef idx="1">
            <a:schemeClr val="accent6"/>
          </a:lnRef>
          <a:fillRef idx="3">
            <a:schemeClr val="accent6"/>
          </a:fillRef>
          <a:effectRef idx="2">
            <a:schemeClr val="accent6"/>
          </a:effectRef>
          <a:fontRef idx="minor">
            <a:schemeClr val="lt1"/>
          </a:fontRef>
        </dgm:style>
      </dgm:prSet>
      <dgm:spPr/>
      <dgm:t>
        <a:bodyPr/>
        <a:lstStyle/>
        <a:p>
          <a:r>
            <a:rPr lang="en-US" dirty="0" smtClean="0"/>
            <a:t>Attributes</a:t>
          </a:r>
          <a:endParaRPr lang="en-US" dirty="0"/>
        </a:p>
      </dgm:t>
    </dgm:pt>
    <dgm:pt modelId="{C97AD845-E26C-144D-9DD9-17716A4A138C}" type="parTrans" cxnId="{34E746F0-9DB4-9947-AF98-FBCFBB019A01}">
      <dgm:prSet/>
      <dgm:spPr/>
      <dgm:t>
        <a:bodyPr/>
        <a:lstStyle/>
        <a:p>
          <a:endParaRPr lang="en-US"/>
        </a:p>
      </dgm:t>
    </dgm:pt>
    <dgm:pt modelId="{CB96ED46-0DE8-8F40-A30B-3F1E4D2F03B3}" type="sibTrans" cxnId="{34E746F0-9DB4-9947-AF98-FBCFBB019A01}">
      <dgm:prSet/>
      <dgm:spPr/>
      <dgm:t>
        <a:bodyPr/>
        <a:lstStyle/>
        <a:p>
          <a:endParaRPr lang="en-US"/>
        </a:p>
      </dgm:t>
    </dgm:pt>
    <dgm:pt modelId="{629F388D-F390-4A41-8A5B-16D145B827ED}" type="pres">
      <dgm:prSet presAssocID="{A27D4535-DA4F-BD4B-B2A8-E146E85BB050}" presName="Name0" presStyleCnt="0">
        <dgm:presLayoutVars>
          <dgm:dir/>
          <dgm:animLvl val="lvl"/>
          <dgm:resizeHandles val="exact"/>
        </dgm:presLayoutVars>
      </dgm:prSet>
      <dgm:spPr/>
    </dgm:pt>
    <dgm:pt modelId="{C09C21B3-3751-D649-8073-C03CF4C2AB59}" type="pres">
      <dgm:prSet presAssocID="{08619AA3-FF84-A94E-B906-95580B7150F1}" presName="Name8" presStyleCnt="0"/>
      <dgm:spPr/>
    </dgm:pt>
    <dgm:pt modelId="{F231EDB4-7FEB-274B-822B-EBCA664ED3C4}" type="pres">
      <dgm:prSet presAssocID="{08619AA3-FF84-A94E-B906-95580B7150F1}" presName="level" presStyleLbl="node1" presStyleIdx="0" presStyleCnt="3">
        <dgm:presLayoutVars>
          <dgm:chMax val="1"/>
          <dgm:bulletEnabled val="1"/>
        </dgm:presLayoutVars>
      </dgm:prSet>
      <dgm:spPr/>
      <dgm:t>
        <a:bodyPr/>
        <a:lstStyle/>
        <a:p>
          <a:endParaRPr lang="en-US"/>
        </a:p>
      </dgm:t>
    </dgm:pt>
    <dgm:pt modelId="{B5E1755A-8DAD-D944-838C-9C23C5C8EF2D}" type="pres">
      <dgm:prSet presAssocID="{08619AA3-FF84-A94E-B906-95580B7150F1}" presName="levelTx" presStyleLbl="revTx" presStyleIdx="0" presStyleCnt="0">
        <dgm:presLayoutVars>
          <dgm:chMax val="1"/>
          <dgm:bulletEnabled val="1"/>
        </dgm:presLayoutVars>
      </dgm:prSet>
      <dgm:spPr/>
      <dgm:t>
        <a:bodyPr/>
        <a:lstStyle/>
        <a:p>
          <a:endParaRPr lang="en-US"/>
        </a:p>
      </dgm:t>
    </dgm:pt>
    <dgm:pt modelId="{BB82C888-6B8D-4647-A8BC-1A1F94A4F407}" type="pres">
      <dgm:prSet presAssocID="{04BA093F-0CEA-4A41-9D3C-ED1D739CDAE6}" presName="Name8" presStyleCnt="0"/>
      <dgm:spPr/>
    </dgm:pt>
    <dgm:pt modelId="{4EA6F07A-9DDA-0C4C-8A26-3DD099533F0D}" type="pres">
      <dgm:prSet presAssocID="{04BA093F-0CEA-4A41-9D3C-ED1D739CDAE6}" presName="level" presStyleLbl="node1" presStyleIdx="1" presStyleCnt="3">
        <dgm:presLayoutVars>
          <dgm:chMax val="1"/>
          <dgm:bulletEnabled val="1"/>
        </dgm:presLayoutVars>
      </dgm:prSet>
      <dgm:spPr/>
      <dgm:t>
        <a:bodyPr/>
        <a:lstStyle/>
        <a:p>
          <a:endParaRPr lang="en-US"/>
        </a:p>
      </dgm:t>
    </dgm:pt>
    <dgm:pt modelId="{C6BD4740-D6EF-DA44-A9C0-4789FB28029A}" type="pres">
      <dgm:prSet presAssocID="{04BA093F-0CEA-4A41-9D3C-ED1D739CDAE6}" presName="levelTx" presStyleLbl="revTx" presStyleIdx="0" presStyleCnt="0">
        <dgm:presLayoutVars>
          <dgm:chMax val="1"/>
          <dgm:bulletEnabled val="1"/>
        </dgm:presLayoutVars>
      </dgm:prSet>
      <dgm:spPr/>
      <dgm:t>
        <a:bodyPr/>
        <a:lstStyle/>
        <a:p>
          <a:endParaRPr lang="en-US"/>
        </a:p>
      </dgm:t>
    </dgm:pt>
    <dgm:pt modelId="{E353774E-3F72-B24F-822F-CCA2649F12CB}" type="pres">
      <dgm:prSet presAssocID="{1BE5E27A-8A62-3646-A142-9B9D4D0C647C}" presName="Name8" presStyleCnt="0"/>
      <dgm:spPr/>
    </dgm:pt>
    <dgm:pt modelId="{7AF415DB-64CD-1E41-92E0-DBD35DA3F4D5}" type="pres">
      <dgm:prSet presAssocID="{1BE5E27A-8A62-3646-A142-9B9D4D0C647C}" presName="level" presStyleLbl="node1" presStyleIdx="2" presStyleCnt="3">
        <dgm:presLayoutVars>
          <dgm:chMax val="1"/>
          <dgm:bulletEnabled val="1"/>
        </dgm:presLayoutVars>
      </dgm:prSet>
      <dgm:spPr/>
      <dgm:t>
        <a:bodyPr/>
        <a:lstStyle/>
        <a:p>
          <a:endParaRPr lang="en-US"/>
        </a:p>
      </dgm:t>
    </dgm:pt>
    <dgm:pt modelId="{61B7688A-BCB0-8945-825D-6F7B4E7D1E3F}" type="pres">
      <dgm:prSet presAssocID="{1BE5E27A-8A62-3646-A142-9B9D4D0C647C}" presName="levelTx" presStyleLbl="revTx" presStyleIdx="0" presStyleCnt="0">
        <dgm:presLayoutVars>
          <dgm:chMax val="1"/>
          <dgm:bulletEnabled val="1"/>
        </dgm:presLayoutVars>
      </dgm:prSet>
      <dgm:spPr/>
      <dgm:t>
        <a:bodyPr/>
        <a:lstStyle/>
        <a:p>
          <a:endParaRPr lang="en-US"/>
        </a:p>
      </dgm:t>
    </dgm:pt>
  </dgm:ptLst>
  <dgm:cxnLst>
    <dgm:cxn modelId="{492118A1-5A3F-BD48-9ADD-5DF3A95B12DD}" type="presOf" srcId="{04BA093F-0CEA-4A41-9D3C-ED1D739CDAE6}" destId="{C6BD4740-D6EF-DA44-A9C0-4789FB28029A}" srcOrd="1" destOrd="0" presId="urn:microsoft.com/office/officeart/2005/8/layout/pyramid1"/>
    <dgm:cxn modelId="{34E746F0-9DB4-9947-AF98-FBCFBB019A01}" srcId="{A27D4535-DA4F-BD4B-B2A8-E146E85BB050}" destId="{1BE5E27A-8A62-3646-A142-9B9D4D0C647C}" srcOrd="2" destOrd="0" parTransId="{C97AD845-E26C-144D-9DD9-17716A4A138C}" sibTransId="{CB96ED46-0DE8-8F40-A30B-3F1E4D2F03B3}"/>
    <dgm:cxn modelId="{840DCD82-6524-694C-A078-F82C1D8175CE}" type="presOf" srcId="{08619AA3-FF84-A94E-B906-95580B7150F1}" destId="{F231EDB4-7FEB-274B-822B-EBCA664ED3C4}" srcOrd="0" destOrd="0" presId="urn:microsoft.com/office/officeart/2005/8/layout/pyramid1"/>
    <dgm:cxn modelId="{548F969C-9FEE-5C4A-99A8-67AA82B933FD}" srcId="{A27D4535-DA4F-BD4B-B2A8-E146E85BB050}" destId="{04BA093F-0CEA-4A41-9D3C-ED1D739CDAE6}" srcOrd="1" destOrd="0" parTransId="{F5CC7EE8-281C-A14E-AC55-8DD89D59CE45}" sibTransId="{E688E0A7-5349-F440-AC6C-876BFBC4CEA7}"/>
    <dgm:cxn modelId="{776BC31A-F0E3-734F-97CC-8A53FDDD20E9}" type="presOf" srcId="{A27D4535-DA4F-BD4B-B2A8-E146E85BB050}" destId="{629F388D-F390-4A41-8A5B-16D145B827ED}" srcOrd="0" destOrd="0" presId="urn:microsoft.com/office/officeart/2005/8/layout/pyramid1"/>
    <dgm:cxn modelId="{42D43366-2DAD-2740-9C1B-2DDC8BA727C7}" srcId="{A27D4535-DA4F-BD4B-B2A8-E146E85BB050}" destId="{08619AA3-FF84-A94E-B906-95580B7150F1}" srcOrd="0" destOrd="0" parTransId="{09E4B015-4AC5-1244-98E1-562D1B0BA292}" sibTransId="{79959EDB-EA5C-EB49-9258-1AE3F507EBC3}"/>
    <dgm:cxn modelId="{7C94AF33-AC06-5C44-BEC9-1C7DCA87D297}" type="presOf" srcId="{08619AA3-FF84-A94E-B906-95580B7150F1}" destId="{B5E1755A-8DAD-D944-838C-9C23C5C8EF2D}" srcOrd="1" destOrd="0" presId="urn:microsoft.com/office/officeart/2005/8/layout/pyramid1"/>
    <dgm:cxn modelId="{BC7F493D-DA15-B94D-915D-F48AD79EB803}" type="presOf" srcId="{1BE5E27A-8A62-3646-A142-9B9D4D0C647C}" destId="{7AF415DB-64CD-1E41-92E0-DBD35DA3F4D5}" srcOrd="0" destOrd="0" presId="urn:microsoft.com/office/officeart/2005/8/layout/pyramid1"/>
    <dgm:cxn modelId="{B0A03E9D-F2C9-9B48-A08B-C7B5FCF20CA3}" type="presOf" srcId="{04BA093F-0CEA-4A41-9D3C-ED1D739CDAE6}" destId="{4EA6F07A-9DDA-0C4C-8A26-3DD099533F0D}" srcOrd="0" destOrd="0" presId="urn:microsoft.com/office/officeart/2005/8/layout/pyramid1"/>
    <dgm:cxn modelId="{E9D9B920-CFB2-DC4C-98A4-ECE527AFE6ED}" type="presOf" srcId="{1BE5E27A-8A62-3646-A142-9B9D4D0C647C}" destId="{61B7688A-BCB0-8945-825D-6F7B4E7D1E3F}" srcOrd="1" destOrd="0" presId="urn:microsoft.com/office/officeart/2005/8/layout/pyramid1"/>
    <dgm:cxn modelId="{BFECB097-20D3-5D4A-A797-B324E486B5B6}" type="presParOf" srcId="{629F388D-F390-4A41-8A5B-16D145B827ED}" destId="{C09C21B3-3751-D649-8073-C03CF4C2AB59}" srcOrd="0" destOrd="0" presId="urn:microsoft.com/office/officeart/2005/8/layout/pyramid1"/>
    <dgm:cxn modelId="{D83A9A76-3344-AC4C-B920-35EE8C0F559E}" type="presParOf" srcId="{C09C21B3-3751-D649-8073-C03CF4C2AB59}" destId="{F231EDB4-7FEB-274B-822B-EBCA664ED3C4}" srcOrd="0" destOrd="0" presId="urn:microsoft.com/office/officeart/2005/8/layout/pyramid1"/>
    <dgm:cxn modelId="{B43353FA-55F3-7148-BEC9-6EED91F14C58}" type="presParOf" srcId="{C09C21B3-3751-D649-8073-C03CF4C2AB59}" destId="{B5E1755A-8DAD-D944-838C-9C23C5C8EF2D}" srcOrd="1" destOrd="0" presId="urn:microsoft.com/office/officeart/2005/8/layout/pyramid1"/>
    <dgm:cxn modelId="{CAFF2C20-B9FB-0044-86B7-C47F371AAE8B}" type="presParOf" srcId="{629F388D-F390-4A41-8A5B-16D145B827ED}" destId="{BB82C888-6B8D-4647-A8BC-1A1F94A4F407}" srcOrd="1" destOrd="0" presId="urn:microsoft.com/office/officeart/2005/8/layout/pyramid1"/>
    <dgm:cxn modelId="{5B7208AF-ED7D-7246-8AF6-7AF24C164024}" type="presParOf" srcId="{BB82C888-6B8D-4647-A8BC-1A1F94A4F407}" destId="{4EA6F07A-9DDA-0C4C-8A26-3DD099533F0D}" srcOrd="0" destOrd="0" presId="urn:microsoft.com/office/officeart/2005/8/layout/pyramid1"/>
    <dgm:cxn modelId="{323A843E-465F-7745-9E16-03283CB903C0}" type="presParOf" srcId="{BB82C888-6B8D-4647-A8BC-1A1F94A4F407}" destId="{C6BD4740-D6EF-DA44-A9C0-4789FB28029A}" srcOrd="1" destOrd="0" presId="urn:microsoft.com/office/officeart/2005/8/layout/pyramid1"/>
    <dgm:cxn modelId="{EA60A919-2BD0-3740-A557-49B9AB0D8EA1}" type="presParOf" srcId="{629F388D-F390-4A41-8A5B-16D145B827ED}" destId="{E353774E-3F72-B24F-822F-CCA2649F12CB}" srcOrd="2" destOrd="0" presId="urn:microsoft.com/office/officeart/2005/8/layout/pyramid1"/>
    <dgm:cxn modelId="{FC6930F4-7CE8-2846-92F3-9B59231BFAA4}" type="presParOf" srcId="{E353774E-3F72-B24F-822F-CCA2649F12CB}" destId="{7AF415DB-64CD-1E41-92E0-DBD35DA3F4D5}" srcOrd="0" destOrd="0" presId="urn:microsoft.com/office/officeart/2005/8/layout/pyramid1"/>
    <dgm:cxn modelId="{83B6EA95-F034-DE4E-958F-926B0690F8C5}" type="presParOf" srcId="{E353774E-3F72-B24F-822F-CCA2649F12CB}" destId="{61B7688A-BCB0-8945-825D-6F7B4E7D1E3F}" srcOrd="1" destOrd="0" presId="urn:microsoft.com/office/officeart/2005/8/layout/pyramid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7BED8-BD99-A94B-8F76-823E24463353}">
      <dsp:nvSpPr>
        <dsp:cNvPr id="0" name=""/>
        <dsp:cNvSpPr/>
      </dsp:nvSpPr>
      <dsp:spPr>
        <a:xfrm>
          <a:off x="100801" y="1760120"/>
          <a:ext cx="1488427" cy="49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Goals</a:t>
          </a:r>
          <a:endParaRPr lang="en-US" sz="2000" kern="1200" dirty="0"/>
        </a:p>
      </dsp:txBody>
      <dsp:txXfrm>
        <a:off x="100801" y="1760120"/>
        <a:ext cx="1488427" cy="490504"/>
      </dsp:txXfrm>
    </dsp:sp>
    <dsp:sp modelId="{73794C25-208A-7D45-939F-394D3E848F05}">
      <dsp:nvSpPr>
        <dsp:cNvPr id="0" name=""/>
        <dsp:cNvSpPr/>
      </dsp:nvSpPr>
      <dsp:spPr>
        <a:xfrm>
          <a:off x="99110" y="1610939"/>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AF95F0-BE09-1A49-BD36-06C3CA4E51C9}">
      <dsp:nvSpPr>
        <dsp:cNvPr id="0" name=""/>
        <dsp:cNvSpPr/>
      </dsp:nvSpPr>
      <dsp:spPr>
        <a:xfrm>
          <a:off x="181988" y="1445182"/>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7B10D1-E6FC-BF40-B11D-75E735502F52}">
      <dsp:nvSpPr>
        <dsp:cNvPr id="0" name=""/>
        <dsp:cNvSpPr/>
      </dsp:nvSpPr>
      <dsp:spPr>
        <a:xfrm>
          <a:off x="380896" y="1478333"/>
          <a:ext cx="186053" cy="18605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2EB5F78-42EC-924D-B966-FA78057D5C0B}">
      <dsp:nvSpPr>
        <dsp:cNvPr id="0" name=""/>
        <dsp:cNvSpPr/>
      </dsp:nvSpPr>
      <dsp:spPr>
        <a:xfrm>
          <a:off x="546653" y="1296001"/>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AB82A8B-05E3-B54B-8CFA-B96B513CCBAC}">
      <dsp:nvSpPr>
        <dsp:cNvPr id="0" name=""/>
        <dsp:cNvSpPr/>
      </dsp:nvSpPr>
      <dsp:spPr>
        <a:xfrm>
          <a:off x="762137" y="1229698"/>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D057D71-B75C-274B-BB95-9963E23AA86D}">
      <dsp:nvSpPr>
        <dsp:cNvPr id="0" name=""/>
        <dsp:cNvSpPr/>
      </dsp:nvSpPr>
      <dsp:spPr>
        <a:xfrm>
          <a:off x="1027347" y="1345728"/>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074C463-A69E-F44F-A685-77F9AAFD41A6}">
      <dsp:nvSpPr>
        <dsp:cNvPr id="0" name=""/>
        <dsp:cNvSpPr/>
      </dsp:nvSpPr>
      <dsp:spPr>
        <a:xfrm>
          <a:off x="1193104" y="1428606"/>
          <a:ext cx="186053" cy="18605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FDB1D25-250F-3B4E-A660-F3D6CD1F0F96}">
      <dsp:nvSpPr>
        <dsp:cNvPr id="0" name=""/>
        <dsp:cNvSpPr/>
      </dsp:nvSpPr>
      <dsp:spPr>
        <a:xfrm>
          <a:off x="1425164" y="1610939"/>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937B3E-3DC8-9C46-9210-34F5E475A303}">
      <dsp:nvSpPr>
        <dsp:cNvPr id="0" name=""/>
        <dsp:cNvSpPr/>
      </dsp:nvSpPr>
      <dsp:spPr>
        <a:xfrm>
          <a:off x="1524618" y="1793271"/>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DE0BB2-AF04-DD4E-8DA5-15A1C5A8AFA5}">
      <dsp:nvSpPr>
        <dsp:cNvPr id="0" name=""/>
        <dsp:cNvSpPr/>
      </dsp:nvSpPr>
      <dsp:spPr>
        <a:xfrm>
          <a:off x="662683" y="1445182"/>
          <a:ext cx="304451" cy="30445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891BCDB-64C1-D24B-B1C7-4432288B5777}">
      <dsp:nvSpPr>
        <dsp:cNvPr id="0" name=""/>
        <dsp:cNvSpPr/>
      </dsp:nvSpPr>
      <dsp:spPr>
        <a:xfrm>
          <a:off x="16231" y="2075057"/>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11BA052-81C7-7445-84E3-E6E9F296B9F2}">
      <dsp:nvSpPr>
        <dsp:cNvPr id="0" name=""/>
        <dsp:cNvSpPr/>
      </dsp:nvSpPr>
      <dsp:spPr>
        <a:xfrm>
          <a:off x="115685" y="2224238"/>
          <a:ext cx="186053" cy="18605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3556896-750F-8948-878A-B2ADE32B9B1B}">
      <dsp:nvSpPr>
        <dsp:cNvPr id="0" name=""/>
        <dsp:cNvSpPr/>
      </dsp:nvSpPr>
      <dsp:spPr>
        <a:xfrm>
          <a:off x="364321" y="2356844"/>
          <a:ext cx="270623" cy="27062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0145B9-664C-514D-B6E7-43CF79E7F9F9}">
      <dsp:nvSpPr>
        <dsp:cNvPr id="0" name=""/>
        <dsp:cNvSpPr/>
      </dsp:nvSpPr>
      <dsp:spPr>
        <a:xfrm>
          <a:off x="712410" y="2572328"/>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CF2C2C-2B89-B446-92C4-1F4C24C1EAF6}">
      <dsp:nvSpPr>
        <dsp:cNvPr id="0" name=""/>
        <dsp:cNvSpPr/>
      </dsp:nvSpPr>
      <dsp:spPr>
        <a:xfrm>
          <a:off x="778712" y="2356844"/>
          <a:ext cx="186053" cy="18605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53F1A7-9ECD-FE47-8AFC-643DD22187F3}">
      <dsp:nvSpPr>
        <dsp:cNvPr id="0" name=""/>
        <dsp:cNvSpPr/>
      </dsp:nvSpPr>
      <dsp:spPr>
        <a:xfrm>
          <a:off x="944469" y="2588903"/>
          <a:ext cx="118397" cy="11839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453837C-09C9-B140-8385-FB9F08C9B0CE}">
      <dsp:nvSpPr>
        <dsp:cNvPr id="0" name=""/>
        <dsp:cNvSpPr/>
      </dsp:nvSpPr>
      <dsp:spPr>
        <a:xfrm>
          <a:off x="1093650" y="2323692"/>
          <a:ext cx="270623" cy="27062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718067E-678D-7143-9921-E058D63338F1}">
      <dsp:nvSpPr>
        <dsp:cNvPr id="0" name=""/>
        <dsp:cNvSpPr/>
      </dsp:nvSpPr>
      <dsp:spPr>
        <a:xfrm>
          <a:off x="1458315" y="2257390"/>
          <a:ext cx="186053" cy="18605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D19F357-550E-3B4D-B7EE-1FD7EB99D5FC}">
      <dsp:nvSpPr>
        <dsp:cNvPr id="0" name=""/>
        <dsp:cNvSpPr/>
      </dsp:nvSpPr>
      <dsp:spPr>
        <a:xfrm>
          <a:off x="1644368" y="1478057"/>
          <a:ext cx="546412" cy="1043161"/>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B45C50-B1EA-F048-9C4C-06E5587EC0B5}">
      <dsp:nvSpPr>
        <dsp:cNvPr id="0" name=""/>
        <dsp:cNvSpPr/>
      </dsp:nvSpPr>
      <dsp:spPr>
        <a:xfrm>
          <a:off x="2190781" y="1478564"/>
          <a:ext cx="1490216" cy="104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Stakeholders</a:t>
          </a:r>
          <a:endParaRPr lang="en-US" sz="2000" kern="1200" dirty="0"/>
        </a:p>
      </dsp:txBody>
      <dsp:txXfrm>
        <a:off x="2190781" y="1478564"/>
        <a:ext cx="1490216" cy="1043151"/>
      </dsp:txXfrm>
    </dsp:sp>
    <dsp:sp modelId="{450D3B1E-91A3-C241-B2E8-3509F49F2B9D}">
      <dsp:nvSpPr>
        <dsp:cNvPr id="0" name=""/>
        <dsp:cNvSpPr/>
      </dsp:nvSpPr>
      <dsp:spPr>
        <a:xfrm>
          <a:off x="3680997" y="1478057"/>
          <a:ext cx="546412" cy="1043161"/>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1ABF6A5-6817-244F-BFE7-A37746C14D06}">
      <dsp:nvSpPr>
        <dsp:cNvPr id="0" name=""/>
        <dsp:cNvSpPr/>
      </dsp:nvSpPr>
      <dsp:spPr>
        <a:xfrm>
          <a:off x="4227410" y="1478564"/>
          <a:ext cx="1490216" cy="104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t>Messages</a:t>
          </a:r>
          <a:endParaRPr lang="en-US" sz="2000" kern="1200" dirty="0"/>
        </a:p>
      </dsp:txBody>
      <dsp:txXfrm>
        <a:off x="4227410" y="1478564"/>
        <a:ext cx="1490216" cy="1043151"/>
      </dsp:txXfrm>
    </dsp:sp>
    <dsp:sp modelId="{77EA509B-86C7-E94A-B63D-5CC7666CBBEC}">
      <dsp:nvSpPr>
        <dsp:cNvPr id="0" name=""/>
        <dsp:cNvSpPr/>
      </dsp:nvSpPr>
      <dsp:spPr>
        <a:xfrm>
          <a:off x="5717626" y="1478057"/>
          <a:ext cx="546412" cy="1043161"/>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2000DD-0E86-9F44-820A-94B55B20ABA5}">
      <dsp:nvSpPr>
        <dsp:cNvPr id="0" name=""/>
        <dsp:cNvSpPr/>
      </dsp:nvSpPr>
      <dsp:spPr>
        <a:xfrm>
          <a:off x="6264038" y="1478564"/>
          <a:ext cx="1490216" cy="1043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Methodology</a:t>
          </a:r>
          <a:endParaRPr lang="en-US" sz="2000" kern="1200" dirty="0"/>
        </a:p>
      </dsp:txBody>
      <dsp:txXfrm>
        <a:off x="6264038" y="1478564"/>
        <a:ext cx="1490216" cy="1043151"/>
      </dsp:txXfrm>
    </dsp:sp>
    <dsp:sp modelId="{E768A2AC-7054-2D4D-8484-7F3133DF7CFF}">
      <dsp:nvSpPr>
        <dsp:cNvPr id="0" name=""/>
        <dsp:cNvSpPr/>
      </dsp:nvSpPr>
      <dsp:spPr>
        <a:xfrm>
          <a:off x="7754254" y="1478057"/>
          <a:ext cx="546412" cy="1043161"/>
        </a:xfrm>
        <a:prstGeom prst="chevron">
          <a:avLst>
            <a:gd name="adj" fmla="val 6231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1C0DC5-7669-F94B-A830-109F37721B9B}">
      <dsp:nvSpPr>
        <dsp:cNvPr id="0" name=""/>
        <dsp:cNvSpPr/>
      </dsp:nvSpPr>
      <dsp:spPr>
        <a:xfrm>
          <a:off x="8360275" y="1391848"/>
          <a:ext cx="1266683" cy="126668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US" sz="2000" kern="1200" dirty="0" smtClean="0"/>
            <a:t>Moving</a:t>
          </a:r>
          <a:br>
            <a:rPr lang="en-US" sz="2000" kern="1200" dirty="0" smtClean="0"/>
          </a:br>
          <a:r>
            <a:rPr lang="en-US" sz="2000" kern="1200" dirty="0" smtClean="0"/>
            <a:t>Forward</a:t>
          </a:r>
          <a:endParaRPr lang="en-US" sz="2000" kern="1200" dirty="0"/>
        </a:p>
      </dsp:txBody>
      <dsp:txXfrm>
        <a:off x="8545776" y="1577349"/>
        <a:ext cx="895681" cy="895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1EDB4-7FEB-274B-822B-EBCA664ED3C4}">
      <dsp:nvSpPr>
        <dsp:cNvPr id="0" name=""/>
        <dsp:cNvSpPr/>
      </dsp:nvSpPr>
      <dsp:spPr>
        <a:xfrm>
          <a:off x="2529416" y="0"/>
          <a:ext cx="2529416" cy="1677458"/>
        </a:xfrm>
        <a:prstGeom prst="trapezoid">
          <a:avLst>
            <a:gd name="adj" fmla="val 75394"/>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baseline="-25000" dirty="0" smtClean="0"/>
            <a:t>Emotion</a:t>
          </a:r>
          <a:endParaRPr lang="en-US" sz="2800" kern="1200" baseline="-25000" dirty="0"/>
        </a:p>
      </dsp:txBody>
      <dsp:txXfrm>
        <a:off x="2529416" y="0"/>
        <a:ext cx="2529416" cy="1677458"/>
      </dsp:txXfrm>
    </dsp:sp>
    <dsp:sp modelId="{4EA6F07A-9DDA-0C4C-8A26-3DD099533F0D}">
      <dsp:nvSpPr>
        <dsp:cNvPr id="0" name=""/>
        <dsp:cNvSpPr/>
      </dsp:nvSpPr>
      <dsp:spPr>
        <a:xfrm>
          <a:off x="1264708" y="1677458"/>
          <a:ext cx="5058833" cy="1677458"/>
        </a:xfrm>
        <a:prstGeom prst="trapezoid">
          <a:avLst>
            <a:gd name="adj" fmla="val 75394"/>
          </a:avLst>
        </a:prstGeom>
        <a:gradFill rotWithShape="0">
          <a:gsLst>
            <a:gs pos="0">
              <a:schemeClr val="accent1">
                <a:shade val="80000"/>
                <a:hueOff val="135633"/>
                <a:satOff val="2588"/>
                <a:lumOff val="11428"/>
                <a:alphaOff val="0"/>
                <a:satMod val="103000"/>
                <a:lumMod val="102000"/>
                <a:tint val="94000"/>
              </a:schemeClr>
            </a:gs>
            <a:gs pos="50000">
              <a:schemeClr val="accent1">
                <a:shade val="80000"/>
                <a:hueOff val="135633"/>
                <a:satOff val="2588"/>
                <a:lumOff val="11428"/>
                <a:alphaOff val="0"/>
                <a:satMod val="110000"/>
                <a:lumMod val="100000"/>
                <a:shade val="100000"/>
              </a:schemeClr>
            </a:gs>
            <a:gs pos="100000">
              <a:schemeClr val="accent1">
                <a:shade val="80000"/>
                <a:hueOff val="135633"/>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Benefits</a:t>
          </a:r>
          <a:endParaRPr lang="en-US" sz="6500" kern="1200" dirty="0"/>
        </a:p>
      </dsp:txBody>
      <dsp:txXfrm>
        <a:off x="2150004" y="1677458"/>
        <a:ext cx="3288241" cy="1677458"/>
      </dsp:txXfrm>
    </dsp:sp>
    <dsp:sp modelId="{7AF415DB-64CD-1E41-92E0-DBD35DA3F4D5}">
      <dsp:nvSpPr>
        <dsp:cNvPr id="0" name=""/>
        <dsp:cNvSpPr/>
      </dsp:nvSpPr>
      <dsp:spPr>
        <a:xfrm>
          <a:off x="0" y="3354916"/>
          <a:ext cx="7588250" cy="1677458"/>
        </a:xfrm>
        <a:prstGeom prst="trapezoid">
          <a:avLst>
            <a:gd name="adj" fmla="val 75394"/>
          </a:avLst>
        </a:prstGeom>
        <a:gradFill rotWithShape="0">
          <a:gsLst>
            <a:gs pos="0">
              <a:schemeClr val="accent1">
                <a:shade val="80000"/>
                <a:hueOff val="271265"/>
                <a:satOff val="5175"/>
                <a:lumOff val="22856"/>
                <a:alphaOff val="0"/>
                <a:satMod val="103000"/>
                <a:lumMod val="102000"/>
                <a:tint val="94000"/>
              </a:schemeClr>
            </a:gs>
            <a:gs pos="50000">
              <a:schemeClr val="accent1">
                <a:shade val="80000"/>
                <a:hueOff val="271265"/>
                <a:satOff val="5175"/>
                <a:lumOff val="22856"/>
                <a:alphaOff val="0"/>
                <a:satMod val="110000"/>
                <a:lumMod val="100000"/>
                <a:shade val="100000"/>
              </a:schemeClr>
            </a:gs>
            <a:gs pos="100000">
              <a:schemeClr val="accent1">
                <a:shade val="80000"/>
                <a:hueOff val="271265"/>
                <a:satOff val="5175"/>
                <a:lumOff val="228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Attributes</a:t>
          </a:r>
          <a:endParaRPr lang="en-US" sz="6500" kern="1200" dirty="0"/>
        </a:p>
      </dsp:txBody>
      <dsp:txXfrm>
        <a:off x="1327943" y="3354916"/>
        <a:ext cx="4932362" cy="1677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1EDB4-7FEB-274B-822B-EBCA664ED3C4}">
      <dsp:nvSpPr>
        <dsp:cNvPr id="0" name=""/>
        <dsp:cNvSpPr/>
      </dsp:nvSpPr>
      <dsp:spPr>
        <a:xfrm>
          <a:off x="2529416" y="0"/>
          <a:ext cx="2529416" cy="1677458"/>
        </a:xfrm>
        <a:prstGeom prst="trapezoid">
          <a:avLst>
            <a:gd name="adj" fmla="val 75394"/>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baseline="-25000" dirty="0" smtClean="0"/>
            <a:t>Emotion</a:t>
          </a:r>
          <a:endParaRPr lang="en-US" sz="2800" kern="1200" baseline="-25000" dirty="0"/>
        </a:p>
      </dsp:txBody>
      <dsp:txXfrm>
        <a:off x="2529416" y="0"/>
        <a:ext cx="2529416" cy="1677458"/>
      </dsp:txXfrm>
    </dsp:sp>
    <dsp:sp modelId="{4EA6F07A-9DDA-0C4C-8A26-3DD099533F0D}">
      <dsp:nvSpPr>
        <dsp:cNvPr id="0" name=""/>
        <dsp:cNvSpPr/>
      </dsp:nvSpPr>
      <dsp:spPr>
        <a:xfrm>
          <a:off x="1264708" y="1677458"/>
          <a:ext cx="5058833" cy="1677458"/>
        </a:xfrm>
        <a:prstGeom prst="trapezoid">
          <a:avLst>
            <a:gd name="adj" fmla="val 75394"/>
          </a:avLst>
        </a:prstGeom>
        <a:gradFill rotWithShape="0">
          <a:gsLst>
            <a:gs pos="0">
              <a:schemeClr val="accent1">
                <a:shade val="80000"/>
                <a:hueOff val="135633"/>
                <a:satOff val="2588"/>
                <a:lumOff val="11428"/>
                <a:alphaOff val="0"/>
                <a:satMod val="103000"/>
                <a:lumMod val="102000"/>
                <a:tint val="94000"/>
              </a:schemeClr>
            </a:gs>
            <a:gs pos="50000">
              <a:schemeClr val="accent1">
                <a:shade val="80000"/>
                <a:hueOff val="135633"/>
                <a:satOff val="2588"/>
                <a:lumOff val="11428"/>
                <a:alphaOff val="0"/>
                <a:satMod val="110000"/>
                <a:lumMod val="100000"/>
                <a:shade val="100000"/>
              </a:schemeClr>
            </a:gs>
            <a:gs pos="100000">
              <a:schemeClr val="accent1">
                <a:shade val="80000"/>
                <a:hueOff val="135633"/>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Benefits</a:t>
          </a:r>
          <a:endParaRPr lang="en-US" sz="6500" kern="1200" dirty="0"/>
        </a:p>
      </dsp:txBody>
      <dsp:txXfrm>
        <a:off x="2150004" y="1677458"/>
        <a:ext cx="3288241" cy="1677458"/>
      </dsp:txXfrm>
    </dsp:sp>
    <dsp:sp modelId="{7AF415DB-64CD-1E41-92E0-DBD35DA3F4D5}">
      <dsp:nvSpPr>
        <dsp:cNvPr id="0" name=""/>
        <dsp:cNvSpPr/>
      </dsp:nvSpPr>
      <dsp:spPr>
        <a:xfrm>
          <a:off x="0" y="3354916"/>
          <a:ext cx="7588250" cy="1677458"/>
        </a:xfrm>
        <a:prstGeom prst="trapezoid">
          <a:avLst>
            <a:gd name="adj" fmla="val 75394"/>
          </a:avLst>
        </a:prstGeom>
        <a:gradFill rotWithShape="0">
          <a:gsLst>
            <a:gs pos="0">
              <a:schemeClr val="accent1">
                <a:shade val="80000"/>
                <a:hueOff val="271265"/>
                <a:satOff val="5175"/>
                <a:lumOff val="22856"/>
                <a:alphaOff val="0"/>
                <a:satMod val="103000"/>
                <a:lumMod val="102000"/>
                <a:tint val="94000"/>
              </a:schemeClr>
            </a:gs>
            <a:gs pos="50000">
              <a:schemeClr val="accent1">
                <a:shade val="80000"/>
                <a:hueOff val="271265"/>
                <a:satOff val="5175"/>
                <a:lumOff val="22856"/>
                <a:alphaOff val="0"/>
                <a:satMod val="110000"/>
                <a:lumMod val="100000"/>
                <a:shade val="100000"/>
              </a:schemeClr>
            </a:gs>
            <a:gs pos="100000">
              <a:schemeClr val="accent1">
                <a:shade val="80000"/>
                <a:hueOff val="271265"/>
                <a:satOff val="5175"/>
                <a:lumOff val="228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Attributes</a:t>
          </a:r>
          <a:endParaRPr lang="en-US" sz="6500" kern="1200" dirty="0"/>
        </a:p>
      </dsp:txBody>
      <dsp:txXfrm>
        <a:off x="1327943" y="3354916"/>
        <a:ext cx="4932362" cy="16774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1EDB4-7FEB-274B-822B-EBCA664ED3C4}">
      <dsp:nvSpPr>
        <dsp:cNvPr id="0" name=""/>
        <dsp:cNvSpPr/>
      </dsp:nvSpPr>
      <dsp:spPr>
        <a:xfrm>
          <a:off x="2529416" y="0"/>
          <a:ext cx="2529416" cy="1677458"/>
        </a:xfrm>
        <a:prstGeom prst="trapezoid">
          <a:avLst>
            <a:gd name="adj" fmla="val 75394"/>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baseline="-25000" dirty="0" smtClean="0"/>
            <a:t>Emotion</a:t>
          </a:r>
          <a:endParaRPr lang="en-US" sz="2800" kern="1200" baseline="-25000" dirty="0"/>
        </a:p>
      </dsp:txBody>
      <dsp:txXfrm>
        <a:off x="2529416" y="0"/>
        <a:ext cx="2529416" cy="1677458"/>
      </dsp:txXfrm>
    </dsp:sp>
    <dsp:sp modelId="{4EA6F07A-9DDA-0C4C-8A26-3DD099533F0D}">
      <dsp:nvSpPr>
        <dsp:cNvPr id="0" name=""/>
        <dsp:cNvSpPr/>
      </dsp:nvSpPr>
      <dsp:spPr>
        <a:xfrm>
          <a:off x="1264708" y="1677458"/>
          <a:ext cx="5058833" cy="1677458"/>
        </a:xfrm>
        <a:prstGeom prst="trapezoid">
          <a:avLst>
            <a:gd name="adj" fmla="val 75394"/>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Benefits</a:t>
          </a:r>
          <a:endParaRPr lang="en-US" sz="6500" kern="1200" dirty="0"/>
        </a:p>
      </dsp:txBody>
      <dsp:txXfrm>
        <a:off x="2150004" y="1677458"/>
        <a:ext cx="3288241" cy="1677458"/>
      </dsp:txXfrm>
    </dsp:sp>
    <dsp:sp modelId="{7AF415DB-64CD-1E41-92E0-DBD35DA3F4D5}">
      <dsp:nvSpPr>
        <dsp:cNvPr id="0" name=""/>
        <dsp:cNvSpPr/>
      </dsp:nvSpPr>
      <dsp:spPr>
        <a:xfrm>
          <a:off x="0" y="3354916"/>
          <a:ext cx="7588250" cy="1677458"/>
        </a:xfrm>
        <a:prstGeom prst="trapezoid">
          <a:avLst>
            <a:gd name="adj" fmla="val 75394"/>
          </a:avLst>
        </a:prstGeom>
        <a:gradFill rotWithShape="0">
          <a:gsLst>
            <a:gs pos="0">
              <a:schemeClr val="accent1">
                <a:shade val="80000"/>
                <a:hueOff val="271265"/>
                <a:satOff val="5175"/>
                <a:lumOff val="22856"/>
                <a:alphaOff val="0"/>
                <a:satMod val="103000"/>
                <a:lumMod val="102000"/>
                <a:tint val="94000"/>
              </a:schemeClr>
            </a:gs>
            <a:gs pos="50000">
              <a:schemeClr val="accent1">
                <a:shade val="80000"/>
                <a:hueOff val="271265"/>
                <a:satOff val="5175"/>
                <a:lumOff val="22856"/>
                <a:alphaOff val="0"/>
                <a:satMod val="110000"/>
                <a:lumMod val="100000"/>
                <a:shade val="100000"/>
              </a:schemeClr>
            </a:gs>
            <a:gs pos="100000">
              <a:schemeClr val="accent1">
                <a:shade val="80000"/>
                <a:hueOff val="271265"/>
                <a:satOff val="5175"/>
                <a:lumOff val="228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Attributes</a:t>
          </a:r>
          <a:endParaRPr lang="en-US" sz="6500" kern="1200" dirty="0"/>
        </a:p>
      </dsp:txBody>
      <dsp:txXfrm>
        <a:off x="1327943" y="3354916"/>
        <a:ext cx="4932362" cy="16774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1EDB4-7FEB-274B-822B-EBCA664ED3C4}">
      <dsp:nvSpPr>
        <dsp:cNvPr id="0" name=""/>
        <dsp:cNvSpPr/>
      </dsp:nvSpPr>
      <dsp:spPr>
        <a:xfrm>
          <a:off x="2529416" y="0"/>
          <a:ext cx="2529416" cy="1677458"/>
        </a:xfrm>
        <a:prstGeom prst="trapezoid">
          <a:avLst>
            <a:gd name="adj" fmla="val 75394"/>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baseline="-25000" dirty="0" smtClean="0"/>
            <a:t>Emotion</a:t>
          </a:r>
          <a:endParaRPr lang="en-US" sz="2800" kern="1200" baseline="-25000" dirty="0"/>
        </a:p>
      </dsp:txBody>
      <dsp:txXfrm>
        <a:off x="2529416" y="0"/>
        <a:ext cx="2529416" cy="1677458"/>
      </dsp:txXfrm>
    </dsp:sp>
    <dsp:sp modelId="{4EA6F07A-9DDA-0C4C-8A26-3DD099533F0D}">
      <dsp:nvSpPr>
        <dsp:cNvPr id="0" name=""/>
        <dsp:cNvSpPr/>
      </dsp:nvSpPr>
      <dsp:spPr>
        <a:xfrm>
          <a:off x="1264708" y="1677458"/>
          <a:ext cx="5058833" cy="1677458"/>
        </a:xfrm>
        <a:prstGeom prst="trapezoid">
          <a:avLst>
            <a:gd name="adj" fmla="val 75394"/>
          </a:avLst>
        </a:prstGeom>
        <a:gradFill rotWithShape="0">
          <a:gsLst>
            <a:gs pos="0">
              <a:schemeClr val="accent1">
                <a:shade val="80000"/>
                <a:hueOff val="135633"/>
                <a:satOff val="2588"/>
                <a:lumOff val="11428"/>
                <a:alphaOff val="0"/>
                <a:satMod val="103000"/>
                <a:lumMod val="102000"/>
                <a:tint val="94000"/>
              </a:schemeClr>
            </a:gs>
            <a:gs pos="50000">
              <a:schemeClr val="accent1">
                <a:shade val="80000"/>
                <a:hueOff val="135633"/>
                <a:satOff val="2588"/>
                <a:lumOff val="11428"/>
                <a:alphaOff val="0"/>
                <a:satMod val="110000"/>
                <a:lumMod val="100000"/>
                <a:shade val="100000"/>
              </a:schemeClr>
            </a:gs>
            <a:gs pos="100000">
              <a:schemeClr val="accent1">
                <a:shade val="80000"/>
                <a:hueOff val="135633"/>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Benefits</a:t>
          </a:r>
          <a:endParaRPr lang="en-US" sz="6500" kern="1200" dirty="0"/>
        </a:p>
      </dsp:txBody>
      <dsp:txXfrm>
        <a:off x="2150004" y="1677458"/>
        <a:ext cx="3288241" cy="1677458"/>
      </dsp:txXfrm>
    </dsp:sp>
    <dsp:sp modelId="{7AF415DB-64CD-1E41-92E0-DBD35DA3F4D5}">
      <dsp:nvSpPr>
        <dsp:cNvPr id="0" name=""/>
        <dsp:cNvSpPr/>
      </dsp:nvSpPr>
      <dsp:spPr>
        <a:xfrm>
          <a:off x="0" y="3354916"/>
          <a:ext cx="7588250" cy="1677458"/>
        </a:xfrm>
        <a:prstGeom prst="trapezoid">
          <a:avLst>
            <a:gd name="adj" fmla="val 75394"/>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smtClean="0"/>
            <a:t>Attributes</a:t>
          </a:r>
          <a:endParaRPr lang="en-US" sz="6500" kern="1200" dirty="0"/>
        </a:p>
      </dsp:txBody>
      <dsp:txXfrm>
        <a:off x="1327943" y="3354916"/>
        <a:ext cx="4932362" cy="1677458"/>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D01F-2261-4CDD-9D89-EB7E0BC616F4}" type="datetimeFigureOut">
              <a:rPr lang="en-ZA" smtClean="0"/>
              <a:t>2016/03/14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C9A8C-CA82-41C9-AA9C-5938482EE3CE}" type="slidenum">
              <a:rPr lang="en-ZA" smtClean="0"/>
              <a:t>‹#›</a:t>
            </a:fld>
            <a:endParaRPr lang="en-ZA"/>
          </a:p>
        </p:txBody>
      </p:sp>
    </p:spTree>
    <p:extLst>
      <p:ext uri="{BB962C8B-B14F-4D97-AF65-F5344CB8AC3E}">
        <p14:creationId xmlns:p14="http://schemas.microsoft.com/office/powerpoint/2010/main" val="1455260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0" Type="http://schemas.openxmlformats.org/officeDocument/2006/relationships/hyperlink" Target="https://en.wikipedia.org/wiki/Wikipedia:Media_help" TargetMode="External"/><Relationship Id="rId21" Type="http://schemas.openxmlformats.org/officeDocument/2006/relationships/hyperlink" Target="https://en.wikipedia.org/wiki/File:1050Hz_Tone.ogg" TargetMode="External"/><Relationship Id="rId22" Type="http://schemas.openxmlformats.org/officeDocument/2006/relationships/hyperlink" Target="https://en.wikipedia.org/wiki/NOAA_Weather_Radio" TargetMode="External"/><Relationship Id="rId23" Type="http://schemas.openxmlformats.org/officeDocument/2006/relationships/hyperlink" Target="https://en.wikipedia.org/wiki/Hertz_(frequency)" TargetMode="External"/><Relationship Id="rId24" Type="http://schemas.openxmlformats.org/officeDocument/2006/relationships/hyperlink" Target="https://en.wikipedia.org/wiki/Sine_wave" TargetMode="External"/><Relationship Id="rId25" Type="http://schemas.openxmlformats.org/officeDocument/2006/relationships/hyperlink" Target="https://en.wikipedia.org/wiki/Emergency_Broadcast_System" TargetMode="External"/><Relationship Id="rId26" Type="http://schemas.openxmlformats.org/officeDocument/2006/relationships/hyperlink" Target="https://en.wikipedia.org/wiki/Audio_frequency-shift_keying" TargetMode="External"/><Relationship Id="rId27" Type="http://schemas.openxmlformats.org/officeDocument/2006/relationships/hyperlink" Target="https://en.wikipedia.org/wiki/End_of_Message" TargetMode="External"/><Relationship Id="rId28" Type="http://schemas.openxmlformats.org/officeDocument/2006/relationships/hyperlink" Target="https://en.wikipedia.org/wiki/Binary_numeral_system" TargetMode="External"/><Relationship Id="rId29" Type="http://schemas.openxmlformats.org/officeDocument/2006/relationships/hyperlink" Target="https://en.wikipedia.org/wiki/Multichannel_video_programming_distributor" TargetMode="External"/><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en.wikipedia.org/wiki/AM_broadcasting" TargetMode="External"/><Relationship Id="rId4" Type="http://schemas.openxmlformats.org/officeDocument/2006/relationships/hyperlink" Target="https://en.wikipedia.org/wiki/FM_broadcasting" TargetMode="External"/><Relationship Id="rId5" Type="http://schemas.openxmlformats.org/officeDocument/2006/relationships/hyperlink" Target="https://en.wikipedia.org/wiki/Terrestrial_television" TargetMode="External"/><Relationship Id="rId30" Type="http://schemas.openxmlformats.org/officeDocument/2006/relationships/hyperlink" Target="https://en.wikipedia.org/wiki/Cable_television_headend" TargetMode="External"/><Relationship Id="rId31" Type="http://schemas.openxmlformats.org/officeDocument/2006/relationships/hyperlink" Target="https://en.wikipedia.org/wiki/Emergency_Action_Notification" TargetMode="External"/><Relationship Id="rId32" Type="http://schemas.openxmlformats.org/officeDocument/2006/relationships/hyperlink" Target="https://en.wikipedia.org/wiki/Severe_weather" TargetMode="External"/><Relationship Id="rId9" Type="http://schemas.openxmlformats.org/officeDocument/2006/relationships/hyperlink" Target="https://en.wikipedia.org/wiki/Ultra_high_frequency" TargetMode="External"/><Relationship Id="rId6" Type="http://schemas.openxmlformats.org/officeDocument/2006/relationships/hyperlink" Target="https://en.wikipedia.org/wiki/Cable_television" TargetMode="External"/><Relationship Id="rId7" Type="http://schemas.openxmlformats.org/officeDocument/2006/relationships/hyperlink" Target="https://en.wikipedia.org/wiki/Land_Mobile_Radio_Service" TargetMode="External"/><Relationship Id="rId8" Type="http://schemas.openxmlformats.org/officeDocument/2006/relationships/hyperlink" Target="https://en.wikipedia.org/wiki/Very_high_frequency" TargetMode="External"/><Relationship Id="rId33" Type="http://schemas.openxmlformats.org/officeDocument/2006/relationships/hyperlink" Target="https://en.wikipedia.org/wiki/Child_abduction" TargetMode="External"/><Relationship Id="rId34" Type="http://schemas.openxmlformats.org/officeDocument/2006/relationships/hyperlink" Target="https://en.wikipedia.org/wiki/AMBER_Alert" TargetMode="External"/><Relationship Id="rId35" Type="http://schemas.openxmlformats.org/officeDocument/2006/relationships/hyperlink" Target="http://www.undp.org/content/undp/en/home/presscenter/pressreleases/2014/06/10/football-legend-didier-drogba-urges-taking-action-against-malaria-.html" TargetMode="External"/><Relationship Id="rId10" Type="http://schemas.openxmlformats.org/officeDocument/2006/relationships/hyperlink" Target="https://en.wikipedia.org/wiki/Verizon_FiOS" TargetMode="External"/><Relationship Id="rId11" Type="http://schemas.openxmlformats.org/officeDocument/2006/relationships/hyperlink" Target="https://en.wikipedia.org/wiki/Digital_television" TargetMode="External"/><Relationship Id="rId12" Type="http://schemas.openxmlformats.org/officeDocument/2006/relationships/hyperlink" Target="https://en.wikipedia.org/wiki/Satellite_television" TargetMode="External"/><Relationship Id="rId13" Type="http://schemas.openxmlformats.org/officeDocument/2006/relationships/hyperlink" Target="https://en.wikipedia.org/wiki/Digital_cable" TargetMode="External"/><Relationship Id="rId14" Type="http://schemas.openxmlformats.org/officeDocument/2006/relationships/hyperlink" Target="https://en.wikipedia.org/wiki/Specific_Area_Message_Encoding" TargetMode="External"/><Relationship Id="rId15" Type="http://schemas.openxmlformats.org/officeDocument/2006/relationships/hyperlink" Target="https://en.wikipedia.org/wiki/Header_(computing)" TargetMode="External"/><Relationship Id="rId16" Type="http://schemas.openxmlformats.org/officeDocument/2006/relationships/hyperlink" Target="https://upload.wikimedia.org/wikipedia/commons/1/14/Same.ogg" TargetMode="External"/><Relationship Id="rId17" Type="http://schemas.openxmlformats.org/officeDocument/2006/relationships/hyperlink" Target="https://en.wikipedia.org/wiki/Universal_Coordinated_Time" TargetMode="External"/><Relationship Id="rId18" Type="http://schemas.openxmlformats.org/officeDocument/2006/relationships/hyperlink" Target="https://upload.wikimedia.org/wikipedia/commons/1/1d/Emergency_Alert_System_Attention_Signal_20s.ogg" TargetMode="External"/><Relationship Id="rId19" Type="http://schemas.openxmlformats.org/officeDocument/2006/relationships/hyperlink" Target="https://upload.wikimedia.org/wikipedia/commons/7/7d/1050Hz_Tone.og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masalert.com/" TargetMode="External"/><Relationship Id="rId4" Type="http://schemas.openxmlformats.org/officeDocument/2006/relationships/hyperlink" Target="https://en.wikipedia.org/wiki/GSM" TargetMode="External"/><Relationship Id="rId5" Type="http://schemas.openxmlformats.org/officeDocument/2006/relationships/hyperlink" Target="https://en.wikipedia.org/wiki/Wireless_Application_Protocol" TargetMode="External"/><Relationship Id="rId6" Type="http://schemas.openxmlformats.org/officeDocument/2006/relationships/hyperlink" Target="https://en.wikipedia.org/wiki/SMS"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hni.or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Communications is a cross-cutter and should be injected and leveraged at every stage of project implementation. Thoughtful and purposeful communication and advocacy can build in-house collaboration, foster knowledge sharing between nations, support technology transfer and build political support.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More importantly, through the issuance of early warnings and improved climate and weather information – and the development of appropriate public service announcements on what to do when bad weather hits ­­­– integrating communications into the everyday activities of NHMS can save lives, support sustainability and build livelihoods.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1C9A8C-CA82-41C9-AA9C-5938482EE3CE}" type="slidenum">
              <a:rPr lang="en-ZA" smtClean="0"/>
              <a:t>2</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The messages to specific stakeholders are going to vary by country, by village, by gender and by segment. A farmer doesn’t care if energy production levels will rise nationally or if he’s getting information from an AWS or a Doppler radar (he cares if he will have electricity and if he can feed his family). A fisherman doesn’t care if long-term policies will reduce overall risk to changing climatic conditions and increased severe weather (he cares if he is going to die today because of a storm). A policy maker cares little about microwave attenuation (he cares if it works and if </a:t>
            </a:r>
            <a:r>
              <a:rPr lang="en-GB" sz="1200" kern="1200" dirty="0" err="1" smtClean="0">
                <a:solidFill>
                  <a:schemeClr val="tx1"/>
                </a:solidFill>
                <a:effectLst/>
                <a:latin typeface="+mn-lt"/>
                <a:ea typeface="+mn-ea"/>
                <a:cs typeface="+mn-cs"/>
              </a:rPr>
              <a:t>celltower</a:t>
            </a:r>
            <a:r>
              <a:rPr lang="en-GB" sz="1200" kern="1200" dirty="0" smtClean="0">
                <a:solidFill>
                  <a:schemeClr val="tx1"/>
                </a:solidFill>
                <a:effectLst/>
                <a:latin typeface="+mn-lt"/>
                <a:ea typeface="+mn-ea"/>
                <a:cs typeface="+mn-cs"/>
              </a:rPr>
              <a:t> integration and AWS will protect human life, and make his constituents happy). </a:t>
            </a:r>
            <a:endParaRPr lang="en-US" sz="1200" kern="1200" dirty="0" smtClean="0">
              <a:solidFill>
                <a:schemeClr val="tx1"/>
              </a:solidFill>
              <a:effectLst/>
              <a:latin typeface="+mn-lt"/>
              <a:ea typeface="+mn-ea"/>
              <a:cs typeface="+mn-cs"/>
            </a:endParaRP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11</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12</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13</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What is my product?</a:t>
            </a:r>
            <a:r>
              <a:rPr lang="en-US" sz="1200" kern="1200" dirty="0" smtClean="0">
                <a:solidFill>
                  <a:schemeClr val="tx1"/>
                </a:solidFill>
                <a:effectLst/>
                <a:latin typeface="+mn-lt"/>
                <a:ea typeface="+mn-ea"/>
                <a:cs typeface="+mn-cs"/>
              </a:rPr>
              <a:t> In the end, your core product and your core brand isn’t the CI/EWS project or new AWS, it’s the product you create (early warnings and improved climate information, and the capacity to act on that information).</a:t>
            </a:r>
          </a:p>
          <a:p>
            <a:pPr lvl="0"/>
            <a:r>
              <a:rPr lang="en-US" sz="1200" b="1" kern="1200" dirty="0" smtClean="0">
                <a:solidFill>
                  <a:schemeClr val="tx1"/>
                </a:solidFill>
                <a:effectLst/>
                <a:latin typeface="+mn-lt"/>
                <a:ea typeface="+mn-ea"/>
                <a:cs typeface="+mn-cs"/>
              </a:rPr>
              <a:t>What is the message?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Has it been tested?</a:t>
            </a:r>
            <a:r>
              <a:rPr lang="en-US" sz="1200" kern="1200" dirty="0" smtClean="0">
                <a:solidFill>
                  <a:schemeClr val="tx1"/>
                </a:solidFill>
                <a:effectLst/>
                <a:latin typeface="+mn-lt"/>
                <a:ea typeface="+mn-ea"/>
                <a:cs typeface="+mn-cs"/>
              </a:rPr>
              <a:t> Create a list of top talking points and messages. Take them to the field, listen to your stakeholders, do they ring true? </a:t>
            </a:r>
          </a:p>
          <a:p>
            <a:pPr lvl="0"/>
            <a:r>
              <a:rPr lang="en-US" sz="1200" b="1" kern="1200" dirty="0" smtClean="0">
                <a:solidFill>
                  <a:schemeClr val="tx1"/>
                </a:solidFill>
                <a:effectLst/>
                <a:latin typeface="+mn-lt"/>
                <a:ea typeface="+mn-ea"/>
                <a:cs typeface="+mn-cs"/>
              </a:rPr>
              <a:t>Who is repeating my message and in what way?</a:t>
            </a:r>
            <a:r>
              <a:rPr lang="en-US" sz="1200" kern="1200" dirty="0" smtClean="0">
                <a:solidFill>
                  <a:schemeClr val="tx1"/>
                </a:solidFill>
                <a:effectLst/>
                <a:latin typeface="+mn-lt"/>
                <a:ea typeface="+mn-ea"/>
                <a:cs typeface="+mn-cs"/>
              </a:rPr>
              <a:t> Constant monitoring of media and your stakeholders helps assess the stickiness and penetration of messages. </a:t>
            </a:r>
          </a:p>
          <a:p>
            <a:pPr lvl="0"/>
            <a:r>
              <a:rPr lang="en-US" sz="1200" b="1" kern="1200" dirty="0" smtClean="0">
                <a:solidFill>
                  <a:schemeClr val="tx1"/>
                </a:solidFill>
                <a:effectLst/>
                <a:latin typeface="+mn-lt"/>
                <a:ea typeface="+mn-ea"/>
                <a:cs typeface="+mn-cs"/>
              </a:rPr>
              <a:t>What is my value proposition?</a:t>
            </a:r>
            <a:r>
              <a:rPr lang="en-US" sz="1200" kern="1200" dirty="0" smtClean="0">
                <a:solidFill>
                  <a:schemeClr val="tx1"/>
                </a:solidFill>
                <a:effectLst/>
                <a:latin typeface="+mn-lt"/>
                <a:ea typeface="+mn-ea"/>
                <a:cs typeface="+mn-cs"/>
              </a:rPr>
              <a:t> Where do my end users see value in this? For early warnings, value may be preservation of life, for climate information it may be making more money. The value proposition will also change by target market.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Do people trust your product? </a:t>
            </a:r>
            <a:r>
              <a:rPr lang="en-US" sz="1200" kern="1200" dirty="0" smtClean="0">
                <a:solidFill>
                  <a:schemeClr val="tx1"/>
                </a:solidFill>
                <a:effectLst/>
                <a:latin typeface="+mn-lt"/>
                <a:ea typeface="+mn-ea"/>
                <a:cs typeface="+mn-cs"/>
              </a:rPr>
              <a:t>Build confidence in weather information and warnings. Doing this may even require a substantial rebranding of your product. Do people trust the forecasts and reports issued by the NHMS (your stakeholder survey and monitoring should tell you)? If not, how do you pivot the conversation, engage stakeholders and build the brand that says: “Our forecasts are trustworthy, easy to access and built on the latest in technology.” </a:t>
            </a:r>
          </a:p>
          <a:p>
            <a:pPr lvl="0"/>
            <a:r>
              <a:rPr lang="en-US" sz="1200" b="1" kern="1200" dirty="0" smtClean="0">
                <a:solidFill>
                  <a:schemeClr val="tx1"/>
                </a:solidFill>
                <a:effectLst/>
                <a:latin typeface="+mn-lt"/>
                <a:ea typeface="+mn-ea"/>
                <a:cs typeface="+mn-cs"/>
              </a:rPr>
              <a:t>Do people understand your product?</a:t>
            </a:r>
            <a:r>
              <a:rPr lang="en-US" sz="1200" kern="1200" dirty="0" smtClean="0">
                <a:solidFill>
                  <a:schemeClr val="tx1"/>
                </a:solidFill>
                <a:effectLst/>
                <a:latin typeface="+mn-lt"/>
                <a:ea typeface="+mn-ea"/>
                <a:cs typeface="+mn-cs"/>
              </a:rPr>
              <a:t> Weather reports aren’t always right, in fact, they can be wrong, even in the most developed contexts. Long-term forecasts have an even higher margin of error. But you’ve put the mechanisms in place to improve fidelity. Make sure your end user understands this aspect of your product – understanding both its advantages and shortcomings will bolster confidence in the end. For early warnings and short time-scale forecasts, your accuracy is better, and because you’ve created a system to monitor local weather, you are getting the information you need to issue those reports. </a:t>
            </a: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14</a:t>
            </a:fld>
            <a:endParaRPr lang="en-ZA"/>
          </a:p>
        </p:txBody>
      </p:sp>
    </p:spTree>
    <p:extLst>
      <p:ext uri="{BB962C8B-B14F-4D97-AF65-F5344CB8AC3E}">
        <p14:creationId xmlns:p14="http://schemas.microsoft.com/office/powerpoint/2010/main" val="1982023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Keep it simple. </a:t>
            </a:r>
          </a:p>
          <a:p>
            <a:pPr lvl="0"/>
            <a:r>
              <a:rPr lang="en-US" sz="1200" kern="1200" dirty="0" smtClean="0">
                <a:solidFill>
                  <a:schemeClr val="tx1"/>
                </a:solidFill>
                <a:effectLst/>
                <a:latin typeface="+mn-lt"/>
                <a:ea typeface="+mn-ea"/>
                <a:cs typeface="+mn-cs"/>
              </a:rPr>
              <a:t>Create brand and message ambassadors. Make sure village leaders, regional leaders have early warnings and can activate local response and further distribution of messages. </a:t>
            </a:r>
          </a:p>
          <a:p>
            <a:pPr lvl="0"/>
            <a:r>
              <a:rPr lang="en-US" sz="1200" kern="1200" dirty="0" smtClean="0">
                <a:solidFill>
                  <a:schemeClr val="tx1"/>
                </a:solidFill>
                <a:effectLst/>
                <a:latin typeface="+mn-lt"/>
                <a:ea typeface="+mn-ea"/>
                <a:cs typeface="+mn-cs"/>
              </a:rPr>
              <a:t>Maintain constant contact. </a:t>
            </a:r>
          </a:p>
          <a:p>
            <a:pPr lvl="0"/>
            <a:r>
              <a:rPr lang="en-US" sz="1200" kern="1200" dirty="0" smtClean="0">
                <a:solidFill>
                  <a:schemeClr val="tx1"/>
                </a:solidFill>
                <a:effectLst/>
                <a:latin typeface="+mn-lt"/>
                <a:ea typeface="+mn-ea"/>
                <a:cs typeface="+mn-cs"/>
              </a:rPr>
              <a:t>Create threat levels and types of alerts. For instance, yellow, orange and red (as is the case in Ireland). </a:t>
            </a:r>
          </a:p>
          <a:p>
            <a:pPr lvl="0"/>
            <a:r>
              <a:rPr lang="en-US" sz="1200" kern="1200" dirty="0" smtClean="0">
                <a:solidFill>
                  <a:schemeClr val="tx1"/>
                </a:solidFill>
                <a:effectLst/>
                <a:latin typeface="+mn-lt"/>
                <a:ea typeface="+mn-ea"/>
                <a:cs typeface="+mn-cs"/>
              </a:rPr>
              <a:t>Integrate with other alerting systems (i.e. earthquake and health alerts).</a:t>
            </a:r>
          </a:p>
          <a:p>
            <a:pPr lvl="0"/>
            <a:r>
              <a:rPr lang="en-US" sz="1200" kern="1200" dirty="0" smtClean="0">
                <a:solidFill>
                  <a:schemeClr val="tx1"/>
                </a:solidFill>
                <a:effectLst/>
                <a:latin typeface="+mn-lt"/>
                <a:ea typeface="+mn-ea"/>
                <a:cs typeface="+mn-cs"/>
              </a:rPr>
              <a:t>Create a community response plan (i.e. training, simulation, awareness building). </a:t>
            </a:r>
          </a:p>
          <a:p>
            <a:pPr lvl="0"/>
            <a:r>
              <a:rPr lang="en-US" sz="1200" kern="1200" dirty="0" smtClean="0">
                <a:solidFill>
                  <a:schemeClr val="tx1"/>
                </a:solidFill>
                <a:effectLst/>
                <a:latin typeface="+mn-lt"/>
                <a:ea typeface="+mn-ea"/>
                <a:cs typeface="+mn-cs"/>
              </a:rPr>
              <a:t>Does the alert dissemination plan work with and without electric power?  </a:t>
            </a:r>
          </a:p>
          <a:p>
            <a:pPr lvl="0"/>
            <a:r>
              <a:rPr lang="en-US" sz="1200" kern="1200" dirty="0" smtClean="0">
                <a:solidFill>
                  <a:schemeClr val="tx1"/>
                </a:solidFill>
                <a:effectLst/>
                <a:latin typeface="+mn-lt"/>
                <a:ea typeface="+mn-ea"/>
                <a:cs typeface="+mn-cs"/>
              </a:rPr>
              <a:t>Is the dissemination/communication technology sustainable? Are you building a dissemination strategy that will work long-term, say for a decade or more? </a:t>
            </a:r>
          </a:p>
          <a:p>
            <a:pPr lvl="0"/>
            <a:r>
              <a:rPr lang="en-US" sz="1200" kern="1200" dirty="0" smtClean="0">
                <a:solidFill>
                  <a:schemeClr val="tx1"/>
                </a:solidFill>
                <a:effectLst/>
                <a:latin typeface="+mn-lt"/>
                <a:ea typeface="+mn-ea"/>
                <a:cs typeface="+mn-cs"/>
              </a:rPr>
              <a:t>Are you disseminating information to people inside buildings or outside? Different communication means may be needed to disseminate the message to these two groups. Especially important in urban areas.</a:t>
            </a:r>
          </a:p>
          <a:p>
            <a:pPr lvl="0"/>
            <a:r>
              <a:rPr lang="en-US" sz="1200" kern="1200" dirty="0" smtClean="0">
                <a:solidFill>
                  <a:schemeClr val="tx1"/>
                </a:solidFill>
                <a:effectLst/>
                <a:latin typeface="+mn-lt"/>
                <a:ea typeface="+mn-ea"/>
                <a:cs typeface="+mn-cs"/>
              </a:rPr>
              <a:t>What are the restrictions on each dissemination mechanism? </a:t>
            </a: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15</a:t>
            </a:fld>
            <a:endParaRPr lang="en-ZA"/>
          </a:p>
        </p:txBody>
      </p:sp>
    </p:spTree>
    <p:extLst>
      <p:ext uri="{BB962C8B-B14F-4D97-AF65-F5344CB8AC3E}">
        <p14:creationId xmlns:p14="http://schemas.microsoft.com/office/powerpoint/2010/main" val="204640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Keep it simple. </a:t>
            </a:r>
          </a:p>
          <a:p>
            <a:pPr lvl="0"/>
            <a:r>
              <a:rPr lang="en-US" sz="1200" kern="1200" dirty="0" smtClean="0">
                <a:solidFill>
                  <a:schemeClr val="tx1"/>
                </a:solidFill>
                <a:effectLst/>
                <a:latin typeface="+mn-lt"/>
                <a:ea typeface="+mn-ea"/>
                <a:cs typeface="+mn-cs"/>
              </a:rPr>
              <a:t>Create brand and message ambassadors. Make sure village leaders, regional leaders have early warnings and can activate local response and further distribution of messages. </a:t>
            </a:r>
          </a:p>
          <a:p>
            <a:pPr lvl="0"/>
            <a:r>
              <a:rPr lang="en-US" sz="1200" kern="1200" dirty="0" smtClean="0">
                <a:solidFill>
                  <a:schemeClr val="tx1"/>
                </a:solidFill>
                <a:effectLst/>
                <a:latin typeface="+mn-lt"/>
                <a:ea typeface="+mn-ea"/>
                <a:cs typeface="+mn-cs"/>
              </a:rPr>
              <a:t>Maintain constant contact. </a:t>
            </a:r>
          </a:p>
          <a:p>
            <a:pPr lvl="0"/>
            <a:r>
              <a:rPr lang="en-US" sz="1200" kern="1200" dirty="0" smtClean="0">
                <a:solidFill>
                  <a:schemeClr val="tx1"/>
                </a:solidFill>
                <a:effectLst/>
                <a:latin typeface="+mn-lt"/>
                <a:ea typeface="+mn-ea"/>
                <a:cs typeface="+mn-cs"/>
              </a:rPr>
              <a:t>Create threat levels and types of alerts. For instance, yellow, orange and red (as is the case in Ireland). </a:t>
            </a:r>
          </a:p>
          <a:p>
            <a:pPr lvl="0"/>
            <a:r>
              <a:rPr lang="en-US" sz="1200" kern="1200" dirty="0" smtClean="0">
                <a:solidFill>
                  <a:schemeClr val="tx1"/>
                </a:solidFill>
                <a:effectLst/>
                <a:latin typeface="+mn-lt"/>
                <a:ea typeface="+mn-ea"/>
                <a:cs typeface="+mn-cs"/>
              </a:rPr>
              <a:t>Integrate with other alerting systems (i.e. earthquake and health alerts).</a:t>
            </a:r>
          </a:p>
          <a:p>
            <a:pPr lvl="0"/>
            <a:r>
              <a:rPr lang="en-US" sz="1200" kern="1200" dirty="0" smtClean="0">
                <a:solidFill>
                  <a:schemeClr val="tx1"/>
                </a:solidFill>
                <a:effectLst/>
                <a:latin typeface="+mn-lt"/>
                <a:ea typeface="+mn-ea"/>
                <a:cs typeface="+mn-cs"/>
              </a:rPr>
              <a:t>Create a community response plan (i.e. training, simulation, awareness building). </a:t>
            </a:r>
          </a:p>
          <a:p>
            <a:pPr lvl="0"/>
            <a:r>
              <a:rPr lang="en-US" sz="1200" kern="1200" dirty="0" smtClean="0">
                <a:solidFill>
                  <a:schemeClr val="tx1"/>
                </a:solidFill>
                <a:effectLst/>
                <a:latin typeface="+mn-lt"/>
                <a:ea typeface="+mn-ea"/>
                <a:cs typeface="+mn-cs"/>
              </a:rPr>
              <a:t>Does the alert dissemination plan work with and without electric power?  </a:t>
            </a:r>
          </a:p>
          <a:p>
            <a:pPr lvl="0"/>
            <a:r>
              <a:rPr lang="en-US" sz="1200" kern="1200" dirty="0" smtClean="0">
                <a:solidFill>
                  <a:schemeClr val="tx1"/>
                </a:solidFill>
                <a:effectLst/>
                <a:latin typeface="+mn-lt"/>
                <a:ea typeface="+mn-ea"/>
                <a:cs typeface="+mn-cs"/>
              </a:rPr>
              <a:t>Is the dissemination/communication technology sustainable? Are you building a dissemination strategy that will work long-term, say for a decade or more? </a:t>
            </a:r>
          </a:p>
          <a:p>
            <a:pPr lvl="0"/>
            <a:r>
              <a:rPr lang="en-US" sz="1200" kern="1200" dirty="0" smtClean="0">
                <a:solidFill>
                  <a:schemeClr val="tx1"/>
                </a:solidFill>
                <a:effectLst/>
                <a:latin typeface="+mn-lt"/>
                <a:ea typeface="+mn-ea"/>
                <a:cs typeface="+mn-cs"/>
              </a:rPr>
              <a:t>Are you disseminating information to people inside buildings or outside? Different communication means may be needed to disseminate the message to these two groups. Especially important in urban areas.</a:t>
            </a:r>
          </a:p>
          <a:p>
            <a:pPr lvl="0"/>
            <a:r>
              <a:rPr lang="en-US" sz="1200" kern="1200" dirty="0" smtClean="0">
                <a:solidFill>
                  <a:schemeClr val="tx1"/>
                </a:solidFill>
                <a:effectLst/>
                <a:latin typeface="+mn-lt"/>
                <a:ea typeface="+mn-ea"/>
                <a:cs typeface="+mn-cs"/>
              </a:rPr>
              <a:t>What are the restrictions on each dissemination mechanism? </a:t>
            </a: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16</a:t>
            </a:fld>
            <a:endParaRPr lang="en-ZA"/>
          </a:p>
        </p:txBody>
      </p:sp>
    </p:spTree>
    <p:extLst>
      <p:ext uri="{BB962C8B-B14F-4D97-AF65-F5344CB8AC3E}">
        <p14:creationId xmlns:p14="http://schemas.microsoft.com/office/powerpoint/2010/main" val="702505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Universal symbols.</a:t>
            </a:r>
            <a:r>
              <a:rPr lang="en-US" sz="1200" kern="1200" dirty="0" smtClean="0">
                <a:solidFill>
                  <a:schemeClr val="tx1"/>
                </a:solidFill>
                <a:effectLst/>
                <a:latin typeface="+mn-lt"/>
                <a:ea typeface="+mn-ea"/>
                <a:cs typeface="+mn-cs"/>
              </a:rPr>
              <a:t> In places with high levels of illiteracy, you should consider the use of universal symbols. The message could be as simple as this:  (flash flood, food will be distributed at the community house) or  (warning cyclone, seek shelter). </a:t>
            </a:r>
          </a:p>
          <a:p>
            <a:pPr lvl="0"/>
            <a:r>
              <a:rPr lang="en-US" sz="1200" b="1" kern="1200" dirty="0" smtClean="0">
                <a:solidFill>
                  <a:schemeClr val="tx1"/>
                </a:solidFill>
                <a:effectLst/>
                <a:latin typeface="+mn-lt"/>
                <a:ea typeface="+mn-ea"/>
                <a:cs typeface="+mn-cs"/>
              </a:rPr>
              <a:t>Text </a:t>
            </a:r>
            <a:r>
              <a:rPr lang="en-US" sz="1200" kern="1200" dirty="0" smtClean="0">
                <a:solidFill>
                  <a:schemeClr val="tx1"/>
                </a:solidFill>
                <a:effectLst/>
                <a:latin typeface="+mn-lt"/>
                <a:ea typeface="+mn-ea"/>
                <a:cs typeface="+mn-cs"/>
              </a:rPr>
              <a:t>should be simple and indicative of the danger, the area, the action and where to get more information or receive support. </a:t>
            </a:r>
          </a:p>
          <a:p>
            <a:pPr lvl="0"/>
            <a:r>
              <a:rPr lang="en-US" sz="1200" b="1" kern="1200" dirty="0" smtClean="0">
                <a:solidFill>
                  <a:schemeClr val="tx1"/>
                </a:solidFill>
                <a:effectLst/>
                <a:latin typeface="+mn-lt"/>
                <a:ea typeface="+mn-ea"/>
                <a:cs typeface="+mn-cs"/>
              </a:rPr>
              <a:t>You will need to package per media.</a:t>
            </a:r>
            <a:r>
              <a:rPr lang="en-US" sz="1200" kern="1200" dirty="0" smtClean="0">
                <a:solidFill>
                  <a:schemeClr val="tx1"/>
                </a:solidFill>
                <a:effectLst/>
                <a:latin typeface="+mn-lt"/>
                <a:ea typeface="+mn-ea"/>
                <a:cs typeface="+mn-cs"/>
              </a:rPr>
              <a:t> Radio requires audio reports, broadcast requires either text or video reports, SMS requires text. </a:t>
            </a:r>
          </a:p>
          <a:p>
            <a:pPr lvl="0"/>
            <a:r>
              <a:rPr lang="en-US" sz="1200" b="1" kern="1200" dirty="0" smtClean="0">
                <a:solidFill>
                  <a:schemeClr val="tx1"/>
                </a:solidFill>
                <a:effectLst/>
                <a:latin typeface="+mn-lt"/>
                <a:ea typeface="+mn-ea"/>
                <a:cs typeface="+mn-cs"/>
              </a:rPr>
              <a:t>Make sure the response action is clear.</a:t>
            </a:r>
            <a:r>
              <a:rPr lang="en-US" sz="1200" kern="1200" dirty="0" smtClean="0">
                <a:solidFill>
                  <a:schemeClr val="tx1"/>
                </a:solidFill>
                <a:effectLst/>
                <a:latin typeface="+mn-lt"/>
                <a:ea typeface="+mn-ea"/>
                <a:cs typeface="+mn-cs"/>
              </a:rPr>
              <a:t> You’ve already practiced this in the simulations. Now it’s time to act. This is not a drill. There is a flash flood in your area. Move to higher ground immediately.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Universal</a:t>
            </a:r>
            <a:r>
              <a:rPr lang="en-US" sz="1200" kern="1200" baseline="0" dirty="0" smtClean="0">
                <a:solidFill>
                  <a:schemeClr val="tx1"/>
                </a:solidFill>
                <a:effectLst/>
                <a:latin typeface="+mn-lt"/>
                <a:ea typeface="+mn-ea"/>
                <a:cs typeface="+mn-cs"/>
              </a:rPr>
              <a:t> symbols. Flash flood. Food. Assemble. Government Hall</a:t>
            </a:r>
            <a:endParaRPr lang="en-US" sz="1200" kern="1200" dirty="0" smtClean="0">
              <a:solidFill>
                <a:schemeClr val="tx1"/>
              </a:solidFill>
              <a:effectLst/>
              <a:latin typeface="+mn-lt"/>
              <a:ea typeface="+mn-ea"/>
              <a:cs typeface="+mn-cs"/>
            </a:endParaRP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17</a:t>
            </a:fld>
            <a:endParaRPr lang="en-ZA"/>
          </a:p>
        </p:txBody>
      </p:sp>
    </p:spTree>
    <p:extLst>
      <p:ext uri="{BB962C8B-B14F-4D97-AF65-F5344CB8AC3E}">
        <p14:creationId xmlns:p14="http://schemas.microsoft.com/office/powerpoint/2010/main" val="1392385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Effectively, an emergency alert system allows the government to interrupt radio and TV broadcasts, or access cellphones, to issue early warnings. </a:t>
            </a:r>
          </a:p>
          <a:p>
            <a:endParaRPr lang="en-US" sz="1200"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WMO Common Alerting Protocol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Common Alerting Protocol (CAP) is an international standard format for emergency alerting and public warning. It is designed for "all-hazards", related to weather events, earthquakes, tsunami, volcanoes, public health, power outages, and many other emergencies. CAP is also designed for "all-media", including communications media ranging from sirens to cell phones, faxes, radio, television, and various digital communication networks based on the Internet.”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Where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Official CAP alerts for earthquake and volcano events around the world are already</a:t>
            </a:r>
          </a:p>
          <a:p>
            <a:r>
              <a:rPr lang="en-US" sz="1200" kern="1200" dirty="0" smtClean="0">
                <a:solidFill>
                  <a:schemeClr val="tx1"/>
                </a:solidFill>
                <a:effectLst/>
                <a:latin typeface="+mn-lt"/>
                <a:ea typeface="+mn-ea"/>
                <a:cs typeface="+mn-cs"/>
              </a:rPr>
              <a:t>available. Multi-language CAP alerts for weather across thirty-three nations in Europe are being</a:t>
            </a:r>
          </a:p>
          <a:p>
            <a:r>
              <a:rPr lang="en-US" sz="1200" kern="1200" dirty="0" smtClean="0">
                <a:solidFill>
                  <a:schemeClr val="tx1"/>
                </a:solidFill>
                <a:effectLst/>
                <a:latin typeface="+mn-lt"/>
                <a:ea typeface="+mn-ea"/>
                <a:cs typeface="+mn-cs"/>
              </a:rPr>
              <a:t>made available via </a:t>
            </a:r>
            <a:r>
              <a:rPr lang="en-US" sz="1200" kern="1200" dirty="0" err="1" smtClean="0">
                <a:solidFill>
                  <a:schemeClr val="tx1"/>
                </a:solidFill>
                <a:effectLst/>
                <a:latin typeface="+mn-lt"/>
                <a:ea typeface="+mn-ea"/>
                <a:cs typeface="+mn-cs"/>
              </a:rPr>
              <a:t>MeteoAlarm</a:t>
            </a:r>
            <a:r>
              <a:rPr lang="en-US" sz="1200" kern="1200" dirty="0" smtClean="0">
                <a:solidFill>
                  <a:schemeClr val="tx1"/>
                </a:solidFill>
                <a:effectLst/>
                <a:latin typeface="+mn-lt"/>
                <a:ea typeface="+mn-ea"/>
                <a:cs typeface="+mn-cs"/>
              </a:rPr>
              <a:t>. CAP-enabled systems are also implemented in Australia, Canada,</a:t>
            </a:r>
          </a:p>
          <a:p>
            <a:r>
              <a:rPr lang="en-US" sz="1200" kern="1200" dirty="0" smtClean="0">
                <a:solidFill>
                  <a:schemeClr val="tx1"/>
                </a:solidFill>
                <a:effectLst/>
                <a:latin typeface="+mn-lt"/>
                <a:ea typeface="+mn-ea"/>
                <a:cs typeface="+mn-cs"/>
              </a:rPr>
              <a:t>the Caribbean, South Africa, and the United States of America. Other nations actively</a:t>
            </a:r>
          </a:p>
          <a:p>
            <a:r>
              <a:rPr lang="en-US" sz="1200" kern="1200" dirty="0" smtClean="0">
                <a:solidFill>
                  <a:schemeClr val="tx1"/>
                </a:solidFill>
                <a:effectLst/>
                <a:latin typeface="+mn-lt"/>
                <a:ea typeface="+mn-ea"/>
                <a:cs typeface="+mn-cs"/>
              </a:rPr>
              <a:t>implementing CAP-enabled systems include Brazil, China, Germany, Sweden, and Sri Lanka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Benefits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key benefit of CAP is that the alert message sender can activate multiple warning</a:t>
            </a:r>
          </a:p>
          <a:p>
            <a:r>
              <a:rPr lang="en-US" sz="1200" kern="1200" dirty="0" smtClean="0">
                <a:solidFill>
                  <a:schemeClr val="tx1"/>
                </a:solidFill>
                <a:effectLst/>
                <a:latin typeface="+mn-lt"/>
                <a:ea typeface="+mn-ea"/>
                <a:cs typeface="+mn-cs"/>
              </a:rPr>
              <a:t>systems with a single input. Using a single input reduces the cost and complexity of notifying many</a:t>
            </a:r>
          </a:p>
          <a:p>
            <a:r>
              <a:rPr lang="en-US" sz="1200" kern="1200" dirty="0" smtClean="0">
                <a:solidFill>
                  <a:schemeClr val="tx1"/>
                </a:solidFill>
                <a:effectLst/>
                <a:latin typeface="+mn-lt"/>
                <a:ea typeface="+mn-ea"/>
                <a:cs typeface="+mn-cs"/>
              </a:rPr>
              <a:t>warning systems.</a:t>
            </a:r>
          </a:p>
          <a:p>
            <a:r>
              <a:rPr lang="en-US" sz="1200" kern="1200" dirty="0" smtClean="0">
                <a:solidFill>
                  <a:schemeClr val="tx1"/>
                </a:solidFill>
                <a:effectLst/>
                <a:latin typeface="+mn-lt"/>
                <a:ea typeface="+mn-ea"/>
                <a:cs typeface="+mn-cs"/>
              </a:rPr>
              <a:t>A further benefit of CAP for emergency managers is that standardized alerts from many</a:t>
            </a:r>
          </a:p>
          <a:p>
            <a:r>
              <a:rPr lang="en-US" sz="1200" kern="1200" dirty="0" smtClean="0">
                <a:solidFill>
                  <a:schemeClr val="tx1"/>
                </a:solidFill>
                <a:effectLst/>
                <a:latin typeface="+mn-lt"/>
                <a:ea typeface="+mn-ea"/>
                <a:cs typeface="+mn-cs"/>
              </a:rPr>
              <a:t>sources can be compiled for situational awareness and pattern detection. Managers are then able</a:t>
            </a:r>
          </a:p>
          <a:p>
            <a:r>
              <a:rPr lang="en-US" sz="1200" kern="1200" dirty="0" smtClean="0">
                <a:solidFill>
                  <a:schemeClr val="tx1"/>
                </a:solidFill>
                <a:effectLst/>
                <a:latin typeface="+mn-lt"/>
                <a:ea typeface="+mn-ea"/>
                <a:cs typeface="+mn-cs"/>
              </a:rPr>
              <a:t>to monitor at any one time the whole picture across all types of local, regional, and national alerts.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CAP is compatible with all kinds of public alerting information systems, including</a:t>
            </a:r>
          </a:p>
          <a:p>
            <a:r>
              <a:rPr lang="en-US" sz="1200" kern="1200" dirty="0" smtClean="0">
                <a:solidFill>
                  <a:schemeClr val="tx1"/>
                </a:solidFill>
                <a:effectLst/>
                <a:latin typeface="+mn-lt"/>
                <a:ea typeface="+mn-ea"/>
                <a:cs typeface="+mn-cs"/>
              </a:rPr>
              <a:t>broadcast radio and TV as well as data networks. Rather than being defined for a particular</a:t>
            </a:r>
          </a:p>
          <a:p>
            <a:r>
              <a:rPr lang="en-US" sz="1200" kern="1200" dirty="0" smtClean="0">
                <a:solidFill>
                  <a:schemeClr val="tx1"/>
                </a:solidFill>
                <a:effectLst/>
                <a:latin typeface="+mn-lt"/>
                <a:ea typeface="+mn-ea"/>
                <a:cs typeface="+mn-cs"/>
              </a:rPr>
              <a:t>communications technology, CAP defines a digital message format applicable to all types of alerts.</a:t>
            </a:r>
          </a:p>
          <a:p>
            <a:r>
              <a:rPr lang="en-US" sz="1200" kern="1200" dirty="0" smtClean="0">
                <a:solidFill>
                  <a:schemeClr val="tx1"/>
                </a:solidFill>
                <a:effectLst/>
                <a:latin typeface="+mn-lt"/>
                <a:ea typeface="+mn-ea"/>
                <a:cs typeface="+mn-cs"/>
              </a:rPr>
              <a:t>CAP is therefore compatible with new technologies such as Web services, as well as existing</a:t>
            </a:r>
          </a:p>
          <a:p>
            <a:r>
              <a:rPr lang="en-US" sz="1200" kern="1200" dirty="0" smtClean="0">
                <a:solidFill>
                  <a:schemeClr val="tx1"/>
                </a:solidFill>
                <a:effectLst/>
                <a:latin typeface="+mn-lt"/>
                <a:ea typeface="+mn-ea"/>
                <a:cs typeface="+mn-cs"/>
              </a:rPr>
              <a:t>formats. CAP is also very useful where alerting systems serve multi-lingual and special-needs</a:t>
            </a:r>
          </a:p>
          <a:p>
            <a:r>
              <a:rPr lang="en-US" sz="1200" kern="1200" dirty="0" smtClean="0">
                <a:solidFill>
                  <a:schemeClr val="tx1"/>
                </a:solidFill>
                <a:effectLst/>
                <a:latin typeface="+mn-lt"/>
                <a:ea typeface="+mn-ea"/>
                <a:cs typeface="+mn-cs"/>
              </a:rPr>
              <a:t>populations.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Making it happen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ACTIONS FOR AN ALERTING AUTHORITY</a:t>
            </a:r>
          </a:p>
          <a:p>
            <a:r>
              <a:rPr lang="en-US" sz="1200" kern="1200" dirty="0" smtClean="0">
                <a:solidFill>
                  <a:schemeClr val="tx1"/>
                </a:solidFill>
                <a:effectLst/>
                <a:latin typeface="+mn-lt"/>
                <a:ea typeface="+mn-ea"/>
                <a:cs typeface="+mn-cs"/>
              </a:rPr>
              <a:t>The actions listed below provide incremental steps toward an operational,</a:t>
            </a:r>
          </a:p>
          <a:p>
            <a:r>
              <a:rPr lang="en-US" sz="1200" kern="1200" dirty="0" smtClean="0">
                <a:solidFill>
                  <a:schemeClr val="tx1"/>
                </a:solidFill>
                <a:effectLst/>
                <a:latin typeface="+mn-lt"/>
                <a:ea typeface="+mn-ea"/>
                <a:cs typeface="+mn-cs"/>
              </a:rPr>
              <a:t>CAP-enabled emergency alerting system. The objective is that an alerting authority will be able to:</a:t>
            </a:r>
          </a:p>
          <a:p>
            <a:r>
              <a:rPr lang="en-US" sz="1200" kern="1200" dirty="0" smtClean="0">
                <a:solidFill>
                  <a:schemeClr val="tx1"/>
                </a:solidFill>
                <a:effectLst/>
                <a:latin typeface="+mn-lt"/>
                <a:ea typeface="+mn-ea"/>
                <a:cs typeface="+mn-cs"/>
              </a:rPr>
              <a:t>• Originate alerts in CAP format for any kind of hazard;</a:t>
            </a:r>
          </a:p>
          <a:p>
            <a:r>
              <a:rPr lang="en-US" sz="1200" kern="1200" dirty="0" smtClean="0">
                <a:solidFill>
                  <a:schemeClr val="tx1"/>
                </a:solidFill>
                <a:effectLst/>
                <a:latin typeface="+mn-lt"/>
                <a:ea typeface="+mn-ea"/>
                <a:cs typeface="+mn-cs"/>
              </a:rPr>
              <a:t>• Disseminate alerts in CAP format to the public via multiple delivery means; and,</a:t>
            </a:r>
          </a:p>
          <a:p>
            <a:r>
              <a:rPr lang="en-US" sz="1200" kern="1200" dirty="0" smtClean="0">
                <a:solidFill>
                  <a:schemeClr val="tx1"/>
                </a:solidFill>
                <a:effectLst/>
                <a:latin typeface="+mn-lt"/>
                <a:ea typeface="+mn-ea"/>
                <a:cs typeface="+mn-cs"/>
              </a:rPr>
              <a:t>• Share alert information in CAP format with other organizations such as other</a:t>
            </a:r>
          </a:p>
          <a:p>
            <a:r>
              <a:rPr lang="en-US" sz="1200" kern="1200" dirty="0" smtClean="0">
                <a:solidFill>
                  <a:schemeClr val="tx1"/>
                </a:solidFill>
                <a:effectLst/>
                <a:latin typeface="+mn-lt"/>
                <a:ea typeface="+mn-ea"/>
                <a:cs typeface="+mn-cs"/>
              </a:rPr>
              <a:t>government agencies (within and across nations), non-governmental</a:t>
            </a:r>
          </a:p>
          <a:p>
            <a:r>
              <a:rPr lang="en-US" sz="1200" kern="1200" dirty="0" smtClean="0">
                <a:solidFill>
                  <a:schemeClr val="tx1"/>
                </a:solidFill>
                <a:effectLst/>
                <a:latin typeface="+mn-lt"/>
                <a:ea typeface="+mn-ea"/>
                <a:cs typeface="+mn-cs"/>
              </a:rPr>
              <a:t>organizations (NGOs), and private sector entities.</a:t>
            </a:r>
          </a:p>
          <a:p>
            <a:r>
              <a:rPr lang="en-US" sz="1200" kern="1200" dirty="0" smtClean="0">
                <a:solidFill>
                  <a:schemeClr val="tx1"/>
                </a:solidFill>
                <a:effectLst/>
                <a:latin typeface="+mn-lt"/>
                <a:ea typeface="+mn-ea"/>
                <a:cs typeface="+mn-cs"/>
              </a:rPr>
              <a:t>Most of these actions could be initiated immediately by any alerting authority:</a:t>
            </a:r>
          </a:p>
          <a:p>
            <a:r>
              <a:rPr lang="en-US" sz="1200" kern="1200" dirty="0" smtClean="0">
                <a:solidFill>
                  <a:schemeClr val="tx1"/>
                </a:solidFill>
                <a:effectLst/>
                <a:latin typeface="+mn-lt"/>
                <a:ea typeface="+mn-ea"/>
                <a:cs typeface="+mn-cs"/>
              </a:rPr>
              <a:t>1. Learn Some Basics About CAP;</a:t>
            </a:r>
          </a:p>
          <a:p>
            <a:r>
              <a:rPr lang="en-US" sz="1200" kern="1200" dirty="0" smtClean="0">
                <a:solidFill>
                  <a:schemeClr val="tx1"/>
                </a:solidFill>
                <a:effectLst/>
                <a:latin typeface="+mn-lt"/>
                <a:ea typeface="+mn-ea"/>
                <a:cs typeface="+mn-cs"/>
              </a:rPr>
              <a:t>2. Use Existing CAP Sources;</a:t>
            </a:r>
          </a:p>
          <a:p>
            <a:r>
              <a:rPr lang="en-US" sz="1200" kern="1200" dirty="0" smtClean="0">
                <a:solidFill>
                  <a:schemeClr val="tx1"/>
                </a:solidFill>
                <a:effectLst/>
                <a:latin typeface="+mn-lt"/>
                <a:ea typeface="+mn-ea"/>
                <a:cs typeface="+mn-cs"/>
              </a:rPr>
              <a:t>3. Consider Tools to Convert Inputs into CAP;</a:t>
            </a:r>
          </a:p>
          <a:p>
            <a:r>
              <a:rPr lang="en-US" sz="1200" kern="1200" dirty="0" smtClean="0">
                <a:solidFill>
                  <a:schemeClr val="tx1"/>
                </a:solidFill>
                <a:effectLst/>
                <a:latin typeface="+mn-lt"/>
                <a:ea typeface="+mn-ea"/>
                <a:cs typeface="+mn-cs"/>
              </a:rPr>
              <a:t>4. Acquire CAP Mapping Tools;</a:t>
            </a:r>
          </a:p>
          <a:p>
            <a:r>
              <a:rPr lang="en-US" sz="1200" kern="1200" dirty="0" smtClean="0">
                <a:solidFill>
                  <a:schemeClr val="tx1"/>
                </a:solidFill>
                <a:effectLst/>
                <a:latin typeface="+mn-lt"/>
                <a:ea typeface="+mn-ea"/>
                <a:cs typeface="+mn-cs"/>
              </a:rPr>
              <a:t>5. Implement CAP Alert Source;</a:t>
            </a:r>
          </a:p>
          <a:p>
            <a:r>
              <a:rPr lang="en-US" sz="1200" kern="1200" dirty="0" smtClean="0">
                <a:solidFill>
                  <a:schemeClr val="tx1"/>
                </a:solidFill>
                <a:effectLst/>
                <a:latin typeface="+mn-lt"/>
                <a:ea typeface="+mn-ea"/>
                <a:cs typeface="+mn-cs"/>
              </a:rPr>
              <a:t>6. Publish a CAP Alert News Feed;</a:t>
            </a:r>
          </a:p>
          <a:p>
            <a:r>
              <a:rPr lang="en-US" sz="1200" kern="1200" dirty="0" smtClean="0">
                <a:solidFill>
                  <a:schemeClr val="tx1"/>
                </a:solidFill>
                <a:effectLst/>
                <a:latin typeface="+mn-lt"/>
                <a:ea typeface="+mn-ea"/>
                <a:cs typeface="+mn-cs"/>
              </a:rPr>
              <a:t>7. Register an Alerting Authority;</a:t>
            </a:r>
          </a:p>
          <a:p>
            <a:r>
              <a:rPr lang="en-US" sz="1200" kern="1200" dirty="0" smtClean="0">
                <a:solidFill>
                  <a:schemeClr val="tx1"/>
                </a:solidFill>
                <a:effectLst/>
                <a:latin typeface="+mn-lt"/>
                <a:ea typeface="+mn-ea"/>
                <a:cs typeface="+mn-cs"/>
              </a:rPr>
              <a:t>8. Choose an Internet Host for CAP Sources and News Feeds;</a:t>
            </a:r>
          </a:p>
          <a:p>
            <a:r>
              <a:rPr lang="en-US" sz="1200" kern="1200" dirty="0" smtClean="0">
                <a:solidFill>
                  <a:schemeClr val="tx1"/>
                </a:solidFill>
                <a:effectLst/>
                <a:latin typeface="+mn-lt"/>
                <a:ea typeface="+mn-ea"/>
                <a:cs typeface="+mn-cs"/>
              </a:rPr>
              <a:t>9. Consider Other Interfaces for CAP Dissemination; and,</a:t>
            </a:r>
          </a:p>
          <a:p>
            <a:r>
              <a:rPr lang="en-US" sz="1200" kern="1200" dirty="0" smtClean="0">
                <a:solidFill>
                  <a:schemeClr val="tx1"/>
                </a:solidFill>
                <a:effectLst/>
                <a:latin typeface="+mn-lt"/>
                <a:ea typeface="+mn-ea"/>
                <a:cs typeface="+mn-cs"/>
              </a:rPr>
              <a:t>10. Develop Public Outreach and Education.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simple terms, the emergency alerting process can be viewed as </a:t>
            </a:r>
            <a:r>
              <a:rPr lang="en-US" sz="1200" kern="1200" dirty="0" err="1" smtClean="0">
                <a:solidFill>
                  <a:schemeClr val="tx1"/>
                </a:solidFill>
                <a:effectLst/>
                <a:latin typeface="+mn-lt"/>
                <a:ea typeface="+mn-ea"/>
                <a:cs typeface="+mn-cs"/>
              </a:rPr>
              <a:t>centred</a:t>
            </a:r>
            <a:r>
              <a:rPr lang="en-US" sz="1200" kern="1200" dirty="0" smtClean="0">
                <a:solidFill>
                  <a:schemeClr val="tx1"/>
                </a:solidFill>
                <a:effectLst/>
                <a:latin typeface="+mn-lt"/>
                <a:ea typeface="+mn-ea"/>
                <a:cs typeface="+mn-cs"/>
              </a:rPr>
              <a:t> on an</a:t>
            </a:r>
          </a:p>
          <a:p>
            <a:r>
              <a:rPr lang="en-US" sz="1200" kern="1200" dirty="0" smtClean="0">
                <a:solidFill>
                  <a:schemeClr val="tx1"/>
                </a:solidFill>
                <a:effectLst/>
                <a:latin typeface="+mn-lt"/>
                <a:ea typeface="+mn-ea"/>
                <a:cs typeface="+mn-cs"/>
              </a:rPr>
              <a:t>alerting authority and having three parts: hazard threat data and alerts are communicated as input;</a:t>
            </a:r>
          </a:p>
          <a:p>
            <a:r>
              <a:rPr lang="en-US" sz="1200" kern="1200" dirty="0" smtClean="0">
                <a:solidFill>
                  <a:schemeClr val="tx1"/>
                </a:solidFill>
                <a:effectLst/>
                <a:latin typeface="+mn-lt"/>
                <a:ea typeface="+mn-ea"/>
                <a:cs typeface="+mn-cs"/>
              </a:rPr>
              <a:t>the alerting authority decides on appropriate actions; and alerting messages are then disseminated</a:t>
            </a:r>
          </a:p>
          <a:p>
            <a:r>
              <a:rPr lang="en-US" sz="1200" kern="1200" dirty="0" smtClean="0">
                <a:solidFill>
                  <a:schemeClr val="tx1"/>
                </a:solidFill>
                <a:effectLst/>
                <a:latin typeface="+mn-lt"/>
                <a:ea typeface="+mn-ea"/>
                <a:cs typeface="+mn-cs"/>
              </a:rPr>
              <a:t>to various audiences (other authorities, responders, general public, etc.).</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Acquire CAP Mapping Tools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Mapping of hazard threats and incidents is often of interest to an originator or user of</a:t>
            </a:r>
          </a:p>
          <a:p>
            <a:r>
              <a:rPr lang="en-US" sz="1200" kern="1200" dirty="0" smtClean="0">
                <a:solidFill>
                  <a:schemeClr val="tx1"/>
                </a:solidFill>
                <a:effectLst/>
                <a:latin typeface="+mn-lt"/>
                <a:ea typeface="+mn-ea"/>
                <a:cs typeface="+mn-cs"/>
              </a:rPr>
              <a:t>CAP format alerting information. For the originator of an alert, software lets the originator draw an</a:t>
            </a:r>
          </a:p>
          <a:p>
            <a:r>
              <a:rPr lang="en-US" sz="1200" kern="1200" dirty="0" smtClean="0">
                <a:solidFill>
                  <a:schemeClr val="tx1"/>
                </a:solidFill>
                <a:effectLst/>
                <a:latin typeface="+mn-lt"/>
                <a:ea typeface="+mn-ea"/>
                <a:cs typeface="+mn-cs"/>
              </a:rPr>
              <a:t>alert area on a map and generates the set of latitude/longitude points describing the area</a:t>
            </a:r>
          </a:p>
          <a:p>
            <a:r>
              <a:rPr lang="en-US" sz="1200" kern="1200" dirty="0" smtClean="0">
                <a:solidFill>
                  <a:schemeClr val="tx1"/>
                </a:solidFill>
                <a:effectLst/>
                <a:latin typeface="+mn-lt"/>
                <a:ea typeface="+mn-ea"/>
                <a:cs typeface="+mn-cs"/>
              </a:rPr>
              <a:t>(in CAP, either a polygon or a circle). Software for generating CAP alerts or annotating maps that</a:t>
            </a:r>
          </a:p>
          <a:p>
            <a:r>
              <a:rPr lang="en-US" sz="1200" kern="1200" dirty="0" smtClean="0">
                <a:solidFill>
                  <a:schemeClr val="tx1"/>
                </a:solidFill>
                <a:effectLst/>
                <a:latin typeface="+mn-lt"/>
                <a:ea typeface="+mn-ea"/>
                <a:cs typeface="+mn-cs"/>
              </a:rPr>
              <a:t>incorporate CAP alerts is available in commercial products and as freeware, supporting most of the</a:t>
            </a:r>
          </a:p>
          <a:p>
            <a:r>
              <a:rPr lang="en-US" sz="1200" kern="1200" dirty="0" smtClean="0">
                <a:solidFill>
                  <a:schemeClr val="tx1"/>
                </a:solidFill>
                <a:effectLst/>
                <a:latin typeface="+mn-lt"/>
                <a:ea typeface="+mn-ea"/>
                <a:cs typeface="+mn-cs"/>
              </a:rPr>
              <a:t>platforms in common use: PC's, smart phones, tablets, </a:t>
            </a:r>
            <a:r>
              <a:rPr lang="en-US" sz="1200" kern="1200" dirty="0" err="1" smtClean="0">
                <a:solidFill>
                  <a:schemeClr val="tx1"/>
                </a:solidFill>
                <a:effectLst/>
                <a:latin typeface="+mn-lt"/>
                <a:ea typeface="+mn-ea"/>
                <a:cs typeface="+mn-cs"/>
              </a:rPr>
              <a:t>etc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4.5 Implement CAP Alert Source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realize CAP-enabled alerting, the key requirement is that alerting authorities</a:t>
            </a:r>
          </a:p>
          <a:p>
            <a:r>
              <a:rPr lang="en-US" sz="1200" kern="1200" dirty="0" smtClean="0">
                <a:solidFill>
                  <a:schemeClr val="tx1"/>
                </a:solidFill>
                <a:effectLst/>
                <a:latin typeface="+mn-lt"/>
                <a:ea typeface="+mn-ea"/>
                <a:cs typeface="+mn-cs"/>
              </a:rPr>
              <a:t>disseminate at least some of their alerting information in CAP format. Therefore, the alerting</a:t>
            </a:r>
          </a:p>
          <a:p>
            <a:r>
              <a:rPr lang="en-US" sz="1200" kern="1200" dirty="0" smtClean="0">
                <a:solidFill>
                  <a:schemeClr val="tx1"/>
                </a:solidFill>
                <a:effectLst/>
                <a:latin typeface="+mn-lt"/>
                <a:ea typeface="+mn-ea"/>
                <a:cs typeface="+mn-cs"/>
              </a:rPr>
              <a:t>authority should implement at least one dissemination source of CAP format alerting information</a:t>
            </a:r>
          </a:p>
          <a:p>
            <a:r>
              <a:rPr lang="en-US" sz="1200" kern="1200" dirty="0" smtClean="0">
                <a:solidFill>
                  <a:schemeClr val="tx1"/>
                </a:solidFill>
                <a:effectLst/>
                <a:latin typeface="+mn-lt"/>
                <a:ea typeface="+mn-ea"/>
                <a:cs typeface="+mn-cs"/>
              </a:rPr>
              <a:t>(freeware for generating CAP alerts is described in Example B). Access to CAP format sources</a:t>
            </a:r>
          </a:p>
          <a:p>
            <a:r>
              <a:rPr lang="en-US" sz="1200" kern="1200" dirty="0" smtClean="0">
                <a:solidFill>
                  <a:schemeClr val="tx1"/>
                </a:solidFill>
                <a:effectLst/>
                <a:latin typeface="+mn-lt"/>
                <a:ea typeface="+mn-ea"/>
                <a:cs typeface="+mn-cs"/>
              </a:rPr>
              <a:t>may be restricted to access within the emergency management community initially, but publicly</a:t>
            </a:r>
          </a:p>
          <a:p>
            <a:r>
              <a:rPr lang="en-US" sz="1200" kern="1200" dirty="0" smtClean="0">
                <a:solidFill>
                  <a:schemeClr val="tx1"/>
                </a:solidFill>
                <a:effectLst/>
                <a:latin typeface="+mn-lt"/>
                <a:ea typeface="+mn-ea"/>
                <a:cs typeface="+mn-cs"/>
              </a:rPr>
              <a:t>accessible CAP format sources should be made available eventually..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4.6 Publish a CAP Alert News Feed</a:t>
            </a:r>
          </a:p>
          <a:p>
            <a:r>
              <a:rPr lang="en-US" sz="1200" kern="1200" dirty="0" smtClean="0">
                <a:solidFill>
                  <a:schemeClr val="tx1"/>
                </a:solidFill>
                <a:effectLst/>
                <a:latin typeface="+mn-lt"/>
                <a:ea typeface="+mn-ea"/>
                <a:cs typeface="+mn-cs"/>
              </a:rPr>
              <a:t>A source of CAP format alerting information is like a collection of news articles.</a:t>
            </a:r>
          </a:p>
          <a:p>
            <a:r>
              <a:rPr lang="en-US" sz="1200" kern="1200" dirty="0" smtClean="0">
                <a:solidFill>
                  <a:schemeClr val="tx1"/>
                </a:solidFill>
                <a:effectLst/>
                <a:latin typeface="+mn-lt"/>
                <a:ea typeface="+mn-ea"/>
                <a:cs typeface="+mn-cs"/>
              </a:rPr>
              <a:t>To expose those articles to potential users, the items in the source should be published as a "news</a:t>
            </a:r>
          </a:p>
          <a:p>
            <a:r>
              <a:rPr lang="en-US" sz="1200" kern="1200" dirty="0" smtClean="0">
                <a:solidFill>
                  <a:schemeClr val="tx1"/>
                </a:solidFill>
                <a:effectLst/>
                <a:latin typeface="+mn-lt"/>
                <a:ea typeface="+mn-ea"/>
                <a:cs typeface="+mn-cs"/>
              </a:rPr>
              <a:t>feed". The alerting authority implements an Internet-accessible news feed associated with one or</a:t>
            </a:r>
          </a:p>
          <a:p>
            <a:r>
              <a:rPr lang="en-US" sz="1200" kern="1200" dirty="0" smtClean="0">
                <a:solidFill>
                  <a:schemeClr val="tx1"/>
                </a:solidFill>
                <a:effectLst/>
                <a:latin typeface="+mn-lt"/>
                <a:ea typeface="+mn-ea"/>
                <a:cs typeface="+mn-cs"/>
              </a:rPr>
              <a:t>more of its sources of CAP format alerting information.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4.7 Register an Alerting Authority</a:t>
            </a:r>
          </a:p>
          <a:p>
            <a:r>
              <a:rPr lang="en-US" sz="1200" kern="1200" dirty="0" smtClean="0">
                <a:solidFill>
                  <a:schemeClr val="tx1"/>
                </a:solidFill>
                <a:effectLst/>
                <a:latin typeface="+mn-lt"/>
                <a:ea typeface="+mn-ea"/>
                <a:cs typeface="+mn-cs"/>
              </a:rPr>
              <a:t>The CAP format alerting information available via RSS feeds is of interest not only to</a:t>
            </a:r>
          </a:p>
          <a:p>
            <a:r>
              <a:rPr lang="en-US" sz="1200" kern="1200" dirty="0" smtClean="0">
                <a:solidFill>
                  <a:schemeClr val="tx1"/>
                </a:solidFill>
                <a:effectLst/>
                <a:latin typeface="+mn-lt"/>
                <a:ea typeface="+mn-ea"/>
                <a:cs typeface="+mn-cs"/>
              </a:rPr>
              <a:t>emergency management offices but to many other individuals and organizations involved in</a:t>
            </a:r>
          </a:p>
          <a:p>
            <a:r>
              <a:rPr lang="en-US" sz="1200" kern="1200" dirty="0" smtClean="0">
                <a:solidFill>
                  <a:schemeClr val="tx1"/>
                </a:solidFill>
                <a:effectLst/>
                <a:latin typeface="+mn-lt"/>
                <a:ea typeface="+mn-ea"/>
                <a:cs typeface="+mn-cs"/>
              </a:rPr>
              <a:t>evaluating hazard threats, reporting, alerting, dispatching, or otherwise dealing with the effects of</a:t>
            </a:r>
          </a:p>
          <a:p>
            <a:r>
              <a:rPr lang="en-US" sz="1200" kern="1200" dirty="0" smtClean="0">
                <a:solidFill>
                  <a:schemeClr val="tx1"/>
                </a:solidFill>
                <a:effectLst/>
                <a:latin typeface="+mn-lt"/>
                <a:ea typeface="+mn-ea"/>
                <a:cs typeface="+mn-cs"/>
              </a:rPr>
              <a:t>emergency situations. But, potential users need a mechanism to help them discover these sources</a:t>
            </a:r>
          </a:p>
          <a:p>
            <a:r>
              <a:rPr lang="en-US" sz="1200" kern="1200" dirty="0" smtClean="0">
                <a:solidFill>
                  <a:schemeClr val="tx1"/>
                </a:solidFill>
                <a:effectLst/>
                <a:latin typeface="+mn-lt"/>
                <a:ea typeface="+mn-ea"/>
                <a:cs typeface="+mn-cs"/>
              </a:rPr>
              <a:t>and CAP news feeds. In keeping with WMO and ITU recommendations, alerting authorities that</a:t>
            </a:r>
          </a:p>
          <a:p>
            <a:r>
              <a:rPr lang="en-US" sz="1200" kern="1200" dirty="0" smtClean="0">
                <a:solidFill>
                  <a:schemeClr val="tx1"/>
                </a:solidFill>
                <a:effectLst/>
                <a:latin typeface="+mn-lt"/>
                <a:ea typeface="+mn-ea"/>
                <a:cs typeface="+mn-cs"/>
              </a:rPr>
              <a:t>are endorsed by governments should have their alerting information sources and/or CAP news</a:t>
            </a:r>
          </a:p>
          <a:p>
            <a:r>
              <a:rPr lang="en-US" sz="1200" kern="1200" dirty="0" smtClean="0">
                <a:solidFill>
                  <a:schemeClr val="tx1"/>
                </a:solidFill>
                <a:effectLst/>
                <a:latin typeface="+mn-lt"/>
                <a:ea typeface="+mn-ea"/>
                <a:cs typeface="+mn-cs"/>
              </a:rPr>
              <a:t>feeds registered at least in the international WMO Register of Alerting Authorities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Consider Other Interfaces for CAP Dissemination</a:t>
            </a:r>
          </a:p>
          <a:p>
            <a:r>
              <a:rPr lang="en-US" sz="1200" kern="1200" dirty="0" smtClean="0">
                <a:solidFill>
                  <a:schemeClr val="tx1"/>
                </a:solidFill>
                <a:effectLst/>
                <a:latin typeface="+mn-lt"/>
                <a:ea typeface="+mn-ea"/>
                <a:cs typeface="+mn-cs"/>
              </a:rPr>
              <a:t>Many communication facilities can be used to meet the dissemination objectives of an</a:t>
            </a:r>
          </a:p>
          <a:p>
            <a:r>
              <a:rPr lang="en-US" sz="1200" kern="1200" dirty="0" smtClean="0">
                <a:solidFill>
                  <a:schemeClr val="tx1"/>
                </a:solidFill>
                <a:effectLst/>
                <a:latin typeface="+mn-lt"/>
                <a:ea typeface="+mn-ea"/>
                <a:cs typeface="+mn-cs"/>
              </a:rPr>
              <a:t>alerting authority, especially as the emergency alerting system becomes CAP-enabled. Tools for</a:t>
            </a:r>
          </a:p>
          <a:p>
            <a:r>
              <a:rPr lang="en-US" sz="1200" kern="1200" dirty="0" smtClean="0">
                <a:solidFill>
                  <a:schemeClr val="tx1"/>
                </a:solidFill>
                <a:effectLst/>
                <a:latin typeface="+mn-lt"/>
                <a:ea typeface="+mn-ea"/>
                <a:cs typeface="+mn-cs"/>
              </a:rPr>
              <a:t>interfacing CAP messages to many specific communication facilities are available now: tools for</a:t>
            </a:r>
          </a:p>
          <a:p>
            <a:r>
              <a:rPr lang="en-US" sz="1200" kern="1200" dirty="0" smtClean="0">
                <a:solidFill>
                  <a:schemeClr val="tx1"/>
                </a:solidFill>
                <a:effectLst/>
                <a:latin typeface="+mn-lt"/>
                <a:ea typeface="+mn-ea"/>
                <a:cs typeface="+mn-cs"/>
              </a:rPr>
              <a:t>triggering sirens, calling telephones, sending faxes, e-mails, and SMS messages, converting text</a:t>
            </a:r>
          </a:p>
          <a:p>
            <a:r>
              <a:rPr lang="en-US" sz="1200" kern="1200" dirty="0" smtClean="0">
                <a:solidFill>
                  <a:schemeClr val="tx1"/>
                </a:solidFill>
                <a:effectLst/>
                <a:latin typeface="+mn-lt"/>
                <a:ea typeface="+mn-ea"/>
                <a:cs typeface="+mn-cs"/>
              </a:rPr>
              <a:t>to speech, translating to additional languages, re-directing traffic, etc. The cost effectiveness of</a:t>
            </a:r>
          </a:p>
          <a:p>
            <a:r>
              <a:rPr lang="en-US" sz="1200" kern="1200" dirty="0" smtClean="0">
                <a:solidFill>
                  <a:schemeClr val="tx1"/>
                </a:solidFill>
                <a:effectLst/>
                <a:latin typeface="+mn-lt"/>
                <a:ea typeface="+mn-ea"/>
                <a:cs typeface="+mn-cs"/>
              </a:rPr>
              <a:t>developing and/or deploying such tools varies according to the particular technologies involved</a:t>
            </a:r>
          </a:p>
          <a:p>
            <a:r>
              <a:rPr lang="en-US" sz="1200" kern="1200" dirty="0" smtClean="0">
                <a:solidFill>
                  <a:schemeClr val="tx1"/>
                </a:solidFill>
                <a:effectLst/>
                <a:latin typeface="+mn-lt"/>
                <a:ea typeface="+mn-ea"/>
                <a:cs typeface="+mn-cs"/>
              </a:rPr>
              <a:t>(hardware and/or software) and how the facilities are deployed.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Develop Public Outreach and Education</a:t>
            </a:r>
          </a:p>
          <a:p>
            <a:r>
              <a:rPr lang="en-US" sz="1200" kern="1200" dirty="0" smtClean="0">
                <a:solidFill>
                  <a:schemeClr val="tx1"/>
                </a:solidFill>
                <a:effectLst/>
                <a:latin typeface="+mn-lt"/>
                <a:ea typeface="+mn-ea"/>
                <a:cs typeface="+mn-cs"/>
              </a:rPr>
              <a:t>The objective of public outreach and</a:t>
            </a:r>
          </a:p>
          <a:p>
            <a:r>
              <a:rPr lang="en-US" sz="1200" kern="1200" dirty="0" smtClean="0">
                <a:solidFill>
                  <a:schemeClr val="tx1"/>
                </a:solidFill>
                <a:effectLst/>
                <a:latin typeface="+mn-lt"/>
                <a:ea typeface="+mn-ea"/>
                <a:cs typeface="+mn-cs"/>
              </a:rPr>
              <a:t>education is that the public becomes</a:t>
            </a:r>
          </a:p>
          <a:p>
            <a:r>
              <a:rPr lang="en-US" sz="1200" kern="1200" dirty="0" smtClean="0">
                <a:solidFill>
                  <a:schemeClr val="tx1"/>
                </a:solidFill>
                <a:effectLst/>
                <a:latin typeface="+mn-lt"/>
                <a:ea typeface="+mn-ea"/>
                <a:cs typeface="+mn-cs"/>
              </a:rPr>
              <a:t>aware of the new opportunities for</a:t>
            </a:r>
          </a:p>
          <a:p>
            <a:r>
              <a:rPr lang="en-US" sz="1200" kern="1200" dirty="0" smtClean="0">
                <a:solidFill>
                  <a:schemeClr val="tx1"/>
                </a:solidFill>
                <a:effectLst/>
                <a:latin typeface="+mn-lt"/>
                <a:ea typeface="+mn-ea"/>
                <a:cs typeface="+mn-cs"/>
              </a:rPr>
              <a:t>enhanced alerting as the implementation of</a:t>
            </a:r>
          </a:p>
          <a:p>
            <a:r>
              <a:rPr lang="en-US" sz="1200" kern="1200" dirty="0" smtClean="0">
                <a:solidFill>
                  <a:schemeClr val="tx1"/>
                </a:solidFill>
                <a:effectLst/>
                <a:latin typeface="+mn-lt"/>
                <a:ea typeface="+mn-ea"/>
                <a:cs typeface="+mn-cs"/>
              </a:rPr>
              <a:t>a CAP-enabled approach proceeds. The</a:t>
            </a:r>
          </a:p>
          <a:p>
            <a:r>
              <a:rPr lang="en-US" sz="1200" kern="1200" dirty="0" smtClean="0">
                <a:solidFill>
                  <a:schemeClr val="tx1"/>
                </a:solidFill>
                <a:effectLst/>
                <a:latin typeface="+mn-lt"/>
                <a:ea typeface="+mn-ea"/>
                <a:cs typeface="+mn-cs"/>
              </a:rPr>
              <a:t>outreach and education could be based on</a:t>
            </a:r>
          </a:p>
          <a:p>
            <a:r>
              <a:rPr lang="en-US" sz="1200" kern="1200" dirty="0" smtClean="0">
                <a:solidFill>
                  <a:schemeClr val="tx1"/>
                </a:solidFill>
                <a:effectLst/>
                <a:latin typeface="+mn-lt"/>
                <a:ea typeface="+mn-ea"/>
                <a:cs typeface="+mn-cs"/>
              </a:rPr>
              <a:t>freely available products developed</a:t>
            </a:r>
          </a:p>
          <a:p>
            <a:r>
              <a:rPr lang="en-US" sz="1200" kern="1200" dirty="0" smtClean="0">
                <a:solidFill>
                  <a:schemeClr val="tx1"/>
                </a:solidFill>
                <a:effectLst/>
                <a:latin typeface="+mn-lt"/>
                <a:ea typeface="+mn-ea"/>
                <a:cs typeface="+mn-cs"/>
              </a:rPr>
              <a:t>elsewhere, such as the Aruba products at</a:t>
            </a: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kynthiaart.com</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ews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aruba</a:t>
            </a:r>
            <a:r>
              <a:rPr lang="en-US" sz="1200" kern="1200" dirty="0" smtClean="0">
                <a:solidFill>
                  <a:schemeClr val="tx1"/>
                </a:solidFill>
                <a:effectLst/>
                <a:latin typeface="+mn-lt"/>
                <a:ea typeface="+mn-ea"/>
                <a:cs typeface="+mn-cs"/>
              </a:rPr>
              <a:t>/. That set</a:t>
            </a:r>
          </a:p>
          <a:p>
            <a:r>
              <a:rPr lang="en-US" sz="1200" kern="1200" dirty="0" smtClean="0">
                <a:solidFill>
                  <a:schemeClr val="tx1"/>
                </a:solidFill>
                <a:effectLst/>
                <a:latin typeface="+mn-lt"/>
                <a:ea typeface="+mn-ea"/>
                <a:cs typeface="+mn-cs"/>
              </a:rPr>
              <a:t>includes Fact Sheets, Alerting Videos,</a:t>
            </a:r>
          </a:p>
          <a:p>
            <a:r>
              <a:rPr lang="en-US" sz="1200" kern="1200" dirty="0" smtClean="0">
                <a:solidFill>
                  <a:schemeClr val="tx1"/>
                </a:solidFill>
                <a:effectLst/>
                <a:latin typeface="+mn-lt"/>
                <a:ea typeface="+mn-ea"/>
                <a:cs typeface="+mn-cs"/>
              </a:rPr>
              <a:t>Posters, Bumper Stickers, PC</a:t>
            </a:r>
          </a:p>
          <a:p>
            <a:r>
              <a:rPr lang="en-US" sz="1200" kern="1200" dirty="0" smtClean="0">
                <a:solidFill>
                  <a:schemeClr val="tx1"/>
                </a:solidFill>
                <a:effectLst/>
                <a:latin typeface="+mn-lt"/>
                <a:ea typeface="+mn-ea"/>
                <a:cs typeface="+mn-cs"/>
              </a:rPr>
              <a:t>Presentations, a Link button for Websites,</a:t>
            </a:r>
          </a:p>
          <a:p>
            <a:r>
              <a:rPr lang="en-US" sz="1200" kern="1200" dirty="0" smtClean="0">
                <a:solidFill>
                  <a:schemeClr val="tx1"/>
                </a:solidFill>
                <a:effectLst/>
                <a:latin typeface="+mn-lt"/>
                <a:ea typeface="+mn-ea"/>
                <a:cs typeface="+mn-cs"/>
              </a:rPr>
              <a:t>and Sponsor Logo designs.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 TOOLS</a:t>
            </a:r>
          </a:p>
          <a:p>
            <a:r>
              <a:rPr lang="en-US" sz="1200" kern="1200" dirty="0" smtClean="0">
                <a:solidFill>
                  <a:schemeClr val="tx1"/>
                </a:solidFill>
                <a:effectLst/>
                <a:latin typeface="+mn-lt"/>
                <a:ea typeface="+mn-ea"/>
                <a:cs typeface="+mn-cs"/>
              </a:rPr>
              <a:t>Example A: Subscribing to a CAP News Feed</a:t>
            </a:r>
          </a:p>
          <a:p>
            <a:r>
              <a:rPr lang="en-US" sz="1200" kern="1200" dirty="0" smtClean="0">
                <a:solidFill>
                  <a:schemeClr val="tx1"/>
                </a:solidFill>
                <a:effectLst/>
                <a:latin typeface="+mn-lt"/>
                <a:ea typeface="+mn-ea"/>
                <a:cs typeface="+mn-cs"/>
              </a:rPr>
              <a:t>The alerting authority can begin immediately to use existing authoritative CAP sources</a:t>
            </a:r>
          </a:p>
          <a:p>
            <a:r>
              <a:rPr lang="en-US" sz="1200" kern="1200" dirty="0" smtClean="0">
                <a:solidFill>
                  <a:schemeClr val="tx1"/>
                </a:solidFill>
                <a:effectLst/>
                <a:latin typeface="+mn-lt"/>
                <a:ea typeface="+mn-ea"/>
                <a:cs typeface="+mn-cs"/>
              </a:rPr>
              <a:t>that are available on the Internet as RSS news feeds. All Web browsers have a built-in function for</a:t>
            </a:r>
          </a:p>
          <a:p>
            <a:r>
              <a:rPr lang="en-US" sz="1200" kern="1200" dirty="0" smtClean="0">
                <a:solidFill>
                  <a:schemeClr val="tx1"/>
                </a:solidFill>
                <a:effectLst/>
                <a:latin typeface="+mn-lt"/>
                <a:ea typeface="+mn-ea"/>
                <a:cs typeface="+mn-cs"/>
              </a:rPr>
              <a:t>subscribing to news feeds and this is easily applied to CAP alerts in the news feed format. For</a:t>
            </a:r>
          </a:p>
          <a:p>
            <a:r>
              <a:rPr lang="en-US" sz="1200" kern="1200" dirty="0" smtClean="0">
                <a:solidFill>
                  <a:schemeClr val="tx1"/>
                </a:solidFill>
                <a:effectLst/>
                <a:latin typeface="+mn-lt"/>
                <a:ea typeface="+mn-ea"/>
                <a:cs typeface="+mn-cs"/>
              </a:rPr>
              <a:t>instance, "Watches, Warnings, or Advisories for East Caribbean" from the US NOAA/NWS are</a:t>
            </a:r>
          </a:p>
          <a:p>
            <a:r>
              <a:rPr lang="en-US" sz="1200" kern="1200" dirty="0" smtClean="0">
                <a:solidFill>
                  <a:schemeClr val="tx1"/>
                </a:solidFill>
                <a:effectLst/>
                <a:latin typeface="+mn-lt"/>
                <a:ea typeface="+mn-ea"/>
                <a:cs typeface="+mn-cs"/>
              </a:rPr>
              <a:t>available online as shown below[6].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simple CAP Alerting Tool is presented here as an example of software for creating,</a:t>
            </a:r>
          </a:p>
          <a:p>
            <a:r>
              <a:rPr lang="en-US" sz="1200" kern="1200" dirty="0" smtClean="0">
                <a:solidFill>
                  <a:schemeClr val="tx1"/>
                </a:solidFill>
                <a:effectLst/>
                <a:latin typeface="+mn-lt"/>
                <a:ea typeface="+mn-ea"/>
                <a:cs typeface="+mn-cs"/>
              </a:rPr>
              <a:t>editing, and issuing CAP alerts. In common with most CAP-enabled software, this free and open</a:t>
            </a:r>
          </a:p>
          <a:p>
            <a:r>
              <a:rPr lang="en-US" sz="1200" kern="1200" dirty="0" smtClean="0">
                <a:solidFill>
                  <a:schemeClr val="tx1"/>
                </a:solidFill>
                <a:effectLst/>
                <a:latin typeface="+mn-lt"/>
                <a:ea typeface="+mn-ea"/>
                <a:cs typeface="+mn-cs"/>
              </a:rPr>
              <a:t>source software requires only a Web browser and runs on a local host server or a host server</a:t>
            </a:r>
          </a:p>
          <a:p>
            <a:r>
              <a:rPr lang="en-US" sz="1200" kern="1200" dirty="0" smtClean="0">
                <a:solidFill>
                  <a:schemeClr val="tx1"/>
                </a:solidFill>
                <a:effectLst/>
                <a:latin typeface="+mn-lt"/>
                <a:ea typeface="+mn-ea"/>
                <a:cs typeface="+mn-cs"/>
              </a:rPr>
              <a:t>anywhere on the Internet (this particular freeware is Java code designed to run on Apache/Tomcat</a:t>
            </a:r>
          </a:p>
          <a:p>
            <a:r>
              <a:rPr lang="en-US" sz="1200" kern="1200" dirty="0" smtClean="0">
                <a:solidFill>
                  <a:schemeClr val="tx1"/>
                </a:solidFill>
                <a:effectLst/>
                <a:latin typeface="+mn-lt"/>
                <a:ea typeface="+mn-ea"/>
                <a:cs typeface="+mn-cs"/>
              </a:rPr>
              <a:t>or equivalent). Creation of a new CAP alert typically starts with a previous alert or template to</a:t>
            </a:r>
          </a:p>
          <a:p>
            <a:r>
              <a:rPr lang="en-US" sz="1200" kern="1200" dirty="0" smtClean="0">
                <a:solidFill>
                  <a:schemeClr val="tx1"/>
                </a:solidFill>
                <a:effectLst/>
                <a:latin typeface="+mn-lt"/>
                <a:ea typeface="+mn-ea"/>
                <a:cs typeface="+mn-cs"/>
              </a:rPr>
              <a:t>simplify editing. Once in final form, the alert can be posted to an RSS feed at the host server and</a:t>
            </a:r>
          </a:p>
          <a:p>
            <a:r>
              <a:rPr lang="en-US" sz="1200" kern="1200" dirty="0" smtClean="0">
                <a:solidFill>
                  <a:schemeClr val="tx1"/>
                </a:solidFill>
                <a:effectLst/>
                <a:latin typeface="+mn-lt"/>
                <a:ea typeface="+mn-ea"/>
                <a:cs typeface="+mn-cs"/>
              </a:rPr>
              <a:t>thereby make it publicly accessible. If the source is authoritative, aggregators such as Google</a:t>
            </a:r>
          </a:p>
          <a:p>
            <a:r>
              <a:rPr lang="en-US" sz="1200" kern="1200" dirty="0" smtClean="0">
                <a:solidFill>
                  <a:schemeClr val="tx1"/>
                </a:solidFill>
                <a:effectLst/>
                <a:latin typeface="+mn-lt"/>
                <a:ea typeface="+mn-ea"/>
                <a:cs typeface="+mn-cs"/>
              </a:rPr>
              <a:t>Public Alerts and other alerting services then disseminate the CAP alert over the Internet and other</a:t>
            </a:r>
          </a:p>
          <a:p>
            <a:r>
              <a:rPr lang="en-US" sz="1200" kern="1200" dirty="0" smtClean="0">
                <a:solidFill>
                  <a:schemeClr val="tx1"/>
                </a:solidFill>
                <a:effectLst/>
                <a:latin typeface="+mn-lt"/>
                <a:ea typeface="+mn-ea"/>
                <a:cs typeface="+mn-cs"/>
              </a:rPr>
              <a:t>media.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CAP Alert editor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Example C: Google Public Alerts Freeware</a:t>
            </a:r>
          </a:p>
          <a:p>
            <a:r>
              <a:rPr lang="en-US" sz="1200" kern="1200" dirty="0" smtClean="0">
                <a:solidFill>
                  <a:schemeClr val="tx1"/>
                </a:solidFill>
                <a:effectLst/>
                <a:latin typeface="+mn-lt"/>
                <a:ea typeface="+mn-ea"/>
                <a:cs typeface="+mn-cs"/>
              </a:rPr>
              <a:t>Google Public Alerts is a CAP-based platform of open source freeware supported by</a:t>
            </a:r>
          </a:p>
          <a:p>
            <a:r>
              <a:rPr lang="en-US" sz="1200" kern="1200" dirty="0" smtClean="0">
                <a:solidFill>
                  <a:schemeClr val="tx1"/>
                </a:solidFill>
                <a:effectLst/>
                <a:latin typeface="+mn-lt"/>
                <a:ea typeface="+mn-ea"/>
                <a:cs typeface="+mn-cs"/>
              </a:rPr>
              <a:t>Google's philanthropic organization, </a:t>
            </a:r>
            <a:r>
              <a:rPr lang="en-US" sz="1200" kern="1200" dirty="0" err="1" smtClean="0">
                <a:solidFill>
                  <a:schemeClr val="tx1"/>
                </a:solidFill>
                <a:effectLst/>
                <a:latin typeface="+mn-lt"/>
                <a:ea typeface="+mn-ea"/>
                <a:cs typeface="+mn-cs"/>
              </a:rPr>
              <a:t>Google.org</a:t>
            </a:r>
            <a:r>
              <a:rPr lang="en-US" sz="1200" kern="1200" dirty="0" smtClean="0">
                <a:solidFill>
                  <a:schemeClr val="tx1"/>
                </a:solidFill>
                <a:effectLst/>
                <a:latin typeface="+mn-lt"/>
                <a:ea typeface="+mn-ea"/>
                <a:cs typeface="+mn-cs"/>
              </a:rPr>
              <a:t>. It is designed to provide authoritative and relevant</a:t>
            </a:r>
          </a:p>
          <a:p>
            <a:r>
              <a:rPr lang="en-US" sz="1200" kern="1200" dirty="0" smtClean="0">
                <a:solidFill>
                  <a:schemeClr val="tx1"/>
                </a:solidFill>
                <a:effectLst/>
                <a:latin typeface="+mn-lt"/>
                <a:ea typeface="+mn-ea"/>
                <a:cs typeface="+mn-cs"/>
              </a:rPr>
              <a:t>emergency alerts to the hundreds of millions of users of Google-supported technologies worldwide.</a:t>
            </a:r>
          </a:p>
          <a:p>
            <a:r>
              <a:rPr lang="en-US" sz="1200" kern="1200" dirty="0" smtClean="0">
                <a:solidFill>
                  <a:schemeClr val="tx1"/>
                </a:solidFill>
                <a:effectLst/>
                <a:latin typeface="+mn-lt"/>
                <a:ea typeface="+mn-ea"/>
                <a:cs typeface="+mn-cs"/>
              </a:rPr>
              <a:t>Information for organizations to make alerts available through the Google public alerts tool is</a:t>
            </a:r>
          </a:p>
          <a:p>
            <a:r>
              <a:rPr lang="en-US" sz="1200" kern="1200" dirty="0" smtClean="0">
                <a:solidFill>
                  <a:schemeClr val="tx1"/>
                </a:solidFill>
                <a:effectLst/>
                <a:latin typeface="+mn-lt"/>
                <a:ea typeface="+mn-ea"/>
                <a:cs typeface="+mn-cs"/>
              </a:rPr>
              <a:t>available online[7].</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US</a:t>
            </a:r>
          </a:p>
          <a:p>
            <a:pPr lvl="0"/>
            <a:r>
              <a:rPr lang="en-US" sz="1200" b="1" kern="1200" dirty="0" smtClean="0">
                <a:solidFill>
                  <a:schemeClr val="tx1"/>
                </a:solidFill>
                <a:effectLst/>
                <a:latin typeface="+mn-lt"/>
                <a:ea typeface="+mn-ea"/>
                <a:cs typeface="+mn-cs"/>
              </a:rPr>
              <a:t>Coordinated.</a:t>
            </a:r>
            <a:r>
              <a:rPr lang="en-US" sz="1200" kern="1200" dirty="0" smtClean="0">
                <a:solidFill>
                  <a:schemeClr val="tx1"/>
                </a:solidFill>
                <a:effectLst/>
                <a:latin typeface="+mn-lt"/>
                <a:ea typeface="+mn-ea"/>
                <a:cs typeface="+mn-cs"/>
              </a:rPr>
              <a:t> EAS are generally coordinated between the NHMS, disaster management agency and national communications agency. </a:t>
            </a:r>
          </a:p>
          <a:p>
            <a:pPr lvl="0"/>
            <a:r>
              <a:rPr lang="en-US" sz="1200" b="1" kern="1200" dirty="0" smtClean="0">
                <a:solidFill>
                  <a:schemeClr val="tx1"/>
                </a:solidFill>
                <a:effectLst/>
                <a:latin typeface="+mn-lt"/>
                <a:ea typeface="+mn-ea"/>
                <a:cs typeface="+mn-cs"/>
              </a:rPr>
              <a:t>EAS messages are transmitted via</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3" tooltip="AM broadcasting"/>
              </a:rPr>
              <a:t>AM</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4" tooltip="FM broadcasting"/>
              </a:rPr>
              <a:t>FM</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5" tooltip="Terrestrial television"/>
              </a:rPr>
              <a:t>broadcast television</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6" tooltip="Cable television"/>
              </a:rPr>
              <a:t>cable television</a:t>
            </a:r>
            <a:r>
              <a:rPr lang="en-US" sz="1200" kern="1200" dirty="0" smtClean="0">
                <a:solidFill>
                  <a:schemeClr val="tx1"/>
                </a:solidFill>
                <a:effectLst/>
                <a:latin typeface="+mn-lt"/>
                <a:ea typeface="+mn-ea"/>
                <a:cs typeface="+mn-cs"/>
              </a:rPr>
              <a:t> and </a:t>
            </a:r>
            <a:r>
              <a:rPr lang="en-US" sz="1200" u="none" strike="noStrike" kern="1200" dirty="0" smtClean="0">
                <a:solidFill>
                  <a:schemeClr val="tx1"/>
                </a:solidFill>
                <a:effectLst/>
                <a:latin typeface="+mn-lt"/>
                <a:ea typeface="+mn-ea"/>
                <a:cs typeface="+mn-cs"/>
                <a:hlinkClick r:id="rId7" tooltip="Land Mobile Radio Service"/>
              </a:rPr>
              <a:t>Land Mobile Radio Service</a:t>
            </a:r>
            <a:r>
              <a:rPr lang="en-US" sz="1200" kern="1200" dirty="0" smtClean="0">
                <a:solidFill>
                  <a:schemeClr val="tx1"/>
                </a:solidFill>
                <a:effectLst/>
                <a:latin typeface="+mn-lt"/>
                <a:ea typeface="+mn-ea"/>
                <a:cs typeface="+mn-cs"/>
              </a:rPr>
              <a:t>, as well as </a:t>
            </a:r>
            <a:r>
              <a:rPr lang="en-US" sz="1200" u="none" strike="noStrike" kern="1200" dirty="0" smtClean="0">
                <a:solidFill>
                  <a:schemeClr val="tx1"/>
                </a:solidFill>
                <a:effectLst/>
                <a:latin typeface="+mn-lt"/>
                <a:ea typeface="+mn-ea"/>
                <a:cs typeface="+mn-cs"/>
                <a:hlinkClick r:id="rId8" tooltip="Very high frequency"/>
              </a:rPr>
              <a:t>VHF</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9" tooltip="Ultra high frequency"/>
              </a:rPr>
              <a:t>UHF</a:t>
            </a:r>
            <a:r>
              <a:rPr lang="en-US" sz="1200" kern="1200" dirty="0" smtClean="0">
                <a:solidFill>
                  <a:schemeClr val="tx1"/>
                </a:solidFill>
                <a:effectLst/>
                <a:latin typeface="+mn-lt"/>
                <a:ea typeface="+mn-ea"/>
                <a:cs typeface="+mn-cs"/>
              </a:rPr>
              <a:t>, and </a:t>
            </a:r>
            <a:r>
              <a:rPr lang="en-US" sz="1200" u="none" strike="noStrike" kern="1200" dirty="0" smtClean="0">
                <a:solidFill>
                  <a:schemeClr val="tx1"/>
                </a:solidFill>
                <a:effectLst/>
                <a:latin typeface="+mn-lt"/>
                <a:ea typeface="+mn-ea"/>
                <a:cs typeface="+mn-cs"/>
                <a:hlinkClick r:id="rId10" tooltip="Verizon FiOS"/>
              </a:rPr>
              <a:t>FiOS</a:t>
            </a:r>
            <a:r>
              <a:rPr lang="en-US" sz="1200" kern="1200" dirty="0" smtClean="0">
                <a:solidFill>
                  <a:schemeClr val="tx1"/>
                </a:solidFill>
                <a:effectLst/>
                <a:latin typeface="+mn-lt"/>
                <a:ea typeface="+mn-ea"/>
                <a:cs typeface="+mn-cs"/>
              </a:rPr>
              <a:t> (wireline video providers). </a:t>
            </a:r>
            <a:r>
              <a:rPr lang="en-US" sz="1200" u="none" strike="noStrike" kern="1200" dirty="0" smtClean="0">
                <a:solidFill>
                  <a:schemeClr val="tx1"/>
                </a:solidFill>
                <a:effectLst/>
                <a:latin typeface="+mn-lt"/>
                <a:ea typeface="+mn-ea"/>
                <a:cs typeface="+mn-cs"/>
                <a:hlinkClick r:id="rId11" tooltip="Digital television"/>
              </a:rPr>
              <a:t>Digital television</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2" tooltip="Satellite television"/>
              </a:rPr>
              <a:t>satellite television</a:t>
            </a:r>
            <a:r>
              <a:rPr lang="en-US" sz="1200" kern="1200" dirty="0" smtClean="0">
                <a:solidFill>
                  <a:schemeClr val="tx1"/>
                </a:solidFill>
                <a:effectLst/>
                <a:latin typeface="+mn-lt"/>
                <a:ea typeface="+mn-ea"/>
                <a:cs typeface="+mn-cs"/>
              </a:rPr>
              <a:t>, and </a:t>
            </a:r>
            <a:r>
              <a:rPr lang="en-US" sz="1200" u="none" strike="noStrike" kern="1200" dirty="0" smtClean="0">
                <a:solidFill>
                  <a:schemeClr val="tx1"/>
                </a:solidFill>
                <a:effectLst/>
                <a:latin typeface="+mn-lt"/>
                <a:ea typeface="+mn-ea"/>
                <a:cs typeface="+mn-cs"/>
                <a:hlinkClick r:id="rId13" tooltip="Digital cable"/>
              </a:rPr>
              <a:t>digital cable</a:t>
            </a:r>
            <a:r>
              <a:rPr lang="en-US" sz="1200" kern="1200" dirty="0" smtClean="0">
                <a:solidFill>
                  <a:schemeClr val="tx1"/>
                </a:solidFill>
                <a:effectLst/>
                <a:latin typeface="+mn-lt"/>
                <a:ea typeface="+mn-ea"/>
                <a:cs typeface="+mn-cs"/>
              </a:rPr>
              <a:t> providers, along with cell phone services may be included in an EAS system. </a:t>
            </a:r>
          </a:p>
          <a:p>
            <a:pPr lvl="0"/>
            <a:r>
              <a:rPr lang="en-US" sz="1200" b="1" kern="1200" dirty="0" smtClean="0">
                <a:solidFill>
                  <a:schemeClr val="tx1"/>
                </a:solidFill>
                <a:effectLst/>
                <a:latin typeface="+mn-lt"/>
                <a:ea typeface="+mn-ea"/>
                <a:cs typeface="+mn-cs"/>
              </a:rPr>
              <a:t>Messages in the EAS are composed of four parts:</a:t>
            </a:r>
            <a:r>
              <a:rPr lang="en-US" sz="1200" kern="1200" dirty="0" smtClean="0">
                <a:solidFill>
                  <a:schemeClr val="tx1"/>
                </a:solidFill>
                <a:effectLst/>
                <a:latin typeface="+mn-lt"/>
                <a:ea typeface="+mn-ea"/>
                <a:cs typeface="+mn-cs"/>
              </a:rPr>
              <a:t> a digitally encoded </a:t>
            </a:r>
            <a:r>
              <a:rPr lang="en-US" sz="1200" u="none" strike="noStrike" kern="1200" dirty="0" smtClean="0">
                <a:solidFill>
                  <a:schemeClr val="tx1"/>
                </a:solidFill>
                <a:effectLst/>
                <a:latin typeface="+mn-lt"/>
                <a:ea typeface="+mn-ea"/>
                <a:cs typeface="+mn-cs"/>
                <a:hlinkClick r:id="rId14" tooltip="Specific Area Message Encoding"/>
              </a:rPr>
              <a:t>SAME</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5" tooltip="Header (computing)"/>
              </a:rPr>
              <a:t>header</a:t>
            </a:r>
            <a:r>
              <a:rPr lang="en-US" sz="1200" kern="1200" dirty="0" smtClean="0">
                <a:solidFill>
                  <a:schemeClr val="tx1"/>
                </a:solidFill>
                <a:effectLst/>
                <a:latin typeface="+mn-lt"/>
                <a:ea typeface="+mn-ea"/>
                <a:cs typeface="+mn-cs"/>
              </a:rPr>
              <a:t>, an attention signal, an audio announcement, and a digitally encoded end-of-message marker.</a:t>
            </a:r>
          </a:p>
          <a:p>
            <a:pPr lvl="0"/>
            <a:r>
              <a:rPr lang="en-US" sz="1200" b="1"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6" tooltip="Same.ogg"/>
              </a:rPr>
              <a:t>SAME header</a:t>
            </a:r>
            <a:r>
              <a:rPr lang="en-US" sz="1200" kern="1200" dirty="0" smtClean="0">
                <a:solidFill>
                  <a:schemeClr val="tx1"/>
                </a:solidFill>
                <a:effectLst/>
                <a:latin typeface="+mn-lt"/>
                <a:ea typeface="+mn-ea"/>
                <a:cs typeface="+mn-cs"/>
              </a:rPr>
              <a:t> is the most critical part of the EAS design. It contains information about who originated the alert, a short, general description of the event (tornado, flood, severe thunderstorm), the areas affected (county or state), the expected duration of the event (in minutes), the date and time it was issued (in </a:t>
            </a:r>
            <a:r>
              <a:rPr lang="en-US" sz="1200" u="none" strike="noStrike" kern="1200" dirty="0" smtClean="0">
                <a:solidFill>
                  <a:schemeClr val="tx1"/>
                </a:solidFill>
                <a:effectLst/>
                <a:latin typeface="+mn-lt"/>
                <a:ea typeface="+mn-ea"/>
                <a:cs typeface="+mn-cs"/>
                <a:hlinkClick r:id="rId17" tooltip="Universal Coordinated Time"/>
              </a:rPr>
              <a:t>UTC</a:t>
            </a:r>
            <a:r>
              <a:rPr lang="en-US" sz="1200" kern="1200" dirty="0" smtClean="0">
                <a:solidFill>
                  <a:schemeClr val="tx1"/>
                </a:solidFill>
                <a:effectLst/>
                <a:latin typeface="+mn-lt"/>
                <a:ea typeface="+mn-ea"/>
                <a:cs typeface="+mn-cs"/>
              </a:rPr>
              <a:t>), and an identification of the originating station.</a:t>
            </a:r>
          </a:p>
          <a:p>
            <a:pPr lvl="0"/>
            <a:r>
              <a:rPr lang="en-US" sz="1200" b="1" kern="1200" dirty="0" smtClean="0">
                <a:solidFill>
                  <a:schemeClr val="tx1"/>
                </a:solidFill>
                <a:effectLst/>
                <a:latin typeface="+mn-lt"/>
                <a:ea typeface="+mn-ea"/>
                <a:cs typeface="+mn-cs"/>
              </a:rPr>
              <a:t>Primary Entry Point (PEP) stations.</a:t>
            </a:r>
            <a:r>
              <a:rPr lang="en-US" sz="1200" kern="1200" dirty="0" smtClean="0">
                <a:solidFill>
                  <a:schemeClr val="tx1"/>
                </a:solidFill>
                <a:effectLst/>
                <a:latin typeface="+mn-lt"/>
                <a:ea typeface="+mn-ea"/>
                <a:cs typeface="+mn-cs"/>
              </a:rPr>
              <a:t> PEP stations are private or commercial radio broadcast stations that cooperatively participate to provide emergency alert and warning information to the public before, during, and after incidents and disasters. PEP stations are equipped with additional and backup communications equipment and power generators designed to enable them to continue broadcasting information to the public during and after an event. High level tasks for activating a new PEP station include: initial site assessments, environmental assessments, design specifications, construction of special facilities, and coordinating memorandums of agreement with the stations and activity coordination with the state, territorial, tribal, or local jurisdictions. PEP stations with next generation alert and warning equipment to include Common Alert Protocol (CAP) compliance equipment, and Internet Protocol enabled equipment are encouraged. </a:t>
            </a:r>
          </a:p>
          <a:p>
            <a:pPr lvl="0"/>
            <a:r>
              <a:rPr lang="en-US" sz="1200" b="1" kern="1200" dirty="0" smtClean="0">
                <a:solidFill>
                  <a:schemeClr val="tx1"/>
                </a:solidFill>
                <a:effectLst/>
                <a:latin typeface="+mn-lt"/>
                <a:ea typeface="+mn-ea"/>
                <a:cs typeface="+mn-cs"/>
              </a:rPr>
              <a:t>EAS Header.</a:t>
            </a:r>
            <a:r>
              <a:rPr lang="en-US" sz="1200" kern="1200" dirty="0" smtClean="0">
                <a:solidFill>
                  <a:schemeClr val="tx1"/>
                </a:solidFill>
                <a:effectLst/>
                <a:latin typeface="+mn-lt"/>
                <a:ea typeface="+mn-ea"/>
                <a:cs typeface="+mn-cs"/>
              </a:rPr>
              <a:t> Because the header lacks error detection codes, it is repeated three times for redundancy. However, the repetition of the data can itself be considered an error detection and correction code – like any error detection or correction code, it adds redundant information to the signal in order to make errors identifiable. EAS decoders compare the received headers against one another, looking for an exact match between any two, eliminating most errors which can cause an activation to fail. The decoder then decides whether to ignore the message or to relay it on the air if the message applies to the local area served by the station (following parameters set by the broadcaster).</a:t>
            </a:r>
          </a:p>
          <a:p>
            <a:pPr lvl="0"/>
            <a:r>
              <a:rPr lang="en-US" sz="1200" b="1" kern="1200" dirty="0" smtClean="0">
                <a:solidFill>
                  <a:schemeClr val="tx1"/>
                </a:solidFill>
                <a:effectLst/>
                <a:latin typeface="+mn-lt"/>
                <a:ea typeface="+mn-ea"/>
                <a:cs typeface="+mn-cs"/>
              </a:rPr>
              <a:t>The SAME header bursts are followed by an  </a:t>
            </a:r>
            <a:r>
              <a:rPr lang="en-US" sz="1200" b="1" u="none" strike="noStrike" kern="1200" dirty="0" smtClean="0">
                <a:solidFill>
                  <a:schemeClr val="tx1"/>
                </a:solidFill>
                <a:effectLst/>
                <a:latin typeface="+mn-lt"/>
                <a:ea typeface="+mn-ea"/>
                <a:cs typeface="+mn-cs"/>
                <a:hlinkClick r:id="rId18" tooltip="Emergency Alert System Attention Signal 20s.ogg"/>
              </a:rPr>
              <a:t>attention signal</a:t>
            </a:r>
            <a:r>
              <a:rPr lang="en-US" sz="1200" kern="1200" dirty="0" smtClean="0">
                <a:solidFill>
                  <a:schemeClr val="tx1"/>
                </a:solidFill>
                <a:effectLst/>
                <a:latin typeface="+mn-lt"/>
                <a:ea typeface="+mn-ea"/>
                <a:cs typeface="+mn-cs"/>
              </a:rPr>
              <a:t> which lasts between eight and 25 seconds, depending on the originating station. The tone is  </a:t>
            </a:r>
            <a:r>
              <a:rPr lang="en-US" sz="1200" u="none" strike="noStrike" kern="1200" dirty="0" smtClean="0">
                <a:solidFill>
                  <a:schemeClr val="tx1"/>
                </a:solidFill>
                <a:effectLst/>
                <a:latin typeface="+mn-lt"/>
                <a:ea typeface="+mn-ea"/>
                <a:cs typeface="+mn-cs"/>
                <a:hlinkClick r:id="rId19" tooltip="1050Hz Tone.ogg"/>
              </a:rPr>
              <a:t>1050 Hz</a:t>
            </a:r>
            <a:r>
              <a:rPr lang="en-US" sz="1200" kern="1200" dirty="0" smtClean="0">
                <a:solidFill>
                  <a:schemeClr val="tx1"/>
                </a:solidFill>
                <a:effectLst/>
                <a:latin typeface="+mn-lt"/>
                <a:ea typeface="+mn-ea"/>
                <a:cs typeface="+mn-cs"/>
              </a:rPr>
              <a:t> (</a:t>
            </a:r>
            <a:r>
              <a:rPr lang="en-US" sz="1200" u="none" strike="noStrike" kern="1200" dirty="0" err="1" smtClean="0">
                <a:solidFill>
                  <a:schemeClr val="tx1"/>
                </a:solidFill>
                <a:effectLst/>
                <a:latin typeface="+mn-lt"/>
                <a:ea typeface="+mn-ea"/>
                <a:cs typeface="+mn-cs"/>
                <a:hlinkClick r:id="rId20" tooltip="Wikipedia:Media help"/>
              </a:rPr>
              <a:t>help</a:t>
            </a:r>
            <a:r>
              <a:rPr lang="en-US" sz="1200" kern="1200" dirty="0" err="1" smtClean="0">
                <a:solidFill>
                  <a:schemeClr val="tx1"/>
                </a:solidFill>
                <a:effectLst/>
                <a:latin typeface="+mn-lt"/>
                <a:ea typeface="+mn-ea"/>
                <a:cs typeface="+mn-cs"/>
              </a:rPr>
              <a:t>·</a:t>
            </a:r>
            <a:r>
              <a:rPr lang="en-US" sz="1200" u="none" strike="noStrike" kern="1200" dirty="0" err="1" smtClean="0">
                <a:solidFill>
                  <a:schemeClr val="tx1"/>
                </a:solidFill>
                <a:effectLst/>
                <a:latin typeface="+mn-lt"/>
                <a:ea typeface="+mn-ea"/>
                <a:cs typeface="+mn-cs"/>
                <a:hlinkClick r:id="rId21" tooltip="File:1050Hz Tone.ogg"/>
              </a:rPr>
              <a:t>info</a:t>
            </a:r>
            <a:r>
              <a:rPr lang="en-US" sz="1200" kern="1200" dirty="0" smtClean="0">
                <a:solidFill>
                  <a:schemeClr val="tx1"/>
                </a:solidFill>
                <a:effectLst/>
                <a:latin typeface="+mn-lt"/>
                <a:ea typeface="+mn-ea"/>
                <a:cs typeface="+mn-cs"/>
              </a:rPr>
              <a:t>) on a </a:t>
            </a:r>
            <a:r>
              <a:rPr lang="en-US" sz="1200" u="none" strike="noStrike" kern="1200" dirty="0" smtClean="0">
                <a:solidFill>
                  <a:schemeClr val="tx1"/>
                </a:solidFill>
                <a:effectLst/>
                <a:latin typeface="+mn-lt"/>
                <a:ea typeface="+mn-ea"/>
                <a:cs typeface="+mn-cs"/>
                <a:hlinkClick r:id="rId22" tooltip="NOAA Weather Radio"/>
              </a:rPr>
              <a:t>NOAA Weather Radio</a:t>
            </a:r>
            <a:r>
              <a:rPr lang="en-US" sz="1200" kern="1200" dirty="0" smtClean="0">
                <a:solidFill>
                  <a:schemeClr val="tx1"/>
                </a:solidFill>
                <a:effectLst/>
                <a:latin typeface="+mn-lt"/>
                <a:ea typeface="+mn-ea"/>
                <a:cs typeface="+mn-cs"/>
              </a:rPr>
              <a:t> (NOAA/NWS) station, while on commercial broadcast stations, it consists of a "two tone" combination of 853 </a:t>
            </a:r>
            <a:r>
              <a:rPr lang="en-US" sz="1200" u="none" strike="noStrike" kern="1200" dirty="0" smtClean="0">
                <a:solidFill>
                  <a:schemeClr val="tx1"/>
                </a:solidFill>
                <a:effectLst/>
                <a:latin typeface="+mn-lt"/>
                <a:ea typeface="+mn-ea"/>
                <a:cs typeface="+mn-cs"/>
                <a:hlinkClick r:id="rId23" tooltip="Hertz (frequency)"/>
              </a:rPr>
              <a:t>Hz</a:t>
            </a:r>
            <a:r>
              <a:rPr lang="en-US" sz="1200" kern="1200" dirty="0" smtClean="0">
                <a:solidFill>
                  <a:schemeClr val="tx1"/>
                </a:solidFill>
                <a:effectLst/>
                <a:latin typeface="+mn-lt"/>
                <a:ea typeface="+mn-ea"/>
                <a:cs typeface="+mn-cs"/>
              </a:rPr>
              <a:t> and 960 Hz </a:t>
            </a:r>
            <a:r>
              <a:rPr lang="en-US" sz="1200" u="none" strike="noStrike" kern="1200" dirty="0" smtClean="0">
                <a:solidFill>
                  <a:schemeClr val="tx1"/>
                </a:solidFill>
                <a:effectLst/>
                <a:latin typeface="+mn-lt"/>
                <a:ea typeface="+mn-ea"/>
                <a:cs typeface="+mn-cs"/>
                <a:hlinkClick r:id="rId24" tooltip="Sine wave"/>
              </a:rPr>
              <a:t>sine waves</a:t>
            </a:r>
            <a:r>
              <a:rPr lang="en-US" sz="1200" kern="1200" dirty="0" smtClean="0">
                <a:solidFill>
                  <a:schemeClr val="tx1"/>
                </a:solidFill>
                <a:effectLst/>
                <a:latin typeface="+mn-lt"/>
                <a:ea typeface="+mn-ea"/>
                <a:cs typeface="+mn-cs"/>
              </a:rPr>
              <a:t>, the same one used by the older </a:t>
            </a:r>
            <a:r>
              <a:rPr lang="en-US" sz="1200" u="none" strike="noStrike" kern="1200" dirty="0" smtClean="0">
                <a:solidFill>
                  <a:schemeClr val="tx1"/>
                </a:solidFill>
                <a:effectLst/>
                <a:latin typeface="+mn-lt"/>
                <a:ea typeface="+mn-ea"/>
                <a:cs typeface="+mn-cs"/>
                <a:hlinkClick r:id="rId25" tooltip="Emergency Broadcast System"/>
              </a:rPr>
              <a:t>Emergency Broadcast System</a:t>
            </a:r>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The message ends</a:t>
            </a:r>
            <a:r>
              <a:rPr lang="en-US" sz="1200" kern="1200" dirty="0" smtClean="0">
                <a:solidFill>
                  <a:schemeClr val="tx1"/>
                </a:solidFill>
                <a:effectLst/>
                <a:latin typeface="+mn-lt"/>
                <a:ea typeface="+mn-ea"/>
                <a:cs typeface="+mn-cs"/>
              </a:rPr>
              <a:t> with three bursts of the </a:t>
            </a:r>
            <a:r>
              <a:rPr lang="en-US" sz="1200" u="none" strike="noStrike" kern="1200" dirty="0" smtClean="0">
                <a:solidFill>
                  <a:schemeClr val="tx1"/>
                </a:solidFill>
                <a:effectLst/>
                <a:latin typeface="+mn-lt"/>
                <a:ea typeface="+mn-ea"/>
                <a:cs typeface="+mn-cs"/>
                <a:hlinkClick r:id="rId26" tooltip="Audio frequency-shift keying"/>
              </a:rPr>
              <a:t>AFSK</a:t>
            </a:r>
            <a:r>
              <a:rPr lang="en-US" sz="1200" kern="1200" dirty="0" smtClean="0">
                <a:solidFill>
                  <a:schemeClr val="tx1"/>
                </a:solidFill>
                <a:effectLst/>
                <a:latin typeface="+mn-lt"/>
                <a:ea typeface="+mn-ea"/>
                <a:cs typeface="+mn-cs"/>
              </a:rPr>
              <a:t> "EOM", or </a:t>
            </a:r>
            <a:r>
              <a:rPr lang="en-US" sz="1200" u="none" strike="noStrike" kern="1200" dirty="0" smtClean="0">
                <a:solidFill>
                  <a:schemeClr val="tx1"/>
                </a:solidFill>
                <a:effectLst/>
                <a:latin typeface="+mn-lt"/>
                <a:ea typeface="+mn-ea"/>
                <a:cs typeface="+mn-cs"/>
                <a:hlinkClick r:id="rId27" tooltip="End of Message"/>
              </a:rPr>
              <a:t>End of Message</a:t>
            </a:r>
            <a:r>
              <a:rPr lang="en-US" sz="1200" kern="1200" dirty="0" smtClean="0">
                <a:solidFill>
                  <a:schemeClr val="tx1"/>
                </a:solidFill>
                <a:effectLst/>
                <a:latin typeface="+mn-lt"/>
                <a:ea typeface="+mn-ea"/>
                <a:cs typeface="+mn-cs"/>
              </a:rPr>
              <a:t>, which is the text NNNN, preceded each time by the </a:t>
            </a:r>
            <a:r>
              <a:rPr lang="en-US" sz="1200" u="none" strike="noStrike" kern="1200" dirty="0" smtClean="0">
                <a:solidFill>
                  <a:schemeClr val="tx1"/>
                </a:solidFill>
                <a:effectLst/>
                <a:latin typeface="+mn-lt"/>
                <a:ea typeface="+mn-ea"/>
                <a:cs typeface="+mn-cs"/>
                <a:hlinkClick r:id="rId28" tooltip="Binary numeral system"/>
              </a:rPr>
              <a:t>binary</a:t>
            </a:r>
            <a:r>
              <a:rPr lang="en-US" sz="1200" kern="1200" dirty="0" smtClean="0">
                <a:solidFill>
                  <a:schemeClr val="tx1"/>
                </a:solidFill>
                <a:effectLst/>
                <a:latin typeface="+mn-lt"/>
                <a:ea typeface="+mn-ea"/>
                <a:cs typeface="+mn-cs"/>
              </a:rPr>
              <a:t> 10101011 calibration.</a:t>
            </a:r>
          </a:p>
          <a:p>
            <a:pPr lvl="0"/>
            <a:r>
              <a:rPr lang="en-US" sz="1200" b="1" kern="1200" dirty="0" smtClean="0">
                <a:solidFill>
                  <a:schemeClr val="tx1"/>
                </a:solidFill>
                <a:effectLst/>
                <a:latin typeface="+mn-lt"/>
                <a:ea typeface="+mn-ea"/>
                <a:cs typeface="+mn-cs"/>
              </a:rPr>
              <a:t>Station Requirements.</a:t>
            </a:r>
            <a:r>
              <a:rPr lang="en-US" sz="1200" kern="1200" dirty="0" smtClean="0">
                <a:solidFill>
                  <a:schemeClr val="tx1"/>
                </a:solidFill>
                <a:effectLst/>
                <a:latin typeface="+mn-lt"/>
                <a:ea typeface="+mn-ea"/>
                <a:cs typeface="+mn-cs"/>
              </a:rPr>
              <a:t> The FCC requires all broadcast stations and </a:t>
            </a:r>
            <a:r>
              <a:rPr lang="en-US" sz="1200" u="none" strike="noStrike" kern="1200" dirty="0" smtClean="0">
                <a:solidFill>
                  <a:schemeClr val="tx1"/>
                </a:solidFill>
                <a:effectLst/>
                <a:latin typeface="+mn-lt"/>
                <a:ea typeface="+mn-ea"/>
                <a:cs typeface="+mn-cs"/>
                <a:hlinkClick r:id="rId29" tooltip="Multichannel video programming distributor"/>
              </a:rPr>
              <a:t>multichannel video programming distributors</a:t>
            </a:r>
            <a:r>
              <a:rPr lang="en-US" sz="1200" kern="1200" dirty="0" smtClean="0">
                <a:solidFill>
                  <a:schemeClr val="tx1"/>
                </a:solidFill>
                <a:effectLst/>
                <a:latin typeface="+mn-lt"/>
                <a:ea typeface="+mn-ea"/>
                <a:cs typeface="+mn-cs"/>
              </a:rPr>
              <a:t> (MVPD) to install and maintain FCC-certified EAS decoders and encoders at their control points or </a:t>
            </a:r>
            <a:r>
              <a:rPr lang="en-US" sz="1200" u="none" strike="noStrike" kern="1200" dirty="0" smtClean="0">
                <a:solidFill>
                  <a:schemeClr val="tx1"/>
                </a:solidFill>
                <a:effectLst/>
                <a:latin typeface="+mn-lt"/>
                <a:ea typeface="+mn-ea"/>
                <a:cs typeface="+mn-cs"/>
                <a:hlinkClick r:id="rId30" tooltip="Cable television headend"/>
              </a:rPr>
              <a:t>headends</a:t>
            </a:r>
            <a:r>
              <a:rPr lang="en-US" sz="1200" kern="1200" dirty="0" smtClean="0">
                <a:solidFill>
                  <a:schemeClr val="tx1"/>
                </a:solidFill>
                <a:effectLst/>
                <a:latin typeface="+mn-lt"/>
                <a:ea typeface="+mn-ea"/>
                <a:cs typeface="+mn-cs"/>
              </a:rPr>
              <a:t>. These decoders continuously monitor the signals from other nearby broadcast stations for EAS messages. For reliability, at least two source stations must be monitored, one of which must be a designated local primary. Stations are required by federal law to keep logs of all received messages. </a:t>
            </a:r>
          </a:p>
          <a:p>
            <a:pPr lvl="0"/>
            <a:r>
              <a:rPr lang="en-US" sz="1200" kern="1200" dirty="0" smtClean="0">
                <a:solidFill>
                  <a:schemeClr val="tx1"/>
                </a:solidFill>
                <a:effectLst/>
                <a:latin typeface="+mn-lt"/>
                <a:ea typeface="+mn-ea"/>
                <a:cs typeface="+mn-cs"/>
              </a:rPr>
              <a:t>Television broadcast stations transmit a visual message containing the Originator, Event, Location and the valid time period of an EAS message. This may be a text "crawl" or a static visual message. </a:t>
            </a:r>
          </a:p>
          <a:p>
            <a:pPr lvl="0"/>
            <a:r>
              <a:rPr lang="en-US" sz="1200" b="1" kern="1200" dirty="0" smtClean="0">
                <a:solidFill>
                  <a:schemeClr val="tx1"/>
                </a:solidFill>
                <a:effectLst/>
                <a:latin typeface="+mn-lt"/>
                <a:ea typeface="+mn-ea"/>
                <a:cs typeface="+mn-cs"/>
              </a:rPr>
              <a:t>Stations are required by federal law to relay </a:t>
            </a:r>
            <a:r>
              <a:rPr lang="en-US" sz="1200" b="1" u="none" strike="noStrike" kern="1200" dirty="0" smtClean="0">
                <a:solidFill>
                  <a:schemeClr val="tx1"/>
                </a:solidFill>
                <a:effectLst/>
                <a:latin typeface="+mn-lt"/>
                <a:ea typeface="+mn-ea"/>
                <a:cs typeface="+mn-cs"/>
                <a:hlinkClick r:id="rId31" tooltip="Emergency Action Notification"/>
              </a:rPr>
              <a:t>Emergency Action Notification</a:t>
            </a:r>
            <a:r>
              <a:rPr lang="en-US" sz="1200" b="1" kern="1200" dirty="0" smtClean="0">
                <a:solidFill>
                  <a:schemeClr val="tx1"/>
                </a:solidFill>
                <a:effectLst/>
                <a:latin typeface="+mn-lt"/>
                <a:ea typeface="+mn-ea"/>
                <a:cs typeface="+mn-cs"/>
              </a:rPr>
              <a:t> (EAN) messages immediately</a:t>
            </a:r>
            <a:r>
              <a:rPr lang="en-US" sz="1200" kern="1200" dirty="0" smtClean="0">
                <a:solidFill>
                  <a:schemeClr val="tx1"/>
                </a:solidFill>
                <a:effectLst/>
                <a:latin typeface="+mn-lt"/>
                <a:ea typeface="+mn-ea"/>
                <a:cs typeface="+mn-cs"/>
              </a:rPr>
              <a:t>. In the US, stations traditionally have been allowed to opt out of relaying other alerts such as </a:t>
            </a:r>
            <a:r>
              <a:rPr lang="en-US" sz="1200" u="none" strike="noStrike" kern="1200" dirty="0" smtClean="0">
                <a:solidFill>
                  <a:schemeClr val="tx1"/>
                </a:solidFill>
                <a:effectLst/>
                <a:latin typeface="+mn-lt"/>
                <a:ea typeface="+mn-ea"/>
                <a:cs typeface="+mn-cs"/>
                <a:hlinkClick r:id="rId32" tooltip="Severe weather"/>
              </a:rPr>
              <a:t>severe weather</a:t>
            </a:r>
            <a:r>
              <a:rPr lang="en-US" sz="1200" kern="1200" dirty="0" smtClean="0">
                <a:solidFill>
                  <a:schemeClr val="tx1"/>
                </a:solidFill>
                <a:effectLst/>
                <a:latin typeface="+mn-lt"/>
                <a:ea typeface="+mn-ea"/>
                <a:cs typeface="+mn-cs"/>
              </a:rPr>
              <a:t>, and </a:t>
            </a:r>
            <a:r>
              <a:rPr lang="en-US" sz="1200" u="none" strike="noStrike" kern="1200" dirty="0" smtClean="0">
                <a:solidFill>
                  <a:schemeClr val="tx1"/>
                </a:solidFill>
                <a:effectLst/>
                <a:latin typeface="+mn-lt"/>
                <a:ea typeface="+mn-ea"/>
                <a:cs typeface="+mn-cs"/>
                <a:hlinkClick r:id="rId33" tooltip="Child abduction"/>
              </a:rPr>
              <a:t>child abduction</a:t>
            </a:r>
            <a:r>
              <a:rPr lang="en-US" sz="1200" kern="1200" dirty="0" smtClean="0">
                <a:solidFill>
                  <a:schemeClr val="tx1"/>
                </a:solidFill>
                <a:effectLst/>
                <a:latin typeface="+mn-lt"/>
                <a:ea typeface="+mn-ea"/>
                <a:cs typeface="+mn-cs"/>
              </a:rPr>
              <a:t> emergencies (</a:t>
            </a:r>
            <a:r>
              <a:rPr lang="en-US" sz="1200" u="none" strike="noStrike" kern="1200" dirty="0" smtClean="0">
                <a:solidFill>
                  <a:schemeClr val="tx1"/>
                </a:solidFill>
                <a:effectLst/>
                <a:latin typeface="+mn-lt"/>
                <a:ea typeface="+mn-ea"/>
                <a:cs typeface="+mn-cs"/>
                <a:hlinkClick r:id="rId34" tooltip="AMBER Alert"/>
              </a:rPr>
              <a:t>AMBER Alerts</a:t>
            </a:r>
            <a:r>
              <a:rPr lang="en-US" sz="1200" kern="1200" dirty="0" smtClean="0">
                <a:solidFill>
                  <a:schemeClr val="tx1"/>
                </a:solidFill>
                <a:effectLst/>
                <a:latin typeface="+mn-lt"/>
                <a:ea typeface="+mn-ea"/>
                <a:cs typeface="+mn-cs"/>
              </a:rPr>
              <a:t>) if they so choose.</a:t>
            </a:r>
          </a:p>
          <a:p>
            <a:pPr lvl="0"/>
            <a:r>
              <a:rPr lang="en-US" sz="1200" b="1" kern="1200" dirty="0" smtClean="0">
                <a:solidFill>
                  <a:schemeClr val="tx1"/>
                </a:solidFill>
                <a:effectLst/>
                <a:latin typeface="+mn-lt"/>
                <a:ea typeface="+mn-ea"/>
                <a:cs typeface="+mn-cs"/>
              </a:rPr>
              <a:t>All EAS equipment must be tested on a weekly basis.</a:t>
            </a:r>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Targeting</a:t>
            </a:r>
            <a:r>
              <a:rPr lang="en-US" sz="1200" kern="1200" dirty="0" smtClean="0">
                <a:solidFill>
                  <a:schemeClr val="tx1"/>
                </a:solidFill>
                <a:effectLst/>
                <a:latin typeface="+mn-lt"/>
                <a:ea typeface="+mn-ea"/>
                <a:cs typeface="+mn-cs"/>
              </a:rPr>
              <a:t>. The ability to narrow messages down so that only the actual area in danger is alerted is extremely helpful in preventing false warnings, which was previously a major tune-out factor. Instead of sounding for all warnings within a station's area, SAME-decoder radios now sound only for the counties for which they are programmed. </a:t>
            </a:r>
          </a:p>
          <a:p>
            <a:pPr lvl="0"/>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Public Service Announcements</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 if our end users get better weather information, they may not know what to do with it. In the U.S. for instance, young people have been doing tornado drills since the first grade and know to “turn around, don’t drown” in a flood (not the case in Africa). NHMS may consider creating a series of public service announcements on what to do when bad weather hits. These simple messages can be shared via TV, radio, print, billboard and social media. Not only do they serve as an advocacy tool to validate the importance of good weather and climate information, they also have the potential to benefit end users and save lives. Initial product investment includes the following: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Radio announcement.</a:t>
            </a:r>
            <a:r>
              <a:rPr lang="en-US" sz="1200" kern="1200" dirty="0" smtClean="0">
                <a:solidFill>
                  <a:schemeClr val="tx1"/>
                </a:solidFill>
                <a:effectLst/>
                <a:latin typeface="+mn-lt"/>
                <a:ea typeface="+mn-ea"/>
                <a:cs typeface="+mn-cs"/>
              </a:rPr>
              <a:t> Thirty-second radio segments on what to do when bad weather hits. Can also be shared as a podcast for internet distribution. </a:t>
            </a:r>
          </a:p>
          <a:p>
            <a:pPr lvl="0"/>
            <a:r>
              <a:rPr lang="en-US" sz="1200" b="1" kern="1200" dirty="0" smtClean="0">
                <a:solidFill>
                  <a:schemeClr val="tx1"/>
                </a:solidFill>
                <a:effectLst/>
                <a:latin typeface="+mn-lt"/>
                <a:ea typeface="+mn-ea"/>
                <a:cs typeface="+mn-cs"/>
              </a:rPr>
              <a:t>TV announcement.</a:t>
            </a:r>
            <a:r>
              <a:rPr lang="en-US" sz="1200" kern="1200" dirty="0" smtClean="0">
                <a:solidFill>
                  <a:schemeClr val="tx1"/>
                </a:solidFill>
                <a:effectLst/>
                <a:latin typeface="+mn-lt"/>
                <a:ea typeface="+mn-ea"/>
                <a:cs typeface="+mn-cs"/>
              </a:rPr>
              <a:t> Animated three-minute videos on what to do when bad weather hits. These videos would be humorous and familiar in tone and targeted to a young audience (especially school children). </a:t>
            </a:r>
            <a:r>
              <a:rPr lang="en-GB" sz="1200" kern="1200" dirty="0" smtClean="0">
                <a:solidFill>
                  <a:schemeClr val="tx1"/>
                </a:solidFill>
                <a:effectLst/>
                <a:latin typeface="+mn-lt"/>
                <a:ea typeface="+mn-ea"/>
                <a:cs typeface="+mn-cs"/>
              </a:rPr>
              <a:t>They would be distributed via social media on YouTube, </a:t>
            </a:r>
            <a:r>
              <a:rPr lang="en-GB" sz="1200" kern="1200" dirty="0" err="1" smtClean="0">
                <a:solidFill>
                  <a:schemeClr val="tx1"/>
                </a:solidFill>
                <a:effectLst/>
                <a:latin typeface="+mn-lt"/>
                <a:ea typeface="+mn-ea"/>
                <a:cs typeface="+mn-cs"/>
              </a:rPr>
              <a:t>facebook</a:t>
            </a:r>
            <a:r>
              <a:rPr lang="en-GB" sz="1200" kern="1200" dirty="0" smtClean="0">
                <a:solidFill>
                  <a:schemeClr val="tx1"/>
                </a:solidFill>
                <a:effectLst/>
                <a:latin typeface="+mn-lt"/>
                <a:ea typeface="+mn-ea"/>
                <a:cs typeface="+mn-cs"/>
              </a:rPr>
              <a:t> and twitter, and provided to national communications office, met office and the department of health and education for dissemination. Paid distribution via broadcast should be considered. The </a:t>
            </a:r>
            <a:r>
              <a:rPr lang="en-GB" sz="1200" u="sng" kern="1200" dirty="0" smtClean="0">
                <a:solidFill>
                  <a:schemeClr val="tx1"/>
                </a:solidFill>
                <a:effectLst/>
                <a:latin typeface="+mn-lt"/>
                <a:ea typeface="+mn-ea"/>
                <a:cs typeface="+mn-cs"/>
                <a:hlinkClick r:id="rId35"/>
              </a:rPr>
              <a:t>Didier Drogba vs. Malaria</a:t>
            </a:r>
            <a:r>
              <a:rPr lang="en-GB" sz="1200" kern="1200" dirty="0" smtClean="0">
                <a:solidFill>
                  <a:schemeClr val="tx1"/>
                </a:solidFill>
                <a:effectLst/>
                <a:latin typeface="+mn-lt"/>
                <a:ea typeface="+mn-ea"/>
                <a:cs typeface="+mn-cs"/>
              </a:rPr>
              <a:t> video is a good example. </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endParaRPr lang="en-ZA" b="1"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18</a:t>
            </a:fld>
            <a:endParaRPr lang="en-ZA"/>
          </a:p>
        </p:txBody>
      </p:sp>
    </p:spTree>
    <p:extLst>
      <p:ext uri="{BB962C8B-B14F-4D97-AF65-F5344CB8AC3E}">
        <p14:creationId xmlns:p14="http://schemas.microsoft.com/office/powerpoint/2010/main" val="187628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Media Partnerships</a:t>
            </a:r>
          </a:p>
          <a:p>
            <a:r>
              <a:rPr lang="en-US" sz="1200" kern="1200" dirty="0" smtClean="0">
                <a:solidFill>
                  <a:schemeClr val="tx1"/>
                </a:solidFill>
                <a:effectLst/>
                <a:latin typeface="+mn-lt"/>
                <a:ea typeface="+mn-ea"/>
                <a:cs typeface="+mn-cs"/>
              </a:rPr>
              <a:t>There are several ways to partner with media companies to ensure effective delivery of early weather alerts and other applicable climate data. These include: </a:t>
            </a:r>
          </a:p>
          <a:p>
            <a:pPr lvl="0"/>
            <a:r>
              <a:rPr lang="en-US" sz="1200" b="1" kern="1200" dirty="0" smtClean="0">
                <a:solidFill>
                  <a:schemeClr val="tx1"/>
                </a:solidFill>
                <a:effectLst/>
                <a:latin typeface="+mn-lt"/>
                <a:ea typeface="+mn-ea"/>
                <a:cs typeface="+mn-cs"/>
              </a:rPr>
              <a:t>Journalist Training Events. </a:t>
            </a:r>
            <a:r>
              <a:rPr lang="en-US" sz="1200" kern="1200" dirty="0" smtClean="0">
                <a:solidFill>
                  <a:schemeClr val="tx1"/>
                </a:solidFill>
                <a:effectLst/>
                <a:latin typeface="+mn-lt"/>
                <a:ea typeface="+mn-ea"/>
                <a:cs typeface="+mn-cs"/>
              </a:rPr>
              <a:t>Inviting journalists and media directors to tailored training events on weather alerts, climate information and other NHMS activities is a proven method to inform the informers. It can also create the lasting synergies needed to create an early alert system for TV, radio, SMS and internet. </a:t>
            </a:r>
          </a:p>
          <a:p>
            <a:pPr lvl="0"/>
            <a:r>
              <a:rPr lang="en-US" sz="1200" b="1" kern="1200" dirty="0" smtClean="0">
                <a:solidFill>
                  <a:schemeClr val="tx1"/>
                </a:solidFill>
                <a:effectLst/>
                <a:latin typeface="+mn-lt"/>
                <a:ea typeface="+mn-ea"/>
                <a:cs typeface="+mn-cs"/>
              </a:rPr>
              <a:t>Public-Private Partnerships. </a:t>
            </a:r>
            <a:r>
              <a:rPr lang="en-US" sz="1200" kern="1200" dirty="0" smtClean="0">
                <a:solidFill>
                  <a:schemeClr val="tx1"/>
                </a:solidFill>
                <a:effectLst/>
                <a:latin typeface="+mn-lt"/>
                <a:ea typeface="+mn-ea"/>
                <a:cs typeface="+mn-cs"/>
              </a:rPr>
              <a:t>Partnerships with private-sector interests such as telecom operators, television and media offers the opportunity for expanded distribution of early alerts. When creating PPPs with the media, you will want to institute a response matrix that assigns roles and responsibilities, and makes it clear when, how and who does what to interrupt broadcasts for the issuance of early warnings. </a:t>
            </a:r>
          </a:p>
          <a:p>
            <a:pPr lvl="0"/>
            <a:r>
              <a:rPr lang="en-US" sz="1200" b="1" kern="1200" dirty="0" smtClean="0">
                <a:solidFill>
                  <a:schemeClr val="tx1"/>
                </a:solidFill>
                <a:effectLst/>
                <a:latin typeface="+mn-lt"/>
                <a:ea typeface="+mn-ea"/>
                <a:cs typeface="+mn-cs"/>
              </a:rPr>
              <a:t>Paid Media.</a:t>
            </a:r>
            <a:r>
              <a:rPr lang="en-US" sz="1200" kern="1200" dirty="0" smtClean="0">
                <a:solidFill>
                  <a:schemeClr val="tx1"/>
                </a:solidFill>
                <a:effectLst/>
                <a:latin typeface="+mn-lt"/>
                <a:ea typeface="+mn-ea"/>
                <a:cs typeface="+mn-cs"/>
              </a:rPr>
              <a:t> While the distribution of early alerts is a public good (and agreements to allow for their issuance through major media should be reached – as is the case in the US and other developed nations), paying for media is also an option. Under this model, the NHMS would pay for airtime, newspaper inserts, PSAs, etc. This paid advertising should be closely monitored for impact. In the end, it’s just another arrow in your quiver to reach end users. </a:t>
            </a:r>
          </a:p>
          <a:p>
            <a:pPr lvl="0"/>
            <a:r>
              <a:rPr lang="en-US" sz="1200" b="1" kern="1200" dirty="0" smtClean="0">
                <a:solidFill>
                  <a:schemeClr val="tx1"/>
                </a:solidFill>
                <a:effectLst/>
                <a:latin typeface="+mn-lt"/>
                <a:ea typeface="+mn-ea"/>
                <a:cs typeface="+mn-cs"/>
              </a:rPr>
              <a:t>Earned Media.</a:t>
            </a:r>
            <a:r>
              <a:rPr lang="en-US" sz="1200" kern="1200" dirty="0" smtClean="0">
                <a:solidFill>
                  <a:schemeClr val="tx1"/>
                </a:solidFill>
                <a:effectLst/>
                <a:latin typeface="+mn-lt"/>
                <a:ea typeface="+mn-ea"/>
                <a:cs typeface="+mn-cs"/>
              </a:rPr>
              <a:t> This is where you share a story with the media (say a news release on a flood or a press release on the deployment of new AWS). If the media covers that story, you are generating earned media. Careful attention to the clarity and accuracy of the message should be considered. </a:t>
            </a:r>
          </a:p>
          <a:p>
            <a:pPr lvl="0"/>
            <a:r>
              <a:rPr lang="en-US" sz="1200" b="1" kern="1200" dirty="0" smtClean="0">
                <a:solidFill>
                  <a:schemeClr val="tx1"/>
                </a:solidFill>
                <a:effectLst/>
                <a:latin typeface="+mn-lt"/>
                <a:ea typeface="+mn-ea"/>
                <a:cs typeface="+mn-cs"/>
              </a:rPr>
              <a:t>Press Conferences and Media advisories.</a:t>
            </a:r>
            <a:r>
              <a:rPr lang="en-US" sz="1200" kern="1200" dirty="0" smtClean="0">
                <a:solidFill>
                  <a:schemeClr val="tx1"/>
                </a:solidFill>
                <a:effectLst/>
                <a:latin typeface="+mn-lt"/>
                <a:ea typeface="+mn-ea"/>
                <a:cs typeface="+mn-cs"/>
              </a:rPr>
              <a:t> Weekly press conferences and media advisories will engage the press. </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Broadcast</a:t>
            </a:r>
          </a:p>
          <a:p>
            <a:r>
              <a:rPr lang="en-US" sz="1200" kern="1200" dirty="0" smtClean="0">
                <a:solidFill>
                  <a:schemeClr val="tx1"/>
                </a:solidFill>
                <a:effectLst/>
                <a:latin typeface="+mn-lt"/>
                <a:ea typeface="+mn-ea"/>
                <a:cs typeface="+mn-cs"/>
              </a:rPr>
              <a:t>There are several options for video. These include long-form documentaries, video news releases and short information videos. </a:t>
            </a:r>
          </a:p>
          <a:p>
            <a:pPr lvl="0"/>
            <a:r>
              <a:rPr lang="en-US" sz="1200" kern="1200" dirty="0" smtClean="0">
                <a:solidFill>
                  <a:schemeClr val="tx1"/>
                </a:solidFill>
                <a:effectLst/>
                <a:latin typeface="+mn-lt"/>
                <a:ea typeface="+mn-ea"/>
                <a:cs typeface="+mn-cs"/>
              </a:rPr>
              <a:t>Incorporate TV broadcasters into an Early Alert System. </a:t>
            </a:r>
          </a:p>
          <a:p>
            <a:pPr lvl="0"/>
            <a:r>
              <a:rPr lang="en-US" sz="1200" kern="1200" dirty="0" smtClean="0">
                <a:solidFill>
                  <a:schemeClr val="tx1"/>
                </a:solidFill>
                <a:effectLst/>
                <a:latin typeface="+mn-lt"/>
                <a:ea typeface="+mn-ea"/>
                <a:cs typeface="+mn-cs"/>
              </a:rPr>
              <a:t>If the NHMS is issuing Video News Releases (VNR), they would require a spokesperson to read the announcement, video camera, sound equipment, lighting and backdrop for filming, and an editor to edit the video. Free video editing software (included on most computers today) may suffice for VNR or professional packages such as Adobe Premiere could be used. </a:t>
            </a:r>
          </a:p>
          <a:p>
            <a:pPr lvl="0"/>
            <a:r>
              <a:rPr lang="en-US" sz="1200" kern="1200" dirty="0" smtClean="0">
                <a:solidFill>
                  <a:schemeClr val="tx1"/>
                </a:solidFill>
                <a:effectLst/>
                <a:latin typeface="+mn-lt"/>
                <a:ea typeface="+mn-ea"/>
                <a:cs typeface="+mn-cs"/>
              </a:rPr>
              <a:t>There is the option to pay for air time, reach agreements for the fair use of airtime in the event of emergency or agreements to share daily, weekly, seasonal and relevant tailored forecasts. </a:t>
            </a:r>
          </a:p>
          <a:p>
            <a:pPr lvl="0"/>
            <a:r>
              <a:rPr lang="en-US" sz="1200" kern="1200" dirty="0" smtClean="0">
                <a:solidFill>
                  <a:schemeClr val="tx1"/>
                </a:solidFill>
                <a:effectLst/>
                <a:latin typeface="+mn-lt"/>
                <a:ea typeface="+mn-ea"/>
                <a:cs typeface="+mn-cs"/>
              </a:rPr>
              <a:t>In the end, if you have good information, you can approach broadcasters with a solid value proposition. This content will benefit your viewers. </a:t>
            </a:r>
          </a:p>
          <a:p>
            <a:pPr lvl="0"/>
            <a:r>
              <a:rPr lang="en-US" sz="1200" kern="1200" dirty="0" smtClean="0">
                <a:solidFill>
                  <a:schemeClr val="tx1"/>
                </a:solidFill>
                <a:effectLst/>
                <a:latin typeface="+mn-lt"/>
                <a:ea typeface="+mn-ea"/>
                <a:cs typeface="+mn-cs"/>
              </a:rPr>
              <a:t>It’s also worthwhile bringing a sponsor for your broadcasts. Thus weekly weather forecasts could be sponsored by a local seed company (with cost sharing between the NHMS and broadcaster). </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Radio</a:t>
            </a:r>
          </a:p>
          <a:p>
            <a:r>
              <a:rPr lang="en-US" sz="1200" kern="1200" dirty="0" smtClean="0">
                <a:solidFill>
                  <a:schemeClr val="tx1"/>
                </a:solidFill>
                <a:effectLst/>
                <a:latin typeface="+mn-lt"/>
                <a:ea typeface="+mn-ea"/>
                <a:cs typeface="+mn-cs"/>
              </a:rPr>
              <a:t>Rural radio remains a solid distribution channel for climate information, PSAs and early warnings. Top line considerations include: </a:t>
            </a:r>
          </a:p>
          <a:p>
            <a:pPr lvl="0"/>
            <a:r>
              <a:rPr lang="en-US" sz="1200" kern="1200" dirty="0" smtClean="0">
                <a:solidFill>
                  <a:schemeClr val="tx1"/>
                </a:solidFill>
                <a:effectLst/>
                <a:latin typeface="+mn-lt"/>
                <a:ea typeface="+mn-ea"/>
                <a:cs typeface="+mn-cs"/>
              </a:rPr>
              <a:t>Include radio stations in EAS. </a:t>
            </a:r>
          </a:p>
          <a:p>
            <a:pPr lvl="0"/>
            <a:r>
              <a:rPr lang="en-US" sz="1200" kern="1200" dirty="0" smtClean="0">
                <a:solidFill>
                  <a:schemeClr val="tx1"/>
                </a:solidFill>
                <a:effectLst/>
                <a:latin typeface="+mn-lt"/>
                <a:ea typeface="+mn-ea"/>
                <a:cs typeface="+mn-cs"/>
              </a:rPr>
              <a:t>Use rural radios to share PSAs on what to do when bad weather hits and communicate climate outlooks and the implications of future climatic conditions as far as the agriculture or the health sectors are regarded. </a:t>
            </a:r>
          </a:p>
          <a:p>
            <a:pPr lvl="0"/>
            <a:r>
              <a:rPr lang="en-US" sz="1200" kern="1200" dirty="0" smtClean="0">
                <a:solidFill>
                  <a:schemeClr val="tx1"/>
                </a:solidFill>
                <a:effectLst/>
                <a:latin typeface="+mn-lt"/>
                <a:ea typeface="+mn-ea"/>
                <a:cs typeface="+mn-cs"/>
              </a:rPr>
              <a:t>Create original content. These can include emergency alerts, longer news programs on crops reports or health information, PSAs and more. </a:t>
            </a:r>
          </a:p>
          <a:p>
            <a:pPr lvl="0"/>
            <a:r>
              <a:rPr lang="en-US" sz="1200" kern="1200" dirty="0" smtClean="0">
                <a:solidFill>
                  <a:schemeClr val="tx1"/>
                </a:solidFill>
                <a:effectLst/>
                <a:latin typeface="+mn-lt"/>
                <a:ea typeface="+mn-ea"/>
                <a:cs typeface="+mn-cs"/>
              </a:rPr>
              <a:t>It’s easier than you think to create audio content. </a:t>
            </a:r>
          </a:p>
          <a:p>
            <a:pPr lvl="0"/>
            <a:r>
              <a:rPr lang="en-US" sz="1200" kern="1200" dirty="0" smtClean="0">
                <a:solidFill>
                  <a:schemeClr val="tx1"/>
                </a:solidFill>
                <a:effectLst/>
                <a:latin typeface="+mn-lt"/>
                <a:ea typeface="+mn-ea"/>
                <a:cs typeface="+mn-cs"/>
              </a:rPr>
              <a:t>You will need a recording system, microphone, and audio editing software. </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Print</a:t>
            </a:r>
          </a:p>
          <a:p>
            <a:r>
              <a:rPr lang="en-US" sz="1200" kern="1200" dirty="0" smtClean="0">
                <a:solidFill>
                  <a:schemeClr val="tx1"/>
                </a:solidFill>
                <a:effectLst/>
                <a:latin typeface="+mn-lt"/>
                <a:ea typeface="+mn-ea"/>
                <a:cs typeface="+mn-cs"/>
              </a:rPr>
              <a:t>You can engage with print media. Print is less prevalent in poorer communities, making this a better channel for long-term planning messages and messages to engage decision makers. </a:t>
            </a:r>
          </a:p>
          <a:p>
            <a:pPr lvl="0"/>
            <a:r>
              <a:rPr lang="en-US" sz="1200" kern="1200" dirty="0" smtClean="0">
                <a:solidFill>
                  <a:schemeClr val="tx1"/>
                </a:solidFill>
                <a:effectLst/>
                <a:latin typeface="+mn-lt"/>
                <a:ea typeface="+mn-ea"/>
                <a:cs typeface="+mn-cs"/>
              </a:rPr>
              <a:t>Print products can include press releases, brochures, newsletters, banners, billboards, advertisements, and more. </a:t>
            </a:r>
          </a:p>
          <a:p>
            <a:pPr lvl="0"/>
            <a:r>
              <a:rPr lang="en-US" sz="1200" kern="1200" dirty="0" smtClean="0">
                <a:solidFill>
                  <a:schemeClr val="tx1"/>
                </a:solidFill>
                <a:effectLst/>
                <a:latin typeface="+mn-lt"/>
                <a:ea typeface="+mn-ea"/>
                <a:cs typeface="+mn-cs"/>
              </a:rPr>
              <a:t>Newspapers can be used to communicate seasonal climate outlooks – rain, temperature. These outlooks can be accompanied by recommendations on how to improve productivity based on expected conditions. </a:t>
            </a:r>
          </a:p>
          <a:p>
            <a:pPr lvl="0"/>
            <a:r>
              <a:rPr lang="en-US" sz="1200" kern="1200" dirty="0" smtClean="0">
                <a:solidFill>
                  <a:schemeClr val="tx1"/>
                </a:solidFill>
                <a:effectLst/>
                <a:latin typeface="+mn-lt"/>
                <a:ea typeface="+mn-ea"/>
                <a:cs typeface="+mn-cs"/>
              </a:rPr>
              <a:t>For print products, you may require graphic design to insert symbols and create visual alerts. This can generally be achieved by a graphic designer, and would require the Adobe Creative Suite or other graphic design software.</a:t>
            </a:r>
          </a:p>
          <a:p>
            <a:pPr lvl="0"/>
            <a:r>
              <a:rPr lang="en-US" sz="1200" kern="1200" dirty="0" smtClean="0">
                <a:solidFill>
                  <a:schemeClr val="tx1"/>
                </a:solidFill>
                <a:effectLst/>
                <a:latin typeface="+mn-lt"/>
                <a:ea typeface="+mn-ea"/>
                <a:cs typeface="+mn-cs"/>
              </a:rPr>
              <a:t>Press releases. In order to share printed early warnings, you will need somebody to write the press release, a distribution system for the release, and somebody dedicated to answering questions. </a:t>
            </a: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Social Media</a:t>
            </a:r>
          </a:p>
          <a:p>
            <a:r>
              <a:rPr lang="en-US" sz="1200" kern="1200" dirty="0" smtClean="0">
                <a:solidFill>
                  <a:schemeClr val="tx1"/>
                </a:solidFill>
                <a:effectLst/>
                <a:latin typeface="+mn-lt"/>
                <a:ea typeface="+mn-ea"/>
                <a:cs typeface="+mn-cs"/>
              </a:rPr>
              <a:t>Social media is growing in popularity, but is still largely the domain of urbanites and people with access to internet. This dynamic is changing rapidly, and having a social media strategy in place will aid in both the issuance of early alerts and the sharing of PSAs and relevant information. </a:t>
            </a:r>
          </a:p>
          <a:p>
            <a:pPr lvl="0"/>
            <a:r>
              <a:rPr lang="en-US" sz="1200" kern="1200" dirty="0" smtClean="0">
                <a:solidFill>
                  <a:schemeClr val="tx1"/>
                </a:solidFill>
                <a:effectLst/>
                <a:latin typeface="+mn-lt"/>
                <a:ea typeface="+mn-ea"/>
                <a:cs typeface="+mn-cs"/>
              </a:rPr>
              <a:t>Different channels require different dynamics. </a:t>
            </a:r>
          </a:p>
          <a:p>
            <a:pPr lvl="0"/>
            <a:r>
              <a:rPr lang="en-US" sz="1200" kern="1200" dirty="0" smtClean="0">
                <a:solidFill>
                  <a:schemeClr val="tx1"/>
                </a:solidFill>
                <a:effectLst/>
                <a:latin typeface="+mn-lt"/>
                <a:ea typeface="+mn-ea"/>
                <a:cs typeface="+mn-cs"/>
              </a:rPr>
              <a:t>Facebook, twitter and other social networking sites can be used to crowd source information (imagine a network of tweeting weather spotters) and to share information (imagine sending geo-targeted messages via </a:t>
            </a:r>
            <a:r>
              <a:rPr lang="en-US" sz="1200" kern="1200" dirty="0" err="1" smtClean="0">
                <a:solidFill>
                  <a:schemeClr val="tx1"/>
                </a:solidFill>
                <a:effectLst/>
                <a:latin typeface="+mn-lt"/>
                <a:ea typeface="+mn-ea"/>
                <a:cs typeface="+mn-cs"/>
              </a:rPr>
              <a:t>facebook</a:t>
            </a:r>
            <a:r>
              <a:rPr lang="en-US" sz="1200" kern="1200" dirty="0" smtClean="0">
                <a:solidFill>
                  <a:schemeClr val="tx1"/>
                </a:solidFill>
                <a:effectLst/>
                <a:latin typeface="+mn-lt"/>
                <a:ea typeface="+mn-ea"/>
                <a:cs typeface="+mn-cs"/>
              </a:rPr>
              <a:t>). Both are possible!</a:t>
            </a:r>
          </a:p>
          <a:p>
            <a:pPr lvl="0"/>
            <a:r>
              <a:rPr lang="en-US" sz="1200" kern="1200" dirty="0" err="1" smtClean="0">
                <a:solidFill>
                  <a:schemeClr val="tx1"/>
                </a:solidFill>
                <a:effectLst/>
                <a:latin typeface="+mn-lt"/>
                <a:ea typeface="+mn-ea"/>
                <a:cs typeface="+mn-cs"/>
              </a:rPr>
              <a:t>Hootsuite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tweetdeck</a:t>
            </a:r>
            <a:r>
              <a:rPr lang="en-US" sz="1200" kern="1200" dirty="0" smtClean="0">
                <a:solidFill>
                  <a:schemeClr val="tx1"/>
                </a:solidFill>
                <a:effectLst/>
                <a:latin typeface="+mn-lt"/>
                <a:ea typeface="+mn-ea"/>
                <a:cs typeface="+mn-cs"/>
              </a:rPr>
              <a:t> are common platforms for channeling social media. </a:t>
            </a:r>
          </a:p>
          <a:p>
            <a:pPr lvl="0"/>
            <a:r>
              <a:rPr lang="en-US" sz="1200" kern="1200" dirty="0" smtClean="0">
                <a:solidFill>
                  <a:schemeClr val="tx1"/>
                </a:solidFill>
                <a:effectLst/>
                <a:latin typeface="+mn-lt"/>
                <a:ea typeface="+mn-ea"/>
                <a:cs typeface="+mn-cs"/>
              </a:rPr>
              <a:t>As with any media, a response protocol is recommended. </a:t>
            </a:r>
          </a:p>
          <a:p>
            <a:pPr lvl="0"/>
            <a:r>
              <a:rPr lang="en-US" sz="1200" kern="1200" dirty="0" smtClean="0">
                <a:solidFill>
                  <a:schemeClr val="tx1"/>
                </a:solidFill>
                <a:effectLst/>
                <a:latin typeface="+mn-lt"/>
                <a:ea typeface="+mn-ea"/>
                <a:cs typeface="+mn-cs"/>
              </a:rPr>
              <a:t>Social media is about engagement. In a typical communications directorate, there would be dedicated personnel. If you do not have the dedicated personnel, you may wish to consider delaying your engagement. </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Internet and Mobile Apps</a:t>
            </a:r>
          </a:p>
          <a:p>
            <a:r>
              <a:rPr lang="en-US" sz="1200" kern="1200" dirty="0" smtClean="0">
                <a:solidFill>
                  <a:schemeClr val="tx1"/>
                </a:solidFill>
                <a:effectLst/>
                <a:latin typeface="+mn-lt"/>
                <a:ea typeface="+mn-ea"/>
                <a:cs typeface="+mn-cs"/>
              </a:rPr>
              <a:t>With new technology, building mobile apps is simpler than ever. </a:t>
            </a:r>
            <a:r>
              <a:rPr lang="en-US" sz="1200" kern="1200" dirty="0" err="1" smtClean="0">
                <a:solidFill>
                  <a:schemeClr val="tx1"/>
                </a:solidFill>
                <a:effectLst/>
                <a:latin typeface="+mn-lt"/>
                <a:ea typeface="+mn-ea"/>
                <a:cs typeface="+mn-cs"/>
              </a:rPr>
              <a:t>Opensource</a:t>
            </a:r>
            <a:r>
              <a:rPr lang="en-US" sz="1200" kern="1200" dirty="0" smtClean="0">
                <a:solidFill>
                  <a:schemeClr val="tx1"/>
                </a:solidFill>
                <a:effectLst/>
                <a:latin typeface="+mn-lt"/>
                <a:ea typeface="+mn-ea"/>
                <a:cs typeface="+mn-cs"/>
              </a:rPr>
              <a:t> platforms are available to customize apps and websites. However, without dedicated personnel, forays into both internet and mobile apps should be taken on a country-by-country basis. In the end, a website needs to be maintained, you need quick response to questions and you need to have accurate information. Every NHMS should have a website that includes the following information, at the very least. </a:t>
            </a:r>
          </a:p>
          <a:p>
            <a:pPr lvl="0"/>
            <a:r>
              <a:rPr lang="en-US" sz="1200" kern="1200" dirty="0" smtClean="0">
                <a:solidFill>
                  <a:schemeClr val="tx1"/>
                </a:solidFill>
                <a:effectLst/>
                <a:latin typeface="+mn-lt"/>
                <a:ea typeface="+mn-ea"/>
                <a:cs typeface="+mn-cs"/>
              </a:rPr>
              <a:t>Alerts and polygons that demonstrate alert areas. </a:t>
            </a:r>
          </a:p>
          <a:p>
            <a:pPr lvl="0"/>
            <a:r>
              <a:rPr lang="en-US" sz="1200" kern="1200" dirty="0" err="1" smtClean="0">
                <a:solidFill>
                  <a:schemeClr val="tx1"/>
                </a:solidFill>
                <a:effectLst/>
                <a:latin typeface="+mn-lt"/>
                <a:ea typeface="+mn-ea"/>
                <a:cs typeface="+mn-cs"/>
              </a:rPr>
              <a:t>Nowcast</a:t>
            </a:r>
            <a:r>
              <a:rPr lang="en-US" sz="1200" kern="1200" dirty="0" smtClean="0">
                <a:solidFill>
                  <a:schemeClr val="tx1"/>
                </a:solidFill>
                <a:effectLst/>
                <a:latin typeface="+mn-lt"/>
                <a:ea typeface="+mn-ea"/>
                <a:cs typeface="+mn-cs"/>
              </a:rPr>
              <a:t>, hourly, daily, weekly and seasonal forecasts. </a:t>
            </a:r>
          </a:p>
          <a:p>
            <a:pPr lvl="0"/>
            <a:r>
              <a:rPr lang="en-US" sz="1200" kern="1200" dirty="0" smtClean="0">
                <a:solidFill>
                  <a:schemeClr val="tx1"/>
                </a:solidFill>
                <a:effectLst/>
                <a:latin typeface="+mn-lt"/>
                <a:ea typeface="+mn-ea"/>
                <a:cs typeface="+mn-cs"/>
              </a:rPr>
              <a:t>Information on what to do when bad weather hits and educational information. </a:t>
            </a:r>
          </a:p>
          <a:p>
            <a:pPr lvl="0"/>
            <a:r>
              <a:rPr lang="en-US" sz="1200" kern="1200" dirty="0" smtClean="0">
                <a:solidFill>
                  <a:schemeClr val="tx1"/>
                </a:solidFill>
                <a:effectLst/>
                <a:latin typeface="+mn-lt"/>
                <a:ea typeface="+mn-ea"/>
                <a:cs typeface="+mn-cs"/>
              </a:rPr>
              <a:t>RSS feed </a:t>
            </a:r>
          </a:p>
          <a:p>
            <a:pPr lvl="0"/>
            <a:r>
              <a:rPr lang="en-US" sz="1200" kern="1200" dirty="0" smtClean="0">
                <a:solidFill>
                  <a:schemeClr val="tx1"/>
                </a:solidFill>
                <a:effectLst/>
                <a:latin typeface="+mn-lt"/>
                <a:ea typeface="+mn-ea"/>
                <a:cs typeface="+mn-cs"/>
              </a:rPr>
              <a:t>Press Center</a:t>
            </a:r>
          </a:p>
          <a:p>
            <a:pPr lvl="0"/>
            <a:r>
              <a:rPr lang="en-US" sz="1200" kern="1200" dirty="0" smtClean="0">
                <a:solidFill>
                  <a:schemeClr val="tx1"/>
                </a:solidFill>
                <a:effectLst/>
                <a:latin typeface="+mn-lt"/>
                <a:ea typeface="+mn-ea"/>
                <a:cs typeface="+mn-cs"/>
              </a:rPr>
              <a:t>Localized weather reports</a:t>
            </a:r>
          </a:p>
          <a:p>
            <a:pPr lvl="0"/>
            <a:r>
              <a:rPr lang="en-US" sz="1200" kern="1200" dirty="0" smtClean="0">
                <a:solidFill>
                  <a:schemeClr val="tx1"/>
                </a:solidFill>
                <a:effectLst/>
                <a:latin typeface="+mn-lt"/>
                <a:ea typeface="+mn-ea"/>
                <a:cs typeface="+mn-cs"/>
              </a:rPr>
              <a:t>Tailored reports for crops, health, etc. </a:t>
            </a:r>
          </a:p>
          <a:p>
            <a:pPr lvl="0"/>
            <a:r>
              <a:rPr lang="en-US" sz="1200" kern="1200" dirty="0" smtClean="0">
                <a:solidFill>
                  <a:schemeClr val="tx1"/>
                </a:solidFill>
                <a:effectLst/>
                <a:latin typeface="+mn-lt"/>
                <a:ea typeface="+mn-ea"/>
                <a:cs typeface="+mn-cs"/>
              </a:rPr>
              <a:t>Easy navigation </a:t>
            </a:r>
          </a:p>
          <a:p>
            <a:pPr lvl="0"/>
            <a:r>
              <a:rPr lang="en-US" sz="1200" kern="1200" dirty="0" smtClean="0">
                <a:solidFill>
                  <a:schemeClr val="tx1"/>
                </a:solidFill>
                <a:effectLst/>
                <a:latin typeface="+mn-lt"/>
                <a:ea typeface="+mn-ea"/>
                <a:cs typeface="+mn-cs"/>
              </a:rPr>
              <a:t>Long term climate information and its implications</a:t>
            </a:r>
          </a:p>
          <a:p>
            <a:pPr lvl="0"/>
            <a:r>
              <a:rPr lang="en-US" sz="1200" kern="1200" dirty="0" smtClean="0">
                <a:solidFill>
                  <a:schemeClr val="tx1"/>
                </a:solidFill>
                <a:effectLst/>
                <a:latin typeface="+mn-lt"/>
                <a:ea typeface="+mn-ea"/>
                <a:cs typeface="+mn-cs"/>
              </a:rPr>
              <a:t>Safety section for all relevant regional disasters (i.e. flood, lightning, etc.). </a:t>
            </a:r>
          </a:p>
          <a:p>
            <a:pPr lvl="0"/>
            <a:r>
              <a:rPr lang="en-US" sz="1200" kern="1200" dirty="0" smtClean="0">
                <a:solidFill>
                  <a:schemeClr val="tx1"/>
                </a:solidFill>
                <a:effectLst/>
                <a:latin typeface="+mn-lt"/>
                <a:ea typeface="+mn-ea"/>
                <a:cs typeface="+mn-cs"/>
              </a:rPr>
              <a:t>Incorporated social media and </a:t>
            </a:r>
            <a:r>
              <a:rPr lang="en-US" sz="1200" kern="1200" dirty="0" err="1" smtClean="0">
                <a:solidFill>
                  <a:schemeClr val="tx1"/>
                </a:solidFill>
                <a:effectLst/>
                <a:latin typeface="+mn-lt"/>
                <a:ea typeface="+mn-ea"/>
                <a:cs typeface="+mn-cs"/>
              </a:rPr>
              <a:t>rss</a:t>
            </a:r>
            <a:r>
              <a:rPr lang="en-US" sz="1200" kern="1200" dirty="0" smtClean="0">
                <a:solidFill>
                  <a:schemeClr val="tx1"/>
                </a:solidFill>
                <a:effectLst/>
                <a:latin typeface="+mn-lt"/>
                <a:ea typeface="+mn-ea"/>
                <a:cs typeface="+mn-cs"/>
              </a:rPr>
              <a:t> feed</a:t>
            </a:r>
          </a:p>
          <a:p>
            <a:pPr lvl="0"/>
            <a:r>
              <a:rPr lang="en-US" sz="1200" kern="1200" dirty="0" smtClean="0">
                <a:solidFill>
                  <a:schemeClr val="tx1"/>
                </a:solidFill>
                <a:effectLst/>
                <a:latin typeface="+mn-lt"/>
                <a:ea typeface="+mn-ea"/>
                <a:cs typeface="+mn-cs"/>
              </a:rPr>
              <a:t>Information on your early alert systems</a:t>
            </a:r>
          </a:p>
          <a:p>
            <a:pPr lvl="0"/>
            <a:r>
              <a:rPr lang="en-US" sz="1200" kern="1200" dirty="0" smtClean="0">
                <a:solidFill>
                  <a:schemeClr val="tx1"/>
                </a:solidFill>
                <a:effectLst/>
                <a:latin typeface="+mn-lt"/>
                <a:ea typeface="+mn-ea"/>
                <a:cs typeface="+mn-cs"/>
              </a:rPr>
              <a:t>An easy-to-understand taxonomy and information archive that ensures </a:t>
            </a:r>
            <a:r>
              <a:rPr lang="en-US" sz="1200" kern="1200" dirty="0" err="1" smtClean="0">
                <a:solidFill>
                  <a:schemeClr val="tx1"/>
                </a:solidFill>
                <a:effectLst/>
                <a:latin typeface="+mn-lt"/>
                <a:ea typeface="+mn-ea"/>
                <a:cs typeface="+mn-cs"/>
              </a:rPr>
              <a:t>searchability</a:t>
            </a:r>
            <a:r>
              <a:rPr lang="en-US" sz="1200" kern="1200" dirty="0" smtClean="0">
                <a:solidFill>
                  <a:schemeClr val="tx1"/>
                </a:solidFill>
                <a:effectLst/>
                <a:latin typeface="+mn-lt"/>
                <a:ea typeface="+mn-ea"/>
                <a:cs typeface="+mn-cs"/>
              </a:rPr>
              <a:t>, ease of use and functional conveyance of both weather and climate information. </a:t>
            </a:r>
          </a:p>
          <a:p>
            <a:pPr lvl="0"/>
            <a:r>
              <a:rPr lang="en-US" sz="1200" kern="1200" dirty="0" smtClean="0">
                <a:solidFill>
                  <a:schemeClr val="tx1"/>
                </a:solidFill>
                <a:effectLst/>
                <a:latin typeface="+mn-lt"/>
                <a:ea typeface="+mn-ea"/>
                <a:cs typeface="+mn-cs"/>
              </a:rPr>
              <a:t>Archive of climate information and data description – how it was measured, when, etc.</a:t>
            </a:r>
          </a:p>
          <a:p>
            <a:pPr lvl="0"/>
            <a:r>
              <a:rPr lang="en-US" sz="1200" kern="1200" dirty="0" smtClean="0">
                <a:solidFill>
                  <a:schemeClr val="tx1"/>
                </a:solidFill>
                <a:effectLst/>
                <a:latin typeface="+mn-lt"/>
                <a:ea typeface="+mn-ea"/>
                <a:cs typeface="+mn-cs"/>
              </a:rPr>
              <a:t>HydroMet infrastructure</a:t>
            </a:r>
          </a:p>
          <a:p>
            <a:pPr lvl="0"/>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SMS and Messaging</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numerous platforms and systems to share short text messages. These include What’s APP, </a:t>
            </a:r>
            <a:r>
              <a:rPr lang="en-US" sz="1200" kern="1200" dirty="0" err="1" smtClean="0">
                <a:solidFill>
                  <a:schemeClr val="tx1"/>
                </a:solidFill>
                <a:effectLst/>
                <a:latin typeface="+mn-lt"/>
                <a:ea typeface="+mn-ea"/>
                <a:cs typeface="+mn-cs"/>
              </a:rPr>
              <a:t>Viber</a:t>
            </a:r>
            <a:r>
              <a:rPr lang="en-US" sz="1200" kern="1200" dirty="0" smtClean="0">
                <a:solidFill>
                  <a:schemeClr val="tx1"/>
                </a:solidFill>
                <a:effectLst/>
                <a:latin typeface="+mn-lt"/>
                <a:ea typeface="+mn-ea"/>
                <a:cs typeface="+mn-cs"/>
              </a:rPr>
              <a:t>, SMS and more. Deciding on your distribution platform – or platforms – will be just as important as the message itself.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Messages should be short, and include the requirements outlined by CAP. </a:t>
            </a:r>
          </a:p>
          <a:p>
            <a:pPr lvl="0"/>
            <a:r>
              <a:rPr lang="en-US" sz="1200" kern="1200" dirty="0" smtClean="0">
                <a:solidFill>
                  <a:schemeClr val="tx1"/>
                </a:solidFill>
                <a:effectLst/>
                <a:latin typeface="+mn-lt"/>
                <a:ea typeface="+mn-ea"/>
                <a:cs typeface="+mn-cs"/>
              </a:rPr>
              <a:t>Messages can be used for issuance of early warnings, and sharing of valuable climate information that can aid in productivity (i.e. 3-2-1).  </a:t>
            </a:r>
          </a:p>
          <a:p>
            <a:pPr lvl="0"/>
            <a:r>
              <a:rPr lang="en-US" sz="1200" kern="1200" dirty="0" smtClean="0">
                <a:solidFill>
                  <a:schemeClr val="tx1"/>
                </a:solidFill>
                <a:effectLst/>
                <a:latin typeface="+mn-lt"/>
                <a:ea typeface="+mn-ea"/>
                <a:cs typeface="+mn-cs"/>
              </a:rPr>
              <a:t>The Cellular Messaging Alert System allows for </a:t>
            </a:r>
            <a:r>
              <a:rPr lang="en-US" sz="1200" kern="1200" dirty="0" err="1" smtClean="0">
                <a:solidFill>
                  <a:schemeClr val="tx1"/>
                </a:solidFill>
                <a:effectLst/>
                <a:latin typeface="+mn-lt"/>
                <a:ea typeface="+mn-ea"/>
                <a:cs typeface="+mn-cs"/>
              </a:rPr>
              <a:t>geotargeted</a:t>
            </a:r>
            <a:r>
              <a:rPr lang="en-US" sz="1200" kern="1200" dirty="0" smtClean="0">
                <a:solidFill>
                  <a:schemeClr val="tx1"/>
                </a:solidFill>
                <a:effectLst/>
                <a:latin typeface="+mn-lt"/>
                <a:ea typeface="+mn-ea"/>
                <a:cs typeface="+mn-cs"/>
              </a:rPr>
              <a:t> SMS alerts. CMAS can be effectively used to warn the public in cases of dangerous fires, earthquakes, volcanic eruptions, hurricanes, floods, landslides and tsunamis… any inclement weather or natural disaster event that people need to be alerted of. A number of targeted services work to provide SMS capability (see resources below). Once example is the CMAS system, which has Common Alerting Protocol capability and is designed to work as a standalone alerting platform or in conjunction with an existing system. </a:t>
            </a:r>
            <a:r>
              <a:rPr lang="en-US" sz="1200" u="sng" kern="1200" dirty="0" smtClean="0">
                <a:solidFill>
                  <a:schemeClr val="tx1"/>
                </a:solidFill>
                <a:effectLst/>
                <a:latin typeface="+mn-lt"/>
                <a:ea typeface="+mn-ea"/>
                <a:cs typeface="+mn-cs"/>
                <a:hlinkClick r:id="rId3"/>
              </a:rPr>
              <a:t>www.cmasalert.com</a:t>
            </a:r>
            <a:r>
              <a:rPr lang="en-US" sz="1200"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order to send SMS, you need a dedicated distribution service and the requisite agreements with SMS service providers. </a:t>
            </a:r>
          </a:p>
          <a:p>
            <a:r>
              <a:rPr lang="en-US" sz="1200" kern="1200" dirty="0" smtClean="0">
                <a:solidFill>
                  <a:schemeClr val="tx1"/>
                </a:solidFill>
                <a:effectLst/>
                <a:latin typeface="+mn-lt"/>
                <a:ea typeface="+mn-ea"/>
                <a:cs typeface="+mn-cs"/>
              </a:rPr>
              <a:t> </a:t>
            </a:r>
          </a:p>
          <a:p>
            <a:r>
              <a:rPr lang="en-US" sz="1200" b="1" i="1" u="sng" kern="1200" dirty="0" smtClean="0">
                <a:solidFill>
                  <a:schemeClr val="tx1"/>
                </a:solidFill>
                <a:effectLst/>
                <a:latin typeface="+mn-lt"/>
                <a:ea typeface="+mn-ea"/>
                <a:cs typeface="+mn-cs"/>
              </a:rPr>
              <a:t>Types of Messaging</a:t>
            </a:r>
            <a:endParaRPr lang="en-US" sz="1200" b="1"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there are numerous platforms and formats for messages, top choices include: </a:t>
            </a:r>
          </a:p>
          <a:p>
            <a:pPr lvl="0"/>
            <a:r>
              <a:rPr lang="en-US" sz="1200" b="1" kern="1200" dirty="0" smtClean="0">
                <a:solidFill>
                  <a:schemeClr val="tx1"/>
                </a:solidFill>
                <a:effectLst/>
                <a:latin typeface="+mn-lt"/>
                <a:ea typeface="+mn-ea"/>
                <a:cs typeface="+mn-cs"/>
              </a:rPr>
              <a:t>Short Message Service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SMS</a:t>
            </a:r>
            <a:r>
              <a:rPr lang="en-US" sz="1200" kern="1200" dirty="0" smtClean="0">
                <a:solidFill>
                  <a:schemeClr val="tx1"/>
                </a:solidFill>
                <a:effectLst/>
                <a:latin typeface="+mn-lt"/>
                <a:ea typeface="+mn-ea"/>
                <a:cs typeface="+mn-cs"/>
              </a:rPr>
              <a:t>) is a text messaging service component of phone, Web, or mobile communication systems. It uses standardized communications protocols to allow fixed line or mobile phone devices to exchange short text messages.</a:t>
            </a:r>
          </a:p>
          <a:p>
            <a:pPr lvl="0"/>
            <a:r>
              <a:rPr lang="en-US" sz="1200" b="1" kern="1200" dirty="0" smtClean="0">
                <a:solidFill>
                  <a:schemeClr val="tx1"/>
                </a:solidFill>
                <a:effectLst/>
                <a:latin typeface="+mn-lt"/>
                <a:ea typeface="+mn-ea"/>
                <a:cs typeface="+mn-cs"/>
              </a:rPr>
              <a:t>Interactive voice response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IVR</a:t>
            </a:r>
            <a:r>
              <a:rPr lang="en-US" sz="1200" kern="1200" dirty="0" smtClean="0">
                <a:solidFill>
                  <a:schemeClr val="tx1"/>
                </a:solidFill>
                <a:effectLst/>
                <a:latin typeface="+mn-lt"/>
                <a:ea typeface="+mn-ea"/>
                <a:cs typeface="+mn-cs"/>
              </a:rPr>
              <a:t>) is a technology that allows a computer to interact with humans through the use of </a:t>
            </a:r>
            <a:r>
              <a:rPr lang="en-US" sz="1200" b="1" kern="1200" dirty="0" smtClean="0">
                <a:solidFill>
                  <a:schemeClr val="tx1"/>
                </a:solidFill>
                <a:effectLst/>
                <a:latin typeface="+mn-lt"/>
                <a:ea typeface="+mn-ea"/>
                <a:cs typeface="+mn-cs"/>
              </a:rPr>
              <a:t>voice</a:t>
            </a:r>
            <a:r>
              <a:rPr lang="en-US" sz="1200" kern="1200" dirty="0" smtClean="0">
                <a:solidFill>
                  <a:schemeClr val="tx1"/>
                </a:solidFill>
                <a:effectLst/>
                <a:latin typeface="+mn-lt"/>
                <a:ea typeface="+mn-ea"/>
                <a:cs typeface="+mn-cs"/>
              </a:rPr>
              <a:t> and Dual Tone Multiple Frequency (DTMF) tones input via keypad.</a:t>
            </a:r>
          </a:p>
          <a:p>
            <a:pPr lvl="0"/>
            <a:r>
              <a:rPr lang="en-US" sz="1200" b="1" kern="1200" dirty="0" smtClean="0">
                <a:solidFill>
                  <a:schemeClr val="tx1"/>
                </a:solidFill>
                <a:effectLst/>
                <a:latin typeface="+mn-lt"/>
                <a:ea typeface="+mn-ea"/>
                <a:cs typeface="+mn-cs"/>
              </a:rPr>
              <a:t>Unstructured Supplementary Service Data</a:t>
            </a:r>
            <a:r>
              <a:rPr lang="en-US" sz="1200" kern="1200" dirty="0" smtClean="0">
                <a:solidFill>
                  <a:schemeClr val="tx1"/>
                </a:solidFill>
                <a:effectLst/>
                <a:latin typeface="+mn-lt"/>
                <a:ea typeface="+mn-ea"/>
                <a:cs typeface="+mn-cs"/>
              </a:rPr>
              <a:t> (USSD) is a protocol used by </a:t>
            </a:r>
            <a:r>
              <a:rPr lang="en-US" sz="1200" u="sng" kern="1200" dirty="0" smtClean="0">
                <a:solidFill>
                  <a:schemeClr val="tx1"/>
                </a:solidFill>
                <a:effectLst/>
                <a:latin typeface="+mn-lt"/>
                <a:ea typeface="+mn-ea"/>
                <a:cs typeface="+mn-cs"/>
                <a:hlinkClick r:id="rId4" tooltip="GSM"/>
              </a:rPr>
              <a:t>GSM</a:t>
            </a:r>
            <a:r>
              <a:rPr lang="en-US" sz="1200" kern="1200" dirty="0" smtClean="0">
                <a:solidFill>
                  <a:schemeClr val="tx1"/>
                </a:solidFill>
                <a:effectLst/>
                <a:latin typeface="+mn-lt"/>
                <a:ea typeface="+mn-ea"/>
                <a:cs typeface="+mn-cs"/>
              </a:rPr>
              <a:t> cellular telephones to communicate with the service provider's computers. USSD can be used for Wireless Application Protocol (</a:t>
            </a:r>
            <a:r>
              <a:rPr lang="en-US" sz="1200" u="sng" kern="1200" dirty="0" smtClean="0">
                <a:solidFill>
                  <a:schemeClr val="tx1"/>
                </a:solidFill>
                <a:effectLst/>
                <a:latin typeface="+mn-lt"/>
                <a:ea typeface="+mn-ea"/>
                <a:cs typeface="+mn-cs"/>
                <a:hlinkClick r:id="rId5" tooltip="Wireless Application Protocol"/>
              </a:rPr>
              <a:t>WAP</a:t>
            </a:r>
            <a:r>
              <a:rPr lang="en-US" sz="1200" kern="1200" dirty="0" smtClean="0">
                <a:solidFill>
                  <a:schemeClr val="tx1"/>
                </a:solidFill>
                <a:effectLst/>
                <a:latin typeface="+mn-lt"/>
                <a:ea typeface="+mn-ea"/>
                <a:cs typeface="+mn-cs"/>
              </a:rPr>
              <a:t>) browsing, prepaid callback service, mobile-money services, location-based content services, menu-based information services, and as part of configuring the phone on the network. USSD messages are up to 182 alphanumeric characters in length. Unlike </a:t>
            </a:r>
            <a:r>
              <a:rPr lang="en-US" sz="1200" u="sng" kern="1200" dirty="0" smtClean="0">
                <a:solidFill>
                  <a:schemeClr val="tx1"/>
                </a:solidFill>
                <a:effectLst/>
                <a:latin typeface="+mn-lt"/>
                <a:ea typeface="+mn-ea"/>
                <a:cs typeface="+mn-cs"/>
                <a:hlinkClick r:id="rId6" tooltip="SMS"/>
              </a:rPr>
              <a:t>Short Message Service (SMS)</a:t>
            </a:r>
            <a:r>
              <a:rPr lang="en-US" sz="1200" kern="1200" dirty="0" smtClean="0">
                <a:solidFill>
                  <a:schemeClr val="tx1"/>
                </a:solidFill>
                <a:effectLst/>
                <a:latin typeface="+mn-lt"/>
                <a:ea typeface="+mn-ea"/>
                <a:cs typeface="+mn-cs"/>
              </a:rPr>
              <a:t> messages, USSD messages create a real-time connection during a USSD session. The connection remains open, allowing a two-way exchange of a sequence of data. This makes USSD more responsive than services that use SMS.</a:t>
            </a:r>
          </a:p>
          <a:p>
            <a:pPr lvl="0"/>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WAP browser</a:t>
            </a:r>
            <a:r>
              <a:rPr lang="en-US" sz="1200" kern="1200" dirty="0" smtClean="0">
                <a:solidFill>
                  <a:schemeClr val="tx1"/>
                </a:solidFill>
                <a:effectLst/>
                <a:latin typeface="+mn-lt"/>
                <a:ea typeface="+mn-ea"/>
                <a:cs typeface="+mn-cs"/>
              </a:rPr>
              <a:t> is a web </a:t>
            </a:r>
            <a:r>
              <a:rPr lang="en-US" sz="1200" b="1" kern="1200" dirty="0" smtClean="0">
                <a:solidFill>
                  <a:schemeClr val="tx1"/>
                </a:solidFill>
                <a:effectLst/>
                <a:latin typeface="+mn-lt"/>
                <a:ea typeface="+mn-ea"/>
                <a:cs typeface="+mn-cs"/>
              </a:rPr>
              <a:t>browser</a:t>
            </a:r>
            <a:r>
              <a:rPr lang="en-US" sz="1200" kern="1200" dirty="0" smtClean="0">
                <a:solidFill>
                  <a:schemeClr val="tx1"/>
                </a:solidFill>
                <a:effectLst/>
                <a:latin typeface="+mn-lt"/>
                <a:ea typeface="+mn-ea"/>
                <a:cs typeface="+mn-cs"/>
              </a:rPr>
              <a:t> for mobile devices such as mobile phones that uses the protocol. Before the introduction of </a:t>
            </a:r>
            <a:r>
              <a:rPr lang="en-US" sz="1200" b="1" kern="1200" dirty="0" smtClean="0">
                <a:solidFill>
                  <a:schemeClr val="tx1"/>
                </a:solidFill>
                <a:effectLst/>
                <a:latin typeface="+mn-lt"/>
                <a:ea typeface="+mn-ea"/>
                <a:cs typeface="+mn-cs"/>
              </a:rPr>
              <a:t>WAP</a:t>
            </a:r>
            <a:r>
              <a:rPr lang="en-US" sz="1200" kern="1200" dirty="0" smtClean="0">
                <a:solidFill>
                  <a:schemeClr val="tx1"/>
                </a:solidFill>
                <a:effectLst/>
                <a:latin typeface="+mn-lt"/>
                <a:ea typeface="+mn-ea"/>
                <a:cs typeface="+mn-cs"/>
              </a:rPr>
              <a:t>, mobile service providers had limited opportunities to offer interactive data services, but needed interactivity to support Internet and Web applications such as Email by mobile phone.</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ZA" b="1"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19</a:t>
            </a:fld>
            <a:endParaRPr lang="en-ZA"/>
          </a:p>
        </p:txBody>
      </p:sp>
    </p:spTree>
    <p:extLst>
      <p:ext uri="{BB962C8B-B14F-4D97-AF65-F5344CB8AC3E}">
        <p14:creationId xmlns:p14="http://schemas.microsoft.com/office/powerpoint/2010/main" val="1650108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issuance of early alerts and sharing of public service announcements and climate outlooks is just a piece of the overall communications puzzle. In order to build political support, improve budgets and effectively engage with all stakeholders – the vary ingredients required to ensure sustainability of project initiatives – supportive communications strategies should also be considered. This is often called advocacy or supportive communications. In order to build trust, old fashioned community engagement is still recommended. This means </a:t>
            </a:r>
            <a:r>
              <a:rPr lang="en-US" sz="1200" kern="1200" dirty="0" err="1" smtClean="0">
                <a:solidFill>
                  <a:schemeClr val="tx1"/>
                </a:solidFill>
                <a:effectLst/>
                <a:latin typeface="+mn-lt"/>
                <a:ea typeface="+mn-ea"/>
                <a:cs typeface="+mn-cs"/>
              </a:rPr>
              <a:t>Townhall</a:t>
            </a:r>
            <a:r>
              <a:rPr lang="en-US" sz="1200" kern="1200" dirty="0" smtClean="0">
                <a:solidFill>
                  <a:schemeClr val="tx1"/>
                </a:solidFill>
                <a:effectLst/>
                <a:latin typeface="+mn-lt"/>
                <a:ea typeface="+mn-ea"/>
                <a:cs typeface="+mn-cs"/>
              </a:rPr>
              <a:t>  meetings, engagement with village leaders, sectorial leaders and other actors. Connect in person, follow up virtually. </a:t>
            </a:r>
          </a:p>
          <a:p>
            <a:r>
              <a:rPr lang="en-US"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The considerable socio-economic benefits of a well-functioning NHMS should be presented in awareness raising campaigns targeting government as well as the general public. Included in this material should be the likely returns derived from investments in the NHMS human resources and infrastructure.  </a:t>
            </a:r>
            <a:r>
              <a:rPr lang="en-US" sz="1200" kern="1200" dirty="0" smtClean="0">
                <a:solidFill>
                  <a:schemeClr val="tx1"/>
                </a:solidFill>
                <a:effectLst/>
                <a:latin typeface="+mn-lt"/>
                <a:ea typeface="+mn-ea"/>
                <a:cs typeface="+mn-cs"/>
              </a:rPr>
              <a:t>The objective of the awareness raising campaigns would be greater political support for the NHMSs and ultimately greater funding streams from government and the private sector. The national treasury would be a particularly important target audience. </a:t>
            </a:r>
          </a:p>
          <a:p>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Strengthen political dialogue.</a:t>
            </a:r>
            <a:r>
              <a:rPr lang="en-US" sz="1200" kern="1200" dirty="0" smtClean="0">
                <a:solidFill>
                  <a:schemeClr val="tx1"/>
                </a:solidFill>
                <a:effectLst/>
                <a:latin typeface="+mn-lt"/>
                <a:ea typeface="+mn-ea"/>
                <a:cs typeface="+mn-cs"/>
              </a:rPr>
              <a:t> Engage with actors from every agency to ensure sharing of information. </a:t>
            </a:r>
          </a:p>
          <a:p>
            <a:pPr lvl="0"/>
            <a:r>
              <a:rPr lang="en-US" sz="1200" b="1" kern="1200" dirty="0" smtClean="0">
                <a:solidFill>
                  <a:schemeClr val="tx1"/>
                </a:solidFill>
                <a:effectLst/>
                <a:latin typeface="+mn-lt"/>
                <a:ea typeface="+mn-ea"/>
                <a:cs typeface="+mn-cs"/>
              </a:rPr>
              <a:t>Communicate success</a:t>
            </a:r>
            <a:r>
              <a:rPr lang="en-US" sz="1200" kern="1200" dirty="0" smtClean="0">
                <a:solidFill>
                  <a:schemeClr val="tx1"/>
                </a:solidFill>
                <a:effectLst/>
                <a:latin typeface="+mn-lt"/>
                <a:ea typeface="+mn-ea"/>
                <a:cs typeface="+mn-cs"/>
              </a:rPr>
              <a:t>. The successes of the NHMS should be shared with the public via press releases, press conferences, social media and other relevant channels. Remember to stay on message, communicate your core brand and engage on the subjects of benefits and emotions (not just attributes of what you are doing). </a:t>
            </a:r>
          </a:p>
          <a:p>
            <a:pPr lvl="0"/>
            <a:r>
              <a:rPr lang="en-US" sz="1200" b="1" kern="1200" dirty="0" smtClean="0">
                <a:solidFill>
                  <a:schemeClr val="tx1"/>
                </a:solidFill>
                <a:effectLst/>
                <a:latin typeface="+mn-lt"/>
                <a:ea typeface="+mn-ea"/>
                <a:cs typeface="+mn-cs"/>
              </a:rPr>
              <a:t>Monitoring and Evaluation</a:t>
            </a:r>
            <a:r>
              <a:rPr lang="en-US" sz="1200" kern="1200" dirty="0" smtClean="0">
                <a:solidFill>
                  <a:schemeClr val="tx1"/>
                </a:solidFill>
                <a:effectLst/>
                <a:latin typeface="+mn-lt"/>
                <a:ea typeface="+mn-ea"/>
                <a:cs typeface="+mn-cs"/>
              </a:rPr>
              <a:t>. This is a key step often left out of media plans. What are your metrics for success? Response and engagement with messages, testing of messages, number of viewers, messages sent, surveys and face-to-face engagement are all good indicators. Tracking should be continual throughout the process. If you are doing your job right, you should see increases across the board – another shareable success come budget time. </a:t>
            </a:r>
          </a:p>
          <a:p>
            <a:pPr lvl="0"/>
            <a:r>
              <a:rPr lang="en-US" sz="1200" b="1" kern="1200" dirty="0" smtClean="0">
                <a:solidFill>
                  <a:schemeClr val="tx1"/>
                </a:solidFill>
                <a:effectLst/>
                <a:latin typeface="+mn-lt"/>
                <a:ea typeface="+mn-ea"/>
                <a:cs typeface="+mn-cs"/>
              </a:rPr>
              <a:t>Sharing with UNDP, donors and other countries. </a:t>
            </a:r>
            <a:r>
              <a:rPr lang="en-US" sz="1200" kern="1200" dirty="0" smtClean="0">
                <a:solidFill>
                  <a:schemeClr val="tx1"/>
                </a:solidFill>
                <a:effectLst/>
                <a:latin typeface="+mn-lt"/>
                <a:ea typeface="+mn-ea"/>
                <a:cs typeface="+mn-cs"/>
              </a:rPr>
              <a:t>The sharing should not stop at the door of the NHMS or even the relevant ministry. Successes should be shared across the community of practice, with donors and with neighboring countries to ensure the sharing of best practices. </a:t>
            </a:r>
          </a:p>
          <a:p>
            <a:pPr lvl="0"/>
            <a:r>
              <a:rPr lang="en-US" sz="1200" b="1" kern="1200" dirty="0" smtClean="0">
                <a:solidFill>
                  <a:schemeClr val="tx1"/>
                </a:solidFill>
                <a:effectLst/>
                <a:latin typeface="+mn-lt"/>
                <a:ea typeface="+mn-ea"/>
                <a:cs typeface="+mn-cs"/>
              </a:rPr>
              <a:t>Change management</a:t>
            </a:r>
            <a:r>
              <a:rPr lang="en-US" sz="1200" kern="1200" dirty="0" smtClean="0">
                <a:solidFill>
                  <a:schemeClr val="tx1"/>
                </a:solidFill>
                <a:effectLst/>
                <a:latin typeface="+mn-lt"/>
                <a:ea typeface="+mn-ea"/>
                <a:cs typeface="+mn-cs"/>
              </a:rPr>
              <a:t>. Sometimes you have to start over (or pivot from your starting point). By looking at integrated change management strategies you can effectively engage stakeholders, solidify your brand and create that true value proposition you need to succeed. </a:t>
            </a:r>
          </a:p>
          <a:p>
            <a:endParaRPr lang="en-US" sz="1200" kern="1200" dirty="0" smtClean="0">
              <a:solidFill>
                <a:schemeClr val="tx1"/>
              </a:solidFill>
              <a:effectLst/>
              <a:latin typeface="+mn-lt"/>
              <a:ea typeface="+mn-ea"/>
              <a:cs typeface="+mn-cs"/>
            </a:endParaRPr>
          </a:p>
          <a:p>
            <a:endParaRPr lang="en-ZA" b="1"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20</a:t>
            </a:fld>
            <a:endParaRPr lang="en-ZA"/>
          </a:p>
        </p:txBody>
      </p:sp>
    </p:spTree>
    <p:extLst>
      <p:ext uri="{BB962C8B-B14F-4D97-AF65-F5344CB8AC3E}">
        <p14:creationId xmlns:p14="http://schemas.microsoft.com/office/powerpoint/2010/main" val="171443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indent="0">
              <a:buNone/>
            </a:pPr>
            <a:endParaRPr lang="en-ZA" dirty="0"/>
          </a:p>
        </p:txBody>
      </p:sp>
      <p:sp>
        <p:nvSpPr>
          <p:cNvPr id="4" name="Slide Number Placeholder 3"/>
          <p:cNvSpPr>
            <a:spLocks noGrp="1"/>
          </p:cNvSpPr>
          <p:nvPr>
            <p:ph type="sldNum" sz="quarter" idx="10"/>
          </p:nvPr>
        </p:nvSpPr>
        <p:spPr/>
        <p:txBody>
          <a:bodyPr/>
          <a:lstStyle/>
          <a:p>
            <a:fld id="{AD1C9A8C-CA82-41C9-AA9C-5938482EE3CE}" type="slidenum">
              <a:rPr lang="en-ZA" smtClean="0"/>
              <a:t>3</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21</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22</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Goals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Th</a:t>
            </a:r>
            <a:r>
              <a:rPr lang="en-US" sz="1200" kern="1200" dirty="0" smtClean="0">
                <a:solidFill>
                  <a:schemeClr val="tx1"/>
                </a:solidFill>
                <a:effectLst/>
                <a:latin typeface="+mn-lt"/>
                <a:ea typeface="+mn-ea"/>
                <a:cs typeface="+mn-cs"/>
              </a:rPr>
              <a:t>e goal of individual communications strategies will in many ways define the approach. In the case of the climate information and early warning systems space the main goal is to leverage best practices, innovative methodologies and existing assets to share actionable early warnings and build sustainability for climate information and early warning systems initiatives. From this central goalpost, the approach is based on four high-level pillars that should be considered when creating a communications strategy.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Early Warnings.</a:t>
            </a:r>
            <a:r>
              <a:rPr lang="en-US" sz="1200" kern="1200" dirty="0" smtClean="0">
                <a:solidFill>
                  <a:schemeClr val="tx1"/>
                </a:solidFill>
                <a:effectLst/>
                <a:latin typeface="+mn-lt"/>
                <a:ea typeface="+mn-ea"/>
                <a:cs typeface="+mn-cs"/>
              </a:rPr>
              <a:t> According the the WMO, “The primary objective of a warning system is to empower individuals and communities to respond timely and appropriately to the hazards in order to reduce the risk of death, injury, property loss and damage. Warnings need to get the message across and stimulate those at risk to take action.” In order to do this, one needs to collect and analyze data, package and distribute early warnings, build appropriate processes and response matrixes to allow fast delivery, and share relevant information with stakeholders and actors to ensure people know what do to when bad weather hits.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Forecasts.</a:t>
            </a:r>
            <a:r>
              <a:rPr lang="en-US" sz="1200" kern="1200" dirty="0" smtClean="0">
                <a:solidFill>
                  <a:schemeClr val="tx1"/>
                </a:solidFill>
                <a:effectLst/>
                <a:latin typeface="+mn-lt"/>
                <a:ea typeface="+mn-ea"/>
                <a:cs typeface="+mn-cs"/>
              </a:rPr>
              <a:t> Short-term forecasts and long-term outlooks can all benefit end users. The packaging, distribution and messaging is going to depend on the end-user, the information provided and the final goal of sharing that information. Covered in more depth in later sessions.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Supportive Communications and Advocacy.</a:t>
            </a:r>
            <a:r>
              <a:rPr lang="en-US" sz="1200" kern="1200" dirty="0" smtClean="0">
                <a:solidFill>
                  <a:schemeClr val="tx1"/>
                </a:solidFill>
                <a:effectLst/>
                <a:latin typeface="+mn-lt"/>
                <a:ea typeface="+mn-ea"/>
                <a:cs typeface="+mn-cs"/>
              </a:rPr>
              <a:t> This is a softer piece of the equation. The goal is to build political support, foster understanding of the importance of NHMS, early warnings and climate information, share best practices, actively engage community actors and brand ambassadors, and build the value proposition being offered by NHMS.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Coordination.</a:t>
            </a:r>
            <a:r>
              <a:rPr lang="en-US" sz="1200" kern="1200" dirty="0" smtClean="0">
                <a:solidFill>
                  <a:schemeClr val="tx1"/>
                </a:solidFill>
                <a:effectLst/>
                <a:latin typeface="+mn-lt"/>
                <a:ea typeface="+mn-ea"/>
                <a:cs typeface="+mn-cs"/>
              </a:rPr>
              <a:t> Coordination between agencies is key. NHMS are often the generators of early warnings and weather and climate-related communications. However, NHMS need to work with partner agencies, ministries, the media and more to ensure effective distribution and action based on climate information and early warnings.  </a:t>
            </a: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marL="228600" indent="-228600">
              <a:buAutoNum type="arabicPeriod"/>
            </a:pPr>
            <a:endParaRPr lang="en-ZA" dirty="0"/>
          </a:p>
        </p:txBody>
      </p:sp>
      <p:sp>
        <p:nvSpPr>
          <p:cNvPr id="4" name="Slide Number Placeholder 3"/>
          <p:cNvSpPr>
            <a:spLocks noGrp="1"/>
          </p:cNvSpPr>
          <p:nvPr>
            <p:ph type="sldNum" sz="quarter" idx="10"/>
          </p:nvPr>
        </p:nvSpPr>
        <p:spPr/>
        <p:txBody>
          <a:bodyPr/>
          <a:lstStyle/>
          <a:p>
            <a:fld id="{AD1C9A8C-CA82-41C9-AA9C-5938482EE3CE}" type="slidenum">
              <a:rPr lang="en-ZA" smtClean="0"/>
              <a:t>4</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most important element of communication is remembering your audience. Only by knowing and listening to your target market can you effectively share messages with them. End users for climate information and early warning systems include farmers, communities, policy makers and the private sector. Actors to reach these stakeholders include </a:t>
            </a:r>
            <a:r>
              <a:rPr lang="en-US" sz="1200" kern="1200" dirty="0" smtClean="0">
                <a:solidFill>
                  <a:schemeClr val="tx1"/>
                </a:solidFill>
                <a:effectLst/>
                <a:latin typeface="+mn-lt"/>
                <a:ea typeface="+mn-ea"/>
                <a:cs typeface="+mn-cs"/>
              </a:rPr>
              <a:t>telecoms/electronic media, NHMS, community leaders, first responders, NGOs, education, health, early warning center, brand ambassadors, country projects, partner agencies, CIRDA, UNDP and the community of practice, rural radio… and the list goes on. </a:t>
            </a: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Understanding stakeholders is not an easy process, especially as regional linguistic, cultural, media and political variations create nuances from country to country for both end-users (communities and farmers) and policy makers. Messages to reach specific stakeholders are discussed later in this toolkit.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Farmers. </a:t>
            </a:r>
            <a:r>
              <a:rPr lang="en-GB" sz="1200" kern="1200" dirty="0" smtClean="0">
                <a:solidFill>
                  <a:schemeClr val="tx1"/>
                </a:solidFill>
                <a:effectLst/>
                <a:latin typeface="+mn-lt"/>
                <a:ea typeface="+mn-ea"/>
                <a:cs typeface="+mn-cs"/>
              </a:rPr>
              <a:t>This target group is comprised of crop farmers, smallholder farmers, industrialized farmers, pastoralists (livestock herders), fishermen and rural enterprisers. This target group has multiple needs for weather and climate information. It can save lives, contain losses, increase productivity and reduce risk. Reaching rural farmers is a challenge, Internet communication is virtually impossible, literacy is low, and there are regional and village-level cultural and linguistic differences. Primary methodologies for reaching this group include: rural radio, SMS, trainings and informational meetings hosted at the community level, billboards, outreach from schools and health organizations, NGOs, pamphlets and other advocacy methods. They can also be reached through value-added service provides, extension services, cooperatives and innovative last mile approaches such as </a:t>
            </a:r>
            <a:r>
              <a:rPr lang="en-GB" sz="1200" u="sng" kern="1200" dirty="0" smtClean="0">
                <a:solidFill>
                  <a:schemeClr val="tx1"/>
                </a:solidFill>
                <a:effectLst/>
                <a:latin typeface="+mn-lt"/>
                <a:ea typeface="+mn-ea"/>
                <a:cs typeface="+mn-cs"/>
                <a:hlinkClick r:id="rId3"/>
              </a:rPr>
              <a:t>Human Network International’s 3-2-1 Service</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Local Communities. </a:t>
            </a:r>
            <a:r>
              <a:rPr lang="en-GB" sz="1200" kern="1200" dirty="0" smtClean="0">
                <a:solidFill>
                  <a:schemeClr val="tx1"/>
                </a:solidFill>
                <a:effectLst/>
                <a:latin typeface="+mn-lt"/>
                <a:ea typeface="+mn-ea"/>
                <a:cs typeface="+mn-cs"/>
              </a:rPr>
              <a:t>This group is comprised of community leaders, farm cooperative leaders, village leadership, regional politicians, children, teachers, moms, elders  and other community members that don’t work in farming, local NGOs, extension services and medium-scale local enterprisers.  Reaching this group is a little easier. Villages will often have access to television, radio, and may even have access to the Internet. Primary vehicles to reach them include Public Service Announcements (PSAs), TV, training, radio, policy dialogue (learning routes), print media, social media (growing but still limited), community meetings, school and hospital outreach, SMS and engagement with extension services.  Some communities have enabled communications tree within the leadership to ensure messages are disseminated rapidly once generated.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Policy Makers. </a:t>
            </a:r>
            <a:r>
              <a:rPr lang="en-GB" sz="1200" kern="1200" dirty="0" smtClean="0">
                <a:solidFill>
                  <a:schemeClr val="tx1"/>
                </a:solidFill>
                <a:effectLst/>
                <a:latin typeface="+mn-lt"/>
                <a:ea typeface="+mn-ea"/>
                <a:cs typeface="+mn-cs"/>
              </a:rPr>
              <a:t>This group is comprised of national leaders in the NHMS, Senate, House of Representatives, executive branch, ministries, media, large private-sector enterprise (telecommunications, banking, mining, etc.), universities, think tanks, and regional cooperation entities (i.e. African Union). Reaching them should be the easiest of all. They can be reached by email, social media, print, radio, broadcast, and advocacy. However, impacting their opinions and policies is a whole other ballgame. In order to reach them and sway opinion and policy, you first need to reach their constituencies (farmers and communities), empower product champions, and foster learning opportunities.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Private Sector. </a:t>
            </a:r>
            <a:r>
              <a:rPr lang="en-GB" sz="1200" kern="1200" dirty="0" smtClean="0">
                <a:solidFill>
                  <a:schemeClr val="tx1"/>
                </a:solidFill>
                <a:effectLst/>
                <a:latin typeface="+mn-lt"/>
                <a:ea typeface="+mn-ea"/>
                <a:cs typeface="+mn-cs"/>
              </a:rPr>
              <a:t>Not only do private sector enterprises benefit from tailored weather information – to protect human and physical resources and make climate-smart business decisions – they can also play a role in disseminating messages. Telecommunications firms can site AWS and serve as go-betweens to send early alerts, mining companies can be tapped to leverage corporate social responsibility dollars, or pay for tailored weather information, media can be used to share early alerts and PSAs. In order to engage the private sector, you need to create a narrative that underscores your specific value to them and to their consumers. They need to understand you are creating a valuable product that they can trust. </a:t>
            </a:r>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Questions to Ask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did our baseline study tell us about our target market?  </a:t>
            </a:r>
          </a:p>
          <a:p>
            <a:pPr lvl="0"/>
            <a:r>
              <a:rPr lang="en-US" sz="1200" kern="1200" dirty="0" smtClean="0">
                <a:solidFill>
                  <a:schemeClr val="tx1"/>
                </a:solidFill>
                <a:effectLst/>
                <a:latin typeface="+mn-lt"/>
                <a:ea typeface="+mn-ea"/>
                <a:cs typeface="+mn-cs"/>
              </a:rPr>
              <a:t>What are end-user requirements for/reliance on reliable meteorological information? </a:t>
            </a:r>
          </a:p>
          <a:p>
            <a:pPr lvl="0"/>
            <a:r>
              <a:rPr lang="en-US" sz="1200" kern="1200" dirty="0" smtClean="0">
                <a:solidFill>
                  <a:schemeClr val="tx1"/>
                </a:solidFill>
                <a:effectLst/>
                <a:latin typeface="+mn-lt"/>
                <a:ea typeface="+mn-ea"/>
                <a:cs typeface="+mn-cs"/>
              </a:rPr>
              <a:t>What current assets do we have? Is there a market study, broader analysis on media use, demographic information? How can we use this information to engage our stakeholders?</a:t>
            </a:r>
          </a:p>
          <a:p>
            <a:pPr lvl="0"/>
            <a:r>
              <a:rPr lang="en-US" sz="1200" kern="1200" dirty="0" smtClean="0">
                <a:solidFill>
                  <a:schemeClr val="tx1"/>
                </a:solidFill>
                <a:effectLst/>
                <a:latin typeface="+mn-lt"/>
                <a:ea typeface="+mn-ea"/>
                <a:cs typeface="+mn-cs"/>
              </a:rPr>
              <a:t>How is their current weather/climate information acquired? (it may not be the media, NHMS or an NGO, but village elders, religion, nature’s signs, etc.) </a:t>
            </a:r>
          </a:p>
          <a:p>
            <a:pPr lvl="0"/>
            <a:r>
              <a:rPr lang="en-US" sz="1200" kern="1200" dirty="0" smtClean="0">
                <a:solidFill>
                  <a:schemeClr val="tx1"/>
                </a:solidFill>
                <a:effectLst/>
                <a:latin typeface="+mn-lt"/>
                <a:ea typeface="+mn-ea"/>
                <a:cs typeface="+mn-cs"/>
              </a:rPr>
              <a:t>What is the most popular media? And what are the media habits of our stakeholders? Understanding how people use media and the reasons for their choices will define your channels and messages. </a:t>
            </a:r>
          </a:p>
          <a:p>
            <a:pPr lvl="0"/>
            <a:r>
              <a:rPr lang="en-US" sz="1200" kern="1200" dirty="0" smtClean="0">
                <a:solidFill>
                  <a:schemeClr val="tx1"/>
                </a:solidFill>
                <a:effectLst/>
                <a:latin typeface="+mn-lt"/>
                <a:ea typeface="+mn-ea"/>
                <a:cs typeface="+mn-cs"/>
              </a:rPr>
              <a:t>What is the age and gender demographic preferences per dissemination technology? What about the influence of education and income? Rural vs. urban populations? Young people may be more attuned to information via SMS or smart phone, while the older generation– or wealthier families – may prefer radio. </a:t>
            </a:r>
          </a:p>
          <a:p>
            <a:pPr lvl="0"/>
            <a:r>
              <a:rPr lang="en-US" sz="1200" kern="1200" dirty="0" smtClean="0">
                <a:solidFill>
                  <a:schemeClr val="tx1"/>
                </a:solidFill>
                <a:effectLst/>
                <a:latin typeface="+mn-lt"/>
                <a:ea typeface="+mn-ea"/>
                <a:cs typeface="+mn-cs"/>
              </a:rPr>
              <a:t>What are the past experiences related to warnings and disasters – timeliness, accuracy, content, recommendations, consistency across various sources.</a:t>
            </a:r>
          </a:p>
          <a:p>
            <a:pPr lvl="0"/>
            <a:r>
              <a:rPr lang="en-US" sz="1200" kern="1200" dirty="0" smtClean="0">
                <a:solidFill>
                  <a:schemeClr val="tx1"/>
                </a:solidFill>
                <a:effectLst/>
                <a:latin typeface="+mn-lt"/>
                <a:ea typeface="+mn-ea"/>
                <a:cs typeface="+mn-cs"/>
              </a:rPr>
              <a:t>Are you disseminating information to people inside buildings or outside? Different communication means may be needed to disseminate the message to these two groups. This is especially important in urban areas.</a:t>
            </a:r>
          </a:p>
          <a:p>
            <a:pPr lvl="0"/>
            <a:r>
              <a:rPr lang="en-US" sz="1200" kern="1200" dirty="0" smtClean="0">
                <a:solidFill>
                  <a:schemeClr val="tx1"/>
                </a:solidFill>
                <a:effectLst/>
                <a:latin typeface="+mn-lt"/>
                <a:ea typeface="+mn-ea"/>
                <a:cs typeface="+mn-cs"/>
              </a:rPr>
              <a:t>Who are the trusted sources of your audiences? Will they trust a SMS from the NHMS or would they prefer to get the message from a village leader? And if so, how do you inform the village leader? </a:t>
            </a:r>
          </a:p>
          <a:p>
            <a:pPr lvl="0"/>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Design Thinking Approach</a:t>
            </a:r>
          </a:p>
          <a:p>
            <a:r>
              <a:rPr lang="en-US" sz="1200" b="1" kern="1200" dirty="0" smtClean="0">
                <a:solidFill>
                  <a:schemeClr val="tx1"/>
                </a:solidFill>
                <a:effectLst/>
                <a:latin typeface="+mn-lt"/>
                <a:ea typeface="+mn-ea"/>
                <a:cs typeface="+mn-cs"/>
              </a:rPr>
              <a:t>EMPATHIZE:</a:t>
            </a:r>
            <a:r>
              <a:rPr lang="en-US" sz="1200" kern="1200" dirty="0" smtClean="0">
                <a:solidFill>
                  <a:schemeClr val="tx1"/>
                </a:solidFill>
                <a:effectLst/>
                <a:latin typeface="+mn-lt"/>
                <a:ea typeface="+mn-ea"/>
                <a:cs typeface="+mn-cs"/>
              </a:rPr>
              <a:t> Work to fully understand the experience of the user for whom you are designing.  Do this through observation, interaction, and immersing yourself in their experiences.</a:t>
            </a:r>
          </a:p>
          <a:p>
            <a:r>
              <a:rPr lang="en-US" sz="1200" b="1" kern="1200" dirty="0" smtClean="0">
                <a:solidFill>
                  <a:schemeClr val="tx1"/>
                </a:solidFill>
                <a:effectLst/>
                <a:latin typeface="+mn-lt"/>
                <a:ea typeface="+mn-ea"/>
                <a:cs typeface="+mn-cs"/>
              </a:rPr>
              <a:t>DEFINE:</a:t>
            </a:r>
            <a:r>
              <a:rPr lang="en-US" sz="1200" kern="1200" dirty="0" smtClean="0">
                <a:solidFill>
                  <a:schemeClr val="tx1"/>
                </a:solidFill>
                <a:effectLst/>
                <a:latin typeface="+mn-lt"/>
                <a:ea typeface="+mn-ea"/>
                <a:cs typeface="+mn-cs"/>
              </a:rPr>
              <a:t> Process and synthesize the findings from your empathy work in order to form a user point of view that you will address with your design.</a:t>
            </a:r>
          </a:p>
          <a:p>
            <a:r>
              <a:rPr lang="en-US" sz="1200" b="1" kern="1200" dirty="0" smtClean="0">
                <a:solidFill>
                  <a:schemeClr val="tx1"/>
                </a:solidFill>
                <a:effectLst/>
                <a:latin typeface="+mn-lt"/>
                <a:ea typeface="+mn-ea"/>
                <a:cs typeface="+mn-cs"/>
              </a:rPr>
              <a:t>IDEATE:</a:t>
            </a:r>
            <a:r>
              <a:rPr lang="en-US" sz="1200" kern="1200" dirty="0" smtClean="0">
                <a:solidFill>
                  <a:schemeClr val="tx1"/>
                </a:solidFill>
                <a:effectLst/>
                <a:latin typeface="+mn-lt"/>
                <a:ea typeface="+mn-ea"/>
                <a:cs typeface="+mn-cs"/>
              </a:rPr>
              <a:t> Explore a wide variety of possible solutions through generating a large quantity of diverse possible solutions, allowing you to step beyond the obvious and explore a range of ideas.</a:t>
            </a:r>
          </a:p>
          <a:p>
            <a:r>
              <a:rPr lang="en-US" sz="1200" b="1" kern="1200" dirty="0" smtClean="0">
                <a:solidFill>
                  <a:schemeClr val="tx1"/>
                </a:solidFill>
                <a:effectLst/>
                <a:latin typeface="+mn-lt"/>
                <a:ea typeface="+mn-ea"/>
                <a:cs typeface="+mn-cs"/>
              </a:rPr>
              <a:t>PROTOTYPE:</a:t>
            </a:r>
            <a:r>
              <a:rPr lang="en-US" sz="1200" kern="1200" dirty="0" smtClean="0">
                <a:solidFill>
                  <a:schemeClr val="tx1"/>
                </a:solidFill>
                <a:effectLst/>
                <a:latin typeface="+mn-lt"/>
                <a:ea typeface="+mn-ea"/>
                <a:cs typeface="+mn-cs"/>
              </a:rPr>
              <a:t> Transform your ideas into a physical form so that you can experience and interact with them and, in the process, learn and develop more empathy.</a:t>
            </a:r>
          </a:p>
          <a:p>
            <a:r>
              <a:rPr lang="en-US" sz="1200" b="1" kern="1200" dirty="0" smtClean="0">
                <a:solidFill>
                  <a:schemeClr val="tx1"/>
                </a:solidFill>
                <a:effectLst/>
                <a:latin typeface="+mn-lt"/>
                <a:ea typeface="+mn-ea"/>
                <a:cs typeface="+mn-cs"/>
              </a:rPr>
              <a:t>TEST:</a:t>
            </a:r>
            <a:r>
              <a:rPr lang="en-US" sz="1200" kern="1200" dirty="0" smtClean="0">
                <a:solidFill>
                  <a:schemeClr val="tx1"/>
                </a:solidFill>
                <a:effectLst/>
                <a:latin typeface="+mn-lt"/>
                <a:ea typeface="+mn-ea"/>
                <a:cs typeface="+mn-cs"/>
              </a:rPr>
              <a:t> Try out high-resolution products and use observations and feedback to refine prototypes, learn more about the user, and refine your original point of view.”</a:t>
            </a:r>
          </a:p>
          <a:p>
            <a:pPr lvl="0"/>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228600" indent="-228600">
              <a:buAutoNum type="arabicPeriod"/>
            </a:pPr>
            <a:endParaRPr lang="en-ZA" dirty="0"/>
          </a:p>
        </p:txBody>
      </p:sp>
      <p:sp>
        <p:nvSpPr>
          <p:cNvPr id="4" name="Slide Number Placeholder 3"/>
          <p:cNvSpPr>
            <a:spLocks noGrp="1"/>
          </p:cNvSpPr>
          <p:nvPr>
            <p:ph type="sldNum" sz="quarter" idx="10"/>
          </p:nvPr>
        </p:nvSpPr>
        <p:spPr/>
        <p:txBody>
          <a:bodyPr/>
          <a:lstStyle/>
          <a:p>
            <a:fld id="{AD1C9A8C-CA82-41C9-AA9C-5938482EE3CE}" type="slidenum">
              <a:rPr lang="en-ZA" smtClean="0"/>
              <a:t>5</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Local.</a:t>
            </a:r>
            <a:r>
              <a:rPr lang="en-US" sz="1200" kern="1200" dirty="0" smtClean="0">
                <a:solidFill>
                  <a:schemeClr val="tx1"/>
                </a:solidFill>
                <a:effectLst/>
                <a:latin typeface="+mn-lt"/>
                <a:ea typeface="+mn-ea"/>
                <a:cs typeface="+mn-cs"/>
              </a:rPr>
              <a:t> Local leaders and emergency managers prepare communities to manage incidents locally.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Elected Officials</a:t>
            </a:r>
            <a:r>
              <a:rPr lang="en-US" sz="1200" kern="1200" dirty="0" smtClean="0">
                <a:solidFill>
                  <a:schemeClr val="tx1"/>
                </a:solidFill>
                <a:effectLst/>
                <a:latin typeface="+mn-lt"/>
                <a:ea typeface="+mn-ea"/>
                <a:cs typeface="+mn-cs"/>
              </a:rPr>
              <a:t> ensure the safety and welfare of the people under their jurisdiction. They also work closely with congressional and regional leaders to ensure effective response and distribution of emergency warnings and actions.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Emergency Manager.</a:t>
            </a:r>
            <a:r>
              <a:rPr lang="en-US" sz="1200" kern="1200" dirty="0" smtClean="0">
                <a:solidFill>
                  <a:schemeClr val="tx1"/>
                </a:solidFill>
                <a:effectLst/>
                <a:latin typeface="+mn-lt"/>
                <a:ea typeface="+mn-ea"/>
                <a:cs typeface="+mn-cs"/>
              </a:rPr>
              <a:t> The local emergency manager has the day-to-day authority and responsibility for overseeing emergency management programs and activities. They are not necessarily responsible for the issuance of early alerts.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Department and agency heads</a:t>
            </a:r>
            <a:r>
              <a:rPr lang="en-US" sz="1200" kern="1200" dirty="0" smtClean="0">
                <a:solidFill>
                  <a:schemeClr val="tx1"/>
                </a:solidFill>
                <a:effectLst/>
                <a:latin typeface="+mn-lt"/>
                <a:ea typeface="+mn-ea"/>
                <a:cs typeface="+mn-cs"/>
              </a:rPr>
              <a:t>. Coordinate local services.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Individuals and communities.</a:t>
            </a:r>
            <a:r>
              <a:rPr lang="en-US" sz="1200" kern="1200" dirty="0" smtClean="0">
                <a:solidFill>
                  <a:schemeClr val="tx1"/>
                </a:solidFill>
                <a:effectLst/>
                <a:latin typeface="+mn-lt"/>
                <a:ea typeface="+mn-ea"/>
                <a:cs typeface="+mn-cs"/>
              </a:rPr>
              <a:t> Reduce hazards, prepare for emergencies, monitor emergency communications. </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States, Territories, Autonomous/Tribal Governments. </a:t>
            </a:r>
            <a:r>
              <a:rPr lang="en-US" sz="1200" kern="1200" dirty="0" smtClean="0">
                <a:solidFill>
                  <a:schemeClr val="tx1"/>
                </a:solidFill>
                <a:effectLst/>
                <a:latin typeface="+mn-lt"/>
                <a:ea typeface="+mn-ea"/>
                <a:cs typeface="+mn-cs"/>
              </a:rPr>
              <a:t>Support local efforts. They may be charged with regional emergency response, or this responsibility may lay at the local or national level.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Governor and elected officials.</a:t>
            </a:r>
            <a:r>
              <a:rPr lang="en-US" sz="1200" kern="1200" dirty="0" smtClean="0">
                <a:solidFill>
                  <a:schemeClr val="tx1"/>
                </a:solidFill>
                <a:effectLst/>
                <a:latin typeface="+mn-lt"/>
                <a:ea typeface="+mn-ea"/>
                <a:cs typeface="+mn-cs"/>
              </a:rPr>
              <a:t> Communicate with local groups, national groups and affected communities.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State Emergency Agency.</a:t>
            </a:r>
            <a:r>
              <a:rPr lang="en-US" sz="1200" kern="1200" dirty="0" smtClean="0">
                <a:solidFill>
                  <a:schemeClr val="tx1"/>
                </a:solidFill>
                <a:effectLst/>
                <a:latin typeface="+mn-lt"/>
                <a:ea typeface="+mn-ea"/>
                <a:cs typeface="+mn-cs"/>
              </a:rPr>
              <a:t> This may not be applicable in all situations.</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Federal. </a:t>
            </a:r>
            <a:r>
              <a:rPr lang="en-US" sz="1200" kern="1200" dirty="0" smtClean="0">
                <a:solidFill>
                  <a:schemeClr val="tx1"/>
                </a:solidFill>
                <a:effectLst/>
                <a:latin typeface="+mn-lt"/>
                <a:ea typeface="+mn-ea"/>
                <a:cs typeface="+mn-cs"/>
              </a:rPr>
              <a:t>In most African nations, emergency alerts will be initiated on the federal level.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President.</a:t>
            </a:r>
            <a:r>
              <a:rPr lang="en-US" sz="1200" kern="1200" dirty="0" smtClean="0">
                <a:solidFill>
                  <a:schemeClr val="tx1"/>
                </a:solidFill>
                <a:effectLst/>
                <a:latin typeface="+mn-lt"/>
                <a:ea typeface="+mn-ea"/>
                <a:cs typeface="+mn-cs"/>
              </a:rPr>
              <a:t> Overall oversight. </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Ministries.</a:t>
            </a:r>
            <a:r>
              <a:rPr lang="en-US" sz="1200" kern="1200" dirty="0" smtClean="0">
                <a:solidFill>
                  <a:schemeClr val="tx1"/>
                </a:solidFill>
                <a:effectLst/>
                <a:latin typeface="+mn-lt"/>
                <a:ea typeface="+mn-ea"/>
                <a:cs typeface="+mn-cs"/>
              </a:rPr>
              <a:t> Individual ministries may be responsible for sectorial response and alerts (i.e. hydrology, agriculture, energy, national security)</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NHMS.</a:t>
            </a:r>
            <a:r>
              <a:rPr lang="en-US" sz="1200" kern="1200" dirty="0" smtClean="0">
                <a:solidFill>
                  <a:schemeClr val="tx1"/>
                </a:solidFill>
                <a:effectLst/>
                <a:latin typeface="+mn-lt"/>
                <a:ea typeface="+mn-ea"/>
                <a:cs typeface="+mn-cs"/>
              </a:rPr>
              <a:t> Monitor weather and issue alerts (or alert relevant disaster management agency)</a:t>
            </a:r>
            <a:endParaRPr lang="en-US" sz="1800" kern="1200" dirty="0" smtClean="0">
              <a:solidFill>
                <a:schemeClr val="tx1"/>
              </a:solidFill>
              <a:effectLst/>
              <a:latin typeface="+mn-lt"/>
              <a:ea typeface="+mn-ea"/>
              <a:cs typeface="+mn-cs"/>
            </a:endParaRPr>
          </a:p>
          <a:p>
            <a:pPr lvl="1"/>
            <a:r>
              <a:rPr lang="en-US" sz="1200" b="1" kern="1200" dirty="0" smtClean="0">
                <a:solidFill>
                  <a:schemeClr val="tx1"/>
                </a:solidFill>
                <a:effectLst/>
                <a:latin typeface="+mn-lt"/>
                <a:ea typeface="+mn-ea"/>
                <a:cs typeface="+mn-cs"/>
              </a:rPr>
              <a:t>Disaster Management Unit.</a:t>
            </a:r>
            <a:r>
              <a:rPr lang="en-US" sz="1200" kern="1200" dirty="0" smtClean="0">
                <a:solidFill>
                  <a:schemeClr val="tx1"/>
                </a:solidFill>
                <a:effectLst/>
                <a:latin typeface="+mn-lt"/>
                <a:ea typeface="+mn-ea"/>
                <a:cs typeface="+mn-cs"/>
              </a:rPr>
              <a:t> Not all countries have a dedicated unit. This revolving point can be used to coordinate warnings. </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International</a:t>
            </a:r>
            <a:r>
              <a:rPr lang="en-US" sz="1200" kern="1200" dirty="0" smtClean="0">
                <a:solidFill>
                  <a:schemeClr val="tx1"/>
                </a:solidFill>
                <a:effectLst/>
                <a:latin typeface="+mn-lt"/>
                <a:ea typeface="+mn-ea"/>
                <a:cs typeface="+mn-cs"/>
              </a:rPr>
              <a:t>. On the international level, either the President or Minister of Foreign Affairs would be responsible for international coordination. However, weather alerts should be shared with NHMS in neighboring countries to trigger their own response. </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Private Sector. </a:t>
            </a:r>
            <a:r>
              <a:rPr lang="en-US" sz="1200" kern="1200" dirty="0" smtClean="0">
                <a:solidFill>
                  <a:schemeClr val="tx1"/>
                </a:solidFill>
                <a:effectLst/>
                <a:latin typeface="+mn-lt"/>
                <a:ea typeface="+mn-ea"/>
                <a:cs typeface="+mn-cs"/>
              </a:rPr>
              <a:t>The private sector is often responsible for large pieces of infrastructure. In the case of the issuance of early warnings, private telecoms and media companies can also aid in the distribution of warnings. </a:t>
            </a:r>
            <a:endParaRPr lang="en-US" sz="18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NGOs</a:t>
            </a:r>
            <a:r>
              <a:rPr lang="en-US" sz="1200" kern="1200" dirty="0" smtClean="0">
                <a:solidFill>
                  <a:schemeClr val="tx1"/>
                </a:solidFill>
                <a:effectLst/>
                <a:latin typeface="+mn-lt"/>
                <a:ea typeface="+mn-ea"/>
                <a:cs typeface="+mn-cs"/>
              </a:rPr>
              <a:t>. This group of actors can mobilize supplies, share emergency information and provide response. They can also be mobilized to provide training on what to do in the event of a warning, and as broadcasters for information on required actions in the event of an emergency. </a:t>
            </a:r>
            <a:endParaRPr lang="en-US" sz="18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Guiding</a:t>
            </a:r>
            <a:r>
              <a:rPr lang="en-US" sz="1200" b="1" kern="1200" baseline="0" dirty="0" smtClean="0">
                <a:solidFill>
                  <a:schemeClr val="tx1"/>
                </a:solidFill>
                <a:effectLst/>
                <a:latin typeface="+mn-lt"/>
                <a:ea typeface="+mn-ea"/>
                <a:cs typeface="+mn-cs"/>
              </a:rPr>
              <a:t> Principals</a:t>
            </a:r>
            <a:endParaRPr lang="en-US" sz="1200" b="1"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Create Buy-In</a:t>
            </a:r>
            <a:r>
              <a:rPr lang="en-US" sz="1200" kern="1200" dirty="0" smtClean="0">
                <a:solidFill>
                  <a:schemeClr val="tx1"/>
                </a:solidFill>
                <a:effectLst/>
                <a:latin typeface="+mn-lt"/>
                <a:ea typeface="+mn-ea"/>
                <a:cs typeface="+mn-cs"/>
              </a:rPr>
              <a:t>. Brainstorming sessions, interagency committees and working groups are all essential for building the necessary collaboration.</a:t>
            </a:r>
          </a:p>
          <a:p>
            <a:pPr lvl="0"/>
            <a:r>
              <a:rPr lang="en-US" sz="1200" b="1" kern="1200" dirty="0" smtClean="0">
                <a:solidFill>
                  <a:schemeClr val="tx1"/>
                </a:solidFill>
                <a:effectLst/>
                <a:latin typeface="+mn-lt"/>
                <a:ea typeface="+mn-ea"/>
                <a:cs typeface="+mn-cs"/>
              </a:rPr>
              <a:t>Communicate</a:t>
            </a:r>
            <a:r>
              <a:rPr lang="en-US" sz="1200" kern="1200" dirty="0" smtClean="0">
                <a:solidFill>
                  <a:schemeClr val="tx1"/>
                </a:solidFill>
                <a:effectLst/>
                <a:latin typeface="+mn-lt"/>
                <a:ea typeface="+mn-ea"/>
                <a:cs typeface="+mn-cs"/>
              </a:rPr>
              <a:t>. By communicating regularly with all stakeholders (not just about roles, but about effective actions), you continue to perpetuate that circle of trust. </a:t>
            </a:r>
          </a:p>
          <a:p>
            <a:pPr lvl="0"/>
            <a:r>
              <a:rPr lang="en-US" sz="1200" b="1" kern="1200" dirty="0" smtClean="0">
                <a:solidFill>
                  <a:schemeClr val="tx1"/>
                </a:solidFill>
                <a:effectLst/>
                <a:latin typeface="+mn-lt"/>
                <a:ea typeface="+mn-ea"/>
                <a:cs typeface="+mn-cs"/>
              </a:rPr>
              <a:t>Assign Roles and Responsibilities</a:t>
            </a:r>
            <a:r>
              <a:rPr lang="en-US" sz="1200" kern="1200" dirty="0" smtClean="0">
                <a:solidFill>
                  <a:schemeClr val="tx1"/>
                </a:solidFill>
                <a:effectLst/>
                <a:latin typeface="+mn-lt"/>
                <a:ea typeface="+mn-ea"/>
                <a:cs typeface="+mn-cs"/>
              </a:rPr>
              <a:t>. Make it clear who is responsible for what. </a:t>
            </a:r>
          </a:p>
          <a:p>
            <a:pPr lvl="0"/>
            <a:r>
              <a:rPr lang="en-US" sz="1200" b="1" kern="1200" dirty="0" smtClean="0">
                <a:solidFill>
                  <a:schemeClr val="tx1"/>
                </a:solidFill>
                <a:effectLst/>
                <a:latin typeface="+mn-lt"/>
                <a:ea typeface="+mn-ea"/>
                <a:cs typeface="+mn-cs"/>
              </a:rPr>
              <a:t>Engage Actors</a:t>
            </a:r>
            <a:r>
              <a:rPr lang="en-US" sz="1200" kern="1200" dirty="0" smtClean="0">
                <a:solidFill>
                  <a:schemeClr val="tx1"/>
                </a:solidFill>
                <a:effectLst/>
                <a:latin typeface="+mn-lt"/>
                <a:ea typeface="+mn-ea"/>
                <a:cs typeface="+mn-cs"/>
              </a:rPr>
              <a:t>. Reaching your goals will require connection with a large number of regional, territorial and local actors. </a:t>
            </a:r>
          </a:p>
          <a:p>
            <a:pPr lvl="0"/>
            <a:r>
              <a:rPr lang="en-US" sz="1200" b="1" kern="1200" dirty="0" smtClean="0">
                <a:solidFill>
                  <a:schemeClr val="tx1"/>
                </a:solidFill>
                <a:effectLst/>
                <a:latin typeface="+mn-lt"/>
                <a:ea typeface="+mn-ea"/>
                <a:cs typeface="+mn-cs"/>
              </a:rPr>
              <a:t>Rehearse</a:t>
            </a:r>
            <a:r>
              <a:rPr lang="en-US" sz="1200" kern="1200" dirty="0" smtClean="0">
                <a:solidFill>
                  <a:schemeClr val="tx1"/>
                </a:solidFill>
                <a:effectLst/>
                <a:latin typeface="+mn-lt"/>
                <a:ea typeface="+mn-ea"/>
                <a:cs typeface="+mn-cs"/>
              </a:rPr>
              <a:t>. Practice what you are doing before it’s time to actually issue a warning. </a:t>
            </a:r>
          </a:p>
          <a:p>
            <a:pPr lvl="0"/>
            <a:r>
              <a:rPr lang="en-US" sz="1200" b="1" kern="1200" dirty="0" smtClean="0">
                <a:solidFill>
                  <a:schemeClr val="tx1"/>
                </a:solidFill>
                <a:effectLst/>
                <a:latin typeface="+mn-lt"/>
                <a:ea typeface="+mn-ea"/>
                <a:cs typeface="+mn-cs"/>
              </a:rPr>
              <a:t>Activate</a:t>
            </a:r>
            <a:r>
              <a:rPr lang="en-US" sz="1200" kern="1200" dirty="0" smtClean="0">
                <a:solidFill>
                  <a:schemeClr val="tx1"/>
                </a:solidFill>
                <a:effectLst/>
                <a:latin typeface="+mn-lt"/>
                <a:ea typeface="+mn-ea"/>
                <a:cs typeface="+mn-cs"/>
              </a:rPr>
              <a:t>. When the time comes to issue an early warning, be sure to maintain constant contact between organizations to ensure collaboration. </a:t>
            </a:r>
          </a:p>
          <a:p>
            <a:r>
              <a:rPr lang="en-US" sz="1200" b="1" kern="1200" dirty="0" smtClean="0">
                <a:solidFill>
                  <a:schemeClr val="tx1"/>
                </a:solidFill>
                <a:effectLst/>
                <a:latin typeface="+mn-lt"/>
                <a:ea typeface="+mn-ea"/>
                <a:cs typeface="+mn-cs"/>
              </a:rPr>
              <a:t>Follow up</a:t>
            </a:r>
            <a:r>
              <a:rPr lang="en-US" sz="1200" kern="1200" dirty="0" smtClean="0">
                <a:solidFill>
                  <a:schemeClr val="tx1"/>
                </a:solidFill>
                <a:effectLst/>
                <a:latin typeface="+mn-lt"/>
                <a:ea typeface="+mn-ea"/>
                <a:cs typeface="+mn-cs"/>
              </a:rPr>
              <a:t>. After the storm, you should take stock of successes, failures, challenges and next steps. Bring together all major players to discuss next steps</a:t>
            </a:r>
            <a:r>
              <a:rPr lang="en-US" dirty="0" smtClean="0">
                <a:effectLst/>
              </a:rPr>
              <a:t> </a:t>
            </a:r>
            <a:endParaRPr lang="en-ZA" dirty="0"/>
          </a:p>
        </p:txBody>
      </p:sp>
      <p:sp>
        <p:nvSpPr>
          <p:cNvPr id="4" name="Slide Number Placeholder 3"/>
          <p:cNvSpPr>
            <a:spLocks noGrp="1"/>
          </p:cNvSpPr>
          <p:nvPr>
            <p:ph type="sldNum" sz="quarter" idx="10"/>
          </p:nvPr>
        </p:nvSpPr>
        <p:spPr/>
        <p:txBody>
          <a:bodyPr/>
          <a:lstStyle/>
          <a:p>
            <a:fld id="{AD1C9A8C-CA82-41C9-AA9C-5938482EE3CE}" type="slidenum">
              <a:rPr lang="en-ZA" smtClean="0"/>
              <a:t>6</a:t>
            </a:fld>
            <a:endParaRPr lang="en-ZA"/>
          </a:p>
        </p:txBody>
      </p:sp>
    </p:spTree>
    <p:extLst>
      <p:ext uri="{BB962C8B-B14F-4D97-AF65-F5344CB8AC3E}">
        <p14:creationId xmlns:p14="http://schemas.microsoft.com/office/powerpoint/2010/main" val="1339810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Marketers often talk about creating emotional messages. Emotional messages focus on needs, wants and desires. They service the heart and not the mind. These messages answer why and not what. This is often broken down into a brand pyramid, with emotional messages on top, benefits in the middle and attributes on the bottom. You need to talk about attributes in order to get to the benefits, but an overarching narrative that creates an emotional appeal needs to be woven into the conversation. </a:t>
            </a:r>
            <a:endParaRPr lang="en-US" sz="1200" kern="1200" dirty="0" smtClean="0">
              <a:solidFill>
                <a:schemeClr val="tx1"/>
              </a:solidFill>
              <a:effectLst/>
              <a:latin typeface="+mn-lt"/>
              <a:ea typeface="+mn-ea"/>
              <a:cs typeface="+mn-cs"/>
            </a:endParaRP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7</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Emotion. Security. Safety. Comfort. Trust. Value.</a:t>
            </a:r>
            <a:r>
              <a:rPr lang="en-GB" sz="1200" kern="1200" dirty="0" smtClean="0">
                <a:solidFill>
                  <a:schemeClr val="tx1"/>
                </a:solidFill>
                <a:effectLst/>
                <a:latin typeface="+mn-lt"/>
                <a:ea typeface="+mn-ea"/>
                <a:cs typeface="+mn-cs"/>
              </a:rPr>
              <a:t> You can rest easy knowing what weather is coming your way. If you are a farmer, you know there won’t be a flood tonight and that your family is safe. If you are a farm leader, you know what strategy to adopt so that productivity will increase and your community will prosper. If you are a policy maker, you feel secure that your constituent’s needs are being met and you have the information you need to make climate-smart decisions. You will also be producing a public good that saves lives and improves livelihoods.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1C9A8C-CA82-41C9-AA9C-5938482EE3CE}" type="slidenum">
              <a:rPr lang="en-ZA" smtClean="0"/>
              <a:t>8</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Benefits. You will be saving lives and improving livelihoods. </a:t>
            </a:r>
            <a:r>
              <a:rPr lang="en-GB" sz="1200" kern="1200" dirty="0" smtClean="0">
                <a:solidFill>
                  <a:schemeClr val="tx1"/>
                </a:solidFill>
                <a:effectLst/>
                <a:latin typeface="+mn-lt"/>
                <a:ea typeface="+mn-ea"/>
                <a:cs typeface="+mn-cs"/>
              </a:rPr>
              <a:t>Lives will be saved. Productivity will increase. You will make more money. Vulnerable rural communities will become more resilient. Better weather and climate information means African nations become better prepared for the new challenges posed by climate change. Improved forecasts can lower risks from mosquito-borne illnesses, and avoid the loss of life and property from flood, hail, lightning and other severe weather. Better weather and climate information benefits a number of industries that support the economy and generate jobs, including aviation, banking, maritime, resource extraction, energy, tourism and construction. It also makes for better decision making over the long haul. Good data makes for good decision-making, and good decision-making can build empowered lives and resilient nations. </a:t>
            </a:r>
            <a:endParaRPr lang="en-US" sz="1200" kern="1200" dirty="0" smtClean="0">
              <a:solidFill>
                <a:schemeClr val="tx1"/>
              </a:solidFill>
              <a:effectLst/>
              <a:latin typeface="+mn-lt"/>
              <a:ea typeface="+mn-ea"/>
              <a:cs typeface="+mn-cs"/>
            </a:endParaRPr>
          </a:p>
          <a:p>
            <a:pPr marL="228600" indent="-228600">
              <a:buAutoNum type="arabicPeriod"/>
            </a:pPr>
            <a:endParaRPr lang="en-ZA" baseline="0" dirty="0" smtClean="0"/>
          </a:p>
        </p:txBody>
      </p:sp>
      <p:sp>
        <p:nvSpPr>
          <p:cNvPr id="4" name="Slide Number Placeholder 3"/>
          <p:cNvSpPr>
            <a:spLocks noGrp="1"/>
          </p:cNvSpPr>
          <p:nvPr>
            <p:ph type="sldNum" sz="quarter" idx="10"/>
          </p:nvPr>
        </p:nvSpPr>
        <p:spPr/>
        <p:txBody>
          <a:bodyPr/>
          <a:lstStyle/>
          <a:p>
            <a:fld id="{AD1C9A8C-CA82-41C9-AA9C-5938482EE3CE}" type="slidenum">
              <a:rPr lang="en-ZA" smtClean="0"/>
              <a:t>9</a:t>
            </a:fld>
            <a:endParaRPr lang="en-ZA"/>
          </a:p>
        </p:txBody>
      </p:sp>
    </p:spTree>
    <p:extLst>
      <p:ext uri="{BB962C8B-B14F-4D97-AF65-F5344CB8AC3E}">
        <p14:creationId xmlns:p14="http://schemas.microsoft.com/office/powerpoint/2010/main" val="375901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Attributes. </a:t>
            </a:r>
            <a:r>
              <a:rPr lang="en-GB" sz="1200" kern="1200" dirty="0" smtClean="0">
                <a:solidFill>
                  <a:schemeClr val="tx1"/>
                </a:solidFill>
                <a:effectLst/>
                <a:latin typeface="+mn-lt"/>
                <a:ea typeface="+mn-ea"/>
                <a:cs typeface="+mn-cs"/>
              </a:rPr>
              <a:t>What is your product offering? New AWS, new monitoring, new analysis, new models for business, new distribution models to share warnings, improved climate information that can be used by all, accurate weather forecasts, accurate long-term forecasts, </a:t>
            </a:r>
            <a:r>
              <a:rPr lang="en-GB" sz="1200" kern="1200" dirty="0" err="1" smtClean="0">
                <a:solidFill>
                  <a:schemeClr val="tx1"/>
                </a:solidFill>
                <a:effectLst/>
                <a:latin typeface="+mn-lt"/>
                <a:ea typeface="+mn-ea"/>
                <a:cs typeface="+mn-cs"/>
              </a:rPr>
              <a:t>nowcasts</a:t>
            </a:r>
            <a:r>
              <a:rPr lang="en-GB" sz="1200" kern="1200" dirty="0" smtClean="0">
                <a:solidFill>
                  <a:schemeClr val="tx1"/>
                </a:solidFill>
                <a:effectLst/>
                <a:latin typeface="+mn-lt"/>
                <a:ea typeface="+mn-ea"/>
                <a:cs typeface="+mn-cs"/>
              </a:rPr>
              <a:t>, alerts? No longer will poor farmers need to look to the sky to know their future. It will come in a simple SMS via their cell-phone. On a project level, CI-EWS are procuring new hydrology and meteorological equipment, training staff on how to use this equipment and creating systems to share early warnings with vulnerable communities.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D1C9A8C-CA82-41C9-AA9C-5938482EE3CE}" type="slidenum">
              <a:rPr lang="en-ZA" smtClean="0"/>
              <a:t>10</a:t>
            </a:fld>
            <a:endParaRPr lang="en-ZA"/>
          </a:p>
        </p:txBody>
      </p:sp>
    </p:spTree>
    <p:extLst>
      <p:ext uri="{BB962C8B-B14F-4D97-AF65-F5344CB8AC3E}">
        <p14:creationId xmlns:p14="http://schemas.microsoft.com/office/powerpoint/2010/main" val="37590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6DDD6869-6EAF-461D-8D86-3B4FE343C0F4}" type="datetimeFigureOut">
              <a:rPr lang="en-ZA" smtClean="0"/>
              <a:t>2016/03/14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229313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DDD6869-6EAF-461D-8D86-3B4FE343C0F4}" type="datetimeFigureOut">
              <a:rPr lang="en-ZA" smtClean="0"/>
              <a:t>2016/03/14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2504354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DDD6869-6EAF-461D-8D86-3B4FE343C0F4}" type="datetimeFigureOut">
              <a:rPr lang="en-ZA" smtClean="0"/>
              <a:t>2016/03/14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78606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6DDD6869-6EAF-461D-8D86-3B4FE343C0F4}" type="datetimeFigureOut">
              <a:rPr lang="en-ZA" smtClean="0"/>
              <a:t>2016/03/14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427201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DD6869-6EAF-461D-8D86-3B4FE343C0F4}" type="datetimeFigureOut">
              <a:rPr lang="en-ZA" smtClean="0"/>
              <a:t>2016/03/14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184855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6DDD6869-6EAF-461D-8D86-3B4FE343C0F4}" type="datetimeFigureOut">
              <a:rPr lang="en-ZA" smtClean="0"/>
              <a:t>2016/03/14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425297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6DDD6869-6EAF-461D-8D86-3B4FE343C0F4}" type="datetimeFigureOut">
              <a:rPr lang="en-ZA" smtClean="0"/>
              <a:t>2016/03/14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340801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6DDD6869-6EAF-461D-8D86-3B4FE343C0F4}" type="datetimeFigureOut">
              <a:rPr lang="en-ZA" smtClean="0"/>
              <a:t>2016/03/14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2177438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D6869-6EAF-461D-8D86-3B4FE343C0F4}" type="datetimeFigureOut">
              <a:rPr lang="en-ZA" smtClean="0"/>
              <a:t>2016/03/14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211746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DD6869-6EAF-461D-8D86-3B4FE343C0F4}" type="datetimeFigureOut">
              <a:rPr lang="en-ZA" smtClean="0"/>
              <a:t>2016/03/14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94896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DD6869-6EAF-461D-8D86-3B4FE343C0F4}" type="datetimeFigureOut">
              <a:rPr lang="en-ZA" smtClean="0"/>
              <a:t>2016/03/14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419E6B96-096C-4B7F-BB82-A76007EDE823}" type="slidenum">
              <a:rPr lang="en-ZA" smtClean="0"/>
              <a:t>‹#›</a:t>
            </a:fld>
            <a:endParaRPr lang="en-ZA"/>
          </a:p>
        </p:txBody>
      </p:sp>
    </p:spTree>
    <p:extLst>
      <p:ext uri="{BB962C8B-B14F-4D97-AF65-F5344CB8AC3E}">
        <p14:creationId xmlns:p14="http://schemas.microsoft.com/office/powerpoint/2010/main" val="10997826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D6869-6EAF-461D-8D86-3B4FE343C0F4}" type="datetimeFigureOut">
              <a:rPr lang="en-ZA" smtClean="0"/>
              <a:t>2016/03/14</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9E6B96-096C-4B7F-BB82-A76007EDE823}" type="slidenum">
              <a:rPr lang="en-ZA" smtClean="0"/>
              <a:t>‹#›</a:t>
            </a:fld>
            <a:endParaRPr lang="en-ZA"/>
          </a:p>
        </p:txBody>
      </p:sp>
      <p:pic>
        <p:nvPicPr>
          <p:cNvPr id="7" name="Picture 6" descr="UNDP_Logo-Blue w TaglineBlue-ENG.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69600" y="0"/>
            <a:ext cx="1168400" cy="2283536"/>
          </a:xfrm>
          <a:prstGeom prst="rect">
            <a:avLst/>
          </a:prstGeom>
        </p:spPr>
      </p:pic>
    </p:spTree>
    <p:extLst>
      <p:ext uri="{BB962C8B-B14F-4D97-AF65-F5344CB8AC3E}">
        <p14:creationId xmlns:p14="http://schemas.microsoft.com/office/powerpoint/2010/main" val="1970862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5" Type="http://schemas.openxmlformats.org/officeDocument/2006/relationships/image" Target="../media/image12.tiff"/><Relationship Id="rId6"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emf"/><Relationship Id="rId9"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ttp://www.ennaeurope.org/files/ennaws/news/1/811/dialogue1.jpg"/>
          <p:cNvPicPr/>
          <p:nvPr/>
        </p:nvPicPr>
        <p:blipFill rotWithShape="1">
          <a:blip r:embed="rId2">
            <a:extLst>
              <a:ext uri="{28A0092B-C50C-407E-A947-70E740481C1C}">
                <a14:useLocalDpi xmlns:a14="http://schemas.microsoft.com/office/drawing/2010/main" val="0"/>
              </a:ext>
            </a:extLst>
          </a:blip>
          <a:srcRect t="24109"/>
          <a:stretch/>
        </p:blipFill>
        <p:spPr bwMode="auto">
          <a:xfrm>
            <a:off x="3529262" y="-111125"/>
            <a:ext cx="8919411" cy="7096126"/>
          </a:xfrm>
          <a:prstGeom prst="rect">
            <a:avLst/>
          </a:prstGeom>
          <a:noFill/>
          <a:ln>
            <a:noFill/>
          </a:ln>
        </p:spPr>
      </p:pic>
      <p:pic>
        <p:nvPicPr>
          <p:cNvPr id="2" name="Picture 1"/>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60384" r="5141" b="10880"/>
          <a:stretch/>
        </p:blipFill>
        <p:spPr>
          <a:xfrm>
            <a:off x="0" y="-224589"/>
            <a:ext cx="4111625" cy="7082589"/>
          </a:xfrm>
          <a:prstGeom prst="rect">
            <a:avLst/>
          </a:prstGeom>
        </p:spPr>
      </p:pic>
      <p:sp>
        <p:nvSpPr>
          <p:cNvPr id="12" name="TextBox 11"/>
          <p:cNvSpPr txBox="1"/>
          <p:nvPr/>
        </p:nvSpPr>
        <p:spPr>
          <a:xfrm>
            <a:off x="-1" y="352926"/>
            <a:ext cx="4110183" cy="4093428"/>
          </a:xfrm>
          <a:prstGeom prst="rect">
            <a:avLst/>
          </a:prstGeom>
          <a:noFill/>
        </p:spPr>
        <p:txBody>
          <a:bodyPr wrap="square" rtlCol="0">
            <a:spAutoFit/>
          </a:bodyPr>
          <a:lstStyle/>
          <a:p>
            <a:r>
              <a:rPr lang="en-US" sz="4000" dirty="0" smtClean="0">
                <a:solidFill>
                  <a:schemeClr val="bg1"/>
                </a:solidFill>
              </a:rPr>
              <a:t>Integrated Communications</a:t>
            </a:r>
          </a:p>
          <a:p>
            <a:r>
              <a:rPr lang="en-US" sz="2000" dirty="0" smtClean="0">
                <a:solidFill>
                  <a:schemeClr val="bg1"/>
                </a:solidFill>
              </a:rPr>
              <a:t>Leveraging best practices, innovative methodologies and existing assets </a:t>
            </a:r>
            <a:br>
              <a:rPr lang="en-US" sz="2000" dirty="0" smtClean="0">
                <a:solidFill>
                  <a:schemeClr val="bg1"/>
                </a:solidFill>
              </a:rPr>
            </a:br>
            <a:r>
              <a:rPr lang="en-US" sz="2000" dirty="0" smtClean="0">
                <a:solidFill>
                  <a:schemeClr val="bg1"/>
                </a:solidFill>
              </a:rPr>
              <a:t>to build sustainability and effectively share climate information and </a:t>
            </a:r>
            <a:br>
              <a:rPr lang="en-US" sz="2000" dirty="0" smtClean="0">
                <a:solidFill>
                  <a:schemeClr val="bg1"/>
                </a:solidFill>
              </a:rPr>
            </a:br>
            <a:r>
              <a:rPr lang="en-US" sz="2000" dirty="0" smtClean="0">
                <a:solidFill>
                  <a:schemeClr val="bg1"/>
                </a:solidFill>
              </a:rPr>
              <a:t>early warnings</a:t>
            </a:r>
          </a:p>
          <a:p>
            <a:endParaRPr lang="en-US" sz="2000" dirty="0">
              <a:solidFill>
                <a:schemeClr val="bg1"/>
              </a:solidFill>
            </a:endParaRPr>
          </a:p>
          <a:p>
            <a:r>
              <a:rPr lang="en-US" sz="2000" dirty="0" smtClean="0">
                <a:solidFill>
                  <a:schemeClr val="bg1"/>
                </a:solidFill>
              </a:rPr>
              <a:t>Greg Benchwick</a:t>
            </a:r>
          </a:p>
          <a:p>
            <a:r>
              <a:rPr lang="en-US" sz="2000" dirty="0" err="1" smtClean="0">
                <a:solidFill>
                  <a:schemeClr val="bg1"/>
                </a:solidFill>
              </a:rPr>
              <a:t>Gregory.Benchwick@undp.org</a:t>
            </a:r>
            <a:endParaRPr lang="en-US" sz="2000" dirty="0" smtClean="0">
              <a:solidFill>
                <a:schemeClr val="bg1"/>
              </a:solidFill>
            </a:endParaRPr>
          </a:p>
          <a:p>
            <a:r>
              <a:rPr lang="en-US" sz="2000" dirty="0" smtClean="0">
                <a:solidFill>
                  <a:schemeClr val="bg1"/>
                </a:solidFill>
              </a:rPr>
              <a:t>March 2016 | Livingstone, Zambia</a:t>
            </a:r>
            <a:endParaRPr lang="en-US" sz="2000" dirty="0">
              <a:solidFill>
                <a:schemeClr val="bg1"/>
              </a:solidFill>
            </a:endParaRPr>
          </a:p>
        </p:txBody>
      </p:sp>
      <p:pic>
        <p:nvPicPr>
          <p:cNvPr id="6" name="Picture 5" descr="UNDP_Logo-Blue w TaglineBlue-ENG.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2378" y="0"/>
            <a:ext cx="1309622" cy="2555875"/>
          </a:xfrm>
          <a:prstGeom prst="rect">
            <a:avLst/>
          </a:prstGeom>
        </p:spPr>
      </p:pic>
      <p:pic>
        <p:nvPicPr>
          <p:cNvPr id="3" name="Picture 2" descr="GEF_Brand_ID_seal~.eps"/>
          <p:cNvPicPr>
            <a:picLocks noChangeAspect="1"/>
          </p:cNvPicPr>
          <p:nvPr/>
        </p:nvPicPr>
        <p:blipFill rotWithShape="1">
          <a:blip r:embed="rId6">
            <a:extLst>
              <a:ext uri="{28A0092B-C50C-407E-A947-70E740481C1C}">
                <a14:useLocalDpi xmlns:a14="http://schemas.microsoft.com/office/drawing/2010/main" val="0"/>
              </a:ext>
            </a:extLst>
          </a:blip>
          <a:srcRect b="69306"/>
          <a:stretch/>
        </p:blipFill>
        <p:spPr>
          <a:xfrm>
            <a:off x="10882378" y="4973053"/>
            <a:ext cx="1736415" cy="1153026"/>
          </a:xfrm>
          <a:prstGeom prst="rect">
            <a:avLst/>
          </a:prstGeom>
        </p:spPr>
      </p:pic>
    </p:spTree>
    <p:extLst>
      <p:ext uri="{BB962C8B-B14F-4D97-AF65-F5344CB8AC3E}">
        <p14:creationId xmlns:p14="http://schemas.microsoft.com/office/powerpoint/2010/main" val="3715206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523768"/>
          </a:xfrm>
          <a:prstGeom prst="rect">
            <a:avLst/>
          </a:prstGeom>
          <a:noFill/>
        </p:spPr>
        <p:txBody>
          <a:bodyPr wrap="square" rtlCol="0">
            <a:spAutoFit/>
          </a:bodyPr>
          <a:lstStyle/>
          <a:p>
            <a:r>
              <a:rPr lang="en-US" sz="3200" b="1" dirty="0" smtClean="0"/>
              <a:t>Attributes</a:t>
            </a:r>
            <a:endParaRPr lang="en-US" dirty="0" smtClean="0"/>
          </a:p>
          <a:p>
            <a:pPr marL="742950" lvl="1" indent="-285750">
              <a:buFont typeface="Arial"/>
              <a:buChar char="•"/>
            </a:pPr>
            <a:r>
              <a:rPr lang="en-US" dirty="0" smtClean="0"/>
              <a:t>Reliable Information and Timely Reports</a:t>
            </a:r>
          </a:p>
          <a:p>
            <a:pPr marL="742950" lvl="1" indent="-285750">
              <a:buFont typeface="Arial"/>
              <a:buChar char="•"/>
            </a:pPr>
            <a:r>
              <a:rPr lang="en-US" dirty="0" smtClean="0"/>
              <a:t>Accurate Weather and Climate Information on hourly, </a:t>
            </a:r>
            <a:br>
              <a:rPr lang="en-US" dirty="0" smtClean="0"/>
            </a:br>
            <a:r>
              <a:rPr lang="en-US" dirty="0" smtClean="0"/>
              <a:t>daily, weekly, seasonal basis</a:t>
            </a:r>
          </a:p>
          <a:p>
            <a:pPr marL="742950" lvl="1" indent="-285750">
              <a:buFont typeface="Arial"/>
              <a:buChar char="•"/>
            </a:pPr>
            <a:r>
              <a:rPr lang="en-US" dirty="0" smtClean="0"/>
              <a:t>New equipment, technology, training</a:t>
            </a:r>
          </a:p>
          <a:p>
            <a:pPr marL="742950" lvl="1" indent="-285750">
              <a:buFont typeface="Arial"/>
              <a:buChar char="•"/>
            </a:pPr>
            <a:r>
              <a:rPr lang="en-US" dirty="0" smtClean="0"/>
              <a:t>21</a:t>
            </a:r>
            <a:r>
              <a:rPr lang="en-US" baseline="30000" dirty="0" smtClean="0"/>
              <a:t>st</a:t>
            </a:r>
            <a:r>
              <a:rPr lang="en-US" dirty="0" smtClean="0"/>
              <a:t> century approach to weather forecasting</a:t>
            </a:r>
          </a:p>
          <a:p>
            <a:pPr lvl="1"/>
            <a:endParaRPr lang="en-US" dirty="0"/>
          </a:p>
          <a:p>
            <a:pPr marL="742950" lvl="1" indent="-285750">
              <a:buFont typeface="Arial"/>
              <a:buChar char="•"/>
            </a:pPr>
            <a:endParaRPr lang="en-US" dirty="0" smtClean="0"/>
          </a:p>
        </p:txBody>
      </p:sp>
      <p:graphicFrame>
        <p:nvGraphicFramePr>
          <p:cNvPr id="4" name="Diagram 3"/>
          <p:cNvGraphicFramePr/>
          <p:nvPr>
            <p:extLst>
              <p:ext uri="{D42A27DB-BD31-4B8C-83A1-F6EECF244321}">
                <p14:modId xmlns:p14="http://schemas.microsoft.com/office/powerpoint/2010/main" val="2970971423"/>
              </p:ext>
            </p:extLst>
          </p:nvPr>
        </p:nvGraphicFramePr>
        <p:xfrm>
          <a:off x="4429125" y="1428750"/>
          <a:ext cx="758825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GEF_Brand_ID_seal~.eps"/>
          <p:cNvPicPr>
            <a:picLocks noChangeAspect="1"/>
          </p:cNvPicPr>
          <p:nvPr/>
        </p:nvPicPr>
        <p:blipFill rotWithShape="1">
          <a:blip r:embed="rId8">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3365544699"/>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4185761"/>
          </a:xfrm>
          <a:prstGeom prst="rect">
            <a:avLst/>
          </a:prstGeom>
          <a:noFill/>
        </p:spPr>
        <p:txBody>
          <a:bodyPr wrap="square" rtlCol="0">
            <a:spAutoFit/>
          </a:bodyPr>
          <a:lstStyle/>
          <a:p>
            <a:r>
              <a:rPr lang="en-US" sz="3200" b="1" dirty="0" smtClean="0"/>
              <a:t>End Users</a:t>
            </a:r>
            <a:endParaRPr lang="en-US" dirty="0"/>
          </a:p>
          <a:p>
            <a:r>
              <a:rPr lang="en-GB" b="1" dirty="0"/>
              <a:t>The information we are giving you is reliable and it will make your life better.</a:t>
            </a:r>
            <a:r>
              <a:rPr lang="en-GB" dirty="0"/>
              <a:t> Your families are safer because you will know when natural disasters are coming. The weather is changing. Rains aren’t falling like they used to, and there will likely be more severe storms, longer periods of drought and more lightning. By understanding what weather is coming your way, you can keep your families safe and make more money. By knowing the weather, you can plant at the right time, you can get out of harms way when floods and hail come, you can grow better crops for this growing season, and you can thrive. </a:t>
            </a:r>
            <a:endParaRPr lang="en-GB" dirty="0" smtClean="0"/>
          </a:p>
          <a:p>
            <a:r>
              <a:rPr lang="en-GB" dirty="0" smtClean="0"/>
              <a:t>*</a:t>
            </a:r>
            <a:r>
              <a:rPr lang="en-GB" dirty="0"/>
              <a:t>Note that </a:t>
            </a:r>
            <a:r>
              <a:rPr lang="en-GB" b="1" dirty="0"/>
              <a:t>while the preservation of human life is a solid argument</a:t>
            </a:r>
            <a:r>
              <a:rPr lang="en-GB" dirty="0"/>
              <a:t>, evidence from other C4D practices indicates that </a:t>
            </a:r>
            <a:r>
              <a:rPr lang="en-GB" b="1" dirty="0"/>
              <a:t>underscoring monetary value is a stronger message</a:t>
            </a:r>
            <a:r>
              <a:rPr lang="en-GB" dirty="0"/>
              <a:t>. Messages should also concentrate on immediate value for this segment. </a:t>
            </a:r>
            <a:endParaRPr lang="en-US" dirty="0"/>
          </a:p>
          <a:p>
            <a:r>
              <a:rPr lang="en-GB" b="1" dirty="0"/>
              <a:t>For early warnings</a:t>
            </a:r>
            <a:r>
              <a:rPr lang="en-GB" dirty="0"/>
              <a:t>, end users need simple messages that indicate the danger, the timeframe, the area at risk, and the required action. </a:t>
            </a:r>
            <a:endParaRPr lang="en-US" dirty="0"/>
          </a:p>
        </p:txBody>
      </p:sp>
      <p:pic>
        <p:nvPicPr>
          <p:cNvPr id="4" name="Picture 3"/>
          <p:cNvPicPr>
            <a:picLocks noChangeAspect="1"/>
          </p:cNvPicPr>
          <p:nvPr/>
        </p:nvPicPr>
        <p:blipFill>
          <a:blip r:embed="rId3"/>
          <a:stretch>
            <a:fillRect/>
          </a:stretch>
        </p:blipFill>
        <p:spPr>
          <a:xfrm>
            <a:off x="9278384" y="2730499"/>
            <a:ext cx="2676948" cy="2635251"/>
          </a:xfrm>
          <a:prstGeom prst="rect">
            <a:avLst/>
          </a:prstGeom>
        </p:spPr>
      </p:pic>
      <p:pic>
        <p:nvPicPr>
          <p:cNvPr id="6" name="Picture 5"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016164324"/>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dissolv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3631763"/>
          </a:xfrm>
          <a:prstGeom prst="rect">
            <a:avLst/>
          </a:prstGeom>
          <a:noFill/>
        </p:spPr>
        <p:txBody>
          <a:bodyPr wrap="square" rtlCol="0">
            <a:spAutoFit/>
          </a:bodyPr>
          <a:lstStyle/>
          <a:p>
            <a:r>
              <a:rPr lang="en-US" sz="3200" b="1" dirty="0" smtClean="0"/>
              <a:t>Vulnerable Communities</a:t>
            </a:r>
            <a:endParaRPr lang="en-US" dirty="0"/>
          </a:p>
          <a:p>
            <a:r>
              <a:rPr lang="en-GB" b="1" dirty="0"/>
              <a:t>The information we are giving you will make your community safer and will improve productivity. </a:t>
            </a:r>
            <a:r>
              <a:rPr lang="en-GB" dirty="0"/>
              <a:t>Reliable climate information means you can optimize planting cycles to hit markets from your farmer cooperatives. It means you can plan for long-term prosperity because you can protect roads and other productive infrastructure with early warnings of natural disasters. It means that you can address public health issues like malaria outbreaks that result from unusually heavy rains.  Because your community is safer, you can concentrate your efforts on educating your children, strengthening your health system, building roads and expanding businesses. </a:t>
            </a:r>
            <a:endParaRPr lang="en-US" dirty="0"/>
          </a:p>
          <a:p>
            <a:r>
              <a:rPr lang="en-GB" b="1" dirty="0"/>
              <a:t>For early warnings, </a:t>
            </a:r>
            <a:r>
              <a:rPr lang="en-GB" dirty="0"/>
              <a:t>community leaders need more in-depth information. Where should people take shelter, what assistance will be provided, what are the communications channels, what actions need to take place. </a:t>
            </a:r>
            <a:endParaRPr lang="en-US" dirty="0"/>
          </a:p>
        </p:txBody>
      </p:sp>
      <p:pic>
        <p:nvPicPr>
          <p:cNvPr id="6" name="Picture 5" descr="http://www.alstom.com/Global/Germany/Resources/Images/Products/Clear%20Solutions_PictogrammeReliabilityFlexibility_2013.jpg"/>
          <p:cNvPicPr/>
          <p:nvPr/>
        </p:nvPicPr>
        <p:blipFill>
          <a:blip r:embed="rId3">
            <a:extLst>
              <a:ext uri="{28A0092B-C50C-407E-A947-70E740481C1C}">
                <a14:useLocalDpi xmlns:a14="http://schemas.microsoft.com/office/drawing/2010/main" val="0"/>
              </a:ext>
            </a:extLst>
          </a:blip>
          <a:srcRect/>
          <a:stretch>
            <a:fillRect/>
          </a:stretch>
        </p:blipFill>
        <p:spPr bwMode="auto">
          <a:xfrm>
            <a:off x="9223375" y="2333625"/>
            <a:ext cx="2825750" cy="2778125"/>
          </a:xfrm>
          <a:prstGeom prst="rect">
            <a:avLst/>
          </a:prstGeom>
          <a:noFill/>
          <a:ln>
            <a:noFill/>
          </a:ln>
        </p:spPr>
      </p:pic>
      <p:pic>
        <p:nvPicPr>
          <p:cNvPr id="7" name="Picture 6"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2287426972"/>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4770537"/>
          </a:xfrm>
          <a:prstGeom prst="rect">
            <a:avLst/>
          </a:prstGeom>
          <a:noFill/>
        </p:spPr>
        <p:txBody>
          <a:bodyPr wrap="square" rtlCol="0">
            <a:spAutoFit/>
          </a:bodyPr>
          <a:lstStyle/>
          <a:p>
            <a:r>
              <a:rPr lang="en-US" sz="3200" b="1" dirty="0" smtClean="0"/>
              <a:t>Policy Makers</a:t>
            </a:r>
            <a:endParaRPr lang="en-US" dirty="0"/>
          </a:p>
          <a:p>
            <a:r>
              <a:rPr lang="en-GB" sz="1600" b="1" dirty="0"/>
              <a:t>The status quo just isn’t working. We need innovative solutions. </a:t>
            </a:r>
            <a:r>
              <a:rPr lang="en-US" sz="1600" dirty="0"/>
              <a:t>Through the effective use of climate information, you can take decisions and make investments that are proactive, durable and robust. Effective use of climate information also minimizes the risk that decisions will adversely affect other systems, sectors or social groups. </a:t>
            </a:r>
            <a:r>
              <a:rPr lang="en-GB" sz="1600" dirty="0" smtClean="0"/>
              <a:t>For over 30 years, the international development community has made substantial investments in climate information systems for Africa, nevertheless, most </a:t>
            </a:r>
            <a:r>
              <a:rPr lang="en-GB" sz="1600" dirty="0" err="1" smtClean="0"/>
              <a:t>hydromet</a:t>
            </a:r>
            <a:r>
              <a:rPr lang="en-GB" sz="1600" dirty="0" smtClean="0"/>
              <a:t> services are unable to meet the needs for weather and climate information. This lack of quality information is costing you dearly. The collection, analysis and distribution of reliable climate and weather information has the potential to greatly benefit your most vulnerable rural communities, build your economy and strengthen your nation. Most importantly, reliable weather information can save lives. We need a new vision, and you are essential to making that vision happen. With effectively structured public-private partnerships, new technology, strengthened institutions, increased regional cooperation and continued capacity building, sustainable climate and weather information solutions are a realistic and attainable goal. Reaching this target could have a significant impact on your ability to protect human life and foster long-term prosperity.</a:t>
            </a:r>
          </a:p>
          <a:p>
            <a:r>
              <a:rPr lang="en-GB" sz="1600" b="1" dirty="0" smtClean="0"/>
              <a:t>For Early Warnings. </a:t>
            </a:r>
            <a:r>
              <a:rPr lang="en-GB" sz="1600" dirty="0" smtClean="0"/>
              <a:t>These early warnings can allow governments to be proactive (rather than reactive) in disaster response, can protect productive assets and save lives. </a:t>
            </a:r>
            <a:endParaRPr lang="en-US" sz="1600" b="1" dirty="0"/>
          </a:p>
        </p:txBody>
      </p:sp>
      <p:pic>
        <p:nvPicPr>
          <p:cNvPr id="7" name="Picture 6" descr="https://encrypted-tbn2.gstatic.com/images?q=tbn:ANd9GcT1OSgPAyP5QjeuJM--IDYXFeW2sszUiSxGSrEy_xoTeWpkosNR"/>
          <p:cNvPicPr/>
          <p:nvPr/>
        </p:nvPicPr>
        <p:blipFill>
          <a:blip r:embed="rId3">
            <a:extLst>
              <a:ext uri="{28A0092B-C50C-407E-A947-70E740481C1C}">
                <a14:useLocalDpi xmlns:a14="http://schemas.microsoft.com/office/drawing/2010/main" val="0"/>
              </a:ext>
            </a:extLst>
          </a:blip>
          <a:srcRect/>
          <a:stretch>
            <a:fillRect/>
          </a:stretch>
        </p:blipFill>
        <p:spPr bwMode="auto">
          <a:xfrm>
            <a:off x="9382125" y="2746375"/>
            <a:ext cx="2540000" cy="2889250"/>
          </a:xfrm>
          <a:prstGeom prst="rect">
            <a:avLst/>
          </a:prstGeom>
          <a:noFill/>
          <a:ln>
            <a:noFill/>
          </a:ln>
        </p:spPr>
      </p:pic>
      <p:pic>
        <p:nvPicPr>
          <p:cNvPr id="6" name="Picture 5"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537362644"/>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246769"/>
          </a:xfrm>
          <a:prstGeom prst="rect">
            <a:avLst/>
          </a:prstGeom>
          <a:noFill/>
        </p:spPr>
        <p:txBody>
          <a:bodyPr wrap="square" rtlCol="0">
            <a:spAutoFit/>
          </a:bodyPr>
          <a:lstStyle/>
          <a:p>
            <a:r>
              <a:rPr lang="en-US" sz="3200" b="1" dirty="0" smtClean="0"/>
              <a:t>Building Your Narrative</a:t>
            </a:r>
          </a:p>
          <a:p>
            <a:pPr marL="742950" lvl="1" indent="-285750">
              <a:buFont typeface="Arial" charset="0"/>
              <a:buChar char="•"/>
            </a:pPr>
            <a:r>
              <a:rPr lang="en-US" dirty="0" smtClean="0"/>
              <a:t>What is my product? </a:t>
            </a:r>
          </a:p>
          <a:p>
            <a:pPr marL="742950" lvl="1" indent="-285750">
              <a:buFont typeface="Arial" charset="0"/>
              <a:buChar char="•"/>
            </a:pPr>
            <a:r>
              <a:rPr lang="en-US" dirty="0" smtClean="0"/>
              <a:t>What is the message? Has it been tested? </a:t>
            </a:r>
          </a:p>
          <a:p>
            <a:pPr marL="742950" lvl="1" indent="-285750">
              <a:buFont typeface="Arial" charset="0"/>
              <a:buChar char="•"/>
            </a:pPr>
            <a:r>
              <a:rPr lang="en-US" dirty="0" smtClean="0"/>
              <a:t>Who is repeating the message? How? </a:t>
            </a:r>
          </a:p>
          <a:p>
            <a:pPr marL="742950" lvl="1" indent="-285750">
              <a:buFont typeface="Arial" charset="0"/>
              <a:buChar char="•"/>
            </a:pPr>
            <a:r>
              <a:rPr lang="en-US" dirty="0" smtClean="0"/>
              <a:t>What is my value proposition? </a:t>
            </a:r>
          </a:p>
          <a:p>
            <a:pPr marL="742950" lvl="1" indent="-285750">
              <a:buFont typeface="Arial" charset="0"/>
              <a:buChar char="•"/>
            </a:pPr>
            <a:r>
              <a:rPr lang="en-US" dirty="0" smtClean="0"/>
              <a:t>Do people trust my product? </a:t>
            </a:r>
          </a:p>
          <a:p>
            <a:pPr marL="742950" lvl="1" indent="-285750">
              <a:buFont typeface="Arial" charset="0"/>
              <a:buChar char="•"/>
            </a:pPr>
            <a:r>
              <a:rPr lang="en-US" dirty="0" smtClean="0"/>
              <a:t>Do people understand my product? </a:t>
            </a:r>
            <a:endParaRPr lang="en-US" dirty="0"/>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spTree>
    <p:extLst>
      <p:ext uri="{BB962C8B-B14F-4D97-AF65-F5344CB8AC3E}">
        <p14:creationId xmlns:p14="http://schemas.microsoft.com/office/powerpoint/2010/main" val="106552978"/>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800767"/>
          </a:xfrm>
          <a:prstGeom prst="rect">
            <a:avLst/>
          </a:prstGeom>
          <a:noFill/>
        </p:spPr>
        <p:txBody>
          <a:bodyPr wrap="square" rtlCol="0">
            <a:spAutoFit/>
          </a:bodyPr>
          <a:lstStyle/>
          <a:p>
            <a:r>
              <a:rPr lang="en-US" sz="3200" b="1" dirty="0" smtClean="0"/>
              <a:t>Sharing Early Warnings</a:t>
            </a:r>
          </a:p>
          <a:p>
            <a:pPr marL="742950" lvl="1" indent="-285750">
              <a:buFont typeface="Arial" charset="0"/>
              <a:buChar char="•"/>
            </a:pPr>
            <a:r>
              <a:rPr lang="en-US" dirty="0" smtClean="0"/>
              <a:t>Keep it simple</a:t>
            </a:r>
          </a:p>
          <a:p>
            <a:pPr marL="742950" lvl="1" indent="-285750">
              <a:buFont typeface="Arial" charset="0"/>
              <a:buChar char="•"/>
            </a:pPr>
            <a:r>
              <a:rPr lang="en-US" dirty="0" smtClean="0"/>
              <a:t>Create brand and message ambassadors</a:t>
            </a:r>
          </a:p>
          <a:p>
            <a:pPr marL="742950" lvl="1" indent="-285750">
              <a:buFont typeface="Arial" charset="0"/>
              <a:buChar char="•"/>
            </a:pPr>
            <a:r>
              <a:rPr lang="en-US" dirty="0" smtClean="0"/>
              <a:t>Integrate</a:t>
            </a:r>
          </a:p>
          <a:p>
            <a:pPr marL="742950" lvl="1" indent="-285750">
              <a:buFont typeface="Arial" charset="0"/>
              <a:buChar char="•"/>
            </a:pPr>
            <a:r>
              <a:rPr lang="en-US" dirty="0" smtClean="0"/>
              <a:t>Customize for your target area (</a:t>
            </a:r>
            <a:r>
              <a:rPr lang="en-US" dirty="0" err="1" smtClean="0"/>
              <a:t>ie</a:t>
            </a:r>
            <a:r>
              <a:rPr lang="en-US" dirty="0" smtClean="0"/>
              <a:t>. Language, energy, media)</a:t>
            </a:r>
          </a:p>
          <a:p>
            <a:pPr marL="742950" lvl="1" indent="-285750">
              <a:buFont typeface="Arial" charset="0"/>
              <a:buChar char="•"/>
            </a:pPr>
            <a:r>
              <a:rPr lang="en-US" dirty="0" smtClean="0"/>
              <a:t>Build in sustainability</a:t>
            </a:r>
          </a:p>
          <a:p>
            <a:pPr marL="742950" lvl="1" indent="-285750">
              <a:buFont typeface="Arial" charset="0"/>
              <a:buChar char="•"/>
            </a:pPr>
            <a:r>
              <a:rPr lang="en-US" dirty="0" smtClean="0"/>
              <a:t>Know your restrictions</a:t>
            </a:r>
          </a:p>
          <a:p>
            <a:pPr marL="742950" lvl="1" indent="-285750">
              <a:buFont typeface="Arial" charset="0"/>
              <a:buChar char="•"/>
            </a:pPr>
            <a:r>
              <a:rPr lang="en-US" dirty="0" smtClean="0"/>
              <a:t>Create a response matrix</a:t>
            </a:r>
          </a:p>
          <a:p>
            <a:pPr marL="742950" lvl="1" indent="-285750">
              <a:buFont typeface="Arial" charset="0"/>
              <a:buChar char="•"/>
            </a:pPr>
            <a:r>
              <a:rPr lang="en-US" dirty="0" smtClean="0"/>
              <a:t>Build the political framework necessary to share warnings. </a:t>
            </a:r>
            <a:endParaRPr lang="en-US" dirty="0"/>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spTree>
    <p:extLst>
      <p:ext uri="{BB962C8B-B14F-4D97-AF65-F5344CB8AC3E}">
        <p14:creationId xmlns:p14="http://schemas.microsoft.com/office/powerpoint/2010/main" val="47014512"/>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animEffect transition="in" filter="dissolve">
                                      <p:cBhvr>
                                        <p:cTn id="25" dur="500"/>
                                        <p:tgtEl>
                                          <p:spTgt spid="11">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1">
                                            <p:txEl>
                                              <p:pRg st="8" end="8"/>
                                            </p:txEl>
                                          </p:spTgt>
                                        </p:tgtEl>
                                        <p:attrNameLst>
                                          <p:attrName>style.visibility</p:attrName>
                                        </p:attrNameLst>
                                      </p:cBhvr>
                                      <p:to>
                                        <p:strVal val="visible"/>
                                      </p:to>
                                    </p:set>
                                    <p:animEffect transition="in" filter="dissolve">
                                      <p:cBhvr>
                                        <p:cTn id="28"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584775"/>
          </a:xfrm>
          <a:prstGeom prst="rect">
            <a:avLst/>
          </a:prstGeom>
          <a:noFill/>
        </p:spPr>
        <p:txBody>
          <a:bodyPr wrap="square" rtlCol="0">
            <a:spAutoFit/>
          </a:bodyPr>
          <a:lstStyle/>
          <a:p>
            <a:r>
              <a:rPr lang="en-US" sz="3200" b="1" dirty="0" smtClean="0"/>
              <a:t>Policy Dialogue</a:t>
            </a:r>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pic>
        <p:nvPicPr>
          <p:cNvPr id="4" name="Picture 3"/>
          <p:cNvPicPr>
            <a:picLocks noChangeAspect="1"/>
          </p:cNvPicPr>
          <p:nvPr/>
        </p:nvPicPr>
        <p:blipFill>
          <a:blip r:embed="rId5"/>
          <a:stretch>
            <a:fillRect/>
          </a:stretch>
        </p:blipFill>
        <p:spPr>
          <a:xfrm>
            <a:off x="238125" y="2672337"/>
            <a:ext cx="4543172" cy="3166533"/>
          </a:xfrm>
          <a:prstGeom prst="rect">
            <a:avLst/>
          </a:prstGeom>
        </p:spPr>
      </p:pic>
      <p:pic>
        <p:nvPicPr>
          <p:cNvPr id="5" name="Picture 4"/>
          <p:cNvPicPr>
            <a:picLocks noChangeAspect="1"/>
          </p:cNvPicPr>
          <p:nvPr/>
        </p:nvPicPr>
        <p:blipFill>
          <a:blip r:embed="rId6"/>
          <a:stretch>
            <a:fillRect/>
          </a:stretch>
        </p:blipFill>
        <p:spPr>
          <a:xfrm>
            <a:off x="5091704" y="1952625"/>
            <a:ext cx="3391896" cy="4492626"/>
          </a:xfrm>
          <a:prstGeom prst="rect">
            <a:avLst/>
          </a:prstGeom>
        </p:spPr>
      </p:pic>
    </p:spTree>
    <p:extLst>
      <p:ext uri="{BB962C8B-B14F-4D97-AF65-F5344CB8AC3E}">
        <p14:creationId xmlns:p14="http://schemas.microsoft.com/office/powerpoint/2010/main" val="1825409287"/>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1692771"/>
          </a:xfrm>
          <a:prstGeom prst="rect">
            <a:avLst/>
          </a:prstGeom>
          <a:noFill/>
        </p:spPr>
        <p:txBody>
          <a:bodyPr wrap="square" rtlCol="0">
            <a:spAutoFit/>
          </a:bodyPr>
          <a:lstStyle/>
          <a:p>
            <a:r>
              <a:rPr lang="en-US" sz="3200" b="1" dirty="0" smtClean="0"/>
              <a:t>Packaging Early Warnings</a:t>
            </a:r>
          </a:p>
          <a:p>
            <a:pPr marL="742950" lvl="1" indent="-285750">
              <a:buFont typeface="Arial" charset="0"/>
              <a:buChar char="•"/>
            </a:pPr>
            <a:r>
              <a:rPr lang="en-US" dirty="0" smtClean="0"/>
              <a:t>Universal symbols</a:t>
            </a:r>
          </a:p>
          <a:p>
            <a:pPr marL="742950" lvl="1" indent="-285750">
              <a:buFont typeface="Arial" charset="0"/>
              <a:buChar char="•"/>
            </a:pPr>
            <a:r>
              <a:rPr lang="en-US" dirty="0" smtClean="0"/>
              <a:t>Simple message</a:t>
            </a:r>
          </a:p>
          <a:p>
            <a:pPr marL="742950" lvl="1" indent="-285750">
              <a:buFont typeface="Arial" charset="0"/>
              <a:buChar char="•"/>
            </a:pPr>
            <a:r>
              <a:rPr lang="en-US" dirty="0" smtClean="0"/>
              <a:t>Package per media</a:t>
            </a:r>
          </a:p>
          <a:p>
            <a:pPr marL="742950" lvl="1" indent="-285750">
              <a:buFont typeface="Arial" charset="0"/>
              <a:buChar char="•"/>
            </a:pPr>
            <a:r>
              <a:rPr lang="en-US" dirty="0" smtClean="0"/>
              <a:t>Make response action clear</a:t>
            </a:r>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276179"/>
            <a:ext cx="1270000" cy="1270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7800" y="4276179"/>
            <a:ext cx="1270000" cy="1270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400" y="4276179"/>
            <a:ext cx="1270000" cy="12700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0512" y="4276179"/>
            <a:ext cx="1270000" cy="1270000"/>
          </a:xfrm>
          <a:prstGeom prst="rect">
            <a:avLst/>
          </a:prstGeom>
        </p:spPr>
      </p:pic>
    </p:spTree>
    <p:extLst>
      <p:ext uri="{BB962C8B-B14F-4D97-AF65-F5344CB8AC3E}">
        <p14:creationId xmlns:p14="http://schemas.microsoft.com/office/powerpoint/2010/main" val="1977500405"/>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par>
                                <p:cTn id="22" presetID="9"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par>
                                <p:cTn id="25" presetID="9"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1415772"/>
          </a:xfrm>
          <a:prstGeom prst="rect">
            <a:avLst/>
          </a:prstGeom>
          <a:noFill/>
        </p:spPr>
        <p:txBody>
          <a:bodyPr wrap="square" rtlCol="0">
            <a:spAutoFit/>
          </a:bodyPr>
          <a:lstStyle/>
          <a:p>
            <a:r>
              <a:rPr lang="en-US" sz="3200" b="1" dirty="0" smtClean="0"/>
              <a:t>Emergency Alert System</a:t>
            </a:r>
          </a:p>
          <a:p>
            <a:pPr marL="742950" lvl="1" indent="-285750">
              <a:buFont typeface="Arial" charset="0"/>
              <a:buChar char="•"/>
            </a:pPr>
            <a:r>
              <a:rPr lang="en-US" dirty="0" smtClean="0"/>
              <a:t>WMO Common Alerting Protocol</a:t>
            </a:r>
          </a:p>
          <a:p>
            <a:pPr marL="742950" lvl="1" indent="-285750">
              <a:buFont typeface="Arial" charset="0"/>
              <a:buChar char="•"/>
            </a:pPr>
            <a:r>
              <a:rPr lang="en-US" dirty="0" smtClean="0"/>
              <a:t>US Emergency Alert System Overview</a:t>
            </a:r>
            <a:endParaRPr lang="en-US" dirty="0"/>
          </a:p>
          <a:p>
            <a:pPr marL="742950" lvl="1" indent="-285750">
              <a:buFont typeface="Arial" charset="0"/>
              <a:buChar char="•"/>
            </a:pPr>
            <a:r>
              <a:rPr lang="en-US" dirty="0" smtClean="0"/>
              <a:t>Public Service Announcements</a:t>
            </a:r>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spTree>
    <p:extLst>
      <p:ext uri="{BB962C8B-B14F-4D97-AF65-F5344CB8AC3E}">
        <p14:creationId xmlns:p14="http://schemas.microsoft.com/office/powerpoint/2010/main" val="1556133286"/>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800767"/>
          </a:xfrm>
          <a:prstGeom prst="rect">
            <a:avLst/>
          </a:prstGeom>
          <a:noFill/>
        </p:spPr>
        <p:txBody>
          <a:bodyPr wrap="square" rtlCol="0">
            <a:spAutoFit/>
          </a:bodyPr>
          <a:lstStyle/>
          <a:p>
            <a:r>
              <a:rPr lang="en-US" sz="3200" b="1" dirty="0" smtClean="0"/>
              <a:t>Practices Per Media</a:t>
            </a:r>
          </a:p>
          <a:p>
            <a:pPr marL="742950" lvl="1" indent="-285750">
              <a:buFont typeface="Arial" charset="0"/>
              <a:buChar char="•"/>
            </a:pPr>
            <a:r>
              <a:rPr lang="en-US" dirty="0" smtClean="0"/>
              <a:t>Media Partnerships</a:t>
            </a:r>
          </a:p>
          <a:p>
            <a:pPr marL="742950" lvl="1" indent="-285750">
              <a:buFont typeface="Arial" charset="0"/>
              <a:buChar char="•"/>
            </a:pPr>
            <a:r>
              <a:rPr lang="en-US" dirty="0" smtClean="0"/>
              <a:t>Broadcast</a:t>
            </a:r>
          </a:p>
          <a:p>
            <a:pPr marL="742950" lvl="1" indent="-285750">
              <a:buFont typeface="Arial" charset="0"/>
              <a:buChar char="•"/>
            </a:pPr>
            <a:r>
              <a:rPr lang="en-US" dirty="0" smtClean="0"/>
              <a:t>Radio</a:t>
            </a:r>
          </a:p>
          <a:p>
            <a:pPr marL="742950" lvl="1" indent="-285750">
              <a:buFont typeface="Arial" charset="0"/>
              <a:buChar char="•"/>
            </a:pPr>
            <a:r>
              <a:rPr lang="en-US" dirty="0" smtClean="0"/>
              <a:t>Print</a:t>
            </a:r>
          </a:p>
          <a:p>
            <a:pPr marL="742950" lvl="1" indent="-285750">
              <a:buFont typeface="Arial" charset="0"/>
              <a:buChar char="•"/>
            </a:pPr>
            <a:r>
              <a:rPr lang="en-US" dirty="0" smtClean="0"/>
              <a:t>Social Media</a:t>
            </a:r>
          </a:p>
          <a:p>
            <a:pPr marL="742950" lvl="1" indent="-285750">
              <a:buFont typeface="Arial" charset="0"/>
              <a:buChar char="•"/>
            </a:pPr>
            <a:r>
              <a:rPr lang="en-US" dirty="0" smtClean="0"/>
              <a:t>Internet and </a:t>
            </a:r>
            <a:r>
              <a:rPr lang="en-US" dirty="0"/>
              <a:t>M</a:t>
            </a:r>
            <a:r>
              <a:rPr lang="en-US" dirty="0" smtClean="0"/>
              <a:t>obile Apps</a:t>
            </a:r>
          </a:p>
          <a:p>
            <a:pPr marL="742950" lvl="1" indent="-285750">
              <a:buFont typeface="Arial" charset="0"/>
              <a:buChar char="•"/>
            </a:pPr>
            <a:r>
              <a:rPr lang="en-US" dirty="0" smtClean="0"/>
              <a:t>SMS and Messaging</a:t>
            </a:r>
          </a:p>
          <a:p>
            <a:pPr marL="742950" lvl="1" indent="-285750">
              <a:buFont typeface="Arial" charset="0"/>
              <a:buChar char="•"/>
            </a:pPr>
            <a:endParaRPr lang="en-US" dirty="0" smtClean="0"/>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spTree>
    <p:extLst>
      <p:ext uri="{BB962C8B-B14F-4D97-AF65-F5344CB8AC3E}">
        <p14:creationId xmlns:p14="http://schemas.microsoft.com/office/powerpoint/2010/main" val="1305684418"/>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animEffect transition="in" filter="dissolve">
                                      <p:cBhvr>
                                        <p:cTn id="25"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Introduction and Overview</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pic>
        <p:nvPicPr>
          <p:cNvPr id="10" name="Picture 9" descr="http://techkik.com/wp-content/uploads/2011/04/techkik-the-end-of-communication-as-we-know-it-gartner.jpg"/>
          <p:cNvPicPr/>
          <p:nvPr/>
        </p:nvPicPr>
        <p:blipFill rotWithShape="1">
          <a:blip r:embed="rId3">
            <a:extLst>
              <a:ext uri="{28A0092B-C50C-407E-A947-70E740481C1C}">
                <a14:useLocalDpi xmlns:a14="http://schemas.microsoft.com/office/drawing/2010/main" val="0"/>
              </a:ext>
            </a:extLst>
          </a:blip>
          <a:srcRect b="-12017"/>
          <a:stretch/>
        </p:blipFill>
        <p:spPr bwMode="auto">
          <a:xfrm>
            <a:off x="-561474" y="4413250"/>
            <a:ext cx="12753474" cy="4143375"/>
          </a:xfrm>
          <a:prstGeom prst="rect">
            <a:avLst/>
          </a:prstGeom>
          <a:noFill/>
          <a:ln>
            <a:noFill/>
          </a:ln>
        </p:spPr>
      </p:pic>
      <p:sp>
        <p:nvSpPr>
          <p:cNvPr id="11" name="TextBox 10"/>
          <p:cNvSpPr txBox="1"/>
          <p:nvPr/>
        </p:nvSpPr>
        <p:spPr>
          <a:xfrm>
            <a:off x="1873249" y="1952625"/>
            <a:ext cx="6524625" cy="2800767"/>
          </a:xfrm>
          <a:prstGeom prst="rect">
            <a:avLst/>
          </a:prstGeom>
          <a:noFill/>
        </p:spPr>
        <p:txBody>
          <a:bodyPr wrap="square" rtlCol="0">
            <a:spAutoFit/>
          </a:bodyPr>
          <a:lstStyle/>
          <a:p>
            <a:r>
              <a:rPr lang="en-US" sz="3200" b="1" dirty="0" smtClean="0"/>
              <a:t>Why is communication important? </a:t>
            </a:r>
          </a:p>
          <a:p>
            <a:pPr marL="742950" lvl="1" indent="-285750">
              <a:buFont typeface="Arial"/>
              <a:buChar char="•"/>
            </a:pPr>
            <a:r>
              <a:rPr lang="en-US" dirty="0" smtClean="0"/>
              <a:t>Build political support</a:t>
            </a:r>
          </a:p>
          <a:p>
            <a:pPr marL="742950" lvl="1" indent="-285750">
              <a:buFont typeface="Arial"/>
              <a:buChar char="•"/>
            </a:pPr>
            <a:r>
              <a:rPr lang="en-US" dirty="0" smtClean="0"/>
              <a:t>Scale-up success</a:t>
            </a:r>
          </a:p>
          <a:p>
            <a:pPr marL="742950" lvl="1" indent="-285750">
              <a:buFont typeface="Arial"/>
              <a:buChar char="•"/>
            </a:pPr>
            <a:r>
              <a:rPr lang="en-US" dirty="0" smtClean="0"/>
              <a:t>Share best practices</a:t>
            </a:r>
          </a:p>
          <a:p>
            <a:pPr marL="742950" lvl="1" indent="-285750">
              <a:buFont typeface="Arial"/>
              <a:buChar char="•"/>
            </a:pPr>
            <a:r>
              <a:rPr lang="en-US" dirty="0" smtClean="0"/>
              <a:t>Reach end-users</a:t>
            </a:r>
          </a:p>
          <a:p>
            <a:pPr marL="742950" lvl="1" indent="-285750">
              <a:buFont typeface="Arial"/>
              <a:buChar char="•"/>
            </a:pPr>
            <a:r>
              <a:rPr lang="en-US" b="1" dirty="0" smtClean="0"/>
              <a:t>Save lives</a:t>
            </a:r>
          </a:p>
          <a:p>
            <a:pPr marL="742950" lvl="1" indent="-285750">
              <a:buFont typeface="Arial"/>
              <a:buChar char="•"/>
            </a:pPr>
            <a:r>
              <a:rPr lang="en-US" b="1" dirty="0" smtClean="0"/>
              <a:t>Build livelihoods</a:t>
            </a:r>
          </a:p>
          <a:p>
            <a:pPr marL="742950" lvl="1" indent="-285750">
              <a:buFont typeface="Arial"/>
              <a:buChar char="•"/>
            </a:pPr>
            <a:endParaRPr lang="en-US" dirty="0"/>
          </a:p>
          <a:p>
            <a:pPr marL="742950" lvl="1" indent="-285750">
              <a:buFont typeface="Arial"/>
              <a:buChar char="•"/>
            </a:pPr>
            <a:endParaRPr lang="en-US" dirty="0" smtClean="0"/>
          </a:p>
        </p:txBody>
      </p:sp>
      <p:pic>
        <p:nvPicPr>
          <p:cNvPr id="6" name="Picture 5"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3729868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dissolv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dissolv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dissolve">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dissolve">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Methodology</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246769"/>
          </a:xfrm>
          <a:prstGeom prst="rect">
            <a:avLst/>
          </a:prstGeom>
          <a:noFill/>
        </p:spPr>
        <p:txBody>
          <a:bodyPr wrap="square" rtlCol="0">
            <a:spAutoFit/>
          </a:bodyPr>
          <a:lstStyle/>
          <a:p>
            <a:r>
              <a:rPr lang="en-US" sz="3200" b="1" dirty="0" smtClean="0"/>
              <a:t>Advocacy and Support</a:t>
            </a:r>
          </a:p>
          <a:p>
            <a:pPr marL="742950" lvl="1" indent="-285750">
              <a:buFont typeface="Arial" charset="0"/>
              <a:buChar char="•"/>
            </a:pPr>
            <a:r>
              <a:rPr lang="en-US" dirty="0" smtClean="0"/>
              <a:t>Strengthen Political Dialogue</a:t>
            </a:r>
          </a:p>
          <a:p>
            <a:pPr marL="742950" lvl="1" indent="-285750">
              <a:buFont typeface="Arial" charset="0"/>
              <a:buChar char="•"/>
            </a:pPr>
            <a:r>
              <a:rPr lang="en-US" dirty="0" smtClean="0"/>
              <a:t>Communicate Success</a:t>
            </a:r>
          </a:p>
          <a:p>
            <a:pPr marL="742950" lvl="1" indent="-285750">
              <a:buFont typeface="Arial" charset="0"/>
              <a:buChar char="•"/>
            </a:pPr>
            <a:r>
              <a:rPr lang="en-US" dirty="0" smtClean="0"/>
              <a:t>Monitoring and Evaluation</a:t>
            </a:r>
          </a:p>
          <a:p>
            <a:pPr marL="742950" lvl="1" indent="-285750">
              <a:buFont typeface="Arial" charset="0"/>
              <a:buChar char="•"/>
            </a:pPr>
            <a:r>
              <a:rPr lang="en-US" dirty="0" smtClean="0"/>
              <a:t>Share With Community of Practice, Neighboring Countries and UNDP</a:t>
            </a:r>
          </a:p>
          <a:p>
            <a:pPr marL="742950" lvl="1" indent="-285750">
              <a:buFont typeface="Arial" charset="0"/>
              <a:buChar char="•"/>
            </a:pPr>
            <a:r>
              <a:rPr lang="en-US" dirty="0" smtClean="0"/>
              <a:t>Change Management</a:t>
            </a:r>
          </a:p>
          <a:p>
            <a:pPr marL="742950" lvl="1" indent="-285750">
              <a:buFont typeface="Arial" charset="0"/>
              <a:buChar char="•"/>
            </a:pPr>
            <a:endParaRPr lang="en-US" dirty="0" smtClean="0"/>
          </a:p>
        </p:txBody>
      </p:sp>
      <p:pic>
        <p:nvPicPr>
          <p:cNvPr id="6" name="Picture 5" descr="GEF_Brand_ID_seal~.eps"/>
          <p:cNvPicPr>
            <a:picLocks noChangeAspect="1"/>
          </p:cNvPicPr>
          <p:nvPr/>
        </p:nvPicPr>
        <p:blipFill rotWithShape="1">
          <a:blip r:embed="rId3">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s://lukelesauteur.files.wordpress.com/2015/02/photo-unifiedcomms.png"/>
          <p:cNvPicPr/>
          <p:nvPr/>
        </p:nvPicPr>
        <p:blipFill rotWithShape="1">
          <a:blip r:embed="rId4">
            <a:extLst>
              <a:ext uri="{28A0092B-C50C-407E-A947-70E740481C1C}">
                <a14:useLocalDpi xmlns:a14="http://schemas.microsoft.com/office/drawing/2010/main" val="0"/>
              </a:ext>
            </a:extLst>
          </a:blip>
          <a:srcRect l="2313" t="2564" r="2405" b="3296"/>
          <a:stretch/>
        </p:blipFill>
        <p:spPr bwMode="auto">
          <a:xfrm>
            <a:off x="8683625" y="2365375"/>
            <a:ext cx="3270250" cy="4079875"/>
          </a:xfrm>
          <a:prstGeom prst="rect">
            <a:avLst/>
          </a:prstGeom>
          <a:noFill/>
          <a:ln>
            <a:noFill/>
          </a:ln>
        </p:spPr>
      </p:pic>
    </p:spTree>
    <p:extLst>
      <p:ext uri="{BB962C8B-B14F-4D97-AF65-F5344CB8AC3E}">
        <p14:creationId xmlns:p14="http://schemas.microsoft.com/office/powerpoint/2010/main" val="826283316"/>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Moving Forward</a:t>
            </a:r>
            <a:endParaRPr lang="en-ZA" dirty="0"/>
          </a:p>
        </p:txBody>
      </p:sp>
      <p:sp>
        <p:nvSpPr>
          <p:cNvPr id="3" name="Content Placeholder 2"/>
          <p:cNvSpPr>
            <a:spLocks noGrp="1"/>
          </p:cNvSpPr>
          <p:nvPr>
            <p:ph idx="1"/>
          </p:nvPr>
        </p:nvSpPr>
        <p:spPr>
          <a:xfrm>
            <a:off x="838200" y="1825625"/>
            <a:ext cx="10515600" cy="2428875"/>
          </a:xfrm>
        </p:spPr>
        <p:txBody>
          <a:bodyPr/>
          <a:lstStyle/>
          <a:p>
            <a:endParaRPr lang="en-ZA" dirty="0" smtClean="0"/>
          </a:p>
          <a:p>
            <a:pPr marL="0" indent="0">
              <a:buNone/>
            </a:pPr>
            <a:endParaRPr lang="en-ZA" dirty="0"/>
          </a:p>
        </p:txBody>
      </p:sp>
      <p:sp>
        <p:nvSpPr>
          <p:cNvPr id="11" name="TextBox 10"/>
          <p:cNvSpPr txBox="1"/>
          <p:nvPr/>
        </p:nvSpPr>
        <p:spPr>
          <a:xfrm>
            <a:off x="1063624" y="1952625"/>
            <a:ext cx="8556625" cy="2523768"/>
          </a:xfrm>
          <a:prstGeom prst="rect">
            <a:avLst/>
          </a:prstGeom>
          <a:noFill/>
        </p:spPr>
        <p:txBody>
          <a:bodyPr wrap="square" rtlCol="0">
            <a:spAutoFit/>
          </a:bodyPr>
          <a:lstStyle/>
          <a:p>
            <a:r>
              <a:rPr lang="en-US" sz="3200" b="1" dirty="0" smtClean="0"/>
              <a:t>Country Projects</a:t>
            </a:r>
            <a:endParaRPr lang="en-US" dirty="0"/>
          </a:p>
          <a:p>
            <a:pPr marL="1200150" lvl="2" indent="-285750">
              <a:buFont typeface="Arial"/>
              <a:buChar char="•"/>
            </a:pPr>
            <a:r>
              <a:rPr lang="en-US" dirty="0" smtClean="0"/>
              <a:t>Build sustainability of EWS and communications initiatives</a:t>
            </a:r>
          </a:p>
          <a:p>
            <a:pPr marL="1200150" lvl="2" indent="-285750">
              <a:buFont typeface="Arial"/>
              <a:buChar char="•"/>
            </a:pPr>
            <a:r>
              <a:rPr lang="en-US" dirty="0" smtClean="0"/>
              <a:t>Follow-up on baseline surveys as needed</a:t>
            </a:r>
          </a:p>
          <a:p>
            <a:pPr marL="1200150" lvl="2" indent="-285750">
              <a:buFont typeface="Arial"/>
              <a:buChar char="•"/>
            </a:pPr>
            <a:r>
              <a:rPr lang="en-US" dirty="0" smtClean="0"/>
              <a:t>Create and implement communications and EWS strategies</a:t>
            </a:r>
          </a:p>
          <a:p>
            <a:pPr marL="1200150" lvl="2" indent="-285750">
              <a:buFont typeface="Arial"/>
              <a:buChar char="•"/>
            </a:pPr>
            <a:r>
              <a:rPr lang="en-US" dirty="0" smtClean="0"/>
              <a:t>Procure communications-specific technologies</a:t>
            </a:r>
          </a:p>
          <a:p>
            <a:pPr marL="1200150" lvl="2" indent="-285750">
              <a:buFont typeface="Arial"/>
              <a:buChar char="•"/>
            </a:pPr>
            <a:r>
              <a:rPr lang="en-US" dirty="0" smtClean="0"/>
              <a:t>Contract communications specialists</a:t>
            </a:r>
          </a:p>
          <a:p>
            <a:pPr marL="1200150" lvl="2" indent="-285750">
              <a:buFont typeface="Arial"/>
              <a:buChar char="•"/>
            </a:pPr>
            <a:r>
              <a:rPr lang="en-US" dirty="0" smtClean="0"/>
              <a:t>Monitor and evaluate effectiveness of EWS, communications</a:t>
            </a:r>
            <a:endParaRPr lang="en-US" dirty="0"/>
          </a:p>
          <a:p>
            <a:pPr marL="285750" indent="-285750">
              <a:buFont typeface="Arial"/>
              <a:buChar char="•"/>
            </a:pPr>
            <a:endParaRPr lang="en-US" dirty="0"/>
          </a:p>
        </p:txBody>
      </p:sp>
      <p:sp>
        <p:nvSpPr>
          <p:cNvPr id="5" name="TextBox 4"/>
          <p:cNvSpPr txBox="1"/>
          <p:nvPr/>
        </p:nvSpPr>
        <p:spPr>
          <a:xfrm>
            <a:off x="1057274" y="4200525"/>
            <a:ext cx="8556625" cy="2523768"/>
          </a:xfrm>
          <a:prstGeom prst="rect">
            <a:avLst/>
          </a:prstGeom>
          <a:noFill/>
        </p:spPr>
        <p:txBody>
          <a:bodyPr wrap="square" rtlCol="0">
            <a:spAutoFit/>
          </a:bodyPr>
          <a:lstStyle/>
          <a:p>
            <a:r>
              <a:rPr lang="en-US" sz="3200" b="1" dirty="0" smtClean="0"/>
              <a:t>CIRDA</a:t>
            </a:r>
            <a:endParaRPr lang="en-US" dirty="0"/>
          </a:p>
          <a:p>
            <a:pPr marL="285750" indent="-285750">
              <a:buFont typeface="Arial"/>
              <a:buChar char="•"/>
            </a:pPr>
            <a:endParaRPr lang="en-US" dirty="0"/>
          </a:p>
          <a:p>
            <a:pPr marL="1200150" lvl="2" indent="-285750">
              <a:buFont typeface="Arial"/>
              <a:buChar char="•"/>
            </a:pPr>
            <a:r>
              <a:rPr lang="en-US" dirty="0" smtClean="0"/>
              <a:t>Review strategies</a:t>
            </a:r>
          </a:p>
          <a:p>
            <a:pPr marL="1200150" lvl="2" indent="-285750">
              <a:buFont typeface="Arial"/>
              <a:buChar char="•"/>
            </a:pPr>
            <a:r>
              <a:rPr lang="en-US" dirty="0" smtClean="0"/>
              <a:t>Provide toolkits</a:t>
            </a:r>
          </a:p>
          <a:p>
            <a:pPr marL="1200150" lvl="2" indent="-285750">
              <a:buFont typeface="Arial"/>
              <a:buChar char="•"/>
            </a:pPr>
            <a:r>
              <a:rPr lang="en-US" dirty="0" smtClean="0"/>
              <a:t>Serve as a knowledge broker</a:t>
            </a:r>
          </a:p>
          <a:p>
            <a:pPr marL="1200150" lvl="2" indent="-285750">
              <a:buFont typeface="Arial"/>
              <a:buChar char="•"/>
            </a:pPr>
            <a:r>
              <a:rPr lang="en-US" dirty="0" smtClean="0"/>
              <a:t>Share best practices from organizations and country programs</a:t>
            </a:r>
          </a:p>
          <a:p>
            <a:pPr marL="1200150" lvl="2" indent="-285750">
              <a:buFont typeface="Arial"/>
              <a:buChar char="•"/>
            </a:pPr>
            <a:r>
              <a:rPr lang="en-US" dirty="0" smtClean="0"/>
              <a:t>Share successes with UNDP, community of practice and donors</a:t>
            </a:r>
          </a:p>
          <a:p>
            <a:pPr marL="1200150" lvl="2" indent="-285750">
              <a:buFont typeface="Arial"/>
              <a:buChar char="•"/>
            </a:pPr>
            <a:r>
              <a:rPr lang="en-US" dirty="0" smtClean="0"/>
              <a:t>Additional Ideas</a:t>
            </a:r>
            <a:endParaRPr lang="en-US" dirty="0"/>
          </a:p>
        </p:txBody>
      </p:sp>
      <p:pic>
        <p:nvPicPr>
          <p:cNvPr id="8" name="Picture 7" descr="http://www.calhounschools.org/cms/lib03/GA01920487/Centricity/Domain/789/Communication.jpg"/>
          <p:cNvPicPr/>
          <p:nvPr/>
        </p:nvPicPr>
        <p:blipFill>
          <a:blip r:embed="rId3">
            <a:extLst>
              <a:ext uri="{28A0092B-C50C-407E-A947-70E740481C1C}">
                <a14:useLocalDpi xmlns:a14="http://schemas.microsoft.com/office/drawing/2010/main" val="0"/>
              </a:ext>
            </a:extLst>
          </a:blip>
          <a:srcRect/>
          <a:stretch>
            <a:fillRect/>
          </a:stretch>
        </p:blipFill>
        <p:spPr bwMode="auto">
          <a:xfrm>
            <a:off x="8588375" y="2397125"/>
            <a:ext cx="3254376" cy="4206875"/>
          </a:xfrm>
          <a:prstGeom prst="rect">
            <a:avLst/>
          </a:prstGeom>
          <a:noFill/>
          <a:ln>
            <a:noFill/>
          </a:ln>
        </p:spPr>
      </p:pic>
      <p:pic>
        <p:nvPicPr>
          <p:cNvPr id="7" name="Picture 6"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35727115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dissolv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dissolve">
                                      <p:cBhvr>
                                        <p:cTn id="27" dur="500"/>
                                        <p:tgtEl>
                                          <p:spTgt spid="5">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dissolve">
                                      <p:cBhvr>
                                        <p:cTn id="30" dur="500"/>
                                        <p:tgtEl>
                                          <p:spTgt spid="5">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dissolve">
                                      <p:cBhvr>
                                        <p:cTn id="33" dur="500"/>
                                        <p:tgtEl>
                                          <p:spTgt spid="5">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dissolve">
                                      <p:cBhvr>
                                        <p:cTn id="36" dur="500"/>
                                        <p:tgtEl>
                                          <p:spTgt spid="5">
                                            <p:txEl>
                                              <p:pRg st="5" end="5"/>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dissolve">
                                      <p:cBhvr>
                                        <p:cTn id="39" dur="500"/>
                                        <p:tgtEl>
                                          <p:spTgt spid="5">
                                            <p:txEl>
                                              <p:pRg st="6" end="6"/>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dissolv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Moving Forward</a:t>
            </a:r>
            <a:endParaRPr lang="en-ZA" dirty="0"/>
          </a:p>
        </p:txBody>
      </p:sp>
      <p:sp>
        <p:nvSpPr>
          <p:cNvPr id="3" name="Content Placeholder 2"/>
          <p:cNvSpPr>
            <a:spLocks noGrp="1"/>
          </p:cNvSpPr>
          <p:nvPr>
            <p:ph idx="1"/>
          </p:nvPr>
        </p:nvSpPr>
        <p:spPr>
          <a:xfrm>
            <a:off x="838200" y="1825625"/>
            <a:ext cx="10515600" cy="2428875"/>
          </a:xfrm>
        </p:spPr>
        <p:txBody>
          <a:bodyPr/>
          <a:lstStyle/>
          <a:p>
            <a:endParaRPr lang="en-ZA" dirty="0" smtClean="0"/>
          </a:p>
          <a:p>
            <a:pPr marL="0" indent="0">
              <a:buNone/>
            </a:pPr>
            <a:endParaRPr lang="en-ZA" dirty="0"/>
          </a:p>
        </p:txBody>
      </p:sp>
      <p:sp>
        <p:nvSpPr>
          <p:cNvPr id="11" name="TextBox 10"/>
          <p:cNvSpPr txBox="1"/>
          <p:nvPr/>
        </p:nvSpPr>
        <p:spPr>
          <a:xfrm>
            <a:off x="1063624" y="1952625"/>
            <a:ext cx="8556625" cy="2523768"/>
          </a:xfrm>
          <a:prstGeom prst="rect">
            <a:avLst/>
          </a:prstGeom>
          <a:noFill/>
        </p:spPr>
        <p:txBody>
          <a:bodyPr wrap="square" rtlCol="0">
            <a:spAutoFit/>
          </a:bodyPr>
          <a:lstStyle/>
          <a:p>
            <a:r>
              <a:rPr lang="en-US" sz="3200" b="1" dirty="0" smtClean="0"/>
              <a:t>Things to remember</a:t>
            </a:r>
            <a:endParaRPr lang="en-US" dirty="0"/>
          </a:p>
          <a:p>
            <a:pPr marL="285750" indent="-285750">
              <a:buFont typeface="Arial"/>
              <a:buChar char="•"/>
            </a:pPr>
            <a:endParaRPr lang="en-US" dirty="0"/>
          </a:p>
          <a:p>
            <a:pPr marL="1200150" lvl="2" indent="-285750">
              <a:buFont typeface="Arial"/>
              <a:buChar char="•"/>
            </a:pPr>
            <a:r>
              <a:rPr lang="en-US" dirty="0" smtClean="0"/>
              <a:t>Know your market</a:t>
            </a:r>
          </a:p>
          <a:p>
            <a:pPr marL="1200150" lvl="2" indent="-285750">
              <a:buFont typeface="Arial"/>
              <a:buChar char="•"/>
            </a:pPr>
            <a:r>
              <a:rPr lang="en-US" dirty="0" smtClean="0"/>
              <a:t>Know your message</a:t>
            </a:r>
          </a:p>
          <a:p>
            <a:pPr marL="1200150" lvl="2" indent="-285750">
              <a:buFont typeface="Arial"/>
              <a:buChar char="•"/>
            </a:pPr>
            <a:r>
              <a:rPr lang="en-US" dirty="0" smtClean="0"/>
              <a:t>Create a constant dialogue</a:t>
            </a:r>
          </a:p>
          <a:p>
            <a:pPr marL="1200150" lvl="2" indent="-285750">
              <a:buFont typeface="Arial"/>
              <a:buChar char="•"/>
            </a:pPr>
            <a:r>
              <a:rPr lang="en-US" dirty="0" smtClean="0"/>
              <a:t>Build brand ambassadors</a:t>
            </a:r>
          </a:p>
          <a:p>
            <a:pPr marL="1200150" lvl="2" indent="-285750">
              <a:buFont typeface="Arial"/>
              <a:buChar char="•"/>
            </a:pPr>
            <a:r>
              <a:rPr lang="en-US" dirty="0" smtClean="0"/>
              <a:t>Don’t be afraid to experiment and innovate</a:t>
            </a:r>
            <a:endParaRPr lang="en-US" dirty="0"/>
          </a:p>
          <a:p>
            <a:pPr marL="285750" indent="-285750">
              <a:buFont typeface="Arial"/>
              <a:buChar char="•"/>
            </a:pPr>
            <a:endParaRPr lang="en-US" dirty="0"/>
          </a:p>
        </p:txBody>
      </p:sp>
      <p:pic>
        <p:nvPicPr>
          <p:cNvPr id="9" name="Picture 8" descr="http://www.calhounschools.org/cms/lib03/GA01920487/Centricity/Domain/789/Communication.jpg"/>
          <p:cNvPicPr/>
          <p:nvPr/>
        </p:nvPicPr>
        <p:blipFill>
          <a:blip r:embed="rId3">
            <a:extLst>
              <a:ext uri="{28A0092B-C50C-407E-A947-70E740481C1C}">
                <a14:useLocalDpi xmlns:a14="http://schemas.microsoft.com/office/drawing/2010/main" val="0"/>
              </a:ext>
            </a:extLst>
          </a:blip>
          <a:srcRect/>
          <a:stretch>
            <a:fillRect/>
          </a:stretch>
        </p:blipFill>
        <p:spPr bwMode="auto">
          <a:xfrm>
            <a:off x="8588375" y="2397125"/>
            <a:ext cx="3254376" cy="4206875"/>
          </a:xfrm>
          <a:prstGeom prst="rect">
            <a:avLst/>
          </a:prstGeom>
          <a:noFill/>
          <a:ln>
            <a:noFill/>
          </a:ln>
        </p:spPr>
      </p:pic>
      <p:pic>
        <p:nvPicPr>
          <p:cNvPr id="6" name="Picture 5"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6899222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dissolv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dissolve">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dissolv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dissolve">
                                      <p:cBhvr>
                                        <p:cTn id="22" dur="500"/>
                                        <p:tgtEl>
                                          <p:spTgt spid="1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dissolve">
                                      <p:cBhvr>
                                        <p:cTn id="2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Introduction and Overview</a:t>
            </a:r>
            <a:endParaRPr lang="en-ZA"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1956159"/>
              </p:ext>
            </p:extLst>
          </p:nvPr>
        </p:nvGraphicFramePr>
        <p:xfrm>
          <a:off x="1095375" y="1504281"/>
          <a:ext cx="9702800" cy="393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1031875" y="1952625"/>
            <a:ext cx="7366000" cy="861774"/>
          </a:xfrm>
          <a:prstGeom prst="rect">
            <a:avLst/>
          </a:prstGeom>
          <a:noFill/>
        </p:spPr>
        <p:txBody>
          <a:bodyPr wrap="square" rtlCol="0">
            <a:spAutoFit/>
          </a:bodyPr>
          <a:lstStyle/>
          <a:p>
            <a:r>
              <a:rPr lang="en-US" sz="3200" b="1" dirty="0" smtClean="0"/>
              <a:t>Presentation Overview</a:t>
            </a:r>
          </a:p>
          <a:p>
            <a:pPr marL="742950" lvl="1" indent="-285750">
              <a:buFont typeface="Arial"/>
              <a:buChar char="•"/>
            </a:pPr>
            <a:endParaRPr lang="en-US" dirty="0" smtClean="0"/>
          </a:p>
        </p:txBody>
      </p:sp>
      <p:pic>
        <p:nvPicPr>
          <p:cNvPr id="7" name="Picture 6" descr="GEF_Brand_ID_seal~.eps"/>
          <p:cNvPicPr>
            <a:picLocks noChangeAspect="1"/>
          </p:cNvPicPr>
          <p:nvPr/>
        </p:nvPicPr>
        <p:blipFill rotWithShape="1">
          <a:blip r:embed="rId8">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pic>
        <p:nvPicPr>
          <p:cNvPr id="8" name="Picture 7" descr="http://techkik.com/wp-content/uploads/2011/04/techkik-the-end-of-communication-as-we-know-it-gartner.jpg"/>
          <p:cNvPicPr/>
          <p:nvPr/>
        </p:nvPicPr>
        <p:blipFill rotWithShape="1">
          <a:blip r:embed="rId9">
            <a:extLst>
              <a:ext uri="{28A0092B-C50C-407E-A947-70E740481C1C}">
                <a14:useLocalDpi xmlns:a14="http://schemas.microsoft.com/office/drawing/2010/main" val="0"/>
              </a:ext>
            </a:extLst>
          </a:blip>
          <a:srcRect b="-12017"/>
          <a:stretch/>
        </p:blipFill>
        <p:spPr bwMode="auto">
          <a:xfrm>
            <a:off x="-561474" y="4413250"/>
            <a:ext cx="12753474" cy="4143375"/>
          </a:xfrm>
          <a:prstGeom prst="rect">
            <a:avLst/>
          </a:prstGeom>
          <a:noFill/>
          <a:ln>
            <a:noFill/>
          </a:ln>
        </p:spPr>
      </p:pic>
    </p:spTree>
    <p:extLst>
      <p:ext uri="{BB962C8B-B14F-4D97-AF65-F5344CB8AC3E}">
        <p14:creationId xmlns:p14="http://schemas.microsoft.com/office/powerpoint/2010/main" val="6429550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The Goals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246769"/>
          </a:xfrm>
          <a:prstGeom prst="rect">
            <a:avLst/>
          </a:prstGeom>
          <a:noFill/>
        </p:spPr>
        <p:txBody>
          <a:bodyPr wrap="square" rtlCol="0">
            <a:spAutoFit/>
          </a:bodyPr>
          <a:lstStyle/>
          <a:p>
            <a:r>
              <a:rPr lang="en-US" sz="3200" b="1" dirty="0" smtClean="0"/>
              <a:t>Climate Information and Early Warning Systems</a:t>
            </a:r>
          </a:p>
          <a:p>
            <a:pPr marL="742950" lvl="1" indent="-285750">
              <a:buFont typeface="Arial"/>
              <a:buChar char="•"/>
            </a:pPr>
            <a:r>
              <a:rPr lang="en-US" dirty="0" smtClean="0"/>
              <a:t>Save lives</a:t>
            </a:r>
          </a:p>
          <a:p>
            <a:pPr marL="742950" lvl="1" indent="-285750">
              <a:buFont typeface="Arial"/>
              <a:buChar char="•"/>
            </a:pPr>
            <a:r>
              <a:rPr lang="en-US" dirty="0" smtClean="0"/>
              <a:t>Build productivity</a:t>
            </a:r>
          </a:p>
          <a:p>
            <a:pPr marL="742950" lvl="1" indent="-285750">
              <a:buFont typeface="Arial"/>
              <a:buChar char="•"/>
            </a:pPr>
            <a:r>
              <a:rPr lang="en-US" dirty="0" smtClean="0"/>
              <a:t>Improve resiliency to climate change</a:t>
            </a:r>
          </a:p>
          <a:p>
            <a:pPr marL="742950" lvl="1" indent="-285750">
              <a:buFont typeface="Arial"/>
              <a:buChar char="•"/>
            </a:pPr>
            <a:r>
              <a:rPr lang="en-US" dirty="0" smtClean="0"/>
              <a:t>Specific goals for early warnings and forecasts</a:t>
            </a:r>
          </a:p>
          <a:p>
            <a:pPr marL="742950" lvl="1" indent="-285750">
              <a:buFont typeface="Arial"/>
              <a:buChar char="•"/>
            </a:pPr>
            <a:endParaRPr lang="en-US" dirty="0"/>
          </a:p>
          <a:p>
            <a:pPr marL="742950" lvl="1" indent="-285750">
              <a:buFont typeface="Arial"/>
              <a:buChar char="•"/>
            </a:pPr>
            <a:endParaRPr lang="en-US" dirty="0" smtClean="0"/>
          </a:p>
        </p:txBody>
      </p:sp>
      <p:sp>
        <p:nvSpPr>
          <p:cNvPr id="6" name="TextBox 5"/>
          <p:cNvSpPr txBox="1"/>
          <p:nvPr/>
        </p:nvSpPr>
        <p:spPr>
          <a:xfrm>
            <a:off x="1025525" y="4010025"/>
            <a:ext cx="8255000" cy="2246769"/>
          </a:xfrm>
          <a:prstGeom prst="rect">
            <a:avLst/>
          </a:prstGeom>
          <a:noFill/>
        </p:spPr>
        <p:txBody>
          <a:bodyPr wrap="square" rtlCol="0">
            <a:spAutoFit/>
          </a:bodyPr>
          <a:lstStyle/>
          <a:p>
            <a:r>
              <a:rPr lang="en-US" sz="3200" b="1" dirty="0" smtClean="0"/>
              <a:t>Integrated Advocacy Communications</a:t>
            </a:r>
          </a:p>
          <a:p>
            <a:pPr marL="742950" lvl="1" indent="-285750">
              <a:buFont typeface="Arial"/>
              <a:buChar char="•"/>
            </a:pPr>
            <a:r>
              <a:rPr lang="en-US" dirty="0" smtClean="0"/>
              <a:t>Leverage best practices and existing assets</a:t>
            </a:r>
          </a:p>
          <a:p>
            <a:pPr marL="742950" lvl="1" indent="-285750">
              <a:buFont typeface="Arial"/>
              <a:buChar char="•"/>
            </a:pPr>
            <a:r>
              <a:rPr lang="en-US" dirty="0" smtClean="0"/>
              <a:t>Understand and meet end-user needs</a:t>
            </a:r>
          </a:p>
          <a:p>
            <a:pPr marL="742950" lvl="1" indent="-285750">
              <a:buFont typeface="Arial"/>
              <a:buChar char="•"/>
            </a:pPr>
            <a:r>
              <a:rPr lang="en-US" dirty="0" smtClean="0"/>
              <a:t>Build sustainability for climate information and early warning systems</a:t>
            </a:r>
          </a:p>
          <a:p>
            <a:pPr marL="742950" lvl="1" indent="-285750">
              <a:buFont typeface="Arial"/>
              <a:buChar char="•"/>
            </a:pPr>
            <a:r>
              <a:rPr lang="en-US" dirty="0" smtClean="0"/>
              <a:t>Support enabling political environments</a:t>
            </a:r>
          </a:p>
          <a:p>
            <a:pPr marL="742950" lvl="1" indent="-285750">
              <a:buFont typeface="Arial"/>
              <a:buChar char="•"/>
            </a:pPr>
            <a:endParaRPr lang="en-US" dirty="0"/>
          </a:p>
          <a:p>
            <a:pPr marL="742950" lvl="1" indent="-285750">
              <a:buFont typeface="Arial"/>
              <a:buChar char="•"/>
            </a:pPr>
            <a:endParaRPr lang="en-US" dirty="0" smtClean="0"/>
          </a:p>
        </p:txBody>
      </p:sp>
      <p:pic>
        <p:nvPicPr>
          <p:cNvPr id="8" name="Picture 7" descr="http://www.themarketingbit.com/wp-content/uploads/2014/01/tree-1040x847.jpg"/>
          <p:cNvPicPr/>
          <p:nvPr/>
        </p:nvPicPr>
        <p:blipFill>
          <a:blip r:embed="rId3">
            <a:extLst>
              <a:ext uri="{28A0092B-C50C-407E-A947-70E740481C1C}">
                <a14:useLocalDpi xmlns:a14="http://schemas.microsoft.com/office/drawing/2010/main" val="0"/>
              </a:ext>
            </a:extLst>
          </a:blip>
          <a:srcRect/>
          <a:stretch>
            <a:fillRect/>
          </a:stretch>
        </p:blipFill>
        <p:spPr bwMode="auto">
          <a:xfrm>
            <a:off x="8965247" y="2746375"/>
            <a:ext cx="2929255" cy="3749675"/>
          </a:xfrm>
          <a:prstGeom prst="rect">
            <a:avLst/>
          </a:prstGeom>
          <a:noFill/>
          <a:ln>
            <a:noFill/>
          </a:ln>
        </p:spPr>
      </p:pic>
      <p:pic>
        <p:nvPicPr>
          <p:cNvPr id="7" name="Picture 6"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5724540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dissolve">
                                      <p:cBhvr>
                                        <p:cTn id="21" dur="500"/>
                                        <p:tgtEl>
                                          <p:spTgt spid="6">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dissolve">
                                      <p:cBhvr>
                                        <p:cTn id="24" dur="500"/>
                                        <p:tgtEl>
                                          <p:spTgt spid="6">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dissolve">
                                      <p:cBhvr>
                                        <p:cTn id="3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Identifying Stakeholders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7775241" cy="4955203"/>
          </a:xfrm>
          <a:prstGeom prst="rect">
            <a:avLst/>
          </a:prstGeom>
          <a:noFill/>
        </p:spPr>
        <p:txBody>
          <a:bodyPr wrap="square" rtlCol="0">
            <a:spAutoFit/>
          </a:bodyPr>
          <a:lstStyle/>
          <a:p>
            <a:r>
              <a:rPr lang="en-US" sz="3200" b="1" dirty="0" smtClean="0"/>
              <a:t>End Users</a:t>
            </a:r>
            <a:endParaRPr lang="en-US" dirty="0" smtClean="0"/>
          </a:p>
          <a:p>
            <a:pPr marL="742950" lvl="1" indent="-285750">
              <a:buFont typeface="Arial"/>
              <a:buChar char="•"/>
            </a:pPr>
            <a:r>
              <a:rPr lang="en-US" dirty="0" smtClean="0"/>
              <a:t>Vulnerable Farmers</a:t>
            </a:r>
          </a:p>
          <a:p>
            <a:pPr marL="742950" lvl="1" indent="-285750">
              <a:buFont typeface="Arial"/>
              <a:buChar char="•"/>
            </a:pPr>
            <a:r>
              <a:rPr lang="en-US" dirty="0" smtClean="0"/>
              <a:t>Vulnerable Communities</a:t>
            </a:r>
          </a:p>
          <a:p>
            <a:pPr marL="742950" lvl="1" indent="-285750">
              <a:buFont typeface="Arial"/>
              <a:buChar char="•"/>
            </a:pPr>
            <a:r>
              <a:rPr lang="en-US" dirty="0" smtClean="0"/>
              <a:t>Policy Makers</a:t>
            </a:r>
          </a:p>
          <a:p>
            <a:pPr marL="742950" lvl="1" indent="-285750">
              <a:buFont typeface="Arial"/>
              <a:buChar char="•"/>
            </a:pPr>
            <a:r>
              <a:rPr lang="en-US" dirty="0" smtClean="0"/>
              <a:t>Private Sector</a:t>
            </a:r>
          </a:p>
          <a:p>
            <a:pPr lvl="1"/>
            <a:endParaRPr lang="en-US" dirty="0" smtClean="0"/>
          </a:p>
          <a:p>
            <a:r>
              <a:rPr lang="en-US" sz="3200" b="1" dirty="0" smtClean="0"/>
              <a:t>Questions to Ask</a:t>
            </a:r>
          </a:p>
          <a:p>
            <a:pPr marL="742950" lvl="1" indent="-285750">
              <a:buFont typeface="Arial" charset="0"/>
              <a:buChar char="•"/>
            </a:pPr>
            <a:r>
              <a:rPr lang="en-US" dirty="0" smtClean="0"/>
              <a:t>What are end-user needs?</a:t>
            </a:r>
          </a:p>
          <a:p>
            <a:pPr marL="742950" lvl="1" indent="-285750">
              <a:buFont typeface="Arial" charset="0"/>
              <a:buChar char="•"/>
            </a:pPr>
            <a:r>
              <a:rPr lang="en-US" dirty="0" smtClean="0"/>
              <a:t>What current assets do we have?</a:t>
            </a:r>
          </a:p>
          <a:p>
            <a:pPr marL="742950" lvl="1" indent="-285750">
              <a:buFont typeface="Arial" charset="0"/>
              <a:buChar char="•"/>
            </a:pPr>
            <a:r>
              <a:rPr lang="en-US" dirty="0" smtClean="0"/>
              <a:t>How is weather information currently used? </a:t>
            </a:r>
          </a:p>
          <a:p>
            <a:pPr marL="742950" lvl="1" indent="-285750">
              <a:buFont typeface="Arial" charset="0"/>
              <a:buChar char="•"/>
            </a:pPr>
            <a:r>
              <a:rPr lang="en-US" dirty="0" smtClean="0"/>
              <a:t>What are the media habits of our end users?</a:t>
            </a:r>
          </a:p>
          <a:p>
            <a:pPr marL="742950" lvl="1" indent="-285750">
              <a:buFont typeface="Arial" charset="0"/>
              <a:buChar char="•"/>
            </a:pPr>
            <a:r>
              <a:rPr lang="en-US" dirty="0" smtClean="0"/>
              <a:t>Above all, it’s important to empathize (</a:t>
            </a:r>
            <a:r>
              <a:rPr lang="en-US" dirty="0" err="1" smtClean="0"/>
              <a:t>ie</a:t>
            </a:r>
            <a:r>
              <a:rPr lang="en-US" dirty="0" smtClean="0"/>
              <a:t>.  Understand demographics, cultural, social, economic optics, literacy, language, media use, trust)</a:t>
            </a:r>
          </a:p>
          <a:p>
            <a:endParaRPr lang="en-US" dirty="0" smtClean="0"/>
          </a:p>
          <a:p>
            <a:pPr marL="742950" lvl="1" indent="-285750">
              <a:buFont typeface="Arial"/>
              <a:buChar char="•"/>
            </a:pPr>
            <a:endParaRPr lang="en-US" dirty="0"/>
          </a:p>
          <a:p>
            <a:pPr marL="742950" lvl="1" indent="-285750">
              <a:buFont typeface="Arial"/>
              <a:buChar char="•"/>
            </a:pPr>
            <a:endParaRPr lang="en-US" dirty="0" smtClean="0"/>
          </a:p>
        </p:txBody>
      </p:sp>
      <p:pic>
        <p:nvPicPr>
          <p:cNvPr id="9" name="Picture 8" descr="http://www.themarketingbit.com/wp-content/uploads/2014/01/tree-1040x847.jpg"/>
          <p:cNvPicPr/>
          <p:nvPr/>
        </p:nvPicPr>
        <p:blipFill>
          <a:blip r:embed="rId3">
            <a:extLst>
              <a:ext uri="{28A0092B-C50C-407E-A947-70E740481C1C}">
                <a14:useLocalDpi xmlns:a14="http://schemas.microsoft.com/office/drawing/2010/main" val="0"/>
              </a:ext>
            </a:extLst>
          </a:blip>
          <a:srcRect/>
          <a:stretch>
            <a:fillRect/>
          </a:stretch>
        </p:blipFill>
        <p:spPr bwMode="auto">
          <a:xfrm>
            <a:off x="8965247" y="2746375"/>
            <a:ext cx="2929255" cy="3749675"/>
          </a:xfrm>
          <a:prstGeom prst="rect">
            <a:avLst/>
          </a:prstGeom>
          <a:noFill/>
          <a:ln>
            <a:noFill/>
          </a:ln>
        </p:spPr>
      </p:pic>
      <p:pic>
        <p:nvPicPr>
          <p:cNvPr id="8" name="Picture 7"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8321541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animEffect transition="in" filter="dissolve">
                                      <p:cBhvr>
                                        <p:cTn id="21" dur="500"/>
                                        <p:tgtEl>
                                          <p:spTgt spid="11">
                                            <p:txEl>
                                              <p:pRg st="7" end="7"/>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1">
                                            <p:txEl>
                                              <p:pRg st="8" end="8"/>
                                            </p:txEl>
                                          </p:spTgt>
                                        </p:tgtEl>
                                        <p:attrNameLst>
                                          <p:attrName>style.visibility</p:attrName>
                                        </p:attrNameLst>
                                      </p:cBhvr>
                                      <p:to>
                                        <p:strVal val="visible"/>
                                      </p:to>
                                    </p:set>
                                    <p:animEffect transition="in" filter="dissolve">
                                      <p:cBhvr>
                                        <p:cTn id="24" dur="500"/>
                                        <p:tgtEl>
                                          <p:spTgt spid="11">
                                            <p:txEl>
                                              <p:pRg st="8" end="8"/>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animEffect transition="in" filter="dissolve">
                                      <p:cBhvr>
                                        <p:cTn id="27" dur="500"/>
                                        <p:tgtEl>
                                          <p:spTgt spid="11">
                                            <p:txEl>
                                              <p:pRg st="9" end="9"/>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1">
                                            <p:txEl>
                                              <p:pRg st="10" end="10"/>
                                            </p:txEl>
                                          </p:spTgt>
                                        </p:tgtEl>
                                        <p:attrNameLst>
                                          <p:attrName>style.visibility</p:attrName>
                                        </p:attrNameLst>
                                      </p:cBhvr>
                                      <p:to>
                                        <p:strVal val="visible"/>
                                      </p:to>
                                    </p:set>
                                    <p:animEffect transition="in" filter="dissolve">
                                      <p:cBhvr>
                                        <p:cTn id="30" dur="500"/>
                                        <p:tgtEl>
                                          <p:spTgt spid="11">
                                            <p:txEl>
                                              <p:pRg st="10" end="1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1">
                                            <p:txEl>
                                              <p:pRg st="11" end="11"/>
                                            </p:txEl>
                                          </p:spTgt>
                                        </p:tgtEl>
                                        <p:attrNameLst>
                                          <p:attrName>style.visibility</p:attrName>
                                        </p:attrNameLst>
                                      </p:cBhvr>
                                      <p:to>
                                        <p:strVal val="visible"/>
                                      </p:to>
                                    </p:set>
                                    <p:animEffect transition="in" filter="dissolve">
                                      <p:cBhvr>
                                        <p:cTn id="33"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Identifying Stakeholders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7933372" cy="4955203"/>
          </a:xfrm>
          <a:prstGeom prst="rect">
            <a:avLst/>
          </a:prstGeom>
          <a:noFill/>
        </p:spPr>
        <p:txBody>
          <a:bodyPr wrap="square" rtlCol="0">
            <a:spAutoFit/>
          </a:bodyPr>
          <a:lstStyle/>
          <a:p>
            <a:r>
              <a:rPr lang="en-US" sz="3200" b="1" dirty="0"/>
              <a:t>Actors</a:t>
            </a:r>
            <a:endParaRPr lang="en-US" dirty="0"/>
          </a:p>
          <a:p>
            <a:pPr marL="742950" lvl="1" indent="-285750">
              <a:buFont typeface="Arial"/>
              <a:buChar char="•"/>
            </a:pPr>
            <a:r>
              <a:rPr lang="en-US" dirty="0" smtClean="0"/>
              <a:t>Local, State, Federal, International Government</a:t>
            </a:r>
          </a:p>
          <a:p>
            <a:pPr marL="742950" lvl="1" indent="-285750">
              <a:buFont typeface="Arial"/>
              <a:buChar char="•"/>
            </a:pPr>
            <a:r>
              <a:rPr lang="en-US" dirty="0" smtClean="0"/>
              <a:t>Media</a:t>
            </a:r>
          </a:p>
          <a:p>
            <a:pPr marL="742950" lvl="1" indent="-285750">
              <a:buFont typeface="Arial"/>
              <a:buChar char="•"/>
            </a:pPr>
            <a:r>
              <a:rPr lang="en-US" dirty="0" smtClean="0"/>
              <a:t>Telecommunications</a:t>
            </a:r>
          </a:p>
          <a:p>
            <a:pPr marL="742950" lvl="1" indent="-285750">
              <a:buFont typeface="Arial"/>
              <a:buChar char="•"/>
            </a:pPr>
            <a:r>
              <a:rPr lang="en-US" dirty="0" smtClean="0"/>
              <a:t>NHMS and Internal Stakeholders</a:t>
            </a:r>
          </a:p>
          <a:p>
            <a:pPr marL="742950" lvl="1" indent="-285750">
              <a:buFont typeface="Arial"/>
              <a:buChar char="•"/>
            </a:pPr>
            <a:r>
              <a:rPr lang="en-US" dirty="0" smtClean="0"/>
              <a:t>Early Warning Center</a:t>
            </a:r>
          </a:p>
          <a:p>
            <a:pPr marL="742950" lvl="1" indent="-285750">
              <a:buFont typeface="Arial"/>
              <a:buChar char="•"/>
            </a:pPr>
            <a:r>
              <a:rPr lang="en-US" dirty="0" smtClean="0"/>
              <a:t>Community Leaders</a:t>
            </a:r>
          </a:p>
          <a:p>
            <a:pPr marL="742950" lvl="1" indent="-285750">
              <a:buFont typeface="Arial"/>
              <a:buChar char="•"/>
            </a:pPr>
            <a:r>
              <a:rPr lang="en-US" dirty="0" smtClean="0"/>
              <a:t>NGOs, Education, Health, Agriculture Extension</a:t>
            </a:r>
          </a:p>
          <a:p>
            <a:pPr marL="742950" lvl="1" indent="-285750">
              <a:buFont typeface="Arial"/>
              <a:buChar char="•"/>
            </a:pPr>
            <a:r>
              <a:rPr lang="en-US" dirty="0" smtClean="0"/>
              <a:t>Larger Community of Practice (CIRDA, UNDP, climate practitioners, donors)</a:t>
            </a:r>
          </a:p>
          <a:p>
            <a:endParaRPr lang="en-US" dirty="0"/>
          </a:p>
          <a:p>
            <a:r>
              <a:rPr lang="en-US" sz="3200" b="1" dirty="0" smtClean="0"/>
              <a:t>Guiding Principles</a:t>
            </a:r>
            <a:endParaRPr lang="en-US" sz="3200" dirty="0"/>
          </a:p>
          <a:p>
            <a:pPr marL="742950" lvl="1" indent="-285750">
              <a:buFont typeface="Arial"/>
              <a:buChar char="•"/>
            </a:pPr>
            <a:r>
              <a:rPr lang="en-US" dirty="0" smtClean="0"/>
              <a:t>Create Buy-In</a:t>
            </a:r>
            <a:endParaRPr lang="en-US" dirty="0"/>
          </a:p>
          <a:p>
            <a:pPr marL="742950" lvl="1" indent="-285750">
              <a:buFont typeface="Arial"/>
              <a:buChar char="•"/>
            </a:pPr>
            <a:r>
              <a:rPr lang="en-US" dirty="0" smtClean="0"/>
              <a:t>Communicate</a:t>
            </a:r>
          </a:p>
          <a:p>
            <a:pPr marL="742950" lvl="1" indent="-285750">
              <a:buFont typeface="Arial"/>
              <a:buChar char="•"/>
            </a:pPr>
            <a:r>
              <a:rPr lang="en-US" dirty="0" smtClean="0"/>
              <a:t>Assign Roles and Responsibilities</a:t>
            </a:r>
          </a:p>
          <a:p>
            <a:pPr marL="742950" lvl="1" indent="-285750">
              <a:buFont typeface="Arial"/>
              <a:buChar char="•"/>
            </a:pPr>
            <a:r>
              <a:rPr lang="en-US" dirty="0" smtClean="0"/>
              <a:t>Rehearse, Activate and Follow Up</a:t>
            </a:r>
          </a:p>
          <a:p>
            <a:pPr marL="742950" lvl="1" indent="-285750">
              <a:buFont typeface="Arial"/>
              <a:buChar char="•"/>
            </a:pPr>
            <a:endParaRPr lang="en-US" dirty="0" smtClean="0"/>
          </a:p>
        </p:txBody>
      </p:sp>
      <p:pic>
        <p:nvPicPr>
          <p:cNvPr id="9" name="Picture 8" descr="http://www.themarketingbit.com/wp-content/uploads/2014/01/tree-1040x847.jpg"/>
          <p:cNvPicPr/>
          <p:nvPr/>
        </p:nvPicPr>
        <p:blipFill>
          <a:blip r:embed="rId3">
            <a:extLst>
              <a:ext uri="{28A0092B-C50C-407E-A947-70E740481C1C}">
                <a14:useLocalDpi xmlns:a14="http://schemas.microsoft.com/office/drawing/2010/main" val="0"/>
              </a:ext>
            </a:extLst>
          </a:blip>
          <a:srcRect/>
          <a:stretch>
            <a:fillRect/>
          </a:stretch>
        </p:blipFill>
        <p:spPr bwMode="auto">
          <a:xfrm>
            <a:off x="8965247" y="2746375"/>
            <a:ext cx="2929255" cy="3749675"/>
          </a:xfrm>
          <a:prstGeom prst="rect">
            <a:avLst/>
          </a:prstGeom>
          <a:noFill/>
          <a:ln>
            <a:noFill/>
          </a:ln>
        </p:spPr>
      </p:pic>
      <p:pic>
        <p:nvPicPr>
          <p:cNvPr id="8" name="Picture 7" descr="GEF_Brand_ID_seal~.eps"/>
          <p:cNvPicPr>
            <a:picLocks noChangeAspect="1"/>
          </p:cNvPicPr>
          <p:nvPr/>
        </p:nvPicPr>
        <p:blipFill rotWithShape="1">
          <a:blip r:embed="rId4">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792990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 calcmode="lin" valueType="num">
                                      <p:cBhvr additive="base">
                                        <p:cTn id="1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 calcmode="lin" valueType="num">
                                      <p:cBhvr additive="base">
                                        <p:cTn id="1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 calcmode="lin" valueType="num">
                                      <p:cBhvr additive="base">
                                        <p:cTn id="2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 calcmode="lin" valueType="num">
                                      <p:cBhvr additive="base">
                                        <p:cTn id="2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anim calcmode="lin" valueType="num">
                                      <p:cBhvr additive="base">
                                        <p:cTn id="31"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 calcmode="lin" valueType="num">
                                      <p:cBhvr additive="base">
                                        <p:cTn id="35"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1">
                                            <p:txEl>
                                              <p:pRg st="11" end="11"/>
                                            </p:txEl>
                                          </p:spTgt>
                                        </p:tgtEl>
                                        <p:attrNameLst>
                                          <p:attrName>style.visibility</p:attrName>
                                        </p:attrNameLst>
                                      </p:cBhvr>
                                      <p:to>
                                        <p:strVal val="visible"/>
                                      </p:to>
                                    </p:set>
                                    <p:animEffect transition="in" filter="dissolve">
                                      <p:cBhvr>
                                        <p:cTn id="41" dur="500"/>
                                        <p:tgtEl>
                                          <p:spTgt spid="11">
                                            <p:txEl>
                                              <p:pRg st="11" end="11"/>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11">
                                            <p:txEl>
                                              <p:pRg st="12" end="12"/>
                                            </p:txEl>
                                          </p:spTgt>
                                        </p:tgtEl>
                                        <p:attrNameLst>
                                          <p:attrName>style.visibility</p:attrName>
                                        </p:attrNameLst>
                                      </p:cBhvr>
                                      <p:to>
                                        <p:strVal val="visible"/>
                                      </p:to>
                                    </p:set>
                                    <p:animEffect transition="in" filter="dissolve">
                                      <p:cBhvr>
                                        <p:cTn id="44" dur="500"/>
                                        <p:tgtEl>
                                          <p:spTgt spid="11">
                                            <p:txEl>
                                              <p:pRg st="12" end="12"/>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11">
                                            <p:txEl>
                                              <p:pRg st="13" end="13"/>
                                            </p:txEl>
                                          </p:spTgt>
                                        </p:tgtEl>
                                        <p:attrNameLst>
                                          <p:attrName>style.visibility</p:attrName>
                                        </p:attrNameLst>
                                      </p:cBhvr>
                                      <p:to>
                                        <p:strVal val="visible"/>
                                      </p:to>
                                    </p:set>
                                    <p:animEffect transition="in" filter="dissolve">
                                      <p:cBhvr>
                                        <p:cTn id="47" dur="500"/>
                                        <p:tgtEl>
                                          <p:spTgt spid="11">
                                            <p:txEl>
                                              <p:pRg st="13" end="13"/>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11">
                                            <p:txEl>
                                              <p:pRg st="14" end="14"/>
                                            </p:txEl>
                                          </p:spTgt>
                                        </p:tgtEl>
                                        <p:attrNameLst>
                                          <p:attrName>style.visibility</p:attrName>
                                        </p:attrNameLst>
                                      </p:cBhvr>
                                      <p:to>
                                        <p:strVal val="visible"/>
                                      </p:to>
                                    </p:set>
                                    <p:animEffect transition="in" filter="dissolve">
                                      <p:cBhvr>
                                        <p:cTn id="50" dur="500"/>
                                        <p:tgtEl>
                                          <p:spTgt spid="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523768"/>
          </a:xfrm>
          <a:prstGeom prst="rect">
            <a:avLst/>
          </a:prstGeom>
          <a:noFill/>
        </p:spPr>
        <p:txBody>
          <a:bodyPr wrap="square" rtlCol="0">
            <a:spAutoFit/>
          </a:bodyPr>
          <a:lstStyle/>
          <a:p>
            <a:r>
              <a:rPr lang="en-US" sz="3200" b="1" dirty="0" smtClean="0"/>
              <a:t>Building an Emotional Brand</a:t>
            </a:r>
            <a:endParaRPr lang="en-US" dirty="0" smtClean="0"/>
          </a:p>
          <a:p>
            <a:pPr marL="742950" lvl="1" indent="-285750">
              <a:buFont typeface="Arial"/>
              <a:buChar char="•"/>
            </a:pPr>
            <a:r>
              <a:rPr lang="en-US" dirty="0" smtClean="0"/>
              <a:t>Create a narrative on the value of climate information.</a:t>
            </a:r>
          </a:p>
          <a:p>
            <a:pPr marL="742950" lvl="1" indent="-285750">
              <a:buFont typeface="Arial"/>
              <a:buChar char="•"/>
            </a:pPr>
            <a:r>
              <a:rPr lang="en-US" dirty="0" smtClean="0"/>
              <a:t>What is the message? Has it been tested?</a:t>
            </a:r>
          </a:p>
          <a:p>
            <a:pPr marL="742950" lvl="1" indent="-285750">
              <a:buFont typeface="Arial"/>
              <a:buChar char="•"/>
            </a:pPr>
            <a:r>
              <a:rPr lang="en-US" dirty="0" smtClean="0"/>
              <a:t>Who is repeating it? </a:t>
            </a:r>
          </a:p>
          <a:p>
            <a:pPr marL="742950" lvl="1" indent="-285750">
              <a:buFont typeface="Arial"/>
              <a:buChar char="•"/>
            </a:pPr>
            <a:r>
              <a:rPr lang="en-US" dirty="0" smtClean="0"/>
              <a:t>Build confidence in fidelity of information.</a:t>
            </a:r>
          </a:p>
          <a:p>
            <a:pPr marL="742950" lvl="1" indent="-285750">
              <a:buFont typeface="Arial"/>
              <a:buChar char="•"/>
            </a:pPr>
            <a:r>
              <a:rPr lang="en-US" dirty="0" smtClean="0"/>
              <a:t>Build a virtuous circle of value, trust </a:t>
            </a:r>
            <a:br>
              <a:rPr lang="en-US" dirty="0" smtClean="0"/>
            </a:br>
            <a:r>
              <a:rPr lang="en-US" dirty="0" smtClean="0"/>
              <a:t>and ease of access</a:t>
            </a:r>
            <a:r>
              <a:rPr lang="en-US" dirty="0"/>
              <a:t>.</a:t>
            </a:r>
          </a:p>
          <a:p>
            <a:pPr marL="742950" lvl="1" indent="-285750">
              <a:buFont typeface="Arial"/>
              <a:buChar char="•"/>
            </a:pPr>
            <a:endParaRPr lang="en-US" dirty="0" smtClean="0"/>
          </a:p>
        </p:txBody>
      </p:sp>
      <p:graphicFrame>
        <p:nvGraphicFramePr>
          <p:cNvPr id="4" name="Diagram 3"/>
          <p:cNvGraphicFramePr/>
          <p:nvPr>
            <p:extLst>
              <p:ext uri="{D42A27DB-BD31-4B8C-83A1-F6EECF244321}">
                <p14:modId xmlns:p14="http://schemas.microsoft.com/office/powerpoint/2010/main" val="1904275081"/>
              </p:ext>
            </p:extLst>
          </p:nvPr>
        </p:nvGraphicFramePr>
        <p:xfrm>
          <a:off x="4429125" y="1428750"/>
          <a:ext cx="758825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GEF_Brand_ID_seal~.eps"/>
          <p:cNvPicPr>
            <a:picLocks noChangeAspect="1"/>
          </p:cNvPicPr>
          <p:nvPr/>
        </p:nvPicPr>
        <p:blipFill rotWithShape="1">
          <a:blip r:embed="rId8">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284777877"/>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2523768"/>
          </a:xfrm>
          <a:prstGeom prst="rect">
            <a:avLst/>
          </a:prstGeom>
          <a:noFill/>
        </p:spPr>
        <p:txBody>
          <a:bodyPr wrap="square" rtlCol="0">
            <a:spAutoFit/>
          </a:bodyPr>
          <a:lstStyle/>
          <a:p>
            <a:r>
              <a:rPr lang="en-US" sz="3200" b="1" dirty="0" smtClean="0"/>
              <a:t>Emotional Messages</a:t>
            </a:r>
            <a:endParaRPr lang="en-US" dirty="0" smtClean="0"/>
          </a:p>
          <a:p>
            <a:pPr marL="742950" lvl="1" indent="-285750">
              <a:buFont typeface="Arial"/>
              <a:buChar char="•"/>
            </a:pPr>
            <a:r>
              <a:rPr lang="en-US" dirty="0" smtClean="0"/>
              <a:t>Security </a:t>
            </a:r>
          </a:p>
          <a:p>
            <a:pPr marL="742950" lvl="1" indent="-285750">
              <a:buFont typeface="Arial"/>
              <a:buChar char="•"/>
            </a:pPr>
            <a:r>
              <a:rPr lang="en-US" dirty="0" smtClean="0"/>
              <a:t>Safety</a:t>
            </a:r>
          </a:p>
          <a:p>
            <a:pPr marL="742950" lvl="1" indent="-285750">
              <a:buFont typeface="Arial"/>
              <a:buChar char="•"/>
            </a:pPr>
            <a:r>
              <a:rPr lang="en-US" dirty="0" smtClean="0"/>
              <a:t>Comfort</a:t>
            </a:r>
          </a:p>
          <a:p>
            <a:pPr marL="742950" lvl="1" indent="-285750">
              <a:buFont typeface="Arial"/>
              <a:buChar char="•"/>
            </a:pPr>
            <a:r>
              <a:rPr lang="en-US" dirty="0" smtClean="0"/>
              <a:t>Trust </a:t>
            </a:r>
          </a:p>
          <a:p>
            <a:pPr marL="742950" lvl="1" indent="-285750">
              <a:buFont typeface="Arial"/>
              <a:buChar char="•"/>
            </a:pPr>
            <a:r>
              <a:rPr lang="en-US" dirty="0" smtClean="0"/>
              <a:t>Value</a:t>
            </a:r>
          </a:p>
          <a:p>
            <a:pPr marL="742950" lvl="1" indent="-285750">
              <a:buFont typeface="Arial"/>
              <a:buChar char="•"/>
            </a:pPr>
            <a:endParaRPr lang="en-US" dirty="0"/>
          </a:p>
          <a:p>
            <a:pPr marL="742950" lvl="1" indent="-285750">
              <a:buFont typeface="Arial"/>
              <a:buChar char="•"/>
            </a:pPr>
            <a:endParaRPr lang="en-US" dirty="0" smtClean="0"/>
          </a:p>
        </p:txBody>
      </p:sp>
      <p:graphicFrame>
        <p:nvGraphicFramePr>
          <p:cNvPr id="5" name="Diagram 4"/>
          <p:cNvGraphicFramePr/>
          <p:nvPr>
            <p:extLst>
              <p:ext uri="{D42A27DB-BD31-4B8C-83A1-F6EECF244321}">
                <p14:modId xmlns:p14="http://schemas.microsoft.com/office/powerpoint/2010/main" val="2780824756"/>
              </p:ext>
            </p:extLst>
          </p:nvPr>
        </p:nvGraphicFramePr>
        <p:xfrm>
          <a:off x="4429125" y="1428750"/>
          <a:ext cx="758825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GEF_Brand_ID_seal~.eps"/>
          <p:cNvPicPr>
            <a:picLocks noChangeAspect="1"/>
          </p:cNvPicPr>
          <p:nvPr/>
        </p:nvPicPr>
        <p:blipFill rotWithShape="1">
          <a:blip r:embed="rId8">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2508909423"/>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dissolve">
                                      <p:cBhvr>
                                        <p:cTn id="10" dur="500"/>
                                        <p:tgtEl>
                                          <p:spTgt spid="11">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dissolve">
                                      <p:cBhvr>
                                        <p:cTn id="13" dur="500"/>
                                        <p:tgtEl>
                                          <p:spTgt spid="11">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dissolve">
                                      <p:cBhvr>
                                        <p:cTn id="16" dur="500"/>
                                        <p:tgtEl>
                                          <p:spTgt spid="11">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dissolve">
                                      <p:cBhvr>
                                        <p:cTn id="19"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ZA" dirty="0" smtClean="0"/>
              <a:t>Defining Messages</a:t>
            </a:r>
            <a:endParaRPr lang="en-ZA" dirty="0"/>
          </a:p>
        </p:txBody>
      </p:sp>
      <p:sp>
        <p:nvSpPr>
          <p:cNvPr id="3" name="Content Placeholder 2"/>
          <p:cNvSpPr>
            <a:spLocks noGrp="1"/>
          </p:cNvSpPr>
          <p:nvPr>
            <p:ph idx="1"/>
          </p:nvPr>
        </p:nvSpPr>
        <p:spPr/>
        <p:txBody>
          <a:bodyPr/>
          <a:lstStyle/>
          <a:p>
            <a:endParaRPr lang="en-ZA" dirty="0" smtClean="0"/>
          </a:p>
          <a:p>
            <a:endParaRPr lang="en-ZA" dirty="0"/>
          </a:p>
        </p:txBody>
      </p:sp>
      <p:sp>
        <p:nvSpPr>
          <p:cNvPr id="11" name="TextBox 10"/>
          <p:cNvSpPr txBox="1"/>
          <p:nvPr/>
        </p:nvSpPr>
        <p:spPr>
          <a:xfrm>
            <a:off x="1031875" y="1952625"/>
            <a:ext cx="8255000" cy="1969770"/>
          </a:xfrm>
          <a:prstGeom prst="rect">
            <a:avLst/>
          </a:prstGeom>
          <a:noFill/>
        </p:spPr>
        <p:txBody>
          <a:bodyPr wrap="square" rtlCol="0">
            <a:spAutoFit/>
          </a:bodyPr>
          <a:lstStyle/>
          <a:p>
            <a:r>
              <a:rPr lang="en-US" sz="3200" b="1" dirty="0" smtClean="0"/>
              <a:t>Benefits</a:t>
            </a:r>
            <a:endParaRPr lang="en-US" dirty="0" smtClean="0"/>
          </a:p>
          <a:p>
            <a:pPr lvl="1"/>
            <a:endParaRPr lang="en-US" dirty="0"/>
          </a:p>
          <a:p>
            <a:pPr marL="742950" lvl="1" indent="-285750">
              <a:buFont typeface="Arial"/>
              <a:buChar char="•"/>
            </a:pPr>
            <a:r>
              <a:rPr lang="en-US" dirty="0" smtClean="0"/>
              <a:t>Save lives</a:t>
            </a:r>
          </a:p>
          <a:p>
            <a:pPr marL="742950" lvl="1" indent="-285750">
              <a:buFont typeface="Arial"/>
              <a:buChar char="•"/>
            </a:pPr>
            <a:r>
              <a:rPr lang="en-US" dirty="0" smtClean="0"/>
              <a:t>Improve livelihoods</a:t>
            </a:r>
          </a:p>
          <a:p>
            <a:pPr marL="742950" lvl="1" indent="-285750">
              <a:buFont typeface="Arial"/>
              <a:buChar char="•"/>
            </a:pPr>
            <a:r>
              <a:rPr lang="en-US" dirty="0" smtClean="0"/>
              <a:t>Boost profits</a:t>
            </a:r>
          </a:p>
          <a:p>
            <a:pPr marL="742950" lvl="1" indent="-285750">
              <a:buFont typeface="Arial"/>
              <a:buChar char="•"/>
            </a:pPr>
            <a:r>
              <a:rPr lang="en-US" dirty="0" smtClean="0"/>
              <a:t>Value proposition</a:t>
            </a:r>
          </a:p>
        </p:txBody>
      </p:sp>
      <p:graphicFrame>
        <p:nvGraphicFramePr>
          <p:cNvPr id="4" name="Diagram 3"/>
          <p:cNvGraphicFramePr/>
          <p:nvPr>
            <p:extLst>
              <p:ext uri="{D42A27DB-BD31-4B8C-83A1-F6EECF244321}">
                <p14:modId xmlns:p14="http://schemas.microsoft.com/office/powerpoint/2010/main" val="1852443320"/>
              </p:ext>
            </p:extLst>
          </p:nvPr>
        </p:nvGraphicFramePr>
        <p:xfrm>
          <a:off x="4429125" y="1428750"/>
          <a:ext cx="758825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GEF_Brand_ID_seal~.eps"/>
          <p:cNvPicPr>
            <a:picLocks noChangeAspect="1"/>
          </p:cNvPicPr>
          <p:nvPr/>
        </p:nvPicPr>
        <p:blipFill rotWithShape="1">
          <a:blip r:embed="rId8">
            <a:extLst>
              <a:ext uri="{28A0092B-C50C-407E-A947-70E740481C1C}">
                <a14:useLocalDpi xmlns:a14="http://schemas.microsoft.com/office/drawing/2010/main" val="0"/>
              </a:ext>
            </a:extLst>
          </a:blip>
          <a:srcRect b="69306"/>
          <a:stretch/>
        </p:blipFill>
        <p:spPr>
          <a:xfrm>
            <a:off x="0" y="301625"/>
            <a:ext cx="2103832" cy="1397001"/>
          </a:xfrm>
          <a:prstGeom prst="rect">
            <a:avLst/>
          </a:prstGeom>
        </p:spPr>
      </p:pic>
    </p:spTree>
    <p:extLst>
      <p:ext uri="{BB962C8B-B14F-4D97-AF65-F5344CB8AC3E}">
        <p14:creationId xmlns:p14="http://schemas.microsoft.com/office/powerpoint/2010/main" val="1435891720"/>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dissolve">
                                      <p:cBhvr>
                                        <p:cTn id="7" dur="500"/>
                                        <p:tgtEl>
                                          <p:spTgt spid="11">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
                                            <p:txEl>
                                              <p:pRg st="3" end="3"/>
                                            </p:txEl>
                                          </p:spTgt>
                                        </p:tgtEl>
                                        <p:attrNameLst>
                                          <p:attrName>style.visibility</p:attrName>
                                        </p:attrNameLst>
                                      </p:cBhvr>
                                      <p:to>
                                        <p:strVal val="visible"/>
                                      </p:to>
                                    </p:set>
                                    <p:animEffect transition="in" filter="dissolve">
                                      <p:cBhvr>
                                        <p:cTn id="10" dur="500"/>
                                        <p:tgtEl>
                                          <p:spTgt spid="11">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animEffect transition="in" filter="dissolve">
                                      <p:cBhvr>
                                        <p:cTn id="13" dur="500"/>
                                        <p:tgtEl>
                                          <p:spTgt spid="11">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1">
                                            <p:txEl>
                                              <p:pRg st="5" end="5"/>
                                            </p:txEl>
                                          </p:spTgt>
                                        </p:tgtEl>
                                        <p:attrNameLst>
                                          <p:attrName>style.visibility</p:attrName>
                                        </p:attrNameLst>
                                      </p:cBhvr>
                                      <p:to>
                                        <p:strVal val="visible"/>
                                      </p:to>
                                    </p:set>
                                    <p:animEffect transition="in" filter="dissolve">
                                      <p:cBhvr>
                                        <p:cTn id="16"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Austin.thmx</Template>
  <TotalTime>945</TotalTime>
  <Words>4843</Words>
  <Application>Microsoft Macintosh PowerPoint</Application>
  <PresentationFormat>Widescreen</PresentationFormat>
  <Paragraphs>557</Paragraphs>
  <Slides>22</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Calibri Light</vt:lpstr>
      <vt:lpstr>Arial</vt:lpstr>
      <vt:lpstr>Office Theme</vt:lpstr>
      <vt:lpstr>PowerPoint Presentation</vt:lpstr>
      <vt:lpstr>Introduction and Overview</vt:lpstr>
      <vt:lpstr>Introduction and Overview</vt:lpstr>
      <vt:lpstr>Defining The Goals</vt:lpstr>
      <vt:lpstr>Identifying Stakeholders</vt:lpstr>
      <vt:lpstr>Identifying Stakeholders</vt:lpstr>
      <vt:lpstr>Defining Messages</vt:lpstr>
      <vt:lpstr>Defining Messages</vt:lpstr>
      <vt:lpstr>Defining Messages</vt:lpstr>
      <vt:lpstr>Defining Messages</vt:lpstr>
      <vt:lpstr>Defining Messages</vt:lpstr>
      <vt:lpstr>Defining Messages</vt:lpstr>
      <vt:lpstr>Defining Messages</vt:lpstr>
      <vt:lpstr>Methodology</vt:lpstr>
      <vt:lpstr>Methodology</vt:lpstr>
      <vt:lpstr>Methodology</vt:lpstr>
      <vt:lpstr>Methodology</vt:lpstr>
      <vt:lpstr>Methodology</vt:lpstr>
      <vt:lpstr>Methodology</vt:lpstr>
      <vt:lpstr>Methodology</vt:lpstr>
      <vt:lpstr>Moving Forward</vt:lpstr>
      <vt:lpstr>Moving Forward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UNDP CIRDA Country Program Managers Workshop  25-27August 2015 Addis Ababa, Ethiopia</dc:title>
  <dc:creator>Georgie George</dc:creator>
  <cp:lastModifiedBy>Gregory Benchwick</cp:lastModifiedBy>
  <cp:revision>72</cp:revision>
  <dcterms:created xsi:type="dcterms:W3CDTF">2015-08-10T16:51:50Z</dcterms:created>
  <dcterms:modified xsi:type="dcterms:W3CDTF">2016-03-14T15:46:13Z</dcterms:modified>
</cp:coreProperties>
</file>