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9" r:id="rId3"/>
    <p:sldId id="287" r:id="rId4"/>
    <p:sldId id="286" r:id="rId5"/>
    <p:sldId id="285" r:id="rId6"/>
    <p:sldId id="258" r:id="rId7"/>
    <p:sldId id="291" r:id="rId8"/>
    <p:sldId id="270" r:id="rId9"/>
    <p:sldId id="284" r:id="rId10"/>
    <p:sldId id="271" r:id="rId11"/>
    <p:sldId id="278" r:id="rId12"/>
    <p:sldId id="282" r:id="rId13"/>
    <p:sldId id="283" r:id="rId14"/>
    <p:sldId id="276" r:id="rId15"/>
    <p:sldId id="288" r:id="rId16"/>
    <p:sldId id="273" r:id="rId17"/>
    <p:sldId id="274" r:id="rId18"/>
    <p:sldId id="272" r:id="rId19"/>
    <p:sldId id="259" r:id="rId20"/>
    <p:sldId id="262" r:id="rId21"/>
    <p:sldId id="260" r:id="rId22"/>
    <p:sldId id="289" r:id="rId23"/>
    <p:sldId id="264" r:id="rId24"/>
    <p:sldId id="265" r:id="rId25"/>
    <p:sldId id="290" r:id="rId26"/>
    <p:sldId id="266" r:id="rId2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lena Barros" initials="EB" lastIdx="3" clrIdx="0">
    <p:extLst>
      <p:ext uri="{19B8F6BF-5375-455C-9EA6-DF929625EA0E}">
        <p15:presenceInfo xmlns:p15="http://schemas.microsoft.com/office/powerpoint/2012/main" userId="S-1-5-21-3961012737-2557241592-2207405688-1459" providerId="AD"/>
      </p:ext>
    </p:extLst>
  </p:cmAuthor>
  <p:cmAuthor id="2" name="blanche ngoma" initials="bn" lastIdx="6" clrIdx="1">
    <p:extLst>
      <p:ext uri="{19B8F6BF-5375-455C-9EA6-DF929625EA0E}">
        <p15:presenceInfo xmlns:p15="http://schemas.microsoft.com/office/powerpoint/2012/main" userId="7aaa87378d63ff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305" autoAdjust="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45376-E7DE-48D8-94C4-0459CC19B4BD}" type="datetimeFigureOut">
              <a:rPr lang="pt-PT" smtClean="0"/>
              <a:t>26/08/2015</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7194D-F465-44D1-8E4A-B10E80544A40}" type="slidenum">
              <a:rPr lang="pt-PT" smtClean="0"/>
              <a:t>‹#›</a:t>
            </a:fld>
            <a:endParaRPr lang="pt-PT"/>
          </a:p>
        </p:txBody>
      </p:sp>
    </p:spTree>
    <p:extLst>
      <p:ext uri="{BB962C8B-B14F-4D97-AF65-F5344CB8AC3E}">
        <p14:creationId xmlns:p14="http://schemas.microsoft.com/office/powerpoint/2010/main" val="241203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Instructions: Complete items in </a:t>
            </a:r>
            <a:r>
              <a:rPr lang="en-US" i="1" dirty="0" smtClean="0">
                <a:solidFill>
                  <a:srgbClr val="FF0000"/>
                </a:solidFill>
              </a:rPr>
              <a:t>red</a:t>
            </a:r>
            <a:r>
              <a:rPr lang="en-US" i="1" baseline="0" dirty="0" smtClean="0">
                <a:solidFill>
                  <a:srgbClr val="FF0000"/>
                </a:solidFill>
              </a:rPr>
              <a:t> italics</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AD1C9A8C-CA82-41C9-AA9C-5938482EE3CE}" type="slidenum">
              <a:rPr lang="en-ZA" smtClean="0"/>
              <a:pPr/>
              <a:t>1</a:t>
            </a:fld>
            <a:endParaRPr lang="en-ZA"/>
          </a:p>
        </p:txBody>
      </p:sp>
    </p:spTree>
    <p:extLst>
      <p:ext uri="{BB962C8B-B14F-4D97-AF65-F5344CB8AC3E}">
        <p14:creationId xmlns:p14="http://schemas.microsoft.com/office/powerpoint/2010/main" val="80110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defRPr/>
            </a:pPr>
            <a:r>
              <a:rPr lang="pt-PT" altLang="pt-PT" sz="1200" dirty="0" smtClean="0">
                <a:latin typeface="Angsana New" pitchFamily="18" charset="-34"/>
                <a:cs typeface="Angsana New" pitchFamily="18" charset="-34"/>
              </a:rPr>
              <a:t>Os objetivos deste projeto são:</a:t>
            </a:r>
          </a:p>
          <a:p>
            <a:pPr eaLnBrk="1" hangingPunct="1">
              <a:buFont typeface="Arial" charset="0"/>
              <a:buChar char="•"/>
              <a:defRPr/>
            </a:pPr>
            <a:r>
              <a:rPr lang="pt-PT" altLang="pt-PT" sz="1200" dirty="0" smtClean="0">
                <a:latin typeface="Angsana New" pitchFamily="18" charset="-34"/>
                <a:cs typeface="Angsana New" pitchFamily="18" charset="-34"/>
              </a:rPr>
              <a:t>Desenvolver um SAP através das </a:t>
            </a:r>
            <a:r>
              <a:rPr lang="pt-PT" sz="1200" dirty="0" smtClean="0">
                <a:latin typeface="Angsana New" pitchFamily="18" charset="-34"/>
                <a:cs typeface="Angsana New" pitchFamily="18" charset="-34"/>
              </a:rPr>
              <a:t>plataformas (</a:t>
            </a:r>
            <a:r>
              <a:rPr lang="en-US" sz="1200" dirty="0" smtClean="0">
                <a:latin typeface="Angsana New" pitchFamily="18" charset="-34"/>
                <a:cs typeface="Angsana New" pitchFamily="18" charset="-34"/>
              </a:rPr>
              <a:t>MWC – </a:t>
            </a:r>
            <a:r>
              <a:rPr lang="pt-PT" sz="1200" dirty="0" smtClean="0">
                <a:latin typeface="Angsana New" pitchFamily="18" charset="-34"/>
                <a:cs typeface="Angsana New" pitchFamily="18" charset="-34"/>
              </a:rPr>
              <a:t>Monitoramento e alerta / DRC – Disseminação e resposta</a:t>
            </a:r>
            <a:r>
              <a:rPr lang="en-US" sz="1200" dirty="0" smtClean="0">
                <a:latin typeface="Angsana New" pitchFamily="18" charset="-34"/>
                <a:cs typeface="Angsana New" pitchFamily="18" charset="-34"/>
              </a:rPr>
              <a:t>) </a:t>
            </a:r>
            <a:r>
              <a:rPr lang="pt-PT" altLang="pt-BR" sz="1200" dirty="0" smtClean="0">
                <a:latin typeface="Angsana New" panose="02020603050405020304" pitchFamily="18" charset="-34"/>
                <a:cs typeface="Angsana New" panose="02020603050405020304" pitchFamily="18" charset="-34"/>
              </a:rPr>
              <a:t>reforçando as Informações sobre o clima através do desenvolvimento resiliente e a adaptação às mudanças climáticas</a:t>
            </a:r>
            <a:r>
              <a:rPr lang="en-US" altLang="pt-BR" sz="1200" dirty="0" smtClean="0">
                <a:latin typeface="Angsana New" pitchFamily="18" charset="-34"/>
                <a:cs typeface="Angsana New" pitchFamily="18" charset="-34"/>
              </a:rPr>
              <a:t> </a:t>
            </a:r>
            <a:r>
              <a:rPr lang="pt-PT" altLang="pt-PT" sz="1200" dirty="0" smtClean="0">
                <a:latin typeface="Angsana New" pitchFamily="18" charset="-34"/>
                <a:cs typeface="Angsana New" pitchFamily="18" charset="-34"/>
              </a:rPr>
              <a:t>por meio de 2 componentes principais:</a:t>
            </a:r>
          </a:p>
          <a:p>
            <a:endParaRPr lang="pt-PT" dirty="0"/>
          </a:p>
        </p:txBody>
      </p:sp>
      <p:sp>
        <p:nvSpPr>
          <p:cNvPr id="4" name="Slide Number Placeholder 3"/>
          <p:cNvSpPr>
            <a:spLocks noGrp="1"/>
          </p:cNvSpPr>
          <p:nvPr>
            <p:ph type="sldNum" sz="quarter" idx="10"/>
          </p:nvPr>
        </p:nvSpPr>
        <p:spPr/>
        <p:txBody>
          <a:bodyPr/>
          <a:lstStyle/>
          <a:p>
            <a:fld id="{3BA96EC2-09E5-45F6-98C4-E5539FFE5293}" type="slidenum">
              <a:rPr lang="pt-PT" smtClean="0"/>
              <a:t>11</a:t>
            </a:fld>
            <a:endParaRPr lang="pt-PT"/>
          </a:p>
        </p:txBody>
      </p:sp>
    </p:spTree>
    <p:extLst>
      <p:ext uri="{BB962C8B-B14F-4D97-AF65-F5344CB8AC3E}">
        <p14:creationId xmlns:p14="http://schemas.microsoft.com/office/powerpoint/2010/main" val="45028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ACB97630-3246-4735-A620-7F01BD7428BA}" type="datetimeFigureOut">
              <a:rPr lang="pt-PT" smtClean="0"/>
              <a:t>26/08/2015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23678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ACB97630-3246-4735-A620-7F01BD7428BA}" type="datetimeFigureOut">
              <a:rPr lang="pt-PT" smtClean="0"/>
              <a:t>26/08/2015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65629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ACB97630-3246-4735-A620-7F01BD7428BA}" type="datetimeFigureOut">
              <a:rPr lang="pt-PT" smtClean="0"/>
              <a:t>26/08/2015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407259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ACB97630-3246-4735-A620-7F01BD7428BA}" type="datetimeFigureOut">
              <a:rPr lang="pt-PT" smtClean="0"/>
              <a:t>26/08/2015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149214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97630-3246-4735-A620-7F01BD7428BA}" type="datetimeFigureOut">
              <a:rPr lang="pt-PT" smtClean="0"/>
              <a:t>26/08/2015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122361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ACB97630-3246-4735-A620-7F01BD7428BA}" type="datetimeFigureOut">
              <a:rPr lang="pt-PT" smtClean="0"/>
              <a:t>26/08/2015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133233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ACB97630-3246-4735-A620-7F01BD7428BA}" type="datetimeFigureOut">
              <a:rPr lang="pt-PT" smtClean="0"/>
              <a:t>26/08/2015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349869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ACB97630-3246-4735-A620-7F01BD7428BA}" type="datetimeFigureOut">
              <a:rPr lang="pt-PT" smtClean="0"/>
              <a:t>26/08/2015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227165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97630-3246-4735-A620-7F01BD7428BA}" type="datetimeFigureOut">
              <a:rPr lang="pt-PT" smtClean="0"/>
              <a:t>26/08/2015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43008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97630-3246-4735-A620-7F01BD7428BA}" type="datetimeFigureOut">
              <a:rPr lang="pt-PT" smtClean="0"/>
              <a:t>26/08/2015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214746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97630-3246-4735-A620-7F01BD7428BA}" type="datetimeFigureOut">
              <a:rPr lang="pt-PT" smtClean="0"/>
              <a:t>26/08/2015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AE4C488-3C1A-4AD7-AE85-7485540C1169}" type="slidenum">
              <a:rPr lang="pt-PT" smtClean="0"/>
              <a:t>‹#›</a:t>
            </a:fld>
            <a:endParaRPr lang="pt-PT"/>
          </a:p>
        </p:txBody>
      </p:sp>
    </p:spTree>
    <p:extLst>
      <p:ext uri="{BB962C8B-B14F-4D97-AF65-F5344CB8AC3E}">
        <p14:creationId xmlns:p14="http://schemas.microsoft.com/office/powerpoint/2010/main" val="320585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97630-3246-4735-A620-7F01BD7428BA}" type="datetimeFigureOut">
              <a:rPr lang="pt-PT" smtClean="0"/>
              <a:t>26/08/2015</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C488-3C1A-4AD7-AE85-7485540C1169}" type="slidenum">
              <a:rPr lang="pt-PT" smtClean="0"/>
              <a:t>‹#›</a:t>
            </a:fld>
            <a:endParaRPr lang="pt-PT"/>
          </a:p>
        </p:txBody>
      </p:sp>
    </p:spTree>
    <p:extLst>
      <p:ext uri="{BB962C8B-B14F-4D97-AF65-F5344CB8AC3E}">
        <p14:creationId xmlns:p14="http://schemas.microsoft.com/office/powerpoint/2010/main" val="69502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tmp"/><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tmp"/><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tmp"/></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tmp"/><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tmp"/><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tmp"/><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1.tmp"/></Relationships>
</file>

<file path=ppt/slides/_rels/slide2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192" y="4596385"/>
            <a:ext cx="9144000" cy="1742122"/>
          </a:xfrm>
        </p:spPr>
        <p:txBody>
          <a:bodyPr>
            <a:normAutofit/>
          </a:bodyPr>
          <a:lstStyle/>
          <a:p>
            <a:pPr>
              <a:lnSpc>
                <a:spcPct val="150000"/>
              </a:lnSpc>
            </a:pPr>
            <a:r>
              <a:rPr lang="en-ZA" altLang="fr-FR" sz="2400" b="1" dirty="0" smtClean="0">
                <a:solidFill>
                  <a:schemeClr val="tx2">
                    <a:lumMod val="75000"/>
                  </a:schemeClr>
                </a:solidFill>
              </a:rPr>
              <a:t>UNDP CIRDA Country Program Managers Workshop </a:t>
            </a:r>
            <a:br>
              <a:rPr lang="en-ZA" altLang="fr-FR" sz="2400" b="1" dirty="0" smtClean="0">
                <a:solidFill>
                  <a:schemeClr val="tx2">
                    <a:lumMod val="75000"/>
                  </a:schemeClr>
                </a:solidFill>
              </a:rPr>
            </a:br>
            <a:r>
              <a:rPr lang="en-ZA" altLang="fr-FR" sz="2400" b="1" dirty="0" smtClean="0">
                <a:solidFill>
                  <a:schemeClr val="tx2">
                    <a:lumMod val="75000"/>
                  </a:schemeClr>
                </a:solidFill>
              </a:rPr>
              <a:t>25-27August 2015</a:t>
            </a:r>
            <a:br>
              <a:rPr lang="en-ZA" altLang="fr-FR" sz="2400" b="1" dirty="0" smtClean="0">
                <a:solidFill>
                  <a:schemeClr val="tx2">
                    <a:lumMod val="75000"/>
                  </a:schemeClr>
                </a:solidFill>
              </a:rPr>
            </a:br>
            <a:r>
              <a:rPr lang="en-ZA" altLang="fr-FR" sz="2400" b="1" dirty="0" smtClean="0">
                <a:solidFill>
                  <a:schemeClr val="tx2">
                    <a:lumMod val="75000"/>
                  </a:schemeClr>
                </a:solidFill>
              </a:rPr>
              <a:t>Addis Ababa, Ethiopia </a:t>
            </a:r>
            <a:endParaRPr lang="en-ZA" sz="2400" b="1" dirty="0"/>
          </a:p>
        </p:txBody>
      </p:sp>
      <p:sp>
        <p:nvSpPr>
          <p:cNvPr id="3" name="Subtitle 2"/>
          <p:cNvSpPr>
            <a:spLocks noGrp="1"/>
          </p:cNvSpPr>
          <p:nvPr>
            <p:ph type="subTitle" idx="1"/>
          </p:nvPr>
        </p:nvSpPr>
        <p:spPr>
          <a:xfrm>
            <a:off x="1548384" y="841248"/>
            <a:ext cx="9144000" cy="2880360"/>
          </a:xfrm>
        </p:spPr>
        <p:txBody>
          <a:bodyPr>
            <a:normAutofit fontScale="92500" lnSpcReduction="10000"/>
          </a:bodyPr>
          <a:lstStyle/>
          <a:p>
            <a:r>
              <a:rPr lang="en-US" b="1" dirty="0" smtClean="0"/>
              <a:t>Reports from Strengthening National Climate Information/ Early Warning System (CI/</a:t>
            </a:r>
            <a:r>
              <a:rPr lang="en-US" b="1" dirty="0" err="1" smtClean="0"/>
              <a:t>EWS</a:t>
            </a:r>
            <a:r>
              <a:rPr lang="en-US" b="1" dirty="0" smtClean="0"/>
              <a:t>) Projects</a:t>
            </a:r>
          </a:p>
          <a:p>
            <a:endParaRPr lang="en-US" dirty="0" smtClean="0"/>
          </a:p>
          <a:p>
            <a:r>
              <a:rPr lang="en-ZA" sz="4000" b="1" i="1" dirty="0" smtClean="0">
                <a:solidFill>
                  <a:srgbClr val="FF0000"/>
                </a:solidFill>
              </a:rPr>
              <a:t>Sao Tome and Principe</a:t>
            </a:r>
          </a:p>
          <a:p>
            <a:endParaRPr lang="en-ZA" b="1" i="1" dirty="0" smtClean="0">
              <a:solidFill>
                <a:srgbClr val="FF0000"/>
              </a:solidFill>
            </a:endParaRPr>
          </a:p>
          <a:p>
            <a:r>
              <a:rPr lang="en-ZA" b="1" i="1" dirty="0" smtClean="0"/>
              <a:t>Laurent-Mascar Ngoma</a:t>
            </a:r>
          </a:p>
          <a:p>
            <a:r>
              <a:rPr lang="en-ZA" b="1" i="1" dirty="0" smtClean="0">
                <a:solidFill>
                  <a:schemeClr val="accent1">
                    <a:lumMod val="50000"/>
                  </a:schemeClr>
                </a:solidFill>
              </a:rPr>
              <a:t>Head of environment and Sustainable Development Unit UNDP/STP</a:t>
            </a:r>
          </a:p>
        </p:txBody>
      </p:sp>
      <p:sp>
        <p:nvSpPr>
          <p:cNvPr id="4" name="Slide Number Placeholder 3"/>
          <p:cNvSpPr>
            <a:spLocks noGrp="1"/>
          </p:cNvSpPr>
          <p:nvPr>
            <p:ph type="sldNum" sz="quarter" idx="12"/>
          </p:nvPr>
        </p:nvSpPr>
        <p:spPr/>
        <p:txBody>
          <a:bodyPr/>
          <a:lstStyle/>
          <a:p>
            <a:fld id="{419E6B96-096C-4B7F-BB82-A76007EDE823}" type="slidenum">
              <a:rPr lang="en-ZA" smtClean="0"/>
              <a:pPr/>
              <a:t>1</a:t>
            </a:fld>
            <a:endParaRPr lang="en-ZA"/>
          </a:p>
        </p:txBody>
      </p:sp>
      <p:pic>
        <p:nvPicPr>
          <p:cNvPr id="5" name="Picture 4" descr="UNDP CIRDA Country Program Managers Workshop - PowerPoint"/>
          <p:cNvPicPr>
            <a:picLocks noChangeAspect="1"/>
          </p:cNvPicPr>
          <p:nvPr/>
        </p:nvPicPr>
        <p:blipFill rotWithShape="1">
          <a:blip r:embed="rId3">
            <a:extLst>
              <a:ext uri="{28A0092B-C50C-407E-A947-70E740481C1C}">
                <a14:useLocalDpi xmlns:a14="http://schemas.microsoft.com/office/drawing/2010/main" val="0"/>
              </a:ext>
            </a:extLst>
          </a:blip>
          <a:srcRect l="85204" t="23473" r="3873" b="60000"/>
          <a:stretch/>
        </p:blipFill>
        <p:spPr>
          <a:xfrm>
            <a:off x="10621114" y="0"/>
            <a:ext cx="1581151" cy="1447361"/>
          </a:xfrm>
          <a:prstGeom prst="rect">
            <a:avLst/>
          </a:prstGeom>
        </p:spPr>
      </p:pic>
    </p:spTree>
    <p:extLst>
      <p:ext uri="{BB962C8B-B14F-4D97-AF65-F5344CB8AC3E}">
        <p14:creationId xmlns:p14="http://schemas.microsoft.com/office/powerpoint/2010/main" val="3187052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35" y="0"/>
            <a:ext cx="12191999" cy="707886"/>
          </a:xfrm>
          <a:prstGeom prst="rect">
            <a:avLst/>
          </a:prstGeom>
          <a:noFill/>
        </p:spPr>
        <p:txBody>
          <a:bodyPr wrap="square" rtlCol="0">
            <a:spAutoFit/>
          </a:bodyPr>
          <a:lstStyle/>
          <a:p>
            <a:pPr algn="ctr"/>
            <a:r>
              <a:rPr lang="en-ZA" sz="4000" b="1" dirty="0"/>
              <a:t>KEY INPLEMENTING PARTNERS</a:t>
            </a:r>
            <a:endParaRPr lang="pt-PT" sz="4000" b="1" dirty="0"/>
          </a:p>
        </p:txBody>
      </p:sp>
      <p:sp>
        <p:nvSpPr>
          <p:cNvPr id="5" name="TextBox 4"/>
          <p:cNvSpPr txBox="1"/>
          <p:nvPr/>
        </p:nvSpPr>
        <p:spPr>
          <a:xfrm>
            <a:off x="111252" y="1323001"/>
            <a:ext cx="12518107" cy="954107"/>
          </a:xfrm>
          <a:prstGeom prst="rect">
            <a:avLst/>
          </a:prstGeom>
          <a:noFill/>
        </p:spPr>
        <p:txBody>
          <a:bodyPr wrap="none" rtlCol="0">
            <a:spAutoFit/>
          </a:bodyPr>
          <a:lstStyle/>
          <a:p>
            <a:r>
              <a:rPr lang="en-ZA" sz="3200" b="1" dirty="0" smtClean="0">
                <a:solidFill>
                  <a:srgbClr val="FF0000"/>
                </a:solidFill>
              </a:rPr>
              <a:t>CONPREC – </a:t>
            </a:r>
            <a:r>
              <a:rPr lang="en-US" sz="3200" b="1" dirty="0" smtClean="0">
                <a:solidFill>
                  <a:srgbClr val="FF0000"/>
                </a:solidFill>
              </a:rPr>
              <a:t>National Council for Preparedness and Response to Disasters</a:t>
            </a:r>
            <a:endParaRPr lang="en-ZA" sz="3200" b="1" dirty="0" smtClean="0">
              <a:solidFill>
                <a:srgbClr val="FF0000"/>
              </a:solidFill>
            </a:endParaRPr>
          </a:p>
          <a:p>
            <a:endParaRPr lang="pt-PT" sz="2400" b="1" dirty="0"/>
          </a:p>
        </p:txBody>
      </p:sp>
      <p:sp>
        <p:nvSpPr>
          <p:cNvPr id="6" name="TextBox 5"/>
          <p:cNvSpPr txBox="1"/>
          <p:nvPr/>
        </p:nvSpPr>
        <p:spPr>
          <a:xfrm>
            <a:off x="419100" y="2059343"/>
            <a:ext cx="10918951" cy="646331"/>
          </a:xfrm>
          <a:prstGeom prst="rect">
            <a:avLst/>
          </a:prstGeom>
          <a:noFill/>
        </p:spPr>
        <p:txBody>
          <a:bodyPr wrap="none" rtlCol="0">
            <a:spAutoFit/>
          </a:bodyPr>
          <a:lstStyle/>
          <a:p>
            <a:r>
              <a:rPr lang="en-US" dirty="0"/>
              <a:t>The National Council for Preparedness and Response to Disasters was created in 2011 by Decree-Law n º 17/2011, </a:t>
            </a:r>
            <a:endParaRPr lang="en-US" dirty="0" smtClean="0"/>
          </a:p>
          <a:p>
            <a:r>
              <a:rPr lang="en-US" dirty="0" smtClean="0"/>
              <a:t>in </a:t>
            </a:r>
            <a:r>
              <a:rPr lang="en-US" dirty="0"/>
              <a:t>response to </a:t>
            </a:r>
            <a:r>
              <a:rPr lang="en-US" dirty="0" smtClean="0"/>
              <a:t>an institutional gap of a structure responsible of managing issues related to </a:t>
            </a:r>
            <a:r>
              <a:rPr lang="en-US" dirty="0"/>
              <a:t>natural </a:t>
            </a:r>
            <a:r>
              <a:rPr lang="en-US" dirty="0" smtClean="0"/>
              <a:t>disasters in </a:t>
            </a:r>
            <a:r>
              <a:rPr lang="en-US" dirty="0"/>
              <a:t>STP. </a:t>
            </a:r>
            <a:endParaRPr lang="pt-PT" dirty="0"/>
          </a:p>
        </p:txBody>
      </p:sp>
      <p:sp>
        <p:nvSpPr>
          <p:cNvPr id="7" name="TextBox 6"/>
          <p:cNvSpPr txBox="1"/>
          <p:nvPr/>
        </p:nvSpPr>
        <p:spPr>
          <a:xfrm>
            <a:off x="314335" y="4110801"/>
            <a:ext cx="11061816" cy="923330"/>
          </a:xfrm>
          <a:prstGeom prst="rect">
            <a:avLst/>
          </a:prstGeom>
          <a:noFill/>
        </p:spPr>
        <p:txBody>
          <a:bodyPr wrap="square" rtlCol="0">
            <a:spAutoFit/>
          </a:bodyPr>
          <a:lstStyle/>
          <a:p>
            <a:r>
              <a:rPr lang="en-US" dirty="0" smtClean="0"/>
              <a:t>Amongst  other tasks, it has the duty to contribute to the reduction of the vulnerability of communities, infrastructure and assets exposed to the negative effects of  climate change and or natural disasters.</a:t>
            </a:r>
            <a:endParaRPr lang="pt-PT" dirty="0" smtClean="0"/>
          </a:p>
          <a:p>
            <a:endParaRPr lang="pt-PT" dirty="0"/>
          </a:p>
        </p:txBody>
      </p:sp>
      <p:sp>
        <p:nvSpPr>
          <p:cNvPr id="8" name="TextBox 7"/>
          <p:cNvSpPr txBox="1"/>
          <p:nvPr/>
        </p:nvSpPr>
        <p:spPr>
          <a:xfrm>
            <a:off x="425927" y="3094015"/>
            <a:ext cx="9946569" cy="923330"/>
          </a:xfrm>
          <a:prstGeom prst="rect">
            <a:avLst/>
          </a:prstGeom>
          <a:noFill/>
        </p:spPr>
        <p:txBody>
          <a:bodyPr wrap="none" rtlCol="0">
            <a:spAutoFit/>
          </a:bodyPr>
          <a:lstStyle/>
          <a:p>
            <a:r>
              <a:rPr lang="en-US" dirty="0" smtClean="0"/>
              <a:t>In addition given the total absence of an organized system in the country it has also the responsibility at </a:t>
            </a:r>
          </a:p>
          <a:p>
            <a:r>
              <a:rPr lang="en-US" dirty="0" smtClean="0"/>
              <a:t>national and international level to channel and organize support to the country. </a:t>
            </a:r>
            <a:endParaRPr lang="pt-PT" dirty="0" smtClean="0"/>
          </a:p>
          <a:p>
            <a:endParaRPr lang="pt-PT" dirty="0"/>
          </a:p>
        </p:txBody>
      </p:sp>
      <p:sp>
        <p:nvSpPr>
          <p:cNvPr id="9" name="Right Arrow 8"/>
          <p:cNvSpPr/>
          <p:nvPr/>
        </p:nvSpPr>
        <p:spPr>
          <a:xfrm>
            <a:off x="81616" y="2143125"/>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ight Arrow 9"/>
          <p:cNvSpPr/>
          <p:nvPr/>
        </p:nvSpPr>
        <p:spPr>
          <a:xfrm>
            <a:off x="40818" y="3179098"/>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ight Arrow 10"/>
          <p:cNvSpPr/>
          <p:nvPr/>
        </p:nvSpPr>
        <p:spPr>
          <a:xfrm>
            <a:off x="63627" y="4213831"/>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ight Arrow 11"/>
          <p:cNvSpPr/>
          <p:nvPr/>
        </p:nvSpPr>
        <p:spPr>
          <a:xfrm>
            <a:off x="47645" y="5248564"/>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TextBox 12"/>
          <p:cNvSpPr txBox="1"/>
          <p:nvPr/>
        </p:nvSpPr>
        <p:spPr>
          <a:xfrm>
            <a:off x="286811" y="5213072"/>
            <a:ext cx="7817461" cy="369332"/>
          </a:xfrm>
          <a:prstGeom prst="rect">
            <a:avLst/>
          </a:prstGeom>
          <a:noFill/>
        </p:spPr>
        <p:txBody>
          <a:bodyPr wrap="none" rtlCol="0">
            <a:spAutoFit/>
          </a:bodyPr>
          <a:lstStyle/>
          <a:p>
            <a:r>
              <a:rPr lang="en-US" dirty="0" smtClean="0"/>
              <a:t>The Institution is financially dependent of the state budget and ongoing projects.</a:t>
            </a:r>
            <a:endParaRPr lang="pt-PT" dirty="0"/>
          </a:p>
        </p:txBody>
      </p:sp>
      <p:pic>
        <p:nvPicPr>
          <p:cNvPr id="14" name="Picture 13"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47918"/>
            <a:ext cx="1581151" cy="1447361"/>
          </a:xfrm>
          <a:prstGeom prst="rect">
            <a:avLst/>
          </a:prstGeom>
        </p:spPr>
      </p:pic>
    </p:spTree>
    <p:extLst>
      <p:ext uri="{BB962C8B-B14F-4D97-AF65-F5344CB8AC3E}">
        <p14:creationId xmlns:p14="http://schemas.microsoft.com/office/powerpoint/2010/main" val="215641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188857"/>
            <a:ext cx="11586006"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t-PT" sz="4400" b="1" dirty="0" smtClean="0">
                <a:solidFill>
                  <a:schemeClr val="accent6">
                    <a:lumMod val="75000"/>
                  </a:schemeClr>
                </a:solidFill>
              </a:rPr>
              <a:t>CONPREC ROLE WITHIN THE EWS PROJECT</a:t>
            </a:r>
            <a:endParaRPr lang="pt-PT" sz="4400" b="1" dirty="0">
              <a:solidFill>
                <a:schemeClr val="accent6">
                  <a:lumMod val="75000"/>
                </a:schemeClr>
              </a:solidFill>
            </a:endParaRPr>
          </a:p>
        </p:txBody>
      </p:sp>
      <p:sp>
        <p:nvSpPr>
          <p:cNvPr id="14" name="Left Brace 13"/>
          <p:cNvSpPr/>
          <p:nvPr/>
        </p:nvSpPr>
        <p:spPr>
          <a:xfrm rot="5400000">
            <a:off x="5195058" y="-1802644"/>
            <a:ext cx="696524" cy="6642566"/>
          </a:xfrm>
          <a:prstGeom prst="leftBrace">
            <a:avLst>
              <a:gd name="adj1" fmla="val 8333"/>
              <a:gd name="adj2" fmla="val 49674"/>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pic>
        <p:nvPicPr>
          <p:cNvPr id="11" name="Picture 10" descr="brochura frente-sample_1-INGLES 2.pdf - Adobe Reader"/>
          <p:cNvPicPr>
            <a:picLocks noChangeAspect="1"/>
          </p:cNvPicPr>
          <p:nvPr/>
        </p:nvPicPr>
        <p:blipFill rotWithShape="1">
          <a:blip r:embed="rId3">
            <a:extLst>
              <a:ext uri="{28A0092B-C50C-407E-A947-70E740481C1C}">
                <a14:useLocalDpi xmlns:a14="http://schemas.microsoft.com/office/drawing/2010/main" val="0"/>
              </a:ext>
            </a:extLst>
          </a:blip>
          <a:srcRect l="15282" t="23667" r="28658" b="7166"/>
          <a:stretch/>
        </p:blipFill>
        <p:spPr>
          <a:xfrm>
            <a:off x="0" y="2580590"/>
            <a:ext cx="5806403" cy="4333916"/>
          </a:xfrm>
          <a:prstGeom prst="rect">
            <a:avLst/>
          </a:prstGeom>
        </p:spPr>
      </p:pic>
      <p:pic>
        <p:nvPicPr>
          <p:cNvPr id="12" name="Picture 11" descr="brochura frente-sample_1-INGLES 2.pdf - Adobe Reader"/>
          <p:cNvPicPr>
            <a:picLocks noChangeAspect="1"/>
          </p:cNvPicPr>
          <p:nvPr/>
        </p:nvPicPr>
        <p:blipFill rotWithShape="1">
          <a:blip r:embed="rId4">
            <a:extLst>
              <a:ext uri="{28A0092B-C50C-407E-A947-70E740481C1C}">
                <a14:useLocalDpi xmlns:a14="http://schemas.microsoft.com/office/drawing/2010/main" val="0"/>
              </a:ext>
            </a:extLst>
          </a:blip>
          <a:srcRect l="14576" t="22832" r="27349" b="9001"/>
          <a:stretch/>
        </p:blipFill>
        <p:spPr>
          <a:xfrm>
            <a:off x="6246745" y="2580590"/>
            <a:ext cx="5797517" cy="4116639"/>
          </a:xfrm>
          <a:prstGeom prst="rect">
            <a:avLst/>
          </a:prstGeom>
        </p:spPr>
      </p:pic>
      <p:sp>
        <p:nvSpPr>
          <p:cNvPr id="22" name="Up-Down Arrow 21"/>
          <p:cNvSpPr/>
          <p:nvPr/>
        </p:nvSpPr>
        <p:spPr>
          <a:xfrm rot="16200000">
            <a:off x="5929284" y="3452649"/>
            <a:ext cx="634922" cy="2497894"/>
          </a:xfrm>
          <a:prstGeom prst="upDownArrow">
            <a:avLst>
              <a:gd name="adj1" fmla="val 31050"/>
              <a:gd name="adj2" fmla="val 94687"/>
            </a:avLst>
          </a:prstGeom>
          <a:solidFill>
            <a:schemeClr val="accent6">
              <a:lumMod val="60000"/>
              <a:lumOff val="40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3" name="Picture 12" descr="UNDP CIRDA Country Program Managers Workshop - PowerPoint"/>
          <p:cNvPicPr>
            <a:picLocks noChangeAspect="1"/>
          </p:cNvPicPr>
          <p:nvPr/>
        </p:nvPicPr>
        <p:blipFill rotWithShape="1">
          <a:blip r:embed="rId5">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spTree>
    <p:extLst>
      <p:ext uri="{BB962C8B-B14F-4D97-AF65-F5344CB8AC3E}">
        <p14:creationId xmlns:p14="http://schemas.microsoft.com/office/powerpoint/2010/main" val="1969891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ZA" altLang="en-ZA" sz="4000" b="1" dirty="0" smtClean="0">
                <a:latin typeface="+mn-lt"/>
              </a:rPr>
              <a:t>HIGH LEVEL CONTRIBUTIONS OF EACH IMPLEMENTING PARTNERS</a:t>
            </a:r>
            <a:endParaRPr lang="en-US" sz="4000" b="1" dirty="0">
              <a:latin typeface="+mn-lt"/>
            </a:endParaRPr>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a:t>national multi-stakeholder capacity assessment was </a:t>
            </a:r>
            <a:r>
              <a:rPr lang="en-US" dirty="0" smtClean="0"/>
              <a:t>undertaken </a:t>
            </a:r>
            <a:r>
              <a:rPr lang="en-US" dirty="0"/>
              <a:t>under the leadership of the Government through the </a:t>
            </a:r>
            <a:r>
              <a:rPr lang="en-US" dirty="0" smtClean="0"/>
              <a:t> Meteorology Institute and the National </a:t>
            </a:r>
            <a:r>
              <a:rPr lang="en-US" dirty="0"/>
              <a:t>Council for Preparation and Responses to Disasters (CONPREC), and supported by the UN System through the UN Country Team in São Tomé and Príncipe and member agencies of the Capacity for Disaster Reduction Initiative (CADRI). </a:t>
            </a:r>
            <a:endParaRPr lang="pt-PT" dirty="0" smtClean="0"/>
          </a:p>
          <a:p>
            <a:r>
              <a:rPr lang="en-US" dirty="0"/>
              <a:t>The national capacity assessment identified existing capacities, gaps and needs related to disaster risk reduction and preparedness for response, and proposed a set of recommendations on how these capacities can be </a:t>
            </a:r>
            <a:r>
              <a:rPr lang="en-US" dirty="0" smtClean="0"/>
              <a:t>achieved</a:t>
            </a:r>
          </a:p>
          <a:p>
            <a:r>
              <a:rPr lang="en-US" dirty="0"/>
              <a:t>Based on the recommendations, priority actions will be articulated in a National Plan of Action/ Framework for of Action for Disaster Risk Reduction in São Tomé and Príncipe. </a:t>
            </a:r>
            <a:endParaRPr lang="pt-PT" dirty="0" smtClean="0"/>
          </a:p>
          <a:p>
            <a:r>
              <a:rPr lang="en-US" dirty="0"/>
              <a:t>The National Plan will guide the efforts of all stakeholders involved in disaster risk reduction to implement the requirements of the future international framework. </a:t>
            </a:r>
          </a:p>
          <a:p>
            <a:endParaRPr lang="pt-PT" dirty="0" smtClean="0"/>
          </a:p>
          <a:p>
            <a:endParaRPr lang="en-US" dirty="0"/>
          </a:p>
        </p:txBody>
      </p:sp>
      <p:pic>
        <p:nvPicPr>
          <p:cNvPr id="4" name="Picture 3"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spTree>
    <p:extLst>
      <p:ext uri="{BB962C8B-B14F-4D97-AF65-F5344CB8AC3E}">
        <p14:creationId xmlns:p14="http://schemas.microsoft.com/office/powerpoint/2010/main" val="2282936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ZA" sz="4000" b="1" dirty="0">
                <a:latin typeface="+mn-lt"/>
              </a:rPr>
              <a:t>HIGH LEVEL </a:t>
            </a:r>
            <a:r>
              <a:rPr lang="en-ZA" altLang="en-ZA" sz="4000" b="1" dirty="0" smtClean="0">
                <a:latin typeface="+mn-lt"/>
              </a:rPr>
              <a:t>CONTRIBUTIONS</a:t>
            </a:r>
            <a:endParaRPr lang="en-US" sz="4000" b="1" dirty="0">
              <a:latin typeface="+mn-l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pt-PT" dirty="0" smtClean="0"/>
              <a:t>MULTI-MINISTERIAL STEERING COMMITTEE</a:t>
            </a:r>
          </a:p>
          <a:p>
            <a:pPr>
              <a:buFont typeface="Wingdings" panose="05000000000000000000" pitchFamily="2" charset="2"/>
              <a:buChar char="Ø"/>
            </a:pPr>
            <a:r>
              <a:rPr lang="pt-PT" dirty="0" smtClean="0"/>
              <a:t>MEETING EVERY THREE MONTHS FOR PROJECT ACTIVITIES OVERSIGHT</a:t>
            </a:r>
          </a:p>
          <a:p>
            <a:pPr>
              <a:buFont typeface="Wingdings" panose="05000000000000000000" pitchFamily="2" charset="2"/>
              <a:buChar char="Ø"/>
            </a:pPr>
            <a:r>
              <a:rPr lang="pt-PT" dirty="0" smtClean="0"/>
              <a:t>COORDINATED INTERVENTION AT DISTRICT LEVELS</a:t>
            </a:r>
          </a:p>
          <a:p>
            <a:pPr>
              <a:buFont typeface="Wingdings" panose="05000000000000000000" pitchFamily="2" charset="2"/>
              <a:buChar char="Ø"/>
            </a:pPr>
            <a:r>
              <a:rPr lang="pt-PT" dirty="0" smtClean="0"/>
              <a:t>NATIONAL AUDIT OFFICE INVOLVEMENT</a:t>
            </a:r>
          </a:p>
          <a:p>
            <a:pPr>
              <a:buFont typeface="Wingdings" panose="05000000000000000000" pitchFamily="2" charset="2"/>
              <a:buChar char="Ø"/>
            </a:pPr>
            <a:r>
              <a:rPr lang="pt-PT" dirty="0" smtClean="0"/>
              <a:t>APPROPRIATION AND DURABILITY</a:t>
            </a:r>
          </a:p>
          <a:p>
            <a:pPr>
              <a:buFont typeface="Wingdings" panose="05000000000000000000" pitchFamily="2" charset="2"/>
              <a:buChar char="Ø"/>
            </a:pPr>
            <a:r>
              <a:rPr lang="pt-PT" dirty="0" smtClean="0"/>
              <a:t>LOCAL COMMITTEES  ESTABLISHMENT</a:t>
            </a:r>
          </a:p>
          <a:p>
            <a:pPr>
              <a:buFont typeface="Wingdings" panose="05000000000000000000" pitchFamily="2" charset="2"/>
              <a:buChar char="Ø"/>
            </a:pPr>
            <a:r>
              <a:rPr lang="pt-PT" dirty="0" smtClean="0"/>
              <a:t>PARTNERSHIP PRIVATE AND PUBLIC</a:t>
            </a:r>
          </a:p>
          <a:p>
            <a:endParaRPr lang="pt-PT" dirty="0" smtClean="0"/>
          </a:p>
          <a:p>
            <a:endParaRPr lang="en-US" dirty="0"/>
          </a:p>
        </p:txBody>
      </p:sp>
      <p:pic>
        <p:nvPicPr>
          <p:cNvPr id="4" name="Picture 3"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spTree>
    <p:extLst>
      <p:ext uri="{BB962C8B-B14F-4D97-AF65-F5344CB8AC3E}">
        <p14:creationId xmlns:p14="http://schemas.microsoft.com/office/powerpoint/2010/main" val="2070133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44534" y="509586"/>
            <a:ext cx="2609850" cy="533401"/>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ctangle 6"/>
          <p:cNvSpPr/>
          <p:nvPr/>
        </p:nvSpPr>
        <p:spPr>
          <a:xfrm>
            <a:off x="1136736" y="514349"/>
            <a:ext cx="2658975" cy="533401"/>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5095875" y="1818725"/>
            <a:ext cx="2628900" cy="1110845"/>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9180058" y="1538287"/>
            <a:ext cx="1857375" cy="923925"/>
          </a:xfrm>
          <a:prstGeom prst="rect">
            <a:avLst/>
          </a:prstGeom>
          <a:noFill/>
          <a:ln>
            <a:solidFill>
              <a:srgbClr val="0A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angle 9"/>
          <p:cNvSpPr/>
          <p:nvPr/>
        </p:nvSpPr>
        <p:spPr>
          <a:xfrm>
            <a:off x="1633538" y="1543134"/>
            <a:ext cx="1857375" cy="923925"/>
          </a:xfrm>
          <a:prstGeom prst="rect">
            <a:avLst/>
          </a:prstGeom>
          <a:noFill/>
          <a:ln>
            <a:solidFill>
              <a:srgbClr val="0A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angle 15"/>
          <p:cNvSpPr/>
          <p:nvPr/>
        </p:nvSpPr>
        <p:spPr>
          <a:xfrm rot="16200000">
            <a:off x="-408978" y="3353395"/>
            <a:ext cx="2857500" cy="741762"/>
          </a:xfrm>
          <a:prstGeom prst="rect">
            <a:avLst/>
          </a:prstGeom>
          <a:noFill/>
          <a:ln>
            <a:solidFill>
              <a:srgbClr val="0A0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angle 16"/>
          <p:cNvSpPr/>
          <p:nvPr/>
        </p:nvSpPr>
        <p:spPr>
          <a:xfrm rot="16200000">
            <a:off x="-1552573" y="3381375"/>
            <a:ext cx="3867154" cy="533401"/>
          </a:xfrm>
          <a:prstGeom prst="rect">
            <a:avLst/>
          </a:prstGeom>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TextBox 22"/>
          <p:cNvSpPr txBox="1"/>
          <p:nvPr/>
        </p:nvSpPr>
        <p:spPr>
          <a:xfrm rot="16200000">
            <a:off x="-938810" y="3471582"/>
            <a:ext cx="2573789"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PT" sz="2000" b="1" dirty="0" smtClean="0">
                <a:solidFill>
                  <a:schemeClr val="bg1"/>
                </a:solidFill>
              </a:rPr>
              <a:t>UNDP  Country Team </a:t>
            </a:r>
            <a:endParaRPr lang="pt-PT" sz="2000" b="1" dirty="0">
              <a:solidFill>
                <a:schemeClr val="bg1"/>
              </a:solidFill>
            </a:endParaRPr>
          </a:p>
        </p:txBody>
      </p:sp>
      <p:sp>
        <p:nvSpPr>
          <p:cNvPr id="24" name="TextBox 23"/>
          <p:cNvSpPr txBox="1"/>
          <p:nvPr/>
        </p:nvSpPr>
        <p:spPr>
          <a:xfrm rot="16200000">
            <a:off x="-336237" y="3354944"/>
            <a:ext cx="2634631" cy="738664"/>
          </a:xfrm>
          <a:prstGeom prst="rect">
            <a:avLst/>
          </a:prstGeom>
          <a:noFill/>
        </p:spPr>
        <p:txBody>
          <a:bodyPr wrap="none" rtlCol="0">
            <a:spAutoFit/>
          </a:bodyPr>
          <a:lstStyle/>
          <a:p>
            <a:pPr algn="ctr"/>
            <a:r>
              <a:rPr lang="pt-PT" sz="1400" dirty="0" smtClean="0"/>
              <a:t>Project Team</a:t>
            </a:r>
          </a:p>
          <a:p>
            <a:pPr algn="ctr"/>
            <a:r>
              <a:rPr lang="pt-PT" sz="1400" dirty="0" smtClean="0"/>
              <a:t>Capacity building and facilitation</a:t>
            </a:r>
          </a:p>
          <a:p>
            <a:pPr algn="ctr"/>
            <a:r>
              <a:rPr lang="pt-PT" sz="1400" dirty="0" smtClean="0"/>
              <a:t>Support to districts</a:t>
            </a:r>
            <a:endParaRPr lang="pt-PT" sz="1400" dirty="0"/>
          </a:p>
        </p:txBody>
      </p:sp>
      <p:sp>
        <p:nvSpPr>
          <p:cNvPr id="25" name="TextBox 24"/>
          <p:cNvSpPr txBox="1"/>
          <p:nvPr/>
        </p:nvSpPr>
        <p:spPr>
          <a:xfrm>
            <a:off x="1094604" y="580685"/>
            <a:ext cx="2741007"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dirty="0" err="1" smtClean="0">
                <a:solidFill>
                  <a:schemeClr val="bg1"/>
                </a:solidFill>
              </a:rPr>
              <a:t>National</a:t>
            </a:r>
            <a:r>
              <a:rPr lang="pt-PT" sz="1600" b="1" dirty="0" smtClean="0">
                <a:solidFill>
                  <a:schemeClr val="bg1"/>
                </a:solidFill>
              </a:rPr>
              <a:t> </a:t>
            </a:r>
            <a:r>
              <a:rPr lang="pt-PT" sz="1600" b="1" dirty="0" err="1" smtClean="0">
                <a:solidFill>
                  <a:schemeClr val="bg1"/>
                </a:solidFill>
              </a:rPr>
              <a:t>Technical</a:t>
            </a:r>
            <a:r>
              <a:rPr lang="pt-PT" sz="1600" b="1" dirty="0" smtClean="0">
                <a:solidFill>
                  <a:schemeClr val="bg1"/>
                </a:solidFill>
              </a:rPr>
              <a:t> Directorate</a:t>
            </a:r>
            <a:endParaRPr lang="pt-PT" sz="1600" b="1" dirty="0">
              <a:solidFill>
                <a:schemeClr val="bg1"/>
              </a:solidFill>
            </a:endParaRPr>
          </a:p>
        </p:txBody>
      </p:sp>
      <p:sp>
        <p:nvSpPr>
          <p:cNvPr id="27" name="TextBox 26"/>
          <p:cNvSpPr txBox="1"/>
          <p:nvPr/>
        </p:nvSpPr>
        <p:spPr>
          <a:xfrm>
            <a:off x="9147152" y="576202"/>
            <a:ext cx="1460656"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2000" b="1" dirty="0" err="1">
                <a:solidFill>
                  <a:schemeClr val="bg1"/>
                </a:solidFill>
              </a:rPr>
              <a:t>Audit</a:t>
            </a:r>
            <a:r>
              <a:rPr lang="pt-PT" sz="2000" b="1" dirty="0">
                <a:solidFill>
                  <a:schemeClr val="bg1"/>
                </a:solidFill>
              </a:rPr>
              <a:t> Office</a:t>
            </a:r>
          </a:p>
        </p:txBody>
      </p:sp>
      <p:sp>
        <p:nvSpPr>
          <p:cNvPr id="29" name="TextBox 28"/>
          <p:cNvSpPr txBox="1"/>
          <p:nvPr/>
        </p:nvSpPr>
        <p:spPr>
          <a:xfrm>
            <a:off x="5457209" y="1798241"/>
            <a:ext cx="162320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b="1" dirty="0" err="1">
                <a:solidFill>
                  <a:schemeClr val="bg1"/>
                </a:solidFill>
              </a:rPr>
              <a:t>Council</a:t>
            </a:r>
            <a:r>
              <a:rPr lang="pt-PT" b="1" dirty="0">
                <a:solidFill>
                  <a:schemeClr val="bg1"/>
                </a:solidFill>
              </a:rPr>
              <a:t> </a:t>
            </a:r>
            <a:r>
              <a:rPr lang="pt-PT" b="1" dirty="0" err="1">
                <a:solidFill>
                  <a:schemeClr val="bg1"/>
                </a:solidFill>
              </a:rPr>
              <a:t>District</a:t>
            </a:r>
            <a:endParaRPr lang="pt-PT" b="1" dirty="0">
              <a:solidFill>
                <a:schemeClr val="bg1"/>
              </a:solidFill>
            </a:endParaRPr>
          </a:p>
        </p:txBody>
      </p:sp>
      <p:sp>
        <p:nvSpPr>
          <p:cNvPr id="31" name="TextBox 30"/>
          <p:cNvSpPr txBox="1"/>
          <p:nvPr/>
        </p:nvSpPr>
        <p:spPr>
          <a:xfrm>
            <a:off x="5156573" y="5158693"/>
            <a:ext cx="1254061" cy="338554"/>
          </a:xfrm>
          <a:prstGeom prst="rect">
            <a:avLst/>
          </a:prstGeom>
          <a:noFill/>
        </p:spPr>
        <p:txBody>
          <a:bodyPr wrap="none" rtlCol="0">
            <a:spAutoFit/>
          </a:bodyPr>
          <a:lstStyle/>
          <a:p>
            <a:r>
              <a:rPr lang="pt-PT" sz="1600" dirty="0" smtClean="0"/>
              <a:t>Stakeholders</a:t>
            </a:r>
            <a:endParaRPr lang="pt-PT" sz="1600" dirty="0"/>
          </a:p>
        </p:txBody>
      </p:sp>
      <p:sp>
        <p:nvSpPr>
          <p:cNvPr id="32" name="TextBox 31"/>
          <p:cNvSpPr txBox="1"/>
          <p:nvPr/>
        </p:nvSpPr>
        <p:spPr>
          <a:xfrm>
            <a:off x="5048250" y="2143345"/>
            <a:ext cx="2512419"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dirty="0" smtClean="0">
                <a:solidFill>
                  <a:schemeClr val="bg1"/>
                </a:solidFill>
              </a:rPr>
              <a:t>- </a:t>
            </a:r>
            <a:r>
              <a:rPr lang="pt-PT" sz="1600" dirty="0" err="1" smtClean="0">
                <a:solidFill>
                  <a:schemeClr val="bg1"/>
                </a:solidFill>
              </a:rPr>
              <a:t>President</a:t>
            </a:r>
            <a:r>
              <a:rPr lang="pt-PT" sz="1600" dirty="0" smtClean="0">
                <a:solidFill>
                  <a:schemeClr val="bg1"/>
                </a:solidFill>
              </a:rPr>
              <a:t> </a:t>
            </a:r>
            <a:r>
              <a:rPr lang="pt-PT" sz="1600" dirty="0" err="1">
                <a:solidFill>
                  <a:schemeClr val="bg1"/>
                </a:solidFill>
              </a:rPr>
              <a:t>of</a:t>
            </a:r>
            <a:r>
              <a:rPr lang="pt-PT" sz="1600" dirty="0">
                <a:solidFill>
                  <a:schemeClr val="bg1"/>
                </a:solidFill>
              </a:rPr>
              <a:t> </a:t>
            </a:r>
            <a:r>
              <a:rPr lang="pt-PT" sz="1600" dirty="0" err="1">
                <a:solidFill>
                  <a:schemeClr val="bg1"/>
                </a:solidFill>
              </a:rPr>
              <a:t>Municipalities</a:t>
            </a:r>
            <a:endParaRPr lang="pt-PT" sz="1600" dirty="0">
              <a:solidFill>
                <a:schemeClr val="bg1"/>
              </a:solidFill>
            </a:endParaRPr>
          </a:p>
        </p:txBody>
      </p:sp>
      <p:sp>
        <p:nvSpPr>
          <p:cNvPr id="33" name="TextBox 32"/>
          <p:cNvSpPr txBox="1"/>
          <p:nvPr/>
        </p:nvSpPr>
        <p:spPr>
          <a:xfrm>
            <a:off x="5034586" y="2464558"/>
            <a:ext cx="2742890" cy="3231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pt-PT" sz="1500" dirty="0">
                <a:solidFill>
                  <a:schemeClr val="bg1"/>
                </a:solidFill>
              </a:rPr>
              <a:t>Directorate </a:t>
            </a:r>
            <a:r>
              <a:rPr lang="pt-PT" sz="1500" dirty="0" err="1">
                <a:solidFill>
                  <a:schemeClr val="bg1"/>
                </a:solidFill>
              </a:rPr>
              <a:t>Of</a:t>
            </a:r>
            <a:r>
              <a:rPr lang="pt-PT" sz="1500" dirty="0">
                <a:solidFill>
                  <a:schemeClr val="bg1"/>
                </a:solidFill>
              </a:rPr>
              <a:t> </a:t>
            </a:r>
            <a:r>
              <a:rPr lang="pt-PT" sz="1500" dirty="0" err="1">
                <a:solidFill>
                  <a:schemeClr val="bg1"/>
                </a:solidFill>
              </a:rPr>
              <a:t>Decentralization</a:t>
            </a:r>
            <a:endParaRPr lang="pt-PT" sz="1500" dirty="0">
              <a:solidFill>
                <a:schemeClr val="bg1"/>
              </a:solidFill>
            </a:endParaRPr>
          </a:p>
        </p:txBody>
      </p:sp>
      <p:sp>
        <p:nvSpPr>
          <p:cNvPr id="34" name="TextBox 33"/>
          <p:cNvSpPr txBox="1"/>
          <p:nvPr/>
        </p:nvSpPr>
        <p:spPr>
          <a:xfrm>
            <a:off x="9593411" y="1538287"/>
            <a:ext cx="633507" cy="307777"/>
          </a:xfrm>
          <a:prstGeom prst="rect">
            <a:avLst/>
          </a:prstGeom>
          <a:noFill/>
        </p:spPr>
        <p:txBody>
          <a:bodyPr wrap="none" rtlCol="0">
            <a:spAutoFit/>
          </a:bodyPr>
          <a:lstStyle/>
          <a:p>
            <a:r>
              <a:rPr lang="pt-PT" sz="1400" b="1" dirty="0" err="1" smtClean="0"/>
              <a:t>Audit</a:t>
            </a:r>
            <a:r>
              <a:rPr lang="pt-PT" sz="1400" b="1" dirty="0" smtClean="0"/>
              <a:t> </a:t>
            </a:r>
            <a:endParaRPr lang="pt-PT" b="1" dirty="0"/>
          </a:p>
        </p:txBody>
      </p:sp>
      <p:sp>
        <p:nvSpPr>
          <p:cNvPr id="35" name="TextBox 34"/>
          <p:cNvSpPr txBox="1"/>
          <p:nvPr/>
        </p:nvSpPr>
        <p:spPr>
          <a:xfrm>
            <a:off x="9187199" y="1821366"/>
            <a:ext cx="1304781" cy="307777"/>
          </a:xfrm>
          <a:prstGeom prst="rect">
            <a:avLst/>
          </a:prstGeom>
          <a:noFill/>
        </p:spPr>
        <p:txBody>
          <a:bodyPr wrap="none" rtlCol="0">
            <a:spAutoFit/>
          </a:bodyPr>
          <a:lstStyle/>
          <a:p>
            <a:r>
              <a:rPr lang="pt-PT" sz="1400" dirty="0" smtClean="0"/>
              <a:t>- </a:t>
            </a:r>
            <a:r>
              <a:rPr lang="pt-PT" sz="1400" dirty="0" err="1" smtClean="0"/>
              <a:t>Periodic</a:t>
            </a:r>
            <a:r>
              <a:rPr lang="pt-PT" sz="1400" dirty="0" smtClean="0"/>
              <a:t> </a:t>
            </a:r>
            <a:r>
              <a:rPr lang="pt-PT" sz="1400" dirty="0" err="1"/>
              <a:t>Audit</a:t>
            </a:r>
            <a:endParaRPr lang="pt-PT" sz="1300" dirty="0"/>
          </a:p>
        </p:txBody>
      </p:sp>
      <p:sp>
        <p:nvSpPr>
          <p:cNvPr id="37" name="TextBox 36"/>
          <p:cNvSpPr txBox="1"/>
          <p:nvPr/>
        </p:nvSpPr>
        <p:spPr>
          <a:xfrm>
            <a:off x="9193286" y="2100976"/>
            <a:ext cx="1504194" cy="307777"/>
          </a:xfrm>
          <a:prstGeom prst="rect">
            <a:avLst/>
          </a:prstGeom>
          <a:noFill/>
        </p:spPr>
        <p:txBody>
          <a:bodyPr wrap="none" rtlCol="0">
            <a:spAutoFit/>
          </a:bodyPr>
          <a:lstStyle/>
          <a:p>
            <a:r>
              <a:rPr lang="pt-PT" sz="1400" dirty="0" smtClean="0"/>
              <a:t>- Financial </a:t>
            </a:r>
            <a:r>
              <a:rPr lang="pt-PT" sz="1400" dirty="0" err="1"/>
              <a:t>Control</a:t>
            </a:r>
            <a:endParaRPr lang="pt-PT" sz="1300" dirty="0"/>
          </a:p>
        </p:txBody>
      </p:sp>
      <p:sp>
        <p:nvSpPr>
          <p:cNvPr id="40" name="TextBox 39"/>
          <p:cNvSpPr txBox="1"/>
          <p:nvPr/>
        </p:nvSpPr>
        <p:spPr>
          <a:xfrm>
            <a:off x="1693231" y="1517749"/>
            <a:ext cx="1540689" cy="307777"/>
          </a:xfrm>
          <a:prstGeom prst="rect">
            <a:avLst/>
          </a:prstGeom>
          <a:noFill/>
        </p:spPr>
        <p:txBody>
          <a:bodyPr wrap="square" rtlCol="0">
            <a:spAutoFit/>
          </a:bodyPr>
          <a:lstStyle/>
          <a:p>
            <a:r>
              <a:rPr lang="pt-PT" sz="1400" b="1" dirty="0" err="1"/>
              <a:t>Quality</a:t>
            </a:r>
            <a:r>
              <a:rPr lang="pt-PT" sz="1400" b="1" dirty="0"/>
              <a:t> </a:t>
            </a:r>
            <a:r>
              <a:rPr lang="pt-PT" sz="1400" b="1" dirty="0" err="1"/>
              <a:t>assurance</a:t>
            </a:r>
            <a:endParaRPr lang="pt-PT" sz="1600" b="1" dirty="0"/>
          </a:p>
        </p:txBody>
      </p:sp>
      <p:sp>
        <p:nvSpPr>
          <p:cNvPr id="41" name="TextBox 40"/>
          <p:cNvSpPr txBox="1"/>
          <p:nvPr/>
        </p:nvSpPr>
        <p:spPr>
          <a:xfrm>
            <a:off x="1673405" y="1745013"/>
            <a:ext cx="1839221" cy="307777"/>
          </a:xfrm>
          <a:prstGeom prst="rect">
            <a:avLst/>
          </a:prstGeom>
          <a:noFill/>
        </p:spPr>
        <p:txBody>
          <a:bodyPr wrap="none" rtlCol="0">
            <a:spAutoFit/>
          </a:bodyPr>
          <a:lstStyle/>
          <a:p>
            <a:r>
              <a:rPr lang="pt-PT" sz="1400" dirty="0" smtClean="0"/>
              <a:t>- </a:t>
            </a:r>
            <a:r>
              <a:rPr lang="pt-PT" sz="1400" dirty="0" err="1" smtClean="0"/>
              <a:t>Technical</a:t>
            </a:r>
            <a:r>
              <a:rPr lang="pt-PT" sz="1400" dirty="0" smtClean="0"/>
              <a:t> </a:t>
            </a:r>
            <a:r>
              <a:rPr lang="pt-PT" sz="1400" dirty="0" err="1"/>
              <a:t>Supervision</a:t>
            </a:r>
            <a:endParaRPr lang="pt-PT" sz="1300" dirty="0"/>
          </a:p>
        </p:txBody>
      </p:sp>
      <p:sp>
        <p:nvSpPr>
          <p:cNvPr id="42" name="TextBox 41"/>
          <p:cNvSpPr txBox="1"/>
          <p:nvPr/>
        </p:nvSpPr>
        <p:spPr>
          <a:xfrm>
            <a:off x="1660964" y="1963470"/>
            <a:ext cx="1113766" cy="307777"/>
          </a:xfrm>
          <a:prstGeom prst="rect">
            <a:avLst/>
          </a:prstGeom>
          <a:noFill/>
        </p:spPr>
        <p:txBody>
          <a:bodyPr wrap="none" rtlCol="0">
            <a:spAutoFit/>
          </a:bodyPr>
          <a:lstStyle/>
          <a:p>
            <a:r>
              <a:rPr lang="pt-PT" sz="1300" dirty="0" smtClean="0"/>
              <a:t>- </a:t>
            </a:r>
            <a:r>
              <a:rPr lang="pt-PT" sz="1400" dirty="0" err="1" smtClean="0"/>
              <a:t>Facilitation</a:t>
            </a:r>
            <a:endParaRPr lang="pt-PT" sz="1300" dirty="0"/>
          </a:p>
        </p:txBody>
      </p:sp>
      <p:sp>
        <p:nvSpPr>
          <p:cNvPr id="43" name="TextBox 42"/>
          <p:cNvSpPr txBox="1"/>
          <p:nvPr/>
        </p:nvSpPr>
        <p:spPr>
          <a:xfrm>
            <a:off x="1659246" y="2186690"/>
            <a:ext cx="542584" cy="292388"/>
          </a:xfrm>
          <a:prstGeom prst="rect">
            <a:avLst/>
          </a:prstGeom>
          <a:noFill/>
        </p:spPr>
        <p:txBody>
          <a:bodyPr wrap="none" rtlCol="0">
            <a:spAutoFit/>
          </a:bodyPr>
          <a:lstStyle/>
          <a:p>
            <a:r>
              <a:rPr lang="pt-PT" sz="1300" dirty="0" smtClean="0"/>
              <a:t>- </a:t>
            </a:r>
            <a:r>
              <a:rPr lang="pt-PT" sz="1300" dirty="0" err="1" smtClean="0"/>
              <a:t>Law</a:t>
            </a:r>
            <a:endParaRPr lang="pt-PT" sz="1300" dirty="0"/>
          </a:p>
        </p:txBody>
      </p:sp>
      <p:grpSp>
        <p:nvGrpSpPr>
          <p:cNvPr id="103" name="Group 102"/>
          <p:cNvGrpSpPr/>
          <p:nvPr/>
        </p:nvGrpSpPr>
        <p:grpSpPr>
          <a:xfrm>
            <a:off x="3128858" y="3981932"/>
            <a:ext cx="1225777" cy="662155"/>
            <a:chOff x="2033330" y="3992987"/>
            <a:chExt cx="1225777" cy="662155"/>
          </a:xfrm>
        </p:grpSpPr>
        <p:sp>
          <p:nvSpPr>
            <p:cNvPr id="15" name="Rectangle 14"/>
            <p:cNvSpPr/>
            <p:nvPr/>
          </p:nvSpPr>
          <p:spPr>
            <a:xfrm>
              <a:off x="2143329" y="4007350"/>
              <a:ext cx="1040888" cy="647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8" name="TextBox 57"/>
            <p:cNvSpPr txBox="1"/>
            <p:nvPr/>
          </p:nvSpPr>
          <p:spPr>
            <a:xfrm>
              <a:off x="2033330" y="3992987"/>
              <a:ext cx="1225777" cy="553998"/>
            </a:xfrm>
            <a:prstGeom prst="rect">
              <a:avLst/>
            </a:prstGeom>
            <a:noFill/>
          </p:spPr>
          <p:txBody>
            <a:bodyPr wrap="square" rtlCol="0">
              <a:spAutoFit/>
            </a:bodyPr>
            <a:lstStyle/>
            <a:p>
              <a:pPr algn="ctr"/>
              <a:r>
                <a:rPr lang="pt-PT" sz="1000" dirty="0" err="1" smtClean="0"/>
                <a:t>Annual</a:t>
              </a:r>
              <a:r>
                <a:rPr lang="pt-PT" sz="1000" dirty="0" smtClean="0"/>
                <a:t> </a:t>
              </a:r>
              <a:r>
                <a:rPr lang="pt-PT" sz="1000" dirty="0" err="1" smtClean="0"/>
                <a:t>work</a:t>
              </a:r>
              <a:r>
                <a:rPr lang="pt-PT" sz="1000" dirty="0" smtClean="0"/>
                <a:t> </a:t>
              </a:r>
              <a:r>
                <a:rPr lang="pt-PT" sz="1000" dirty="0" err="1" smtClean="0"/>
                <a:t>plan</a:t>
              </a:r>
              <a:endParaRPr lang="pt-PT" sz="1000" dirty="0" smtClean="0"/>
            </a:p>
            <a:p>
              <a:pPr algn="ctr"/>
              <a:r>
                <a:rPr lang="pt-PT" sz="1000" dirty="0" smtClean="0"/>
                <a:t>Budget</a:t>
              </a:r>
            </a:p>
            <a:p>
              <a:pPr algn="ctr"/>
              <a:r>
                <a:rPr lang="pt-PT" sz="1000" dirty="0" smtClean="0"/>
                <a:t>Procurement plan</a:t>
              </a:r>
              <a:endParaRPr lang="pt-PT" sz="1000" dirty="0"/>
            </a:p>
          </p:txBody>
        </p:sp>
      </p:grpSp>
      <p:sp>
        <p:nvSpPr>
          <p:cNvPr id="72" name="TextBox 71"/>
          <p:cNvSpPr txBox="1"/>
          <p:nvPr/>
        </p:nvSpPr>
        <p:spPr>
          <a:xfrm>
            <a:off x="2213148" y="5991823"/>
            <a:ext cx="1197828" cy="307777"/>
          </a:xfrm>
          <a:prstGeom prst="rect">
            <a:avLst/>
          </a:prstGeom>
          <a:noFill/>
        </p:spPr>
        <p:txBody>
          <a:bodyPr wrap="none" rtlCol="0">
            <a:spAutoFit/>
          </a:bodyPr>
          <a:lstStyle/>
          <a:p>
            <a:r>
              <a:rPr lang="pt-PT" sz="1400" dirty="0" err="1" smtClean="0"/>
              <a:t>Private</a:t>
            </a:r>
            <a:r>
              <a:rPr lang="pt-PT" sz="1400" dirty="0" smtClean="0"/>
              <a:t> Sector</a:t>
            </a:r>
            <a:endParaRPr lang="pt-PT" sz="1400" dirty="0"/>
          </a:p>
        </p:txBody>
      </p:sp>
      <p:sp>
        <p:nvSpPr>
          <p:cNvPr id="73" name="TextBox 72"/>
          <p:cNvSpPr txBox="1"/>
          <p:nvPr/>
        </p:nvSpPr>
        <p:spPr>
          <a:xfrm>
            <a:off x="6756299" y="5954890"/>
            <a:ext cx="1534010" cy="307777"/>
          </a:xfrm>
          <a:prstGeom prst="rect">
            <a:avLst/>
          </a:prstGeom>
          <a:noFill/>
        </p:spPr>
        <p:txBody>
          <a:bodyPr wrap="none" rtlCol="0">
            <a:spAutoFit/>
          </a:bodyPr>
          <a:lstStyle/>
          <a:p>
            <a:r>
              <a:rPr lang="pt-PT" sz="1400" dirty="0" err="1" smtClean="0"/>
              <a:t>Public</a:t>
            </a:r>
            <a:r>
              <a:rPr lang="pt-PT" sz="1400" dirty="0" smtClean="0"/>
              <a:t> </a:t>
            </a:r>
            <a:r>
              <a:rPr lang="pt-PT" sz="1400" dirty="0" err="1" smtClean="0"/>
              <a:t>Institutions</a:t>
            </a:r>
            <a:r>
              <a:rPr lang="pt-PT" sz="1400" dirty="0" smtClean="0"/>
              <a:t> </a:t>
            </a:r>
            <a:endParaRPr lang="pt-PT" sz="1400" dirty="0"/>
          </a:p>
        </p:txBody>
      </p:sp>
      <p:sp>
        <p:nvSpPr>
          <p:cNvPr id="74" name="TextBox 73"/>
          <p:cNvSpPr txBox="1"/>
          <p:nvPr/>
        </p:nvSpPr>
        <p:spPr>
          <a:xfrm>
            <a:off x="4645116" y="5946526"/>
            <a:ext cx="1182568" cy="523220"/>
          </a:xfrm>
          <a:prstGeom prst="rect">
            <a:avLst/>
          </a:prstGeom>
          <a:noFill/>
        </p:spPr>
        <p:txBody>
          <a:bodyPr wrap="none" rtlCol="0">
            <a:spAutoFit/>
          </a:bodyPr>
          <a:lstStyle/>
          <a:p>
            <a:r>
              <a:rPr lang="pt-PT" sz="1400" dirty="0" err="1" smtClean="0"/>
              <a:t>Organizations</a:t>
            </a:r>
            <a:r>
              <a:rPr lang="pt-PT" sz="1400" dirty="0"/>
              <a:t/>
            </a:r>
            <a:br>
              <a:rPr lang="pt-PT" sz="1400" dirty="0"/>
            </a:br>
            <a:r>
              <a:rPr lang="pt-PT" sz="1400" dirty="0" err="1"/>
              <a:t>Community</a:t>
            </a:r>
            <a:endParaRPr lang="pt-PT" sz="1400" dirty="0"/>
          </a:p>
        </p:txBody>
      </p:sp>
      <p:sp>
        <p:nvSpPr>
          <p:cNvPr id="75" name="TextBox 74"/>
          <p:cNvSpPr txBox="1"/>
          <p:nvPr/>
        </p:nvSpPr>
        <p:spPr>
          <a:xfrm>
            <a:off x="9056653" y="6015407"/>
            <a:ext cx="636969" cy="307777"/>
          </a:xfrm>
          <a:prstGeom prst="rect">
            <a:avLst/>
          </a:prstGeom>
          <a:noFill/>
        </p:spPr>
        <p:txBody>
          <a:bodyPr wrap="none" rtlCol="0">
            <a:spAutoFit/>
          </a:bodyPr>
          <a:lstStyle/>
          <a:p>
            <a:r>
              <a:rPr lang="pt-PT" sz="1400" dirty="0" err="1" smtClean="0"/>
              <a:t>ONG’s</a:t>
            </a:r>
            <a:endParaRPr lang="pt-PT" sz="1400" dirty="0"/>
          </a:p>
        </p:txBody>
      </p:sp>
      <p:grpSp>
        <p:nvGrpSpPr>
          <p:cNvPr id="77" name="Group 76"/>
          <p:cNvGrpSpPr/>
          <p:nvPr/>
        </p:nvGrpSpPr>
        <p:grpSpPr>
          <a:xfrm>
            <a:off x="1581150" y="6429377"/>
            <a:ext cx="9391650" cy="428623"/>
            <a:chOff x="1581150" y="6429377"/>
            <a:chExt cx="9391650" cy="428623"/>
          </a:xfrm>
        </p:grpSpPr>
        <p:sp>
          <p:nvSpPr>
            <p:cNvPr id="4" name="Rounded Rectangle 3"/>
            <p:cNvSpPr/>
            <p:nvPr/>
          </p:nvSpPr>
          <p:spPr>
            <a:xfrm>
              <a:off x="1581150" y="6429377"/>
              <a:ext cx="9391650" cy="42862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6" name="TextBox 75"/>
            <p:cNvSpPr txBox="1"/>
            <p:nvPr/>
          </p:nvSpPr>
          <p:spPr>
            <a:xfrm>
              <a:off x="1582380" y="6456586"/>
              <a:ext cx="829406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b="1" dirty="0" smtClean="0">
                  <a:solidFill>
                    <a:schemeClr val="bg1"/>
                  </a:solidFill>
                </a:rPr>
                <a:t>Offer of Services/ Co-participation/ Implementation/ Monitoring/ Co-financiament</a:t>
              </a:r>
              <a:endParaRPr lang="pt-PT" b="1" dirty="0">
                <a:solidFill>
                  <a:schemeClr val="bg1"/>
                </a:solidFill>
              </a:endParaRPr>
            </a:p>
          </p:txBody>
        </p:sp>
      </p:grpSp>
      <p:cxnSp>
        <p:nvCxnSpPr>
          <p:cNvPr id="79" name="Straight Arrow Connector 78"/>
          <p:cNvCxnSpPr/>
          <p:nvPr/>
        </p:nvCxnSpPr>
        <p:spPr>
          <a:xfrm>
            <a:off x="3814761" y="849926"/>
            <a:ext cx="72334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096248" y="849926"/>
            <a:ext cx="72334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611894" y="954781"/>
            <a:ext cx="1592576" cy="108262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29" idx="3"/>
          </p:cNvCxnSpPr>
          <p:nvPr/>
        </p:nvCxnSpPr>
        <p:spPr>
          <a:xfrm flipH="1">
            <a:off x="7080410" y="945534"/>
            <a:ext cx="1923334" cy="103737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573848" y="954781"/>
            <a:ext cx="667420" cy="86394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45884" y="5381132"/>
            <a:ext cx="446966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799903" y="1055706"/>
            <a:ext cx="5244" cy="5094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79776" y="1027015"/>
            <a:ext cx="5244" cy="5094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1397099" y="4492398"/>
            <a:ext cx="1739975" cy="127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4368868" y="3981932"/>
            <a:ext cx="1225777" cy="662155"/>
            <a:chOff x="2033330" y="3992987"/>
            <a:chExt cx="1225777" cy="662155"/>
          </a:xfrm>
        </p:grpSpPr>
        <p:sp>
          <p:nvSpPr>
            <p:cNvPr id="112" name="Rectangle 111"/>
            <p:cNvSpPr/>
            <p:nvPr/>
          </p:nvSpPr>
          <p:spPr>
            <a:xfrm>
              <a:off x="2143329" y="4007350"/>
              <a:ext cx="1040888" cy="647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3" name="TextBox 112"/>
            <p:cNvSpPr txBox="1"/>
            <p:nvPr/>
          </p:nvSpPr>
          <p:spPr>
            <a:xfrm>
              <a:off x="2033330" y="3992987"/>
              <a:ext cx="1225777" cy="553998"/>
            </a:xfrm>
            <a:prstGeom prst="rect">
              <a:avLst/>
            </a:prstGeom>
            <a:noFill/>
          </p:spPr>
          <p:txBody>
            <a:bodyPr wrap="square" rtlCol="0">
              <a:spAutoFit/>
            </a:bodyPr>
            <a:lstStyle/>
            <a:p>
              <a:pPr algn="ctr"/>
              <a:r>
                <a:rPr lang="pt-PT" sz="1000" dirty="0" err="1"/>
                <a:t>Annual</a:t>
              </a:r>
              <a:r>
                <a:rPr lang="pt-PT" sz="1000" dirty="0"/>
                <a:t> </a:t>
              </a:r>
              <a:r>
                <a:rPr lang="pt-PT" sz="1000" dirty="0" err="1"/>
                <a:t>work</a:t>
              </a:r>
              <a:r>
                <a:rPr lang="pt-PT" sz="1000" dirty="0"/>
                <a:t> </a:t>
              </a:r>
              <a:r>
                <a:rPr lang="pt-PT" sz="1000" dirty="0" err="1"/>
                <a:t>plan</a:t>
              </a:r>
              <a:endParaRPr lang="pt-PT" sz="1000" dirty="0"/>
            </a:p>
            <a:p>
              <a:pPr algn="ctr"/>
              <a:r>
                <a:rPr lang="pt-PT" sz="1000" dirty="0"/>
                <a:t>Budget</a:t>
              </a:r>
            </a:p>
            <a:p>
              <a:pPr algn="ctr"/>
              <a:r>
                <a:rPr lang="pt-PT" sz="1000" dirty="0" smtClean="0"/>
                <a:t>Procurement plan</a:t>
              </a:r>
              <a:endParaRPr lang="pt-PT" sz="1000" dirty="0"/>
            </a:p>
          </p:txBody>
        </p:sp>
      </p:grpSp>
      <p:grpSp>
        <p:nvGrpSpPr>
          <p:cNvPr id="121" name="Group 120"/>
          <p:cNvGrpSpPr/>
          <p:nvPr/>
        </p:nvGrpSpPr>
        <p:grpSpPr>
          <a:xfrm>
            <a:off x="6942707" y="3994997"/>
            <a:ext cx="1225777" cy="662155"/>
            <a:chOff x="2033330" y="3992987"/>
            <a:chExt cx="1225777" cy="662155"/>
          </a:xfrm>
        </p:grpSpPr>
        <p:sp>
          <p:nvSpPr>
            <p:cNvPr id="122" name="Rectangle 121"/>
            <p:cNvSpPr/>
            <p:nvPr/>
          </p:nvSpPr>
          <p:spPr>
            <a:xfrm>
              <a:off x="2143329" y="4007350"/>
              <a:ext cx="1040888" cy="647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3" name="TextBox 122"/>
            <p:cNvSpPr txBox="1"/>
            <p:nvPr/>
          </p:nvSpPr>
          <p:spPr>
            <a:xfrm>
              <a:off x="2033330" y="3992987"/>
              <a:ext cx="1225777" cy="553998"/>
            </a:xfrm>
            <a:prstGeom prst="rect">
              <a:avLst/>
            </a:prstGeom>
            <a:noFill/>
          </p:spPr>
          <p:txBody>
            <a:bodyPr wrap="square" rtlCol="0">
              <a:spAutoFit/>
            </a:bodyPr>
            <a:lstStyle/>
            <a:p>
              <a:pPr algn="ctr"/>
              <a:r>
                <a:rPr lang="pt-PT" sz="1000" dirty="0" err="1"/>
                <a:t>Annual</a:t>
              </a:r>
              <a:r>
                <a:rPr lang="pt-PT" sz="1000" dirty="0"/>
                <a:t> </a:t>
              </a:r>
              <a:r>
                <a:rPr lang="pt-PT" sz="1000" dirty="0" err="1"/>
                <a:t>work</a:t>
              </a:r>
              <a:r>
                <a:rPr lang="pt-PT" sz="1000" dirty="0"/>
                <a:t> </a:t>
              </a:r>
              <a:r>
                <a:rPr lang="pt-PT" sz="1000" dirty="0" err="1"/>
                <a:t>plan</a:t>
              </a:r>
              <a:endParaRPr lang="pt-PT" sz="1000" dirty="0"/>
            </a:p>
            <a:p>
              <a:pPr algn="ctr"/>
              <a:r>
                <a:rPr lang="pt-PT" sz="1000" dirty="0" smtClean="0"/>
                <a:t>Budget</a:t>
              </a:r>
            </a:p>
            <a:p>
              <a:pPr algn="ctr"/>
              <a:r>
                <a:rPr lang="pt-PT" sz="1000" dirty="0" smtClean="0"/>
                <a:t>Procuremenr plan</a:t>
              </a:r>
              <a:endParaRPr lang="pt-PT" sz="1000" dirty="0"/>
            </a:p>
          </p:txBody>
        </p:sp>
      </p:grpSp>
      <p:grpSp>
        <p:nvGrpSpPr>
          <p:cNvPr id="126" name="Group 125"/>
          <p:cNvGrpSpPr/>
          <p:nvPr/>
        </p:nvGrpSpPr>
        <p:grpSpPr>
          <a:xfrm>
            <a:off x="8196917" y="4021416"/>
            <a:ext cx="1225777" cy="662155"/>
            <a:chOff x="2033330" y="3992987"/>
            <a:chExt cx="1225777" cy="662155"/>
          </a:xfrm>
        </p:grpSpPr>
        <p:sp>
          <p:nvSpPr>
            <p:cNvPr id="127" name="Rectangle 126"/>
            <p:cNvSpPr/>
            <p:nvPr/>
          </p:nvSpPr>
          <p:spPr>
            <a:xfrm>
              <a:off x="2143329" y="4007350"/>
              <a:ext cx="1040888" cy="647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8" name="TextBox 127"/>
            <p:cNvSpPr txBox="1"/>
            <p:nvPr/>
          </p:nvSpPr>
          <p:spPr>
            <a:xfrm>
              <a:off x="2033330" y="3992987"/>
              <a:ext cx="1225777" cy="553998"/>
            </a:xfrm>
            <a:prstGeom prst="rect">
              <a:avLst/>
            </a:prstGeom>
            <a:noFill/>
          </p:spPr>
          <p:txBody>
            <a:bodyPr wrap="square" rtlCol="0">
              <a:spAutoFit/>
            </a:bodyPr>
            <a:lstStyle/>
            <a:p>
              <a:pPr algn="ctr"/>
              <a:r>
                <a:rPr lang="pt-PT" sz="1000" dirty="0" err="1"/>
                <a:t>Annual</a:t>
              </a:r>
              <a:r>
                <a:rPr lang="pt-PT" sz="1000" dirty="0"/>
                <a:t> </a:t>
              </a:r>
              <a:r>
                <a:rPr lang="pt-PT" sz="1000" dirty="0" err="1"/>
                <a:t>work</a:t>
              </a:r>
              <a:r>
                <a:rPr lang="pt-PT" sz="1000" dirty="0"/>
                <a:t> </a:t>
              </a:r>
              <a:r>
                <a:rPr lang="pt-PT" sz="1000" dirty="0" err="1"/>
                <a:t>plan</a:t>
              </a:r>
              <a:endParaRPr lang="pt-PT" sz="1000" dirty="0"/>
            </a:p>
            <a:p>
              <a:pPr algn="ctr"/>
              <a:r>
                <a:rPr lang="pt-PT" sz="1000" dirty="0"/>
                <a:t>Budget</a:t>
              </a:r>
            </a:p>
            <a:p>
              <a:pPr algn="ctr"/>
              <a:r>
                <a:rPr lang="pt-PT" sz="1000" dirty="0" smtClean="0"/>
                <a:t>Procurement plan</a:t>
              </a:r>
              <a:endParaRPr lang="pt-PT" sz="1000" dirty="0"/>
            </a:p>
          </p:txBody>
        </p:sp>
      </p:grpSp>
      <p:cxnSp>
        <p:nvCxnSpPr>
          <p:cNvPr id="133" name="Straight Connector 132"/>
          <p:cNvCxnSpPr/>
          <p:nvPr/>
        </p:nvCxnSpPr>
        <p:spPr>
          <a:xfrm>
            <a:off x="4277700" y="4332888"/>
            <a:ext cx="1916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787686" y="4345418"/>
            <a:ext cx="265020" cy="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Elbow Connector 149"/>
          <p:cNvCxnSpPr>
            <a:endCxn id="58" idx="1"/>
          </p:cNvCxnSpPr>
          <p:nvPr/>
        </p:nvCxnSpPr>
        <p:spPr>
          <a:xfrm rot="16200000" flipH="1">
            <a:off x="1574453" y="2704526"/>
            <a:ext cx="1779854" cy="132895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Elbow Connector 150"/>
          <p:cNvCxnSpPr>
            <a:endCxn id="128" idx="3"/>
          </p:cNvCxnSpPr>
          <p:nvPr/>
        </p:nvCxnSpPr>
        <p:spPr>
          <a:xfrm rot="5400000">
            <a:off x="9195321" y="2689585"/>
            <a:ext cx="1836204" cy="1381457"/>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Right Bracket 155"/>
          <p:cNvSpPr/>
          <p:nvPr/>
        </p:nvSpPr>
        <p:spPr>
          <a:xfrm rot="5400000">
            <a:off x="6158281" y="4984631"/>
            <a:ext cx="102562" cy="1027922"/>
          </a:xfrm>
          <a:prstGeom prst="rightBracket">
            <a:avLst>
              <a:gd name="adj" fmla="val 17069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cxnSp>
        <p:nvCxnSpPr>
          <p:cNvPr id="160" name="Straight Connector 159"/>
          <p:cNvCxnSpPr/>
          <p:nvPr/>
        </p:nvCxnSpPr>
        <p:spPr>
          <a:xfrm flipH="1">
            <a:off x="2780716" y="5550984"/>
            <a:ext cx="65670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204470" y="5550537"/>
            <a:ext cx="1" cy="2364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793908" y="5545585"/>
            <a:ext cx="1" cy="2364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9344628" y="5537072"/>
            <a:ext cx="1" cy="2364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213466" y="5536337"/>
            <a:ext cx="1" cy="2364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Right Bracket 170"/>
          <p:cNvSpPr/>
          <p:nvPr/>
        </p:nvSpPr>
        <p:spPr>
          <a:xfrm rot="16200000">
            <a:off x="5089832" y="5637189"/>
            <a:ext cx="220793" cy="513961"/>
          </a:xfrm>
          <a:prstGeom prst="rightBracket">
            <a:avLst>
              <a:gd name="adj" fmla="val 11639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72" name="Right Bracket 171"/>
          <p:cNvSpPr/>
          <p:nvPr/>
        </p:nvSpPr>
        <p:spPr>
          <a:xfrm rot="16200000">
            <a:off x="7093063" y="5612163"/>
            <a:ext cx="220793" cy="513961"/>
          </a:xfrm>
          <a:prstGeom prst="rightBracket">
            <a:avLst>
              <a:gd name="adj" fmla="val 11639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73" name="Right Bracket 172"/>
          <p:cNvSpPr/>
          <p:nvPr/>
        </p:nvSpPr>
        <p:spPr>
          <a:xfrm rot="16200000">
            <a:off x="2688508" y="5613411"/>
            <a:ext cx="220793" cy="513961"/>
          </a:xfrm>
          <a:prstGeom prst="rightBracket">
            <a:avLst>
              <a:gd name="adj" fmla="val 11639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74" name="Right Bracket 173"/>
          <p:cNvSpPr/>
          <p:nvPr/>
        </p:nvSpPr>
        <p:spPr>
          <a:xfrm rot="16200000">
            <a:off x="9237406" y="5620821"/>
            <a:ext cx="220793" cy="513961"/>
          </a:xfrm>
          <a:prstGeom prst="rightBracket">
            <a:avLst>
              <a:gd name="adj" fmla="val 11639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cxnSp>
        <p:nvCxnSpPr>
          <p:cNvPr id="175" name="Straight Connector 174"/>
          <p:cNvCxnSpPr/>
          <p:nvPr/>
        </p:nvCxnSpPr>
        <p:spPr>
          <a:xfrm flipH="1">
            <a:off x="3729042" y="3253896"/>
            <a:ext cx="51154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8827671" y="3255037"/>
            <a:ext cx="0" cy="336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8467676" y="3577462"/>
            <a:ext cx="722890" cy="477513"/>
            <a:chOff x="8467676" y="3577462"/>
            <a:chExt cx="722890" cy="477513"/>
          </a:xfrm>
        </p:grpSpPr>
        <p:sp>
          <p:nvSpPr>
            <p:cNvPr id="124" name="Rectangle 123"/>
            <p:cNvSpPr/>
            <p:nvPr/>
          </p:nvSpPr>
          <p:spPr>
            <a:xfrm>
              <a:off x="8521098" y="3577462"/>
              <a:ext cx="655788" cy="47751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5" name="TextBox 124"/>
            <p:cNvSpPr txBox="1"/>
            <p:nvPr/>
          </p:nvSpPr>
          <p:spPr>
            <a:xfrm>
              <a:off x="8467676" y="3636142"/>
              <a:ext cx="72289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400" b="1" dirty="0" err="1">
                  <a:solidFill>
                    <a:schemeClr val="bg1"/>
                  </a:solidFill>
                </a:rPr>
                <a:t>District</a:t>
              </a:r>
              <a:endParaRPr lang="pt-PT" b="1" dirty="0">
                <a:solidFill>
                  <a:schemeClr val="bg1"/>
                </a:solidFill>
              </a:endParaRPr>
            </a:p>
          </p:txBody>
        </p:sp>
      </p:grpSp>
      <p:cxnSp>
        <p:nvCxnSpPr>
          <p:cNvPr id="190" name="Straight Connector 189"/>
          <p:cNvCxnSpPr/>
          <p:nvPr/>
        </p:nvCxnSpPr>
        <p:spPr>
          <a:xfrm>
            <a:off x="7563117" y="3239287"/>
            <a:ext cx="0" cy="336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744151" y="3244049"/>
            <a:ext cx="0" cy="336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284497" y="3241035"/>
            <a:ext cx="0" cy="336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4993483" y="3253896"/>
            <a:ext cx="0" cy="336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3399617" y="3537978"/>
            <a:ext cx="722890" cy="477513"/>
            <a:chOff x="3399617" y="3537978"/>
            <a:chExt cx="722890" cy="477513"/>
          </a:xfrm>
        </p:grpSpPr>
        <p:sp>
          <p:nvSpPr>
            <p:cNvPr id="18" name="Rectangle 17"/>
            <p:cNvSpPr/>
            <p:nvPr/>
          </p:nvSpPr>
          <p:spPr>
            <a:xfrm>
              <a:off x="3453039" y="3537978"/>
              <a:ext cx="655788" cy="47751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TextBox 43"/>
            <p:cNvSpPr txBox="1"/>
            <p:nvPr/>
          </p:nvSpPr>
          <p:spPr>
            <a:xfrm>
              <a:off x="3399617" y="3596658"/>
              <a:ext cx="72289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400" b="1" dirty="0" err="1">
                  <a:solidFill>
                    <a:schemeClr val="bg1"/>
                  </a:solidFill>
                </a:rPr>
                <a:t>District</a:t>
              </a:r>
              <a:endParaRPr lang="pt-PT" b="1" dirty="0">
                <a:solidFill>
                  <a:schemeClr val="bg1"/>
                </a:solidFill>
              </a:endParaRPr>
            </a:p>
          </p:txBody>
        </p:sp>
      </p:grpSp>
      <p:grpSp>
        <p:nvGrpSpPr>
          <p:cNvPr id="188" name="Group 187"/>
          <p:cNvGrpSpPr/>
          <p:nvPr/>
        </p:nvGrpSpPr>
        <p:grpSpPr>
          <a:xfrm>
            <a:off x="4639627" y="3537978"/>
            <a:ext cx="722890" cy="477513"/>
            <a:chOff x="4639627" y="3537978"/>
            <a:chExt cx="722890" cy="477513"/>
          </a:xfrm>
        </p:grpSpPr>
        <p:sp>
          <p:nvSpPr>
            <p:cNvPr id="109" name="Rectangle 108"/>
            <p:cNvSpPr/>
            <p:nvPr/>
          </p:nvSpPr>
          <p:spPr>
            <a:xfrm>
              <a:off x="4693049" y="3537978"/>
              <a:ext cx="655788" cy="47751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0" name="TextBox 109"/>
            <p:cNvSpPr txBox="1"/>
            <p:nvPr/>
          </p:nvSpPr>
          <p:spPr>
            <a:xfrm>
              <a:off x="4639627" y="3596658"/>
              <a:ext cx="72289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400" b="1" dirty="0" err="1">
                  <a:solidFill>
                    <a:schemeClr val="bg1"/>
                  </a:solidFill>
                </a:rPr>
                <a:t>District</a:t>
              </a:r>
              <a:endParaRPr lang="pt-PT" b="1" dirty="0">
                <a:solidFill>
                  <a:schemeClr val="bg1"/>
                </a:solidFill>
              </a:endParaRPr>
            </a:p>
          </p:txBody>
        </p:sp>
      </p:grpSp>
      <p:grpSp>
        <p:nvGrpSpPr>
          <p:cNvPr id="116" name="Group 115"/>
          <p:cNvGrpSpPr/>
          <p:nvPr/>
        </p:nvGrpSpPr>
        <p:grpSpPr>
          <a:xfrm>
            <a:off x="5651707" y="3981932"/>
            <a:ext cx="1225777" cy="662155"/>
            <a:chOff x="2033330" y="3992987"/>
            <a:chExt cx="1225777" cy="662155"/>
          </a:xfrm>
        </p:grpSpPr>
        <p:sp>
          <p:nvSpPr>
            <p:cNvPr id="117" name="Rectangle 116"/>
            <p:cNvSpPr/>
            <p:nvPr/>
          </p:nvSpPr>
          <p:spPr>
            <a:xfrm>
              <a:off x="2143329" y="4007350"/>
              <a:ext cx="1040888" cy="6477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8" name="TextBox 117"/>
            <p:cNvSpPr txBox="1"/>
            <p:nvPr/>
          </p:nvSpPr>
          <p:spPr>
            <a:xfrm>
              <a:off x="2033330" y="3992987"/>
              <a:ext cx="1225777" cy="553998"/>
            </a:xfrm>
            <a:prstGeom prst="rect">
              <a:avLst/>
            </a:prstGeom>
            <a:noFill/>
          </p:spPr>
          <p:txBody>
            <a:bodyPr wrap="square" rtlCol="0">
              <a:spAutoFit/>
            </a:bodyPr>
            <a:lstStyle/>
            <a:p>
              <a:pPr algn="ctr"/>
              <a:r>
                <a:rPr lang="pt-PT" sz="1000" dirty="0" err="1"/>
                <a:t>Annual</a:t>
              </a:r>
              <a:r>
                <a:rPr lang="pt-PT" sz="1000" dirty="0"/>
                <a:t> </a:t>
              </a:r>
              <a:r>
                <a:rPr lang="pt-PT" sz="1000" dirty="0" err="1"/>
                <a:t>work</a:t>
              </a:r>
              <a:r>
                <a:rPr lang="pt-PT" sz="1000" dirty="0"/>
                <a:t> </a:t>
              </a:r>
              <a:r>
                <a:rPr lang="pt-PT" sz="1000" dirty="0" err="1"/>
                <a:t>plan</a:t>
              </a:r>
              <a:endParaRPr lang="pt-PT" sz="1000" dirty="0"/>
            </a:p>
            <a:p>
              <a:pPr algn="ctr"/>
              <a:r>
                <a:rPr lang="pt-PT" sz="1000" dirty="0"/>
                <a:t>Budget</a:t>
              </a:r>
            </a:p>
            <a:p>
              <a:pPr algn="ctr"/>
              <a:r>
                <a:rPr lang="pt-PT" sz="1000" dirty="0" smtClean="0"/>
                <a:t>Procurement plan</a:t>
              </a:r>
              <a:endParaRPr lang="pt-PT" sz="1000" dirty="0"/>
            </a:p>
          </p:txBody>
        </p:sp>
      </p:grpSp>
      <p:grpSp>
        <p:nvGrpSpPr>
          <p:cNvPr id="187" name="Group 186"/>
          <p:cNvGrpSpPr/>
          <p:nvPr/>
        </p:nvGrpSpPr>
        <p:grpSpPr>
          <a:xfrm>
            <a:off x="5922466" y="3537978"/>
            <a:ext cx="722890" cy="477513"/>
            <a:chOff x="5922466" y="3537978"/>
            <a:chExt cx="722890" cy="477513"/>
          </a:xfrm>
        </p:grpSpPr>
        <p:sp>
          <p:nvSpPr>
            <p:cNvPr id="114" name="Rectangle 113"/>
            <p:cNvSpPr/>
            <p:nvPr/>
          </p:nvSpPr>
          <p:spPr>
            <a:xfrm>
              <a:off x="5975888" y="3537978"/>
              <a:ext cx="655788" cy="47751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5" name="TextBox 114"/>
            <p:cNvSpPr txBox="1"/>
            <p:nvPr/>
          </p:nvSpPr>
          <p:spPr>
            <a:xfrm>
              <a:off x="5922466" y="3596658"/>
              <a:ext cx="72289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400" b="1" dirty="0" err="1">
                  <a:solidFill>
                    <a:schemeClr val="bg1"/>
                  </a:solidFill>
                </a:rPr>
                <a:t>District</a:t>
              </a:r>
              <a:endParaRPr lang="pt-PT" b="1" dirty="0">
                <a:solidFill>
                  <a:schemeClr val="bg1"/>
                </a:solidFill>
              </a:endParaRPr>
            </a:p>
          </p:txBody>
        </p:sp>
      </p:grpSp>
      <p:grpSp>
        <p:nvGrpSpPr>
          <p:cNvPr id="186" name="Group 185"/>
          <p:cNvGrpSpPr/>
          <p:nvPr/>
        </p:nvGrpSpPr>
        <p:grpSpPr>
          <a:xfrm>
            <a:off x="7213466" y="3551043"/>
            <a:ext cx="722890" cy="477513"/>
            <a:chOff x="7213466" y="3551043"/>
            <a:chExt cx="722890" cy="477513"/>
          </a:xfrm>
        </p:grpSpPr>
        <p:sp>
          <p:nvSpPr>
            <p:cNvPr id="119" name="Rectangle 118"/>
            <p:cNvSpPr/>
            <p:nvPr/>
          </p:nvSpPr>
          <p:spPr>
            <a:xfrm>
              <a:off x="7266888" y="3551043"/>
              <a:ext cx="655788" cy="47751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0" name="TextBox 119"/>
            <p:cNvSpPr txBox="1"/>
            <p:nvPr/>
          </p:nvSpPr>
          <p:spPr>
            <a:xfrm>
              <a:off x="7213466" y="3609723"/>
              <a:ext cx="72289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400" b="1" dirty="0" err="1">
                  <a:solidFill>
                    <a:schemeClr val="bg1"/>
                  </a:solidFill>
                </a:rPr>
                <a:t>District</a:t>
              </a:r>
              <a:endParaRPr lang="pt-PT" b="1" dirty="0">
                <a:solidFill>
                  <a:schemeClr val="bg1"/>
                </a:solidFill>
              </a:endParaRPr>
            </a:p>
          </p:txBody>
        </p:sp>
      </p:grpSp>
      <p:cxnSp>
        <p:nvCxnSpPr>
          <p:cNvPr id="195" name="Straight Connector 194"/>
          <p:cNvCxnSpPr/>
          <p:nvPr/>
        </p:nvCxnSpPr>
        <p:spPr>
          <a:xfrm>
            <a:off x="5501811" y="4373993"/>
            <a:ext cx="265020" cy="3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8105749" y="4312851"/>
            <a:ext cx="1916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9" name="Group 198"/>
          <p:cNvGrpSpPr/>
          <p:nvPr/>
        </p:nvGrpSpPr>
        <p:grpSpPr>
          <a:xfrm>
            <a:off x="4545902" y="190500"/>
            <a:ext cx="3548441" cy="1171575"/>
            <a:chOff x="4545902" y="190500"/>
            <a:chExt cx="3548441" cy="1171575"/>
          </a:xfrm>
        </p:grpSpPr>
        <p:sp>
          <p:nvSpPr>
            <p:cNvPr id="5" name="Rectangle 4"/>
            <p:cNvSpPr/>
            <p:nvPr/>
          </p:nvSpPr>
          <p:spPr>
            <a:xfrm>
              <a:off x="4548184" y="190500"/>
              <a:ext cx="3529014" cy="1171575"/>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TextBox 27"/>
            <p:cNvSpPr txBox="1"/>
            <p:nvPr/>
          </p:nvSpPr>
          <p:spPr>
            <a:xfrm>
              <a:off x="4584483" y="278969"/>
              <a:ext cx="350986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285750" lvl="0" indent="-285750">
                <a:buFontTx/>
                <a:buChar char="-"/>
              </a:pPr>
              <a:r>
                <a:rPr lang="en-ZA" sz="1600" b="1" dirty="0" smtClean="0">
                  <a:solidFill>
                    <a:schemeClr val="bg1"/>
                  </a:solidFill>
                </a:rPr>
                <a:t>Ministry </a:t>
              </a:r>
              <a:r>
                <a:rPr lang="en-ZA" sz="1600" b="1" dirty="0">
                  <a:solidFill>
                    <a:schemeClr val="bg1"/>
                  </a:solidFill>
                </a:rPr>
                <a:t>of </a:t>
              </a:r>
              <a:r>
                <a:rPr lang="en-ZA" sz="1600" b="1" dirty="0" smtClean="0">
                  <a:solidFill>
                    <a:schemeClr val="bg1"/>
                  </a:solidFill>
                </a:rPr>
                <a:t>Infrastructure, Natural Resources and Environment</a:t>
              </a:r>
            </a:p>
            <a:p>
              <a:pPr marL="285750" lvl="0" indent="-285750">
                <a:buFontTx/>
                <a:buChar char="-"/>
              </a:pPr>
              <a:r>
                <a:rPr lang="en-ZA" sz="1600" b="1" dirty="0" smtClean="0">
                  <a:solidFill>
                    <a:schemeClr val="bg1"/>
                  </a:solidFill>
                </a:rPr>
                <a:t>Ministry of Agriculture and Rural D.</a:t>
              </a:r>
              <a:endParaRPr lang="pt-PT" sz="1600" b="1" dirty="0" smtClean="0">
                <a:solidFill>
                  <a:schemeClr val="bg1"/>
                </a:solidFill>
              </a:endParaRPr>
            </a:p>
          </p:txBody>
        </p:sp>
        <p:sp>
          <p:nvSpPr>
            <p:cNvPr id="198" name="TextBox 197"/>
            <p:cNvSpPr txBox="1"/>
            <p:nvPr/>
          </p:nvSpPr>
          <p:spPr>
            <a:xfrm>
              <a:off x="4545902" y="941024"/>
              <a:ext cx="3509860"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lvl="0"/>
              <a:r>
                <a:rPr lang="pt-PT" sz="1600" b="1" dirty="0" smtClean="0">
                  <a:solidFill>
                    <a:schemeClr val="bg1"/>
                  </a:solidFill>
                </a:rPr>
                <a:t>-  </a:t>
              </a:r>
              <a:r>
                <a:rPr lang="en-ZA" sz="1600" b="1" dirty="0" smtClean="0">
                  <a:solidFill>
                    <a:schemeClr val="bg1"/>
                  </a:solidFill>
                </a:rPr>
                <a:t>Ministry </a:t>
              </a:r>
              <a:r>
                <a:rPr lang="en-ZA" sz="1600" b="1" dirty="0">
                  <a:solidFill>
                    <a:schemeClr val="bg1"/>
                  </a:solidFill>
                </a:rPr>
                <a:t>of internal Affairs</a:t>
              </a:r>
            </a:p>
          </p:txBody>
        </p:sp>
      </p:grpSp>
    </p:spTree>
    <p:extLst>
      <p:ext uri="{BB962C8B-B14F-4D97-AF65-F5344CB8AC3E}">
        <p14:creationId xmlns:p14="http://schemas.microsoft.com/office/powerpoint/2010/main" val="393480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0425" y="133350"/>
            <a:ext cx="5653151" cy="701731"/>
          </a:xfrm>
          <a:prstGeom prst="rect">
            <a:avLst/>
          </a:prstGeom>
          <a:noFill/>
        </p:spPr>
        <p:txBody>
          <a:bodyPr wrap="none" rtlCol="0">
            <a:spAutoFit/>
          </a:bodyPr>
          <a:lstStyle/>
          <a:p>
            <a:pPr>
              <a:lnSpc>
                <a:spcPct val="90000"/>
              </a:lnSpc>
              <a:spcBef>
                <a:spcPct val="0"/>
              </a:spcBef>
            </a:pPr>
            <a:r>
              <a:rPr lang="en-ZA" sz="4400" b="1" dirty="0">
                <a:latin typeface="+mj-lt"/>
                <a:ea typeface="+mj-ea"/>
                <a:cs typeface="+mj-cs"/>
              </a:rPr>
              <a:t>Social, Economic impact </a:t>
            </a:r>
            <a:endParaRPr lang="pt-PT" sz="4400" b="1" dirty="0">
              <a:latin typeface="+mj-lt"/>
              <a:ea typeface="+mj-ea"/>
              <a:cs typeface="+mj-cs"/>
            </a:endParaRPr>
          </a:p>
        </p:txBody>
      </p:sp>
      <p:pic>
        <p:nvPicPr>
          <p:cNvPr id="5" name="Picture 4"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sp>
        <p:nvSpPr>
          <p:cNvPr id="2" name="TextBox 1"/>
          <p:cNvSpPr txBox="1"/>
          <p:nvPr/>
        </p:nvSpPr>
        <p:spPr>
          <a:xfrm>
            <a:off x="69829" y="1077385"/>
            <a:ext cx="11895629" cy="923330"/>
          </a:xfrm>
          <a:prstGeom prst="rect">
            <a:avLst/>
          </a:prstGeom>
          <a:noFill/>
        </p:spPr>
        <p:txBody>
          <a:bodyPr wrap="none" rtlCol="0">
            <a:spAutoFit/>
          </a:bodyPr>
          <a:lstStyle/>
          <a:p>
            <a:r>
              <a:rPr lang="en-US" dirty="0"/>
              <a:t>São Tomé and Principe has an estimated annual fishery potential of between 23,000 and 29,000 tones</a:t>
            </a:r>
            <a:r>
              <a:rPr lang="en-US" dirty="0" smtClean="0"/>
              <a:t>.</a:t>
            </a:r>
          </a:p>
          <a:p>
            <a:r>
              <a:rPr lang="en-US" dirty="0" smtClean="0"/>
              <a:t>However </a:t>
            </a:r>
            <a:r>
              <a:rPr lang="en-US" dirty="0"/>
              <a:t>the fishing communities around the coastal areas of Neves, Santa Catarina, Malanza and Ribeira Afonso </a:t>
            </a:r>
            <a:endParaRPr lang="en-US" dirty="0" smtClean="0"/>
          </a:p>
          <a:p>
            <a:r>
              <a:rPr lang="en-US" dirty="0" smtClean="0"/>
              <a:t>and </a:t>
            </a:r>
            <a:r>
              <a:rPr lang="en-US" dirty="0" err="1"/>
              <a:t>Sundy</a:t>
            </a:r>
            <a:r>
              <a:rPr lang="en-US" dirty="0"/>
              <a:t> in Principe Island are highly vulnerable to extreme weather events.  All the above sites share a common features: </a:t>
            </a:r>
            <a:endParaRPr lang="pt-PT" dirty="0"/>
          </a:p>
        </p:txBody>
      </p:sp>
      <p:sp>
        <p:nvSpPr>
          <p:cNvPr id="3" name="TextBox 2"/>
          <p:cNvSpPr txBox="1"/>
          <p:nvPr/>
        </p:nvSpPr>
        <p:spPr>
          <a:xfrm>
            <a:off x="64571" y="3909097"/>
            <a:ext cx="11762387" cy="2308324"/>
          </a:xfrm>
          <a:prstGeom prst="rect">
            <a:avLst/>
          </a:prstGeom>
          <a:noFill/>
        </p:spPr>
        <p:txBody>
          <a:bodyPr wrap="none" rtlCol="0">
            <a:spAutoFit/>
          </a:bodyPr>
          <a:lstStyle/>
          <a:p>
            <a:r>
              <a:rPr lang="en-GB" dirty="0" smtClean="0"/>
              <a:t>These </a:t>
            </a:r>
            <a:r>
              <a:rPr lang="en-GB" dirty="0"/>
              <a:t>coastal fishing communities will be benefited from the future EWS primarily by reducing their vulnerability.</a:t>
            </a:r>
            <a:endParaRPr lang="pt-PT" dirty="0"/>
          </a:p>
          <a:p>
            <a:r>
              <a:rPr lang="en-GB" dirty="0"/>
              <a:t>The project will provide means for more accurate, reliable and frequently updated weather and hydrological forecasts.</a:t>
            </a:r>
            <a:endParaRPr lang="pt-PT" dirty="0"/>
          </a:p>
          <a:p>
            <a:r>
              <a:rPr lang="en-GB" dirty="0"/>
              <a:t>In addition it will strengthen the dissemination of forecasts and warnings and will provide means for the fishing community </a:t>
            </a:r>
            <a:endParaRPr lang="en-GB" dirty="0" smtClean="0"/>
          </a:p>
          <a:p>
            <a:r>
              <a:rPr lang="en-GB" dirty="0" smtClean="0"/>
              <a:t>to </a:t>
            </a:r>
            <a:r>
              <a:rPr lang="en-GB" dirty="0"/>
              <a:t>access information while at sea, ultimately reducing the risk of disasters and possibly casualties.</a:t>
            </a:r>
            <a:endParaRPr lang="pt-PT" dirty="0"/>
          </a:p>
          <a:p>
            <a:r>
              <a:rPr lang="en-GB" dirty="0"/>
              <a:t>In this way the project will affect nearly 10,000 rural coastal dwellers, assisting more directly to around 1,400 fishermen </a:t>
            </a:r>
            <a:endParaRPr lang="en-GB" dirty="0" smtClean="0"/>
          </a:p>
          <a:p>
            <a:r>
              <a:rPr lang="en-GB" dirty="0" smtClean="0"/>
              <a:t>and </a:t>
            </a:r>
            <a:r>
              <a:rPr lang="en-GB" dirty="0"/>
              <a:t>1,700 fishmongers who will benefit from improved weather forecast and warnings.</a:t>
            </a:r>
            <a:endParaRPr lang="pt-PT" dirty="0"/>
          </a:p>
          <a:p>
            <a:endParaRPr lang="pt-PT" dirty="0"/>
          </a:p>
          <a:p>
            <a:endParaRPr lang="pt-PT" dirty="0"/>
          </a:p>
        </p:txBody>
      </p:sp>
      <p:sp>
        <p:nvSpPr>
          <p:cNvPr id="6" name="TextBox 5"/>
          <p:cNvSpPr txBox="1"/>
          <p:nvPr/>
        </p:nvSpPr>
        <p:spPr>
          <a:xfrm>
            <a:off x="69829" y="2277714"/>
            <a:ext cx="184731" cy="369332"/>
          </a:xfrm>
          <a:prstGeom prst="rect">
            <a:avLst/>
          </a:prstGeom>
          <a:noFill/>
        </p:spPr>
        <p:txBody>
          <a:bodyPr wrap="none" rtlCol="0">
            <a:spAutoFit/>
          </a:bodyPr>
          <a:lstStyle/>
          <a:p>
            <a:endParaRPr lang="pt-PT" dirty="0"/>
          </a:p>
        </p:txBody>
      </p:sp>
      <p:sp>
        <p:nvSpPr>
          <p:cNvPr id="7" name="TextBox 6"/>
          <p:cNvSpPr txBox="1"/>
          <p:nvPr/>
        </p:nvSpPr>
        <p:spPr>
          <a:xfrm>
            <a:off x="69829" y="2708768"/>
            <a:ext cx="7692427" cy="923330"/>
          </a:xfrm>
          <a:prstGeom prst="rect">
            <a:avLst/>
          </a:prstGeom>
          <a:noFill/>
        </p:spPr>
        <p:txBody>
          <a:bodyPr wrap="none" rtlCol="0">
            <a:spAutoFit/>
          </a:bodyPr>
          <a:lstStyle/>
          <a:p>
            <a:pPr lvl="0"/>
            <a:r>
              <a:rPr lang="en-US" dirty="0" smtClean="0"/>
              <a:t> </a:t>
            </a:r>
            <a:r>
              <a:rPr lang="en-US" dirty="0"/>
              <a:t>Nearly 20 percent </a:t>
            </a:r>
            <a:r>
              <a:rPr lang="en-US" dirty="0" smtClean="0"/>
              <a:t>of  </a:t>
            </a:r>
            <a:r>
              <a:rPr lang="en-US" dirty="0"/>
              <a:t>the nation’s workforce are employed in artisanal fisheries </a:t>
            </a:r>
            <a:endParaRPr lang="en-US" dirty="0" smtClean="0"/>
          </a:p>
          <a:p>
            <a:pPr lvl="0"/>
            <a:r>
              <a:rPr lang="en-US" dirty="0" smtClean="0"/>
              <a:t>the </a:t>
            </a:r>
            <a:r>
              <a:rPr lang="en-US" dirty="0"/>
              <a:t>majority of the villagers are fishermen</a:t>
            </a:r>
            <a:endParaRPr lang="pt-PT" dirty="0"/>
          </a:p>
          <a:p>
            <a:endParaRPr lang="pt-PT" dirty="0"/>
          </a:p>
        </p:txBody>
      </p:sp>
    </p:spTree>
    <p:extLst>
      <p:ext uri="{BB962C8B-B14F-4D97-AF65-F5344CB8AC3E}">
        <p14:creationId xmlns:p14="http://schemas.microsoft.com/office/powerpoint/2010/main" val="537163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8858" y="2615383"/>
            <a:ext cx="6264407" cy="461665"/>
          </a:xfrm>
          <a:prstGeom prst="rect">
            <a:avLst/>
          </a:prstGeom>
          <a:noFill/>
        </p:spPr>
        <p:txBody>
          <a:bodyPr wrap="none" rtlCol="0">
            <a:spAutoFit/>
          </a:bodyPr>
          <a:lstStyle/>
          <a:p>
            <a:r>
              <a:rPr lang="en-ZA" sz="2400" b="1" dirty="0" smtClean="0"/>
              <a:t>Vulnerability Reduction for fishing communities</a:t>
            </a:r>
            <a:endParaRPr lang="pt-PT" dirty="0"/>
          </a:p>
        </p:txBody>
      </p:sp>
      <p:sp>
        <p:nvSpPr>
          <p:cNvPr id="6" name="TextBox 5"/>
          <p:cNvSpPr txBox="1"/>
          <p:nvPr/>
        </p:nvSpPr>
        <p:spPr>
          <a:xfrm>
            <a:off x="338858" y="3208041"/>
            <a:ext cx="7797904" cy="461665"/>
          </a:xfrm>
          <a:prstGeom prst="rect">
            <a:avLst/>
          </a:prstGeom>
          <a:noFill/>
        </p:spPr>
        <p:txBody>
          <a:bodyPr wrap="none" rtlCol="0">
            <a:spAutoFit/>
          </a:bodyPr>
          <a:lstStyle/>
          <a:p>
            <a:r>
              <a:rPr lang="en-ZA" sz="2400" b="1" dirty="0" smtClean="0"/>
              <a:t>Disaster Reduction and </a:t>
            </a:r>
            <a:r>
              <a:rPr lang="en-ZA" sz="2400" b="1" dirty="0"/>
              <a:t> </a:t>
            </a:r>
            <a:r>
              <a:rPr lang="en-ZA" sz="2400" b="1" dirty="0" smtClean="0"/>
              <a:t>rural poverty reduction Initiatives</a:t>
            </a:r>
            <a:endParaRPr lang="pt-PT" sz="2400" dirty="0"/>
          </a:p>
        </p:txBody>
      </p:sp>
      <p:pic>
        <p:nvPicPr>
          <p:cNvPr id="11" name="Picture 10"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sp>
        <p:nvSpPr>
          <p:cNvPr id="12" name="TextBox 11"/>
          <p:cNvSpPr txBox="1"/>
          <p:nvPr/>
        </p:nvSpPr>
        <p:spPr>
          <a:xfrm>
            <a:off x="1725769" y="133350"/>
            <a:ext cx="7327807" cy="701731"/>
          </a:xfrm>
          <a:prstGeom prst="rect">
            <a:avLst/>
          </a:prstGeom>
          <a:noFill/>
        </p:spPr>
        <p:txBody>
          <a:bodyPr wrap="square" rtlCol="0">
            <a:spAutoFit/>
          </a:bodyPr>
          <a:lstStyle/>
          <a:p>
            <a:pPr>
              <a:lnSpc>
                <a:spcPct val="90000"/>
              </a:lnSpc>
              <a:spcBef>
                <a:spcPct val="0"/>
              </a:spcBef>
            </a:pPr>
            <a:r>
              <a:rPr lang="en-ZA" sz="4400" b="1" dirty="0">
                <a:latin typeface="+mj-lt"/>
                <a:ea typeface="+mj-ea"/>
                <a:cs typeface="+mj-cs"/>
              </a:rPr>
              <a:t>Social, Economic impact </a:t>
            </a:r>
            <a:endParaRPr lang="pt-PT" sz="4400" b="1" dirty="0">
              <a:latin typeface="+mj-lt"/>
              <a:ea typeface="+mj-ea"/>
              <a:cs typeface="+mj-cs"/>
            </a:endParaRPr>
          </a:p>
        </p:txBody>
      </p:sp>
      <p:sp>
        <p:nvSpPr>
          <p:cNvPr id="13" name="TextBox 12"/>
          <p:cNvSpPr txBox="1"/>
          <p:nvPr/>
        </p:nvSpPr>
        <p:spPr>
          <a:xfrm>
            <a:off x="339186" y="1397024"/>
            <a:ext cx="6151428" cy="461665"/>
          </a:xfrm>
          <a:prstGeom prst="rect">
            <a:avLst/>
          </a:prstGeom>
          <a:noFill/>
        </p:spPr>
        <p:txBody>
          <a:bodyPr wrap="none" rtlCol="0">
            <a:spAutoFit/>
          </a:bodyPr>
          <a:lstStyle/>
          <a:p>
            <a:r>
              <a:rPr lang="en-ZA" sz="2400" b="1" dirty="0" smtClean="0"/>
              <a:t>AWARNESS  AT LOCAL AND NATIONAL LEVELS </a:t>
            </a:r>
            <a:endParaRPr lang="pt-PT" sz="2400" dirty="0"/>
          </a:p>
        </p:txBody>
      </p:sp>
      <p:sp>
        <p:nvSpPr>
          <p:cNvPr id="14" name="TextBox 13"/>
          <p:cNvSpPr txBox="1"/>
          <p:nvPr/>
        </p:nvSpPr>
        <p:spPr>
          <a:xfrm>
            <a:off x="370019" y="1971922"/>
            <a:ext cx="5960671" cy="461665"/>
          </a:xfrm>
          <a:prstGeom prst="rect">
            <a:avLst/>
          </a:prstGeom>
          <a:noFill/>
        </p:spPr>
        <p:txBody>
          <a:bodyPr wrap="none" rtlCol="0">
            <a:spAutoFit/>
          </a:bodyPr>
          <a:lstStyle/>
          <a:p>
            <a:r>
              <a:rPr lang="en-ZA" sz="2400" b="1" dirty="0" smtClean="0"/>
              <a:t>Capacity building and Resources Mobilization</a:t>
            </a:r>
            <a:endParaRPr lang="pt-PT" sz="2400" dirty="0"/>
          </a:p>
        </p:txBody>
      </p:sp>
      <p:sp>
        <p:nvSpPr>
          <p:cNvPr id="15" name="Right Arrow 14"/>
          <p:cNvSpPr/>
          <p:nvPr/>
        </p:nvSpPr>
        <p:spPr>
          <a:xfrm>
            <a:off x="61614" y="1458423"/>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ight Arrow 15"/>
          <p:cNvSpPr/>
          <p:nvPr/>
        </p:nvSpPr>
        <p:spPr>
          <a:xfrm>
            <a:off x="61614" y="2016299"/>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ight Arrow 16"/>
          <p:cNvSpPr/>
          <p:nvPr/>
        </p:nvSpPr>
        <p:spPr>
          <a:xfrm>
            <a:off x="61614" y="2640200"/>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ight Arrow 17"/>
          <p:cNvSpPr/>
          <p:nvPr/>
        </p:nvSpPr>
        <p:spPr>
          <a:xfrm>
            <a:off x="61614" y="3265860"/>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334" y="1879716"/>
            <a:ext cx="4234666" cy="2823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10905"/>
            <a:ext cx="4424680" cy="2947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1047" y="4002840"/>
            <a:ext cx="4138930" cy="2763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4957" y="4938764"/>
            <a:ext cx="2743452" cy="1827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1742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299" y="1274508"/>
            <a:ext cx="4786375" cy="461665"/>
          </a:xfrm>
          <a:prstGeom prst="rect">
            <a:avLst/>
          </a:prstGeom>
          <a:noFill/>
        </p:spPr>
        <p:txBody>
          <a:bodyPr wrap="none" rtlCol="0">
            <a:spAutoFit/>
          </a:bodyPr>
          <a:lstStyle/>
          <a:p>
            <a:r>
              <a:rPr lang="en-ZA" sz="2400" b="1" dirty="0" smtClean="0"/>
              <a:t>Community Resilience development</a:t>
            </a:r>
            <a:endParaRPr lang="pt-PT" sz="2400" dirty="0"/>
          </a:p>
        </p:txBody>
      </p:sp>
      <p:sp>
        <p:nvSpPr>
          <p:cNvPr id="5" name="TextBox 4"/>
          <p:cNvSpPr txBox="1"/>
          <p:nvPr/>
        </p:nvSpPr>
        <p:spPr>
          <a:xfrm>
            <a:off x="535299" y="1891792"/>
            <a:ext cx="6644319" cy="424732"/>
          </a:xfrm>
          <a:prstGeom prst="rect">
            <a:avLst/>
          </a:prstGeom>
          <a:noFill/>
        </p:spPr>
        <p:txBody>
          <a:bodyPr wrap="none" rtlCol="0">
            <a:spAutoFit/>
          </a:bodyPr>
          <a:lstStyle/>
          <a:p>
            <a:pPr>
              <a:lnSpc>
                <a:spcPct val="90000"/>
              </a:lnSpc>
              <a:spcBef>
                <a:spcPct val="0"/>
              </a:spcBef>
            </a:pPr>
            <a:r>
              <a:rPr lang="en-ZA" sz="2400" b="1" dirty="0" smtClean="0"/>
              <a:t>Information in real time for farmers and fishermen</a:t>
            </a:r>
            <a:endParaRPr lang="en-ZA" sz="2400" b="1" dirty="0"/>
          </a:p>
        </p:txBody>
      </p:sp>
      <p:sp>
        <p:nvSpPr>
          <p:cNvPr id="6" name="TextBox 5"/>
          <p:cNvSpPr txBox="1"/>
          <p:nvPr/>
        </p:nvSpPr>
        <p:spPr>
          <a:xfrm>
            <a:off x="535299" y="2463322"/>
            <a:ext cx="6787051" cy="830997"/>
          </a:xfrm>
          <a:prstGeom prst="rect">
            <a:avLst/>
          </a:prstGeom>
          <a:noFill/>
        </p:spPr>
        <p:txBody>
          <a:bodyPr wrap="none" rtlCol="0">
            <a:spAutoFit/>
          </a:bodyPr>
          <a:lstStyle/>
          <a:p>
            <a:r>
              <a:rPr lang="en-ZA" sz="2400" b="1" dirty="0" smtClean="0"/>
              <a:t>Development of national awareness,, appropriation</a:t>
            </a:r>
          </a:p>
          <a:p>
            <a:r>
              <a:rPr lang="en-ZA" sz="2400" b="1" dirty="0" smtClean="0"/>
              <a:t>and sustainability of  interventions</a:t>
            </a:r>
            <a:endParaRPr lang="pt-PT" sz="2400" dirty="0"/>
          </a:p>
        </p:txBody>
      </p:sp>
      <p:sp>
        <p:nvSpPr>
          <p:cNvPr id="7" name="TextBox 6"/>
          <p:cNvSpPr txBox="1"/>
          <p:nvPr/>
        </p:nvSpPr>
        <p:spPr>
          <a:xfrm>
            <a:off x="441398" y="3398292"/>
            <a:ext cx="9161932" cy="424732"/>
          </a:xfrm>
          <a:prstGeom prst="rect">
            <a:avLst/>
          </a:prstGeom>
          <a:noFill/>
        </p:spPr>
        <p:txBody>
          <a:bodyPr wrap="none" rtlCol="0">
            <a:spAutoFit/>
          </a:bodyPr>
          <a:lstStyle/>
          <a:p>
            <a:pPr>
              <a:lnSpc>
                <a:spcPct val="90000"/>
              </a:lnSpc>
              <a:spcBef>
                <a:spcPct val="0"/>
              </a:spcBef>
            </a:pPr>
            <a:r>
              <a:rPr lang="en-ZA" sz="2400" b="1" dirty="0" smtClean="0"/>
              <a:t>Development of social responsibility of economic actors in the country</a:t>
            </a:r>
            <a:endParaRPr lang="pt-PT" sz="2400" dirty="0"/>
          </a:p>
        </p:txBody>
      </p:sp>
      <p:sp>
        <p:nvSpPr>
          <p:cNvPr id="8" name="Right Arrow 7"/>
          <p:cNvSpPr/>
          <p:nvPr/>
        </p:nvSpPr>
        <p:spPr>
          <a:xfrm>
            <a:off x="180395" y="1341165"/>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ight Arrow 8"/>
          <p:cNvSpPr/>
          <p:nvPr/>
        </p:nvSpPr>
        <p:spPr>
          <a:xfrm>
            <a:off x="203255" y="1915856"/>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ight Arrow 9"/>
          <p:cNvSpPr/>
          <p:nvPr/>
        </p:nvSpPr>
        <p:spPr>
          <a:xfrm>
            <a:off x="180395" y="2536267"/>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extBox 10"/>
          <p:cNvSpPr txBox="1"/>
          <p:nvPr/>
        </p:nvSpPr>
        <p:spPr>
          <a:xfrm>
            <a:off x="3400425" y="133350"/>
            <a:ext cx="5653151" cy="701731"/>
          </a:xfrm>
          <a:prstGeom prst="rect">
            <a:avLst/>
          </a:prstGeom>
          <a:noFill/>
        </p:spPr>
        <p:txBody>
          <a:bodyPr wrap="none" rtlCol="0">
            <a:spAutoFit/>
          </a:bodyPr>
          <a:lstStyle/>
          <a:p>
            <a:pPr>
              <a:lnSpc>
                <a:spcPct val="90000"/>
              </a:lnSpc>
              <a:spcBef>
                <a:spcPct val="0"/>
              </a:spcBef>
            </a:pPr>
            <a:r>
              <a:rPr lang="en-ZA" sz="4400" b="1" dirty="0">
                <a:latin typeface="+mj-lt"/>
                <a:ea typeface="+mj-ea"/>
                <a:cs typeface="+mj-cs"/>
              </a:rPr>
              <a:t>Social, Economic impact </a:t>
            </a:r>
            <a:endParaRPr lang="pt-PT" sz="4400" b="1" dirty="0">
              <a:latin typeface="+mj-lt"/>
              <a:ea typeface="+mj-ea"/>
              <a:cs typeface="+mj-cs"/>
            </a:endParaRPr>
          </a:p>
        </p:txBody>
      </p:sp>
      <p:sp>
        <p:nvSpPr>
          <p:cNvPr id="12" name="Right Arrow 11"/>
          <p:cNvSpPr/>
          <p:nvPr/>
        </p:nvSpPr>
        <p:spPr>
          <a:xfrm>
            <a:off x="190161" y="3461483"/>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793" y="4053136"/>
            <a:ext cx="4895850" cy="326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5" y="3949462"/>
            <a:ext cx="4458430" cy="2969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UNDP CIRDA Country Program Managers Workshop - PowerPoint"/>
          <p:cNvPicPr>
            <a:picLocks noChangeAspect="1"/>
          </p:cNvPicPr>
          <p:nvPr/>
        </p:nvPicPr>
        <p:blipFill rotWithShape="1">
          <a:blip r:embed="rId4">
            <a:extLst>
              <a:ext uri="{28A0092B-C50C-407E-A947-70E740481C1C}">
                <a14:useLocalDpi xmlns:a14="http://schemas.microsoft.com/office/drawing/2010/main" val="0"/>
              </a:ext>
            </a:extLst>
          </a:blip>
          <a:srcRect l="85204" t="23473" r="3873" b="60000"/>
          <a:stretch/>
        </p:blipFill>
        <p:spPr>
          <a:xfrm>
            <a:off x="10610849" y="-32651"/>
            <a:ext cx="1581151" cy="144736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4950">
            <a:off x="7341082" y="843742"/>
            <a:ext cx="3917414" cy="26092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1946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393" y="133350"/>
            <a:ext cx="10481456" cy="523220"/>
          </a:xfrm>
          <a:prstGeom prst="rect">
            <a:avLst/>
          </a:prstGeom>
          <a:noFill/>
        </p:spPr>
        <p:txBody>
          <a:bodyPr wrap="square" rtlCol="0">
            <a:spAutoFit/>
          </a:bodyPr>
          <a:lstStyle/>
          <a:p>
            <a:pPr algn="ctr"/>
            <a:r>
              <a:rPr lang="en-ZA" sz="2800" b="1" dirty="0" smtClean="0"/>
              <a:t>ACTIVITIES UPDATE </a:t>
            </a:r>
            <a:endParaRPr lang="pt-PT" sz="2800" b="1" dirty="0"/>
          </a:p>
        </p:txBody>
      </p:sp>
      <p:pic>
        <p:nvPicPr>
          <p:cNvPr id="5" name="Picture 4"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sp>
        <p:nvSpPr>
          <p:cNvPr id="9" name="TextBox 8"/>
          <p:cNvSpPr txBox="1"/>
          <p:nvPr/>
        </p:nvSpPr>
        <p:spPr>
          <a:xfrm>
            <a:off x="355582" y="1294936"/>
            <a:ext cx="6980244" cy="1200329"/>
          </a:xfrm>
          <a:prstGeom prst="rect">
            <a:avLst/>
          </a:prstGeom>
          <a:noFill/>
        </p:spPr>
        <p:txBody>
          <a:bodyPr wrap="none" rtlCol="0">
            <a:spAutoFit/>
          </a:bodyPr>
          <a:lstStyle/>
          <a:p>
            <a:r>
              <a:rPr lang="en-ZA" sz="2400" b="1" dirty="0" smtClean="0"/>
              <a:t>INTERNATIONAL TENDER PROCESS FOR EWS PROJECT</a:t>
            </a:r>
          </a:p>
          <a:p>
            <a:r>
              <a:rPr lang="en-ZA" sz="2400" b="1" dirty="0" smtClean="0"/>
              <a:t>EQUIPMENTS ACQUISITION FINALIZED</a:t>
            </a:r>
          </a:p>
          <a:p>
            <a:r>
              <a:rPr lang="pt-PT" sz="2400" b="1" dirty="0" smtClean="0"/>
              <a:t>CAPACITY BUILDING FOR  TECHNICAL INSTITUTIONS</a:t>
            </a:r>
            <a:endParaRPr lang="pt-PT" sz="2400" b="1" dirty="0"/>
          </a:p>
        </p:txBody>
      </p:sp>
      <p:sp>
        <p:nvSpPr>
          <p:cNvPr id="10" name="Right Arrow 9"/>
          <p:cNvSpPr/>
          <p:nvPr/>
        </p:nvSpPr>
        <p:spPr>
          <a:xfrm>
            <a:off x="132398" y="1298186"/>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extBox 11"/>
          <p:cNvSpPr txBox="1"/>
          <p:nvPr/>
        </p:nvSpPr>
        <p:spPr>
          <a:xfrm>
            <a:off x="442764" y="2517055"/>
            <a:ext cx="6560899" cy="461665"/>
          </a:xfrm>
          <a:prstGeom prst="rect">
            <a:avLst/>
          </a:prstGeom>
          <a:noFill/>
        </p:spPr>
        <p:txBody>
          <a:bodyPr wrap="none" rtlCol="0">
            <a:spAutoFit/>
          </a:bodyPr>
          <a:lstStyle/>
          <a:p>
            <a:r>
              <a:rPr lang="en-ZA" sz="2400" b="1" dirty="0" smtClean="0"/>
              <a:t>TRAINING OF DISTRICT STAFF AT NIM MODALITIES</a:t>
            </a:r>
            <a:endParaRPr lang="pt-PT" sz="2400" dirty="0"/>
          </a:p>
        </p:txBody>
      </p:sp>
      <p:sp>
        <p:nvSpPr>
          <p:cNvPr id="13" name="TextBox 12"/>
          <p:cNvSpPr txBox="1"/>
          <p:nvPr/>
        </p:nvSpPr>
        <p:spPr>
          <a:xfrm>
            <a:off x="442764" y="3193380"/>
            <a:ext cx="10962938" cy="1200329"/>
          </a:xfrm>
          <a:prstGeom prst="rect">
            <a:avLst/>
          </a:prstGeom>
          <a:noFill/>
        </p:spPr>
        <p:txBody>
          <a:bodyPr wrap="none" rtlCol="0">
            <a:spAutoFit/>
          </a:bodyPr>
          <a:lstStyle/>
          <a:p>
            <a:r>
              <a:rPr lang="en-ZA" sz="2400" b="1" dirty="0" smtClean="0"/>
              <a:t>ESTABLISHMENT OF PROJECT TECHNICAL AND STEERING COMMITTEES.</a:t>
            </a:r>
          </a:p>
          <a:p>
            <a:endParaRPr lang="en-ZA" sz="2400" b="1" dirty="0" smtClean="0"/>
          </a:p>
          <a:p>
            <a:r>
              <a:rPr lang="en-ZA" sz="2400" b="1" dirty="0" smtClean="0"/>
              <a:t>CREATION OF COMMUNICATION STRATEGY AND PROJECT SENSITIZATION MATERIELS</a:t>
            </a:r>
            <a:endParaRPr lang="pt-PT" sz="2400" dirty="0"/>
          </a:p>
        </p:txBody>
      </p:sp>
      <p:sp>
        <p:nvSpPr>
          <p:cNvPr id="21" name="Right Arrow 20"/>
          <p:cNvSpPr/>
          <p:nvPr/>
        </p:nvSpPr>
        <p:spPr>
          <a:xfrm>
            <a:off x="72527" y="2128933"/>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ight Arrow 21"/>
          <p:cNvSpPr/>
          <p:nvPr/>
        </p:nvSpPr>
        <p:spPr>
          <a:xfrm>
            <a:off x="129392" y="2540540"/>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Right Arrow 23"/>
          <p:cNvSpPr/>
          <p:nvPr/>
        </p:nvSpPr>
        <p:spPr>
          <a:xfrm>
            <a:off x="129392" y="3228872"/>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57" y="4880988"/>
            <a:ext cx="3779668" cy="2517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60507">
            <a:off x="7859130" y="4874151"/>
            <a:ext cx="4166226" cy="277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ight Arrow 15"/>
          <p:cNvSpPr/>
          <p:nvPr/>
        </p:nvSpPr>
        <p:spPr>
          <a:xfrm>
            <a:off x="47732" y="3834343"/>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07975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12" y="56879"/>
            <a:ext cx="12191999" cy="954107"/>
          </a:xfrm>
          <a:prstGeom prst="rect">
            <a:avLst/>
          </a:prstGeom>
          <a:noFill/>
        </p:spPr>
        <p:txBody>
          <a:bodyPr wrap="square" rtlCol="0">
            <a:spAutoFit/>
          </a:bodyPr>
          <a:lstStyle/>
          <a:p>
            <a:pPr algn="ctr"/>
            <a:r>
              <a:rPr lang="en-ZA" sz="2800" b="1" dirty="0" smtClean="0"/>
              <a:t>National Institute of </a:t>
            </a:r>
            <a:r>
              <a:rPr lang="en-ZA" sz="2800" b="1" dirty="0"/>
              <a:t>Meteorology </a:t>
            </a:r>
            <a:r>
              <a:rPr lang="en-ZA" sz="2800" b="1" dirty="0" smtClean="0"/>
              <a:t>and General </a:t>
            </a:r>
            <a:r>
              <a:rPr lang="en-ZA" sz="2800" b="1" dirty="0"/>
              <a:t>directorate of natural resources and </a:t>
            </a:r>
            <a:r>
              <a:rPr lang="en-ZA" sz="2800" b="1" dirty="0" smtClean="0"/>
              <a:t>Energy, General Directorate of Environment and </a:t>
            </a:r>
            <a:r>
              <a:rPr lang="en-ZA" sz="2800" b="1" dirty="0" err="1" smtClean="0"/>
              <a:t>Conprec</a:t>
            </a:r>
            <a:r>
              <a:rPr lang="en-ZA" sz="2800" b="1" dirty="0" smtClean="0"/>
              <a:t>  </a:t>
            </a:r>
            <a:endParaRPr lang="pt-PT" sz="3200" b="1" dirty="0"/>
          </a:p>
        </p:txBody>
      </p:sp>
      <p:sp>
        <p:nvSpPr>
          <p:cNvPr id="6" name="TextBox 5"/>
          <p:cNvSpPr txBox="1"/>
          <p:nvPr/>
        </p:nvSpPr>
        <p:spPr>
          <a:xfrm>
            <a:off x="314325" y="1859876"/>
            <a:ext cx="7576882" cy="400110"/>
          </a:xfrm>
          <a:prstGeom prst="rect">
            <a:avLst/>
          </a:prstGeom>
          <a:noFill/>
        </p:spPr>
        <p:txBody>
          <a:bodyPr wrap="none" rtlCol="0">
            <a:spAutoFit/>
          </a:bodyPr>
          <a:lstStyle/>
          <a:p>
            <a:r>
              <a:rPr lang="en-US" sz="2000" b="1" dirty="0" smtClean="0"/>
              <a:t>Baseline study for all the Hydro meteorological </a:t>
            </a:r>
            <a:r>
              <a:rPr lang="en-US" sz="2000" b="1" dirty="0"/>
              <a:t>Stations </a:t>
            </a:r>
            <a:r>
              <a:rPr lang="en-US" sz="2000" b="1" dirty="0" smtClean="0"/>
              <a:t>in the country</a:t>
            </a:r>
            <a:endParaRPr lang="pt-PT" sz="2000" b="1" dirty="0"/>
          </a:p>
        </p:txBody>
      </p:sp>
      <p:sp>
        <p:nvSpPr>
          <p:cNvPr id="7" name="TextBox 6"/>
          <p:cNvSpPr txBox="1"/>
          <p:nvPr/>
        </p:nvSpPr>
        <p:spPr>
          <a:xfrm>
            <a:off x="314325" y="2469476"/>
            <a:ext cx="6636689" cy="400110"/>
          </a:xfrm>
          <a:prstGeom prst="rect">
            <a:avLst/>
          </a:prstGeom>
          <a:noFill/>
        </p:spPr>
        <p:txBody>
          <a:bodyPr wrap="none" rtlCol="0">
            <a:spAutoFit/>
          </a:bodyPr>
          <a:lstStyle/>
          <a:p>
            <a:r>
              <a:rPr lang="en-US" sz="2000" b="1" dirty="0" smtClean="0"/>
              <a:t>Sites Identification, selection, qualifications and preparation  </a:t>
            </a:r>
            <a:endParaRPr lang="pt-PT" sz="2000" b="1" dirty="0"/>
          </a:p>
        </p:txBody>
      </p:sp>
      <p:sp>
        <p:nvSpPr>
          <p:cNvPr id="8" name="TextBox 7"/>
          <p:cNvSpPr txBox="1"/>
          <p:nvPr/>
        </p:nvSpPr>
        <p:spPr>
          <a:xfrm>
            <a:off x="314324" y="3170576"/>
            <a:ext cx="5463483" cy="400110"/>
          </a:xfrm>
          <a:prstGeom prst="rect">
            <a:avLst/>
          </a:prstGeom>
          <a:noFill/>
        </p:spPr>
        <p:txBody>
          <a:bodyPr wrap="none" rtlCol="0">
            <a:spAutoFit/>
          </a:bodyPr>
          <a:lstStyle/>
          <a:p>
            <a:r>
              <a:rPr lang="en-US" sz="2000" b="1" dirty="0" smtClean="0"/>
              <a:t>Partnership with Telecommunications companies </a:t>
            </a:r>
            <a:endParaRPr lang="pt-PT" sz="2000" b="1" dirty="0"/>
          </a:p>
        </p:txBody>
      </p:sp>
      <p:sp>
        <p:nvSpPr>
          <p:cNvPr id="9" name="TextBox 8"/>
          <p:cNvSpPr txBox="1"/>
          <p:nvPr/>
        </p:nvSpPr>
        <p:spPr>
          <a:xfrm>
            <a:off x="314323" y="3851543"/>
            <a:ext cx="8181975" cy="400110"/>
          </a:xfrm>
          <a:prstGeom prst="rect">
            <a:avLst/>
          </a:prstGeom>
          <a:noFill/>
        </p:spPr>
        <p:txBody>
          <a:bodyPr wrap="square" rtlCol="0">
            <a:spAutoFit/>
          </a:bodyPr>
          <a:lstStyle/>
          <a:p>
            <a:r>
              <a:rPr lang="en-US" sz="2000" b="1" dirty="0" smtClean="0"/>
              <a:t>Procurement for </a:t>
            </a:r>
            <a:r>
              <a:rPr lang="pt-PT" sz="2000" b="1" dirty="0" smtClean="0"/>
              <a:t>lightning detector and sadissystem acquisition</a:t>
            </a:r>
            <a:endParaRPr lang="pt-PT" sz="2000" b="1" dirty="0"/>
          </a:p>
        </p:txBody>
      </p:sp>
      <p:sp>
        <p:nvSpPr>
          <p:cNvPr id="10" name="TextBox 9"/>
          <p:cNvSpPr txBox="1"/>
          <p:nvPr/>
        </p:nvSpPr>
        <p:spPr>
          <a:xfrm>
            <a:off x="253064" y="5189968"/>
            <a:ext cx="8181975" cy="707886"/>
          </a:xfrm>
          <a:prstGeom prst="rect">
            <a:avLst/>
          </a:prstGeom>
          <a:noFill/>
        </p:spPr>
        <p:txBody>
          <a:bodyPr wrap="square" rtlCol="0">
            <a:spAutoFit/>
          </a:bodyPr>
          <a:lstStyle/>
          <a:p>
            <a:r>
              <a:rPr lang="en-US" sz="2000" b="1" dirty="0"/>
              <a:t> </a:t>
            </a:r>
            <a:r>
              <a:rPr lang="en-US" sz="2000" b="1" dirty="0" smtClean="0"/>
              <a:t>Collaboration with </a:t>
            </a:r>
            <a:r>
              <a:rPr lang="en-US" sz="2000" b="1" dirty="0" err="1" smtClean="0"/>
              <a:t>lusophone</a:t>
            </a:r>
            <a:r>
              <a:rPr lang="en-US" sz="2000" b="1" dirty="0" smtClean="0"/>
              <a:t> universities for training of 4 meteorologists</a:t>
            </a:r>
          </a:p>
          <a:p>
            <a:endParaRPr lang="pt-PT" sz="2000" b="1" dirty="0"/>
          </a:p>
        </p:txBody>
      </p:sp>
      <p:sp>
        <p:nvSpPr>
          <p:cNvPr id="11" name="TextBox 10"/>
          <p:cNvSpPr txBox="1"/>
          <p:nvPr/>
        </p:nvSpPr>
        <p:spPr>
          <a:xfrm>
            <a:off x="314323" y="4486729"/>
            <a:ext cx="8181975" cy="400110"/>
          </a:xfrm>
          <a:prstGeom prst="rect">
            <a:avLst/>
          </a:prstGeom>
          <a:noFill/>
        </p:spPr>
        <p:txBody>
          <a:bodyPr wrap="square" rtlCol="0">
            <a:spAutoFit/>
          </a:bodyPr>
          <a:lstStyle/>
          <a:p>
            <a:r>
              <a:rPr lang="en-US" sz="2000" b="1" dirty="0" smtClean="0"/>
              <a:t>Training  program for meteorologist and hydrologists Abroad</a:t>
            </a:r>
            <a:endParaRPr lang="pt-PT" sz="2000" b="1" dirty="0" smtClean="0"/>
          </a:p>
        </p:txBody>
      </p:sp>
      <p:sp>
        <p:nvSpPr>
          <p:cNvPr id="12" name="Right Arrow 11"/>
          <p:cNvSpPr/>
          <p:nvPr/>
        </p:nvSpPr>
        <p:spPr>
          <a:xfrm>
            <a:off x="29880" y="1938783"/>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Arrow 12"/>
          <p:cNvSpPr/>
          <p:nvPr/>
        </p:nvSpPr>
        <p:spPr>
          <a:xfrm>
            <a:off x="55043" y="2487588"/>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ight Arrow 13"/>
          <p:cNvSpPr/>
          <p:nvPr/>
        </p:nvSpPr>
        <p:spPr>
          <a:xfrm>
            <a:off x="29880" y="3170576"/>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ight Arrow 14"/>
          <p:cNvSpPr/>
          <p:nvPr/>
        </p:nvSpPr>
        <p:spPr>
          <a:xfrm>
            <a:off x="32588" y="3838778"/>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ight Arrow 15"/>
          <p:cNvSpPr/>
          <p:nvPr/>
        </p:nvSpPr>
        <p:spPr>
          <a:xfrm>
            <a:off x="29880" y="5238412"/>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ight Arrow 16"/>
          <p:cNvSpPr/>
          <p:nvPr/>
        </p:nvSpPr>
        <p:spPr>
          <a:xfrm>
            <a:off x="29880" y="4506980"/>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59992" y="1215867"/>
            <a:ext cx="3808158" cy="2068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0225" y="4281848"/>
            <a:ext cx="3828662" cy="2554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UNDP CIRDA Country Program Managers Workshop - PowerPoint"/>
          <p:cNvPicPr>
            <a:picLocks noChangeAspect="1"/>
          </p:cNvPicPr>
          <p:nvPr/>
        </p:nvPicPr>
        <p:blipFill rotWithShape="1">
          <a:blip r:embed="rId4">
            <a:extLst>
              <a:ext uri="{28A0092B-C50C-407E-A947-70E740481C1C}">
                <a14:useLocalDpi xmlns:a14="http://schemas.microsoft.com/office/drawing/2010/main" val="0"/>
              </a:ext>
            </a:extLst>
          </a:blip>
          <a:srcRect l="85204" t="23473" r="3873" b="60000"/>
          <a:stretch/>
        </p:blipFill>
        <p:spPr>
          <a:xfrm>
            <a:off x="10733171" y="3199409"/>
            <a:ext cx="1275347" cy="1167433"/>
          </a:xfrm>
          <a:prstGeom prst="rect">
            <a:avLst/>
          </a:prstGeom>
        </p:spPr>
      </p:pic>
      <p:grpSp>
        <p:nvGrpSpPr>
          <p:cNvPr id="21" name="Group 20"/>
          <p:cNvGrpSpPr/>
          <p:nvPr/>
        </p:nvGrpSpPr>
        <p:grpSpPr>
          <a:xfrm rot="20905583">
            <a:off x="782053" y="758630"/>
            <a:ext cx="3210397" cy="1338550"/>
            <a:chOff x="782053" y="758630"/>
            <a:chExt cx="3210397" cy="1338550"/>
          </a:xfrm>
        </p:grpSpPr>
        <p:sp>
          <p:nvSpPr>
            <p:cNvPr id="3" name="Oval 2"/>
            <p:cNvSpPr/>
            <p:nvPr/>
          </p:nvSpPr>
          <p:spPr>
            <a:xfrm>
              <a:off x="782053" y="758630"/>
              <a:ext cx="1624263" cy="1012351"/>
            </a:xfrm>
            <a:prstGeom prst="ellipse">
              <a:avLst/>
            </a:prstGeom>
            <a:solidFill>
              <a:schemeClr val="accent1">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TextBox 3"/>
            <p:cNvSpPr txBox="1"/>
            <p:nvPr/>
          </p:nvSpPr>
          <p:spPr>
            <a:xfrm>
              <a:off x="911945" y="989184"/>
              <a:ext cx="3080505"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ZA" sz="2400" b="1" dirty="0" smtClean="0">
                  <a:solidFill>
                    <a:schemeClr val="bg1"/>
                  </a:solidFill>
                </a:rPr>
                <a:t>Activities</a:t>
              </a:r>
            </a:p>
            <a:p>
              <a:r>
                <a:rPr lang="en-ZA" sz="2400" b="1" dirty="0" smtClean="0">
                  <a:solidFill>
                    <a:schemeClr val="bg1"/>
                  </a:solidFill>
                </a:rPr>
                <a:t>Update </a:t>
              </a:r>
              <a:endParaRPr lang="en-ZA" b="1" dirty="0">
                <a:solidFill>
                  <a:schemeClr val="bg1"/>
                </a:solidFill>
              </a:endParaRPr>
            </a:p>
            <a:p>
              <a:endParaRPr lang="pt-PT" dirty="0"/>
            </a:p>
          </p:txBody>
        </p:sp>
      </p:grpSp>
      <p:sp>
        <p:nvSpPr>
          <p:cNvPr id="22" name="Right Arrow 21"/>
          <p:cNvSpPr/>
          <p:nvPr/>
        </p:nvSpPr>
        <p:spPr>
          <a:xfrm>
            <a:off x="39802" y="6049615"/>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TextBox 22"/>
          <p:cNvSpPr txBox="1"/>
          <p:nvPr/>
        </p:nvSpPr>
        <p:spPr>
          <a:xfrm>
            <a:off x="278227" y="5953888"/>
            <a:ext cx="8181975" cy="707886"/>
          </a:xfrm>
          <a:prstGeom prst="rect">
            <a:avLst/>
          </a:prstGeom>
          <a:noFill/>
        </p:spPr>
        <p:txBody>
          <a:bodyPr wrap="square" rtlCol="0">
            <a:spAutoFit/>
          </a:bodyPr>
          <a:lstStyle/>
          <a:p>
            <a:r>
              <a:rPr lang="en-US" sz="2000" b="1" dirty="0" smtClean="0"/>
              <a:t>Process to train 4 hydrologists abroad. Agreement through</a:t>
            </a:r>
          </a:p>
          <a:p>
            <a:r>
              <a:rPr lang="en-US" sz="2000" b="1" dirty="0" smtClean="0"/>
              <a:t>the STP and Portugal governments.</a:t>
            </a:r>
            <a:endParaRPr lang="pt-PT" sz="2000" b="1" dirty="0"/>
          </a:p>
        </p:txBody>
      </p:sp>
    </p:spTree>
    <p:extLst>
      <p:ext uri="{BB962C8B-B14F-4D97-AF65-F5344CB8AC3E}">
        <p14:creationId xmlns:p14="http://schemas.microsoft.com/office/powerpoint/2010/main" val="352054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Reports from Strengthening National Climate Information/ Early Warning System (CI/EWS) Projects</a:t>
            </a:r>
            <a:r>
              <a:rPr lang="en-US" b="1" dirty="0"/>
              <a:t/>
            </a:r>
            <a:br>
              <a:rPr lang="en-US" b="1" dirty="0"/>
            </a:br>
            <a:endParaRPr lang="en-US" dirty="0"/>
          </a:p>
        </p:txBody>
      </p:sp>
      <p:sp>
        <p:nvSpPr>
          <p:cNvPr id="3" name="Content Placeholder 2"/>
          <p:cNvSpPr>
            <a:spLocks noGrp="1"/>
          </p:cNvSpPr>
          <p:nvPr>
            <p:ph idx="1"/>
          </p:nvPr>
        </p:nvSpPr>
        <p:spPr>
          <a:xfrm>
            <a:off x="838200" y="1451429"/>
            <a:ext cx="10515600" cy="4725534"/>
          </a:xfrm>
        </p:spPr>
        <p:txBody>
          <a:bodyPr/>
          <a:lstStyle/>
          <a:p>
            <a:pPr>
              <a:lnSpc>
                <a:spcPct val="114000"/>
              </a:lnSpc>
            </a:pPr>
            <a:r>
              <a:rPr lang="en-ZA" altLang="en-ZA" sz="2400" dirty="0"/>
              <a:t>Introduction </a:t>
            </a:r>
          </a:p>
          <a:p>
            <a:pPr>
              <a:lnSpc>
                <a:spcPct val="114000"/>
              </a:lnSpc>
            </a:pPr>
            <a:r>
              <a:rPr lang="en-ZA" altLang="en-ZA" sz="2400" dirty="0" smtClean="0"/>
              <a:t>Key Implementing agencies </a:t>
            </a:r>
            <a:endParaRPr lang="en-ZA" altLang="en-ZA" sz="2400" dirty="0"/>
          </a:p>
          <a:p>
            <a:pPr lvl="1">
              <a:lnSpc>
                <a:spcPct val="114000"/>
              </a:lnSpc>
              <a:buFont typeface="Wingdings" pitchFamily="2" charset="2"/>
              <a:buChar char="ü"/>
            </a:pPr>
            <a:r>
              <a:rPr lang="en-ZA" altLang="en-ZA" sz="2000" dirty="0"/>
              <a:t>Agencies identified</a:t>
            </a:r>
          </a:p>
          <a:p>
            <a:pPr lvl="1">
              <a:lnSpc>
                <a:spcPct val="114000"/>
              </a:lnSpc>
              <a:buFont typeface="Wingdings" pitchFamily="2" charset="2"/>
              <a:buChar char="ü"/>
            </a:pPr>
            <a:r>
              <a:rPr lang="en-ZA" altLang="en-ZA" sz="2000" dirty="0"/>
              <a:t>High level </a:t>
            </a:r>
            <a:r>
              <a:rPr lang="en-ZA" altLang="en-ZA" sz="2000" dirty="0" smtClean="0"/>
              <a:t>contributions</a:t>
            </a:r>
            <a:endParaRPr lang="en-ZA" altLang="en-ZA" sz="2000" dirty="0"/>
          </a:p>
          <a:p>
            <a:pPr lvl="1">
              <a:lnSpc>
                <a:spcPct val="114000"/>
              </a:lnSpc>
              <a:buFont typeface="Wingdings" pitchFamily="2" charset="2"/>
              <a:buChar char="ü"/>
            </a:pPr>
            <a:r>
              <a:rPr lang="en-ZA" altLang="en-ZA" sz="2000" dirty="0"/>
              <a:t>Social or economic </a:t>
            </a:r>
            <a:r>
              <a:rPr lang="en-ZA" altLang="en-ZA" sz="2000" dirty="0" smtClean="0"/>
              <a:t>impact</a:t>
            </a:r>
            <a:endParaRPr lang="en-ZA" altLang="en-ZA" sz="2000" dirty="0"/>
          </a:p>
          <a:p>
            <a:pPr>
              <a:lnSpc>
                <a:spcPct val="114000"/>
              </a:lnSpc>
            </a:pPr>
            <a:r>
              <a:rPr lang="en-ZA" altLang="en-ZA" sz="2400" dirty="0"/>
              <a:t>Update on </a:t>
            </a:r>
            <a:r>
              <a:rPr lang="en-ZA" altLang="en-ZA" sz="2400" dirty="0" smtClean="0"/>
              <a:t>project activities implementation </a:t>
            </a:r>
            <a:endParaRPr lang="en-ZA" altLang="en-ZA" sz="2400" dirty="0"/>
          </a:p>
          <a:p>
            <a:pPr>
              <a:lnSpc>
                <a:spcPct val="114000"/>
              </a:lnSpc>
            </a:pPr>
            <a:r>
              <a:rPr lang="en-ZA" altLang="en-ZA" sz="2400" dirty="0" smtClean="0"/>
              <a:t>Future Plan</a:t>
            </a:r>
            <a:r>
              <a:rPr lang="en-ZA" altLang="en-ZA" dirty="0" smtClean="0"/>
              <a:t> </a:t>
            </a:r>
            <a:endParaRPr lang="en-ZA" altLang="en-ZA" dirty="0" smtClean="0"/>
          </a:p>
          <a:p>
            <a:pPr>
              <a:lnSpc>
                <a:spcPct val="114000"/>
              </a:lnSpc>
            </a:pPr>
            <a:r>
              <a:rPr lang="en-ZA" altLang="en-ZA" dirty="0" smtClean="0"/>
              <a:t>Opportunities</a:t>
            </a:r>
            <a:endParaRPr lang="en-ZA" altLang="en-ZA" dirty="0"/>
          </a:p>
          <a:p>
            <a:endParaRPr lang="en-US" dirty="0"/>
          </a:p>
        </p:txBody>
      </p:sp>
      <p:pic>
        <p:nvPicPr>
          <p:cNvPr id="4" name="Picture 3"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21114" y="0"/>
            <a:ext cx="1581151" cy="1447361"/>
          </a:xfrm>
          <a:prstGeom prst="rect">
            <a:avLst/>
          </a:prstGeom>
        </p:spPr>
      </p:pic>
    </p:spTree>
    <p:extLst>
      <p:ext uri="{BB962C8B-B14F-4D97-AF65-F5344CB8AC3E}">
        <p14:creationId xmlns:p14="http://schemas.microsoft.com/office/powerpoint/2010/main" val="272903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5357" y="1875792"/>
            <a:ext cx="6464847" cy="400110"/>
          </a:xfrm>
          <a:prstGeom prst="rect">
            <a:avLst/>
          </a:prstGeom>
          <a:noFill/>
        </p:spPr>
        <p:txBody>
          <a:bodyPr wrap="none" rtlCol="0">
            <a:spAutoFit/>
          </a:bodyPr>
          <a:lstStyle/>
          <a:p>
            <a:r>
              <a:rPr lang="pt-PT" sz="2000" b="1" dirty="0" smtClean="0"/>
              <a:t>Process of automatic transfert of hydrometeorological data</a:t>
            </a:r>
            <a:endParaRPr lang="pt-PT" sz="2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074" y="1118075"/>
            <a:ext cx="4232926" cy="319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5866" y="4021942"/>
            <a:ext cx="4244359" cy="2832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0789"/>
            <a:ext cx="5000626" cy="2813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ight Arrow 10"/>
          <p:cNvSpPr/>
          <p:nvPr/>
        </p:nvSpPr>
        <p:spPr>
          <a:xfrm>
            <a:off x="82235" y="875540"/>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ight Arrow 11"/>
          <p:cNvSpPr/>
          <p:nvPr/>
        </p:nvSpPr>
        <p:spPr>
          <a:xfrm>
            <a:off x="82235" y="1942214"/>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Arrow 12"/>
          <p:cNvSpPr/>
          <p:nvPr/>
        </p:nvSpPr>
        <p:spPr>
          <a:xfrm>
            <a:off x="84896" y="2510971"/>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Picture 13" descr="UNDP CIRDA Country Program Managers Workshop - PowerPoint"/>
          <p:cNvPicPr>
            <a:picLocks noChangeAspect="1"/>
          </p:cNvPicPr>
          <p:nvPr/>
        </p:nvPicPr>
        <p:blipFill rotWithShape="1">
          <a:blip r:embed="rId5">
            <a:extLst>
              <a:ext uri="{28A0092B-C50C-407E-A947-70E740481C1C}">
                <a14:useLocalDpi xmlns:a14="http://schemas.microsoft.com/office/drawing/2010/main" val="0"/>
              </a:ext>
            </a:extLst>
          </a:blip>
          <a:srcRect l="85204" t="23473" r="3873" b="60000"/>
          <a:stretch/>
        </p:blipFill>
        <p:spPr>
          <a:xfrm>
            <a:off x="10829067" y="-102875"/>
            <a:ext cx="1362933" cy="1247608"/>
          </a:xfrm>
          <a:prstGeom prst="rect">
            <a:avLst/>
          </a:prstGeom>
        </p:spPr>
      </p:pic>
      <p:sp>
        <p:nvSpPr>
          <p:cNvPr id="15" name="TextBox 14"/>
          <p:cNvSpPr txBox="1"/>
          <p:nvPr/>
        </p:nvSpPr>
        <p:spPr>
          <a:xfrm>
            <a:off x="341515" y="824093"/>
            <a:ext cx="7904327" cy="1015663"/>
          </a:xfrm>
          <a:prstGeom prst="rect">
            <a:avLst/>
          </a:prstGeom>
          <a:noFill/>
        </p:spPr>
        <p:txBody>
          <a:bodyPr wrap="square" rtlCol="0">
            <a:spAutoFit/>
          </a:bodyPr>
          <a:lstStyle/>
          <a:p>
            <a:r>
              <a:rPr lang="en-US" sz="2000" b="1" dirty="0" smtClean="0"/>
              <a:t>Training for journalists on public and private sector regarding “</a:t>
            </a:r>
            <a:r>
              <a:rPr lang="pt-PT" sz="2000" b="1" dirty="0" err="1" smtClean="0"/>
              <a:t>Environmental</a:t>
            </a:r>
            <a:r>
              <a:rPr lang="pt-PT" sz="2000" b="1" dirty="0" smtClean="0"/>
              <a:t> </a:t>
            </a:r>
            <a:r>
              <a:rPr lang="pt-PT" sz="2000" b="1" dirty="0" err="1" smtClean="0"/>
              <a:t>Journalism</a:t>
            </a:r>
            <a:r>
              <a:rPr lang="pt-PT" sz="2000" b="1" dirty="0" smtClean="0"/>
              <a:t> </a:t>
            </a:r>
            <a:r>
              <a:rPr lang="pt-PT" sz="2000" b="1" dirty="0" err="1"/>
              <a:t>and</a:t>
            </a:r>
            <a:r>
              <a:rPr lang="pt-PT" sz="2000" b="1" dirty="0"/>
              <a:t> </a:t>
            </a:r>
            <a:r>
              <a:rPr lang="pt-PT" sz="2000" b="1" dirty="0" err="1" smtClean="0"/>
              <a:t>disaster</a:t>
            </a:r>
            <a:r>
              <a:rPr lang="pt-PT" sz="2000" b="1" dirty="0" smtClean="0"/>
              <a:t> </a:t>
            </a:r>
            <a:r>
              <a:rPr lang="en-US" sz="2000" b="1" dirty="0" smtClean="0"/>
              <a:t>risk management” through South/South Cooperation</a:t>
            </a:r>
          </a:p>
        </p:txBody>
      </p:sp>
      <p:sp>
        <p:nvSpPr>
          <p:cNvPr id="16" name="TextBox 15"/>
          <p:cNvSpPr txBox="1"/>
          <p:nvPr/>
        </p:nvSpPr>
        <p:spPr>
          <a:xfrm>
            <a:off x="0" y="-30398"/>
            <a:ext cx="12192000" cy="584775"/>
          </a:xfrm>
          <a:prstGeom prst="rect">
            <a:avLst/>
          </a:prstGeom>
          <a:noFill/>
        </p:spPr>
        <p:txBody>
          <a:bodyPr wrap="square" rtlCol="0">
            <a:spAutoFit/>
          </a:bodyPr>
          <a:lstStyle/>
          <a:p>
            <a:r>
              <a:rPr lang="en-ZA" sz="3200" b="1" dirty="0" smtClean="0"/>
              <a:t>NIM and GDNRE - </a:t>
            </a:r>
            <a:r>
              <a:rPr lang="pt-PT" sz="3200" b="1" dirty="0" err="1" smtClean="0"/>
              <a:t>further</a:t>
            </a:r>
            <a:r>
              <a:rPr lang="pt-PT" sz="3200" b="1" dirty="0" smtClean="0"/>
              <a:t> </a:t>
            </a:r>
            <a:r>
              <a:rPr lang="pt-PT" sz="3200" b="1" dirty="0" err="1"/>
              <a:t>activities</a:t>
            </a:r>
            <a:endParaRPr lang="pt-PT" dirty="0"/>
          </a:p>
        </p:txBody>
      </p:sp>
      <p:sp>
        <p:nvSpPr>
          <p:cNvPr id="17" name="TextBox 16"/>
          <p:cNvSpPr txBox="1"/>
          <p:nvPr/>
        </p:nvSpPr>
        <p:spPr>
          <a:xfrm>
            <a:off x="341515" y="2440978"/>
            <a:ext cx="7016986" cy="707886"/>
          </a:xfrm>
          <a:prstGeom prst="rect">
            <a:avLst/>
          </a:prstGeom>
          <a:noFill/>
        </p:spPr>
        <p:txBody>
          <a:bodyPr wrap="none" rtlCol="0">
            <a:spAutoFit/>
          </a:bodyPr>
          <a:lstStyle/>
          <a:p>
            <a:r>
              <a:rPr lang="en-US" sz="2000" b="1" dirty="0" smtClean="0"/>
              <a:t>Sensitization work in selected communities where stations to be</a:t>
            </a:r>
          </a:p>
          <a:p>
            <a:r>
              <a:rPr lang="en-US" sz="2000" b="1" dirty="0" smtClean="0"/>
              <a:t>installed</a:t>
            </a:r>
            <a:endParaRPr lang="pt-PT" sz="2000" b="1" dirty="0"/>
          </a:p>
        </p:txBody>
      </p:sp>
      <p:sp>
        <p:nvSpPr>
          <p:cNvPr id="18" name="TextBox 17"/>
          <p:cNvSpPr txBox="1"/>
          <p:nvPr/>
        </p:nvSpPr>
        <p:spPr>
          <a:xfrm>
            <a:off x="308080" y="3184900"/>
            <a:ext cx="8181975" cy="707886"/>
          </a:xfrm>
          <a:prstGeom prst="rect">
            <a:avLst/>
          </a:prstGeom>
          <a:noFill/>
        </p:spPr>
        <p:txBody>
          <a:bodyPr wrap="square" rtlCol="0">
            <a:spAutoFit/>
          </a:bodyPr>
          <a:lstStyle/>
          <a:p>
            <a:r>
              <a:rPr lang="en-US" sz="2000" b="1" dirty="0" smtClean="0"/>
              <a:t>Development of the program for training of Hydrological and meteorological observers</a:t>
            </a:r>
            <a:endParaRPr lang="pt-PT" sz="2000" b="1" dirty="0" smtClean="0"/>
          </a:p>
        </p:txBody>
      </p:sp>
      <p:sp>
        <p:nvSpPr>
          <p:cNvPr id="19" name="Right Arrow 18"/>
          <p:cNvSpPr/>
          <p:nvPr/>
        </p:nvSpPr>
        <p:spPr>
          <a:xfrm>
            <a:off x="84896" y="3284454"/>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60389">
            <a:off x="8342022" y="4586388"/>
            <a:ext cx="3603320" cy="2027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4966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552" y="58964"/>
            <a:ext cx="12191999" cy="584775"/>
          </a:xfrm>
          <a:prstGeom prst="rect">
            <a:avLst/>
          </a:prstGeom>
          <a:noFill/>
        </p:spPr>
        <p:txBody>
          <a:bodyPr wrap="square" rtlCol="0">
            <a:spAutoFit/>
          </a:bodyPr>
          <a:lstStyle/>
          <a:p>
            <a:pPr algn="ctr"/>
            <a:r>
              <a:rPr lang="en-ZA" sz="3200" b="1" dirty="0" smtClean="0"/>
              <a:t>LOCAL COMMITTEES FOR DISASTER RISK  MANAGEMENT  </a:t>
            </a:r>
            <a:endParaRPr lang="pt-PT" sz="3200" b="1" dirty="0"/>
          </a:p>
        </p:txBody>
      </p:sp>
      <p:sp>
        <p:nvSpPr>
          <p:cNvPr id="10" name="Right Arrow 9"/>
          <p:cNvSpPr/>
          <p:nvPr/>
        </p:nvSpPr>
        <p:spPr>
          <a:xfrm>
            <a:off x="-7151" y="1227913"/>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Picture 11"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93538" y="-83102"/>
            <a:ext cx="1186410" cy="108602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1159"/>
            <a:ext cx="4060903" cy="2707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314824" y="1190107"/>
            <a:ext cx="8800673" cy="830997"/>
          </a:xfrm>
          <a:prstGeom prst="rect">
            <a:avLst/>
          </a:prstGeom>
          <a:noFill/>
        </p:spPr>
        <p:txBody>
          <a:bodyPr wrap="square" rtlCol="0">
            <a:spAutoFit/>
          </a:bodyPr>
          <a:lstStyle/>
          <a:p>
            <a:r>
              <a:rPr lang="en-US" sz="2400" dirty="0"/>
              <a:t>Creation </a:t>
            </a:r>
            <a:r>
              <a:rPr lang="en-US" sz="2400" dirty="0" smtClean="0"/>
              <a:t>/ establishment of 24 </a:t>
            </a:r>
            <a:r>
              <a:rPr lang="en-US" sz="2400" dirty="0"/>
              <a:t>local committees </a:t>
            </a:r>
            <a:r>
              <a:rPr lang="en-US" sz="2400" dirty="0" smtClean="0"/>
              <a:t>for disaster risk management in vulnerable communities</a:t>
            </a:r>
            <a:r>
              <a:rPr lang="pt-PT" sz="2400" dirty="0" smtClean="0"/>
              <a:t>. </a:t>
            </a:r>
            <a:endParaRPr lang="pt-PT" sz="2400" dirty="0"/>
          </a:p>
        </p:txBody>
      </p:sp>
      <p:sp>
        <p:nvSpPr>
          <p:cNvPr id="2" name="TextBox 1"/>
          <p:cNvSpPr txBox="1"/>
          <p:nvPr/>
        </p:nvSpPr>
        <p:spPr>
          <a:xfrm>
            <a:off x="281316" y="3126188"/>
            <a:ext cx="5210209" cy="461665"/>
          </a:xfrm>
          <a:prstGeom prst="rect">
            <a:avLst/>
          </a:prstGeom>
          <a:noFill/>
        </p:spPr>
        <p:txBody>
          <a:bodyPr wrap="none" rtlCol="0">
            <a:spAutoFit/>
          </a:bodyPr>
          <a:lstStyle/>
          <a:p>
            <a:r>
              <a:rPr lang="en-US" sz="2400" dirty="0" smtClean="0"/>
              <a:t>Capacity building for community leaders</a:t>
            </a:r>
            <a:endParaRPr lang="pt-PT" sz="2400" dirty="0"/>
          </a:p>
        </p:txBody>
      </p:sp>
      <p:sp>
        <p:nvSpPr>
          <p:cNvPr id="16" name="Right Arrow 15"/>
          <p:cNvSpPr/>
          <p:nvPr/>
        </p:nvSpPr>
        <p:spPr>
          <a:xfrm>
            <a:off x="22173" y="3258743"/>
            <a:ext cx="269306" cy="376646"/>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ight Arrow 16"/>
          <p:cNvSpPr/>
          <p:nvPr/>
        </p:nvSpPr>
        <p:spPr>
          <a:xfrm>
            <a:off x="62041" y="3787388"/>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extBox 17"/>
          <p:cNvSpPr txBox="1"/>
          <p:nvPr/>
        </p:nvSpPr>
        <p:spPr>
          <a:xfrm>
            <a:off x="347266" y="1557983"/>
            <a:ext cx="9854429" cy="3323987"/>
          </a:xfrm>
          <a:prstGeom prst="rect">
            <a:avLst/>
          </a:prstGeom>
          <a:noFill/>
        </p:spPr>
        <p:txBody>
          <a:bodyPr wrap="none" rtlCol="0">
            <a:spAutoFit/>
          </a:bodyPr>
          <a:lstStyle/>
          <a:p>
            <a:endParaRPr lang="en-US" dirty="0" smtClean="0"/>
          </a:p>
          <a:p>
            <a:r>
              <a:rPr lang="en-US" sz="2400" dirty="0" smtClean="0"/>
              <a:t>Training content: How to </a:t>
            </a:r>
            <a:r>
              <a:rPr lang="en-US" sz="2400" dirty="0"/>
              <a:t>identify </a:t>
            </a:r>
            <a:r>
              <a:rPr lang="en-US" sz="2400" dirty="0" smtClean="0"/>
              <a:t>Hydro meteorological occurrences, </a:t>
            </a:r>
            <a:r>
              <a:rPr lang="en-US" sz="2400" dirty="0"/>
              <a:t>first aid, </a:t>
            </a:r>
            <a:endParaRPr lang="en-US" sz="2400" dirty="0" smtClean="0"/>
          </a:p>
          <a:p>
            <a:r>
              <a:rPr lang="en-US" sz="2400" dirty="0" smtClean="0"/>
              <a:t>how </a:t>
            </a:r>
            <a:r>
              <a:rPr lang="en-US" sz="2400" dirty="0"/>
              <a:t>to create </a:t>
            </a:r>
            <a:r>
              <a:rPr lang="en-US" sz="2400" dirty="0" smtClean="0"/>
              <a:t>community vulnerability maps, </a:t>
            </a:r>
            <a:r>
              <a:rPr lang="en-US" sz="2400" dirty="0"/>
              <a:t>and how to receive </a:t>
            </a:r>
            <a:r>
              <a:rPr lang="en-US" sz="2400" dirty="0" smtClean="0"/>
              <a:t>and</a:t>
            </a:r>
          </a:p>
          <a:p>
            <a:r>
              <a:rPr lang="en-US" sz="2400" dirty="0" smtClean="0"/>
              <a:t>disseminate </a:t>
            </a:r>
            <a:r>
              <a:rPr lang="en-US" sz="2400" dirty="0"/>
              <a:t>warnings</a:t>
            </a:r>
            <a:r>
              <a:rPr lang="en-US" sz="2400" dirty="0" smtClean="0"/>
              <a:t>. The SMS frontline- </a:t>
            </a:r>
            <a:endParaRPr lang="pt-PT" sz="2400" dirty="0"/>
          </a:p>
          <a:p>
            <a:endParaRPr lang="pt-PT" sz="2400" dirty="0" smtClean="0"/>
          </a:p>
          <a:p>
            <a:endParaRPr lang="pt-PT" sz="2400" dirty="0"/>
          </a:p>
          <a:p>
            <a:r>
              <a:rPr lang="pt-PT" sz="2400" dirty="0" smtClean="0"/>
              <a:t>community radios rehabilitation</a:t>
            </a:r>
          </a:p>
          <a:p>
            <a:endParaRPr lang="pt-PT" sz="2400" dirty="0"/>
          </a:p>
          <a:p>
            <a:endParaRPr lang="pt-PT" sz="2400" dirty="0"/>
          </a:p>
        </p:txBody>
      </p:sp>
      <p:sp>
        <p:nvSpPr>
          <p:cNvPr id="19" name="Right Arrow 18"/>
          <p:cNvSpPr/>
          <p:nvPr/>
        </p:nvSpPr>
        <p:spPr>
          <a:xfrm>
            <a:off x="22173" y="1944979"/>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706" t="4245" r="775" b="14552"/>
          <a:stretch/>
        </p:blipFill>
        <p:spPr>
          <a:xfrm>
            <a:off x="4317814" y="4059571"/>
            <a:ext cx="4840639" cy="2657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l="408" b="5527"/>
          <a:stretch/>
        </p:blipFill>
        <p:spPr>
          <a:xfrm rot="208133">
            <a:off x="9271418" y="2822443"/>
            <a:ext cx="2678766" cy="3815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1155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b="1" dirty="0" smtClean="0"/>
              <a:t>BUDGET USE  2014 AND UP TO JUNE 2015</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8103906"/>
              </p:ext>
            </p:extLst>
          </p:nvPr>
        </p:nvGraphicFramePr>
        <p:xfrm>
          <a:off x="986731" y="1839626"/>
          <a:ext cx="5504222" cy="1599032"/>
        </p:xfrm>
        <a:graphic>
          <a:graphicData uri="http://schemas.openxmlformats.org/drawingml/2006/table">
            <a:tbl>
              <a:tblPr firstRow="1" firstCol="1" bandRow="1">
                <a:tableStyleId>{5C22544A-7EE6-4342-B048-85BDC9FD1C3A}</a:tableStyleId>
              </a:tblPr>
              <a:tblGrid>
                <a:gridCol w="1353910"/>
                <a:gridCol w="1198355"/>
                <a:gridCol w="1220680"/>
                <a:gridCol w="1220680"/>
                <a:gridCol w="510597"/>
              </a:tblGrid>
              <a:tr h="528780">
                <a:tc>
                  <a:txBody>
                    <a:bodyPr/>
                    <a:lstStyle/>
                    <a:p>
                      <a:pPr algn="ctr">
                        <a:lnSpc>
                          <a:spcPct val="115000"/>
                        </a:lnSpc>
                        <a:spcAft>
                          <a:spcPts val="0"/>
                        </a:spcAft>
                      </a:pPr>
                      <a:r>
                        <a:rPr lang="fr-FR" sz="1100" dirty="0">
                          <a:effectLst/>
                        </a:rPr>
                        <a:t>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  Budget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  Total Expenditure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  Balance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7563">
                <a:tc>
                  <a:txBody>
                    <a:bodyPr/>
                    <a:lstStyle/>
                    <a:p>
                      <a:pPr algn="l">
                        <a:lnSpc>
                          <a:spcPct val="115000"/>
                        </a:lnSpc>
                        <a:spcAft>
                          <a:spcPts val="0"/>
                        </a:spcAft>
                      </a:pPr>
                      <a:r>
                        <a:rPr lang="fr-FR" sz="1100" dirty="0">
                          <a:effectLst/>
                        </a:rPr>
                        <a:t>Total Activity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928 180,00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893 537,34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34 642,66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96,30%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7563">
                <a:tc>
                  <a:txBody>
                    <a:bodyPr/>
                    <a:lstStyle/>
                    <a:p>
                      <a:pPr algn="l">
                        <a:lnSpc>
                          <a:spcPct val="115000"/>
                        </a:lnSpc>
                        <a:spcAft>
                          <a:spcPts val="0"/>
                        </a:spcAft>
                      </a:pPr>
                      <a:r>
                        <a:rPr lang="fr-FR" sz="1100" dirty="0">
                          <a:effectLst/>
                        </a:rPr>
                        <a:t>Total Activity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84 600,00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82 737,50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1 862,50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97,80%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7563">
                <a:tc>
                  <a:txBody>
                    <a:bodyPr/>
                    <a:lstStyle/>
                    <a:p>
                      <a:pPr algn="l">
                        <a:lnSpc>
                          <a:spcPct val="115000"/>
                        </a:lnSpc>
                        <a:spcAft>
                          <a:spcPts val="0"/>
                        </a:spcAft>
                      </a:pPr>
                      <a:r>
                        <a:rPr lang="fr-FR" sz="1100" dirty="0">
                          <a:effectLst/>
                        </a:rPr>
                        <a:t>Total Activity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47 820,00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44 146,40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3 673,60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92,30%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7563">
                <a:tc>
                  <a:txBody>
                    <a:bodyPr/>
                    <a:lstStyle/>
                    <a:p>
                      <a:pPr algn="l">
                        <a:lnSpc>
                          <a:spcPct val="115000"/>
                        </a:lnSpc>
                        <a:spcAft>
                          <a:spcPts val="0"/>
                        </a:spcAft>
                      </a:pPr>
                      <a:r>
                        <a:rPr lang="fr-FR" sz="1100">
                          <a:effectLst/>
                        </a:rPr>
                        <a:t>Total Year 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1 060 600,00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1 020 421,24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40 178,91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dirty="0">
                          <a:effectLst/>
                        </a:rPr>
                        <a:t>96,20%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22197004"/>
              </p:ext>
            </p:extLst>
          </p:nvPr>
        </p:nvGraphicFramePr>
        <p:xfrm>
          <a:off x="3193960" y="4237147"/>
          <a:ext cx="6134145" cy="1809473"/>
        </p:xfrm>
        <a:graphic>
          <a:graphicData uri="http://schemas.openxmlformats.org/drawingml/2006/table">
            <a:tbl>
              <a:tblPr firstRow="1" firstCol="1" bandRow="1">
                <a:tableStyleId>{5C22544A-7EE6-4342-B048-85BDC9FD1C3A}</a:tableStyleId>
              </a:tblPr>
              <a:tblGrid>
                <a:gridCol w="1488848"/>
                <a:gridCol w="1317733"/>
                <a:gridCol w="1347526"/>
                <a:gridCol w="1347526"/>
                <a:gridCol w="632512"/>
              </a:tblGrid>
              <a:tr h="603157">
                <a:tc>
                  <a:txBody>
                    <a:bodyPr/>
                    <a:lstStyle/>
                    <a:p>
                      <a:pPr algn="ctr">
                        <a:lnSpc>
                          <a:spcPct val="115000"/>
                        </a:lnSpc>
                        <a:spcAft>
                          <a:spcPts val="0"/>
                        </a:spcAft>
                      </a:pPr>
                      <a:r>
                        <a:rPr lang="fr-FR" sz="1100" dirty="0">
                          <a:effectLst/>
                        </a:rPr>
                        <a:t>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  Budget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  Total Expenditure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  Balance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1579">
                <a:tc>
                  <a:txBody>
                    <a:bodyPr/>
                    <a:lstStyle/>
                    <a:p>
                      <a:pPr algn="l">
                        <a:lnSpc>
                          <a:spcPct val="115000"/>
                        </a:lnSpc>
                        <a:spcAft>
                          <a:spcPts val="0"/>
                        </a:spcAft>
                      </a:pPr>
                      <a:r>
                        <a:rPr lang="fr-FR" sz="1100" dirty="0">
                          <a:effectLst/>
                        </a:rPr>
                        <a:t>Total Activity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992 000,00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641 903,20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350 096,80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64,70%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1579">
                <a:tc>
                  <a:txBody>
                    <a:bodyPr/>
                    <a:lstStyle/>
                    <a:p>
                      <a:pPr algn="l">
                        <a:lnSpc>
                          <a:spcPct val="115000"/>
                        </a:lnSpc>
                        <a:spcAft>
                          <a:spcPts val="0"/>
                        </a:spcAft>
                      </a:pPr>
                      <a:r>
                        <a:rPr lang="fr-FR" sz="1100" dirty="0">
                          <a:effectLst/>
                        </a:rPr>
                        <a:t>Total Activity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406 500,00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99 042,13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307 457,87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24,40%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1579">
                <a:tc>
                  <a:txBody>
                    <a:bodyPr/>
                    <a:lstStyle/>
                    <a:p>
                      <a:pPr algn="l">
                        <a:lnSpc>
                          <a:spcPct val="115000"/>
                        </a:lnSpc>
                        <a:spcAft>
                          <a:spcPts val="0"/>
                        </a:spcAft>
                      </a:pPr>
                      <a:r>
                        <a:rPr lang="fr-FR" sz="1100">
                          <a:effectLst/>
                        </a:rPr>
                        <a:t>Total Activity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30 000,00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9 632,19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20 367,81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a:effectLst/>
                        </a:rPr>
                        <a:t>32,10%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1579">
                <a:tc>
                  <a:txBody>
                    <a:bodyPr/>
                    <a:lstStyle/>
                    <a:p>
                      <a:pPr algn="l">
                        <a:lnSpc>
                          <a:spcPct val="115000"/>
                        </a:lnSpc>
                        <a:spcAft>
                          <a:spcPts val="0"/>
                        </a:spcAft>
                      </a:pPr>
                      <a:r>
                        <a:rPr lang="fr-FR" sz="1100">
                          <a:effectLst/>
                        </a:rPr>
                        <a:t>Total Year 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1 428 500 00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750 577,52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Aft>
                          <a:spcPts val="0"/>
                        </a:spcAft>
                      </a:pPr>
                      <a:r>
                        <a:rPr lang="fr-FR" sz="1100">
                          <a:effectLst/>
                        </a:rPr>
                        <a:t>           677 922,48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100" dirty="0">
                          <a:effectLst/>
                        </a:rPr>
                        <a:t>52,50%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pic>
        <p:nvPicPr>
          <p:cNvPr id="6" name="Picture 5"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829067" y="-102875"/>
            <a:ext cx="1362933" cy="1247608"/>
          </a:xfrm>
          <a:prstGeom prst="rect">
            <a:avLst/>
          </a:prstGeom>
        </p:spPr>
      </p:pic>
    </p:spTree>
    <p:extLst>
      <p:ext uri="{BB962C8B-B14F-4D97-AF65-F5344CB8AC3E}">
        <p14:creationId xmlns:p14="http://schemas.microsoft.com/office/powerpoint/2010/main" val="2474490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58"/>
            <a:ext cx="12192000" cy="5016758"/>
          </a:xfrm>
          <a:prstGeom prst="rect">
            <a:avLst/>
          </a:prstGeom>
          <a:noFill/>
        </p:spPr>
        <p:txBody>
          <a:bodyPr wrap="square" rtlCol="0">
            <a:spAutoFit/>
          </a:bodyPr>
          <a:lstStyle/>
          <a:p>
            <a:r>
              <a:rPr lang="pt-PT" sz="3200" b="1" dirty="0" smtClean="0">
                <a:solidFill>
                  <a:srgbClr val="FF0000"/>
                </a:solidFill>
              </a:rPr>
              <a:t>FUTURE PLANS</a:t>
            </a:r>
            <a:endParaRPr lang="en-ZA" b="1" dirty="0" smtClean="0">
              <a:solidFill>
                <a:srgbClr val="FF0000"/>
              </a:solidFill>
            </a:endParaRPr>
          </a:p>
          <a:p>
            <a:pPr marL="285750" indent="-285750">
              <a:buFont typeface="Wingdings" panose="05000000000000000000" pitchFamily="2" charset="2"/>
              <a:buChar char="Ø"/>
            </a:pPr>
            <a:r>
              <a:rPr lang="pt-PT" sz="3200" b="1" dirty="0" smtClean="0"/>
              <a:t>CONPREC OPERATIONALIZATION</a:t>
            </a:r>
          </a:p>
          <a:p>
            <a:pPr marL="285750" indent="-285750">
              <a:buFont typeface="Wingdings" panose="05000000000000000000" pitchFamily="2" charset="2"/>
              <a:buChar char="Ø"/>
            </a:pPr>
            <a:r>
              <a:rPr lang="pt-PT" sz="3200" b="1" dirty="0" smtClean="0"/>
              <a:t>EQUIPEMENT INSTALLATION </a:t>
            </a:r>
          </a:p>
          <a:p>
            <a:pPr marL="285750" indent="-285750">
              <a:buFont typeface="Wingdings" panose="05000000000000000000" pitchFamily="2" charset="2"/>
              <a:buChar char="Ø"/>
            </a:pPr>
            <a:r>
              <a:rPr lang="pt-PT" sz="3200" b="1" dirty="0" smtClean="0"/>
              <a:t>OPERATIONALIZATION OF THE EWS PLATFORMS</a:t>
            </a:r>
          </a:p>
          <a:p>
            <a:pPr marL="285750" indent="-285750">
              <a:buFont typeface="Wingdings" panose="05000000000000000000" pitchFamily="2" charset="2"/>
              <a:buChar char="Ø"/>
            </a:pPr>
            <a:r>
              <a:rPr lang="pt-PT" sz="3200" b="1" dirty="0" smtClean="0"/>
              <a:t>CREATION OF NATIONAL NETWORK FIREBRIGADES AND COASTAL GUARDS</a:t>
            </a:r>
          </a:p>
          <a:p>
            <a:pPr marL="285750" indent="-285750">
              <a:buFont typeface="Wingdings" panose="05000000000000000000" pitchFamily="2" charset="2"/>
              <a:buChar char="Ø"/>
            </a:pPr>
            <a:r>
              <a:rPr lang="pt-PT" sz="3200" b="1" dirty="0" smtClean="0"/>
              <a:t>CREATION OF NATIONAL NETWORKS OF LOCAL COMMITTEES</a:t>
            </a:r>
          </a:p>
          <a:p>
            <a:pPr marL="285750" indent="-285750">
              <a:buFont typeface="Wingdings" panose="05000000000000000000" pitchFamily="2" charset="2"/>
              <a:buChar char="Ø"/>
            </a:pPr>
            <a:r>
              <a:rPr lang="pt-PT" sz="3200" b="1" dirty="0"/>
              <a:t>ORGANISATION </a:t>
            </a:r>
            <a:r>
              <a:rPr lang="pt-PT" sz="3200" b="1" dirty="0" smtClean="0"/>
              <a:t> AND DEVELOPMENT </a:t>
            </a:r>
            <a:r>
              <a:rPr lang="pt-PT" sz="3200" b="1" dirty="0"/>
              <a:t>OF DRR </a:t>
            </a:r>
            <a:r>
              <a:rPr lang="pt-PT" sz="3200" b="1" dirty="0" smtClean="0"/>
              <a:t>POLICY FOR HUMANITARIAN INTERVENTION IN THE COUNTRY</a:t>
            </a:r>
          </a:p>
          <a:p>
            <a:pPr marL="285750" indent="-285750">
              <a:buFont typeface="Wingdings" panose="05000000000000000000" pitchFamily="2" charset="2"/>
              <a:buChar char="Ø"/>
            </a:pPr>
            <a:r>
              <a:rPr lang="pt-PT" sz="3200" b="1" dirty="0" smtClean="0"/>
              <a:t>ACQUISITION OF AN EMERGENCY STOCK</a:t>
            </a:r>
            <a:endParaRPr lang="pt-PT" sz="3200" b="1" dirty="0"/>
          </a:p>
        </p:txBody>
      </p:sp>
      <p:pic>
        <p:nvPicPr>
          <p:cNvPr id="17" name="Picture 16"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792496" y="-176713"/>
            <a:ext cx="1581151" cy="14473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0372">
            <a:off x="86326" y="5500576"/>
            <a:ext cx="4072271" cy="2714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8142">
            <a:off x="7721538" y="4987342"/>
            <a:ext cx="4037122" cy="2691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538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4430">
            <a:off x="6678304" y="3088300"/>
            <a:ext cx="4133745" cy="2755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76223" y="1017177"/>
            <a:ext cx="8965596" cy="954107"/>
          </a:xfrm>
          <a:prstGeom prst="rect">
            <a:avLst/>
          </a:prstGeom>
          <a:noFill/>
        </p:spPr>
        <p:txBody>
          <a:bodyPr wrap="none" rtlCol="0">
            <a:spAutoFit/>
          </a:bodyPr>
          <a:lstStyle/>
          <a:p>
            <a:r>
              <a:rPr lang="en-GB" sz="2800" b="1" dirty="0"/>
              <a:t>Strengthening </a:t>
            </a:r>
            <a:r>
              <a:rPr lang="en-GB" sz="2800" b="1" dirty="0" smtClean="0"/>
              <a:t>the National DRR communication system for </a:t>
            </a:r>
          </a:p>
          <a:p>
            <a:r>
              <a:rPr lang="en-GB" sz="2800" b="1" dirty="0" smtClean="0"/>
              <a:t>the</a:t>
            </a:r>
            <a:r>
              <a:rPr lang="pt-PT" sz="2800" b="1" dirty="0" smtClean="0"/>
              <a:t> Center of Operations and Emergency</a:t>
            </a:r>
            <a:r>
              <a:rPr lang="en-GB" sz="2800" b="1" dirty="0" smtClean="0"/>
              <a:t> </a:t>
            </a:r>
            <a:endParaRPr lang="pt-PT" sz="2800" b="1" dirty="0"/>
          </a:p>
        </p:txBody>
      </p:sp>
      <p:sp>
        <p:nvSpPr>
          <p:cNvPr id="5" name="TextBox 4"/>
          <p:cNvSpPr txBox="1"/>
          <p:nvPr/>
        </p:nvSpPr>
        <p:spPr>
          <a:xfrm>
            <a:off x="0" y="-30398"/>
            <a:ext cx="12192000" cy="584775"/>
          </a:xfrm>
          <a:prstGeom prst="rect">
            <a:avLst/>
          </a:prstGeom>
          <a:noFill/>
        </p:spPr>
        <p:txBody>
          <a:bodyPr wrap="square" rtlCol="0">
            <a:spAutoFit/>
          </a:bodyPr>
          <a:lstStyle/>
          <a:p>
            <a:r>
              <a:rPr lang="pt-PT" sz="3200" b="1" dirty="0" smtClean="0"/>
              <a:t>FUTURE PLANS</a:t>
            </a:r>
            <a:endParaRPr lang="pt-PT" dirty="0"/>
          </a:p>
        </p:txBody>
      </p:sp>
      <p:sp>
        <p:nvSpPr>
          <p:cNvPr id="6" name="TextBox 5"/>
          <p:cNvSpPr txBox="1"/>
          <p:nvPr/>
        </p:nvSpPr>
        <p:spPr>
          <a:xfrm>
            <a:off x="297979" y="2133554"/>
            <a:ext cx="7283212" cy="830997"/>
          </a:xfrm>
          <a:prstGeom prst="rect">
            <a:avLst/>
          </a:prstGeom>
          <a:noFill/>
        </p:spPr>
        <p:txBody>
          <a:bodyPr wrap="none" rtlCol="0">
            <a:spAutoFit/>
          </a:bodyPr>
          <a:lstStyle/>
          <a:p>
            <a:r>
              <a:rPr lang="pt-PT" sz="2400" b="1" dirty="0" smtClean="0"/>
              <a:t>Acquire  means for implementation of the CADRI report</a:t>
            </a:r>
          </a:p>
          <a:p>
            <a:r>
              <a:rPr lang="pt-PT" sz="2400" b="1" dirty="0"/>
              <a:t>a</a:t>
            </a:r>
            <a:r>
              <a:rPr lang="pt-PT" sz="2400" b="1" dirty="0" smtClean="0"/>
              <a:t>nd framework of action</a:t>
            </a:r>
            <a:endParaRPr lang="pt-PT" sz="2400" b="1" dirty="0"/>
          </a:p>
        </p:txBody>
      </p:sp>
      <p:sp>
        <p:nvSpPr>
          <p:cNvPr id="12" name="Right Arrow 11"/>
          <p:cNvSpPr/>
          <p:nvPr/>
        </p:nvSpPr>
        <p:spPr>
          <a:xfrm>
            <a:off x="53039" y="2164834"/>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ight Arrow 14"/>
          <p:cNvSpPr/>
          <p:nvPr/>
        </p:nvSpPr>
        <p:spPr>
          <a:xfrm>
            <a:off x="53039" y="1160049"/>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26" y="3349207"/>
            <a:ext cx="3969595" cy="2643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UNDP CIRDA Country Program Managers Workshop - PowerPoint"/>
          <p:cNvPicPr>
            <a:picLocks noChangeAspect="1"/>
          </p:cNvPicPr>
          <p:nvPr/>
        </p:nvPicPr>
        <p:blipFill rotWithShape="1">
          <a:blip r:embed="rId4">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spTree>
    <p:extLst>
      <p:ext uri="{BB962C8B-B14F-4D97-AF65-F5344CB8AC3E}">
        <p14:creationId xmlns:p14="http://schemas.microsoft.com/office/powerpoint/2010/main" val="1722317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b="1" dirty="0" smtClean="0"/>
              <a:t>OPPORTUNITIES</a:t>
            </a:r>
            <a:endParaRPr lang="en-US" b="1" dirty="0"/>
          </a:p>
        </p:txBody>
      </p:sp>
      <p:sp>
        <p:nvSpPr>
          <p:cNvPr id="3" name="Content Placeholder 2"/>
          <p:cNvSpPr>
            <a:spLocks noGrp="1"/>
          </p:cNvSpPr>
          <p:nvPr>
            <p:ph idx="1"/>
          </p:nvPr>
        </p:nvSpPr>
        <p:spPr/>
        <p:txBody>
          <a:bodyPr/>
          <a:lstStyle/>
          <a:p>
            <a:r>
              <a:rPr lang="pt-PT" b="1" dirty="0" smtClean="0"/>
              <a:t>ENGAGEMENT OF  LOCAL COMMUNITIES TO CHANGE BEHAVIOUR</a:t>
            </a:r>
          </a:p>
          <a:p>
            <a:r>
              <a:rPr lang="pt-PT" b="1" dirty="0" smtClean="0"/>
              <a:t>POSSIBILITY OF PARTNERSHIP WITH PRIVATE SECTOR</a:t>
            </a:r>
          </a:p>
          <a:p>
            <a:r>
              <a:rPr lang="pt-PT" b="1" dirty="0" smtClean="0"/>
              <a:t>MAINSTREAMING AT NATIONAL LEVEL OF ALL DRR RELATED PROJECTS</a:t>
            </a:r>
          </a:p>
          <a:p>
            <a:r>
              <a:rPr lang="pt-PT" b="1" dirty="0" smtClean="0"/>
              <a:t>CREATION OF A NATIONAL  EMERGENCY FUND FOR SUSTAINABILITY OF THIS INTERVENTION</a:t>
            </a:r>
          </a:p>
          <a:p>
            <a:r>
              <a:rPr lang="pt-PT" b="1" dirty="0" smtClean="0"/>
              <a:t>SOUTH-SOUTH COLLABORATION ( BRAZIL AND MOZAMBIQUE)</a:t>
            </a:r>
          </a:p>
          <a:p>
            <a:r>
              <a:rPr lang="pt-PT" b="1" dirty="0" smtClean="0"/>
              <a:t>FUNDS MOBILIZATION </a:t>
            </a:r>
            <a:endParaRPr lang="en-US" b="1" dirty="0"/>
          </a:p>
        </p:txBody>
      </p:sp>
      <p:pic>
        <p:nvPicPr>
          <p:cNvPr id="4" name="Picture 3"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829067" y="-102875"/>
            <a:ext cx="1362933" cy="1247608"/>
          </a:xfrm>
          <a:prstGeom prst="rect">
            <a:avLst/>
          </a:prstGeom>
        </p:spPr>
      </p:pic>
    </p:spTree>
    <p:extLst>
      <p:ext uri="{BB962C8B-B14F-4D97-AF65-F5344CB8AC3E}">
        <p14:creationId xmlns:p14="http://schemas.microsoft.com/office/powerpoint/2010/main" val="4160604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1325563"/>
          </a:xfrm>
        </p:spPr>
        <p:txBody>
          <a:bodyPr/>
          <a:lstStyle/>
          <a:p>
            <a:endParaRPr lang="en-ZA" b="1" dirty="0"/>
          </a:p>
        </p:txBody>
      </p:sp>
      <p:pic>
        <p:nvPicPr>
          <p:cNvPr id="5" name="Picture 4"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062" y="1628775"/>
            <a:ext cx="5857875" cy="3600450"/>
          </a:xfrm>
          <a:prstGeom prst="rect">
            <a:avLst/>
          </a:prstGeom>
        </p:spPr>
      </p:pic>
    </p:spTree>
    <p:extLst>
      <p:ext uri="{BB962C8B-B14F-4D97-AF65-F5344CB8AC3E}">
        <p14:creationId xmlns:p14="http://schemas.microsoft.com/office/powerpoint/2010/main" val="1621947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São Tomé and Príncipe </a:t>
            </a:r>
            <a:r>
              <a:rPr lang="en-US" dirty="0" smtClean="0"/>
              <a:t>: small island state- 1001 km2.  about 200.000 inhabitants</a:t>
            </a:r>
          </a:p>
          <a:p>
            <a:r>
              <a:rPr lang="en-US" dirty="0" smtClean="0"/>
              <a:t>particularly </a:t>
            </a:r>
            <a:r>
              <a:rPr lang="en-US" dirty="0"/>
              <a:t>vulnerable to climate-related hazards such as floods, flash floods and storms. </a:t>
            </a:r>
            <a:endParaRPr lang="en-US" dirty="0" smtClean="0"/>
          </a:p>
          <a:p>
            <a:r>
              <a:rPr lang="en-US" dirty="0" smtClean="0"/>
              <a:t>Increasing </a:t>
            </a:r>
            <a:r>
              <a:rPr lang="en-US" dirty="0"/>
              <a:t>frequency and severity of flash floods, severe storms (hail, thunder, lightning and violent winds) and drought episodes, and their impacts on sectors such as agriculture, fisheries, as well as infrastructures mostly located  in coastal areas have increasingly adverse effects on the development of the country. </a:t>
            </a:r>
          </a:p>
          <a:p>
            <a:pPr marL="0" indent="0">
              <a:buNone/>
            </a:pPr>
            <a:endParaRPr lang="en-US" dirty="0"/>
          </a:p>
          <a:p>
            <a:r>
              <a:rPr lang="en-US" dirty="0"/>
              <a:t>E</a:t>
            </a:r>
            <a:r>
              <a:rPr lang="en-US" dirty="0" smtClean="0"/>
              <a:t>xposure </a:t>
            </a:r>
            <a:r>
              <a:rPr lang="en-US" dirty="0"/>
              <a:t>to natural hazards, including those related to climate variability and change, is compounded by the level of poverty of its population: 43.5% of the population in São Tomé and Príncipe live under 1.25USD/ day (2010). A small island developing state, São Tomé and Principe has a Human Development Index value of 0.558 - which is in the medium human development category - positioning the country at 142 out of 187 countries and territories in 2013.</a:t>
            </a:r>
          </a:p>
          <a:p>
            <a:endParaRPr lang="en-US" dirty="0"/>
          </a:p>
        </p:txBody>
      </p:sp>
      <p:pic>
        <p:nvPicPr>
          <p:cNvPr id="4" name="Picture 3"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21114" y="0"/>
            <a:ext cx="1581151" cy="1447361"/>
          </a:xfrm>
          <a:prstGeom prst="rect">
            <a:avLst/>
          </a:prstGeom>
        </p:spPr>
      </p:pic>
    </p:spTree>
    <p:extLst>
      <p:ext uri="{BB962C8B-B14F-4D97-AF65-F5344CB8AC3E}">
        <p14:creationId xmlns:p14="http://schemas.microsoft.com/office/powerpoint/2010/main" val="262522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dirty="0"/>
              <a:t>The capacity of the country to reduce and manage disaster and climate risk, and to adapt to climate change cannot be decoupled from addressing its socio-economic developmental challenges effectively</a:t>
            </a:r>
            <a:r>
              <a:rPr lang="en-US" dirty="0" smtClean="0"/>
              <a:t>.</a:t>
            </a:r>
          </a:p>
          <a:p>
            <a:r>
              <a:rPr lang="en-US" dirty="0" smtClean="0"/>
              <a:t> </a:t>
            </a:r>
            <a:r>
              <a:rPr lang="en-US" dirty="0"/>
              <a:t>The Government of São Tomé and Príncipe showed willingness and potential to move from a reactive approach to a more proactive risk reduction and adaptation approach. </a:t>
            </a:r>
            <a:endParaRPr lang="en-US" dirty="0" smtClean="0"/>
          </a:p>
          <a:p>
            <a:r>
              <a:rPr lang="en-US" dirty="0" smtClean="0"/>
              <a:t> </a:t>
            </a:r>
            <a:r>
              <a:rPr lang="en-US" dirty="0"/>
              <a:t>São Tomé and Príncipe ratified the UNFCCC on 26 September 1996, became signatory to the Kyoto Protocol and submitted its NAPA to the UNFCCC Secretariat in December 2006. </a:t>
            </a:r>
            <a:endParaRPr lang="en-US" dirty="0" smtClean="0"/>
          </a:p>
          <a:p>
            <a:r>
              <a:rPr lang="en-US" dirty="0" smtClean="0"/>
              <a:t>STP is </a:t>
            </a:r>
            <a:r>
              <a:rPr lang="en-US" dirty="0"/>
              <a:t>a signatory of the Hyogo Framework for Action (HFA) 2005-2015 and the Sendai Framework for Disaster Risk Reduction (2015-2030), the internationally-endorsed framework for reducing disaster risk.  </a:t>
            </a:r>
          </a:p>
          <a:p>
            <a:endParaRPr lang="en-US" dirty="0"/>
          </a:p>
        </p:txBody>
      </p:sp>
      <p:pic>
        <p:nvPicPr>
          <p:cNvPr id="4" name="Picture 3"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21114" y="0"/>
            <a:ext cx="1581151" cy="1447361"/>
          </a:xfrm>
          <a:prstGeom prst="rect">
            <a:avLst/>
          </a:prstGeom>
        </p:spPr>
      </p:pic>
    </p:spTree>
    <p:extLst>
      <p:ext uri="{BB962C8B-B14F-4D97-AF65-F5344CB8AC3E}">
        <p14:creationId xmlns:p14="http://schemas.microsoft.com/office/powerpoint/2010/main" val="328793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42412" y="1678889"/>
            <a:ext cx="2110962" cy="9144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6613159" y="1678889"/>
            <a:ext cx="2111116" cy="899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CaixaDeTexto 9"/>
          <p:cNvSpPr txBox="1"/>
          <p:nvPr/>
        </p:nvSpPr>
        <p:spPr>
          <a:xfrm>
            <a:off x="3942412" y="1766757"/>
            <a:ext cx="2110962" cy="738664"/>
          </a:xfrm>
          <a:prstGeom prst="rect">
            <a:avLst/>
          </a:prstGeom>
          <a:noFill/>
        </p:spPr>
        <p:txBody>
          <a:bodyPr wrap="none" rtlCol="0">
            <a:spAutoFit/>
          </a:bodyPr>
          <a:lstStyle/>
          <a:p>
            <a:pPr lvl="0" algn="ctr"/>
            <a:r>
              <a:rPr lang="en-ZA" sz="1400" dirty="0">
                <a:solidFill>
                  <a:schemeClr val="bg1"/>
                </a:solidFill>
              </a:rPr>
              <a:t>Ministry of </a:t>
            </a:r>
            <a:r>
              <a:rPr lang="en-ZA" sz="1400" dirty="0" smtClean="0">
                <a:solidFill>
                  <a:schemeClr val="bg1"/>
                </a:solidFill>
              </a:rPr>
              <a:t>Infrastructure, </a:t>
            </a:r>
          </a:p>
          <a:p>
            <a:pPr lvl="0" algn="ctr"/>
            <a:r>
              <a:rPr lang="en-ZA" sz="1400" dirty="0" smtClean="0">
                <a:solidFill>
                  <a:schemeClr val="bg1"/>
                </a:solidFill>
              </a:rPr>
              <a:t>Natural resources</a:t>
            </a:r>
          </a:p>
          <a:p>
            <a:pPr lvl="0" algn="ctr"/>
            <a:r>
              <a:rPr lang="en-ZA" sz="1400" dirty="0" smtClean="0">
                <a:solidFill>
                  <a:schemeClr val="bg1"/>
                </a:solidFill>
              </a:rPr>
              <a:t>and Environment</a:t>
            </a:r>
            <a:endParaRPr lang="pt-PT" dirty="0">
              <a:solidFill>
                <a:schemeClr val="bg1"/>
              </a:solidFill>
            </a:endParaRPr>
          </a:p>
        </p:txBody>
      </p:sp>
      <p:sp>
        <p:nvSpPr>
          <p:cNvPr id="11" name="CaixaDeTexto 10"/>
          <p:cNvSpPr txBox="1"/>
          <p:nvPr/>
        </p:nvSpPr>
        <p:spPr>
          <a:xfrm>
            <a:off x="6872601" y="1866984"/>
            <a:ext cx="1592231" cy="523220"/>
          </a:xfrm>
          <a:prstGeom prst="rect">
            <a:avLst/>
          </a:prstGeom>
          <a:noFill/>
        </p:spPr>
        <p:txBody>
          <a:bodyPr wrap="none" rtlCol="0">
            <a:spAutoFit/>
          </a:bodyPr>
          <a:lstStyle/>
          <a:p>
            <a:pPr lvl="0" algn="ctr"/>
            <a:r>
              <a:rPr lang="en-ZA" sz="1400" dirty="0">
                <a:solidFill>
                  <a:schemeClr val="bg1"/>
                </a:solidFill>
              </a:rPr>
              <a:t>Ministry of </a:t>
            </a:r>
            <a:r>
              <a:rPr lang="en-ZA" sz="1400" dirty="0" smtClean="0">
                <a:solidFill>
                  <a:schemeClr val="bg1"/>
                </a:solidFill>
              </a:rPr>
              <a:t>Internal</a:t>
            </a:r>
          </a:p>
          <a:p>
            <a:pPr lvl="0" algn="ctr"/>
            <a:r>
              <a:rPr lang="en-ZA" sz="1400" dirty="0" smtClean="0">
                <a:solidFill>
                  <a:schemeClr val="bg1"/>
                </a:solidFill>
              </a:rPr>
              <a:t> Affairs</a:t>
            </a:r>
            <a:endParaRPr lang="pt-PT" dirty="0">
              <a:solidFill>
                <a:schemeClr val="bg1"/>
              </a:solidFill>
            </a:endParaRPr>
          </a:p>
        </p:txBody>
      </p:sp>
      <p:sp>
        <p:nvSpPr>
          <p:cNvPr id="17" name="Forme libre 66"/>
          <p:cNvSpPr/>
          <p:nvPr/>
        </p:nvSpPr>
        <p:spPr>
          <a:xfrm>
            <a:off x="2341907" y="3080924"/>
            <a:ext cx="1126990" cy="731222"/>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kern="1200" dirty="0" err="1" smtClean="0"/>
              <a:t>Meteo</a:t>
            </a:r>
            <a:r>
              <a:rPr lang="en-ZA" sz="1700" kern="1200" dirty="0" smtClean="0"/>
              <a:t> Institute</a:t>
            </a:r>
            <a:endParaRPr lang="en-ZA" sz="1700" kern="1200" dirty="0"/>
          </a:p>
        </p:txBody>
      </p:sp>
      <p:sp>
        <p:nvSpPr>
          <p:cNvPr id="18" name="Forme libre 66"/>
          <p:cNvSpPr/>
          <p:nvPr/>
        </p:nvSpPr>
        <p:spPr>
          <a:xfrm>
            <a:off x="276178" y="3080924"/>
            <a:ext cx="1308142" cy="625546"/>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700" kern="1200" dirty="0" smtClean="0"/>
              <a:t>Directorate Environment.</a:t>
            </a:r>
            <a:endParaRPr lang="en-ZA" sz="1700" kern="1200" dirty="0"/>
          </a:p>
        </p:txBody>
      </p:sp>
      <p:sp>
        <p:nvSpPr>
          <p:cNvPr id="19" name="Forme libre 66"/>
          <p:cNvSpPr/>
          <p:nvPr/>
        </p:nvSpPr>
        <p:spPr>
          <a:xfrm>
            <a:off x="293451" y="5610611"/>
            <a:ext cx="1126990" cy="648637"/>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400" dirty="0" smtClean="0"/>
              <a:t>Environmental Ecological Observatory</a:t>
            </a:r>
            <a:endParaRPr lang="en-ZA" sz="1400" kern="1200" dirty="0"/>
          </a:p>
        </p:txBody>
      </p:sp>
      <p:grpSp>
        <p:nvGrpSpPr>
          <p:cNvPr id="20" name="Groupe 5"/>
          <p:cNvGrpSpPr/>
          <p:nvPr/>
        </p:nvGrpSpPr>
        <p:grpSpPr>
          <a:xfrm>
            <a:off x="715774" y="-4140"/>
            <a:ext cx="9011030" cy="777863"/>
            <a:chOff x="4843" y="0"/>
            <a:chExt cx="9909760" cy="1260661"/>
          </a:xfrm>
        </p:grpSpPr>
        <p:sp>
          <p:nvSpPr>
            <p:cNvPr id="21" name="Rectangle à coins arrondis 6"/>
            <p:cNvSpPr/>
            <p:nvPr/>
          </p:nvSpPr>
          <p:spPr>
            <a:xfrm>
              <a:off x="4843" y="0"/>
              <a:ext cx="9909760" cy="126066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7"/>
            <p:cNvSpPr/>
            <p:nvPr/>
          </p:nvSpPr>
          <p:spPr>
            <a:xfrm>
              <a:off x="41767" y="36924"/>
              <a:ext cx="9835912" cy="1186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ZA" sz="3600" kern="1200" smtClean="0"/>
                <a:t>KEY IMPLENTING PARTNERS</a:t>
              </a:r>
              <a:endParaRPr lang="en-ZA" sz="3600" kern="1200" dirty="0"/>
            </a:p>
          </p:txBody>
        </p:sp>
      </p:grpSp>
      <p:sp>
        <p:nvSpPr>
          <p:cNvPr id="23" name="Forme libre 66"/>
          <p:cNvSpPr/>
          <p:nvPr/>
        </p:nvSpPr>
        <p:spPr>
          <a:xfrm>
            <a:off x="4226484" y="3080924"/>
            <a:ext cx="1370956" cy="729082"/>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400" kern="1200" dirty="0" smtClean="0"/>
              <a:t>Gen. Dire. Nat. Resource Energy</a:t>
            </a:r>
            <a:endParaRPr lang="en-ZA" sz="1400" kern="1200" dirty="0"/>
          </a:p>
        </p:txBody>
      </p:sp>
      <p:sp>
        <p:nvSpPr>
          <p:cNvPr id="24" name="Forme libre 66"/>
          <p:cNvSpPr/>
          <p:nvPr/>
        </p:nvSpPr>
        <p:spPr>
          <a:xfrm>
            <a:off x="10909300" y="3051514"/>
            <a:ext cx="1126990"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400" kern="1200" dirty="0" smtClean="0"/>
              <a:t>CONPREC</a:t>
            </a:r>
            <a:endParaRPr lang="en-ZA" sz="1400" kern="1200" dirty="0"/>
          </a:p>
        </p:txBody>
      </p:sp>
      <p:cxnSp>
        <p:nvCxnSpPr>
          <p:cNvPr id="28" name="Conexão reta unidirecional 27"/>
          <p:cNvCxnSpPr/>
          <p:nvPr/>
        </p:nvCxnSpPr>
        <p:spPr>
          <a:xfrm>
            <a:off x="839673" y="3682519"/>
            <a:ext cx="0" cy="610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Forme libre 66"/>
          <p:cNvSpPr/>
          <p:nvPr/>
        </p:nvSpPr>
        <p:spPr>
          <a:xfrm>
            <a:off x="7368060" y="4356100"/>
            <a:ext cx="1126990"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dirty="0" err="1"/>
              <a:t>Coast</a:t>
            </a:r>
            <a:r>
              <a:rPr lang="pt-PT" sz="1400" dirty="0"/>
              <a:t> </a:t>
            </a:r>
            <a:r>
              <a:rPr lang="pt-PT" sz="1400" dirty="0" err="1" smtClean="0"/>
              <a:t>Guard</a:t>
            </a:r>
            <a:r>
              <a:rPr lang="pt-PT" sz="1400" dirty="0" smtClean="0"/>
              <a:t> </a:t>
            </a:r>
            <a:r>
              <a:rPr lang="pt-PT" sz="1400" dirty="0" err="1" smtClean="0"/>
              <a:t>and</a:t>
            </a:r>
            <a:r>
              <a:rPr lang="pt-PT" sz="1400" dirty="0" smtClean="0"/>
              <a:t> </a:t>
            </a:r>
            <a:r>
              <a:rPr lang="pt-PT" sz="1400" dirty="0" err="1" smtClean="0"/>
              <a:t>Army</a:t>
            </a:r>
            <a:endParaRPr lang="en-ZA" sz="1400" kern="1200" dirty="0"/>
          </a:p>
        </p:txBody>
      </p:sp>
      <p:sp>
        <p:nvSpPr>
          <p:cNvPr id="30" name="Forme libre 66"/>
          <p:cNvSpPr/>
          <p:nvPr/>
        </p:nvSpPr>
        <p:spPr>
          <a:xfrm>
            <a:off x="8575185" y="4356100"/>
            <a:ext cx="1126990"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dirty="0" err="1" smtClean="0"/>
              <a:t>Firefighters</a:t>
            </a:r>
            <a:endParaRPr lang="en-ZA" sz="1400" kern="1200" dirty="0"/>
          </a:p>
        </p:txBody>
      </p:sp>
      <p:sp>
        <p:nvSpPr>
          <p:cNvPr id="31" name="Forme libre 66"/>
          <p:cNvSpPr/>
          <p:nvPr/>
        </p:nvSpPr>
        <p:spPr>
          <a:xfrm>
            <a:off x="9782310" y="4356100"/>
            <a:ext cx="1126990"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400" kern="1200" dirty="0" smtClean="0"/>
              <a:t>Red Cross</a:t>
            </a:r>
            <a:endParaRPr lang="en-ZA" sz="1400" kern="1200" dirty="0"/>
          </a:p>
        </p:txBody>
      </p:sp>
      <p:sp>
        <p:nvSpPr>
          <p:cNvPr id="32" name="Forme libre 66"/>
          <p:cNvSpPr/>
          <p:nvPr/>
        </p:nvSpPr>
        <p:spPr>
          <a:xfrm>
            <a:off x="10985500" y="4356100"/>
            <a:ext cx="1126990"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ZA" sz="1400" kern="1200" dirty="0" smtClean="0"/>
              <a:t>Civil </a:t>
            </a:r>
            <a:r>
              <a:rPr lang="en-ZA" sz="1400" kern="1200" dirty="0" err="1" smtClean="0"/>
              <a:t>Protetion</a:t>
            </a:r>
            <a:endParaRPr lang="en-ZA" sz="1400" kern="1200" dirty="0"/>
          </a:p>
        </p:txBody>
      </p:sp>
      <p:cxnSp>
        <p:nvCxnSpPr>
          <p:cNvPr id="35" name="Conexão em ângulos retos 34"/>
          <p:cNvCxnSpPr/>
          <p:nvPr/>
        </p:nvCxnSpPr>
        <p:spPr>
          <a:xfrm>
            <a:off x="8724275" y="2136089"/>
            <a:ext cx="2824720" cy="882020"/>
          </a:xfrm>
          <a:prstGeom prst="bentConnector3">
            <a:avLst>
              <a:gd name="adj1" fmla="val 101255"/>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orme libre 66"/>
          <p:cNvSpPr/>
          <p:nvPr/>
        </p:nvSpPr>
        <p:spPr>
          <a:xfrm>
            <a:off x="6160935" y="4356099"/>
            <a:ext cx="1126990"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dirty="0" smtClean="0"/>
              <a:t>CENOE</a:t>
            </a:r>
            <a:endParaRPr lang="en-ZA" sz="1400" kern="1200" dirty="0"/>
          </a:p>
        </p:txBody>
      </p:sp>
      <p:sp>
        <p:nvSpPr>
          <p:cNvPr id="40" name="Forme libre 66"/>
          <p:cNvSpPr/>
          <p:nvPr/>
        </p:nvSpPr>
        <p:spPr>
          <a:xfrm>
            <a:off x="3007943" y="4356099"/>
            <a:ext cx="961726"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dirty="0" err="1" smtClean="0"/>
              <a:t>Water</a:t>
            </a:r>
            <a:r>
              <a:rPr lang="pt-PT" sz="1400" dirty="0" smtClean="0"/>
              <a:t> </a:t>
            </a:r>
            <a:r>
              <a:rPr lang="pt-PT" sz="1400" dirty="0" err="1" smtClean="0"/>
              <a:t>Directorate</a:t>
            </a:r>
            <a:endParaRPr lang="en-ZA" sz="1400" kern="1200" dirty="0"/>
          </a:p>
        </p:txBody>
      </p:sp>
      <p:cxnSp>
        <p:nvCxnSpPr>
          <p:cNvPr id="42" name="Conexão em ângulos retos 41"/>
          <p:cNvCxnSpPr/>
          <p:nvPr/>
        </p:nvCxnSpPr>
        <p:spPr>
          <a:xfrm rot="10800000" flipV="1">
            <a:off x="6724430" y="3333260"/>
            <a:ext cx="4184870" cy="1000055"/>
          </a:xfrm>
          <a:prstGeom prst="bentConnector3">
            <a:avLst>
              <a:gd name="adj1" fmla="val 994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xão em ângulos retos 46"/>
          <p:cNvCxnSpPr/>
          <p:nvPr/>
        </p:nvCxnSpPr>
        <p:spPr>
          <a:xfrm rot="10800000" flipV="1">
            <a:off x="7823200" y="3483465"/>
            <a:ext cx="3086100" cy="872634"/>
          </a:xfrm>
          <a:prstGeom prst="bentConnector3">
            <a:avLst>
              <a:gd name="adj1" fmla="val 10020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xão em ângulos retos 49"/>
          <p:cNvCxnSpPr>
            <a:stCxn id="24" idx="3"/>
          </p:cNvCxnSpPr>
          <p:nvPr/>
        </p:nvCxnSpPr>
        <p:spPr>
          <a:xfrm flipH="1">
            <a:off x="9023179" y="3615009"/>
            <a:ext cx="1886121" cy="717284"/>
          </a:xfrm>
          <a:prstGeom prst="bentConnector3">
            <a:avLst>
              <a:gd name="adj1" fmla="val 998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xão em ângulos retos 52"/>
          <p:cNvCxnSpPr/>
          <p:nvPr/>
        </p:nvCxnSpPr>
        <p:spPr>
          <a:xfrm rot="10800000" flipV="1">
            <a:off x="10136636" y="3626911"/>
            <a:ext cx="1101595" cy="706403"/>
          </a:xfrm>
          <a:prstGeom prst="bentConnector3">
            <a:avLst>
              <a:gd name="adj1" fmla="val 1007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xão reta unidirecional 54"/>
          <p:cNvCxnSpPr/>
          <p:nvPr/>
        </p:nvCxnSpPr>
        <p:spPr>
          <a:xfrm>
            <a:off x="11710873" y="3706470"/>
            <a:ext cx="0" cy="610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Forme libre 66"/>
          <p:cNvSpPr/>
          <p:nvPr/>
        </p:nvSpPr>
        <p:spPr>
          <a:xfrm>
            <a:off x="4030965" y="4356099"/>
            <a:ext cx="964094"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dirty="0" err="1" smtClean="0"/>
              <a:t>Geology</a:t>
            </a:r>
            <a:r>
              <a:rPr lang="pt-PT" sz="1400" dirty="0" smtClean="0"/>
              <a:t> Mines </a:t>
            </a:r>
            <a:r>
              <a:rPr lang="pt-PT" sz="1400" dirty="0" err="1" smtClean="0"/>
              <a:t>Direc</a:t>
            </a:r>
            <a:r>
              <a:rPr lang="pt-PT" sz="1400" dirty="0" smtClean="0"/>
              <a:t>.</a:t>
            </a:r>
            <a:endParaRPr lang="en-ZA" sz="1400" kern="1200" dirty="0"/>
          </a:p>
        </p:txBody>
      </p:sp>
      <p:sp>
        <p:nvSpPr>
          <p:cNvPr id="57" name="Forme libre 66"/>
          <p:cNvSpPr/>
          <p:nvPr/>
        </p:nvSpPr>
        <p:spPr>
          <a:xfrm>
            <a:off x="5058559" y="4356099"/>
            <a:ext cx="1024209"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b="1" dirty="0" err="1" smtClean="0"/>
              <a:t>Energy</a:t>
            </a:r>
            <a:r>
              <a:rPr lang="pt-PT" sz="1400" b="1" dirty="0" smtClean="0"/>
              <a:t> </a:t>
            </a:r>
            <a:r>
              <a:rPr lang="pt-PT" sz="1400" b="1" dirty="0" err="1" smtClean="0"/>
              <a:t>Direc</a:t>
            </a:r>
            <a:r>
              <a:rPr lang="pt-PT" sz="1400" b="1" dirty="0" smtClean="0"/>
              <a:t>.</a:t>
            </a:r>
            <a:endParaRPr lang="en-ZA" sz="1400" kern="1200" dirty="0"/>
          </a:p>
        </p:txBody>
      </p:sp>
      <p:sp>
        <p:nvSpPr>
          <p:cNvPr id="58" name="Forme libre 66"/>
          <p:cNvSpPr/>
          <p:nvPr/>
        </p:nvSpPr>
        <p:spPr>
          <a:xfrm>
            <a:off x="3080028" y="5945284"/>
            <a:ext cx="961726"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dirty="0" err="1" smtClean="0"/>
              <a:t>Hidrology</a:t>
            </a:r>
            <a:r>
              <a:rPr lang="pt-PT" sz="1400" dirty="0" smtClean="0"/>
              <a:t> </a:t>
            </a:r>
            <a:r>
              <a:rPr lang="pt-PT" sz="1400" dirty="0" err="1" smtClean="0"/>
              <a:t>Dep</a:t>
            </a:r>
            <a:r>
              <a:rPr lang="pt-PT" sz="1400" dirty="0" smtClean="0"/>
              <a:t>.</a:t>
            </a:r>
            <a:endParaRPr lang="en-ZA" sz="1400" kern="1200" dirty="0"/>
          </a:p>
        </p:txBody>
      </p:sp>
      <p:sp>
        <p:nvSpPr>
          <p:cNvPr id="59" name="Forme libre 66"/>
          <p:cNvSpPr/>
          <p:nvPr/>
        </p:nvSpPr>
        <p:spPr>
          <a:xfrm>
            <a:off x="5302553" y="5964303"/>
            <a:ext cx="961726"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dirty="0" err="1" smtClean="0"/>
              <a:t>Analysis</a:t>
            </a:r>
            <a:endParaRPr lang="pt-PT" sz="1400" dirty="0" smtClean="0"/>
          </a:p>
          <a:p>
            <a:pPr lvl="0" algn="ctr" defTabSz="755650">
              <a:lnSpc>
                <a:spcPct val="90000"/>
              </a:lnSpc>
              <a:spcBef>
                <a:spcPct val="0"/>
              </a:spcBef>
              <a:spcAft>
                <a:spcPct val="35000"/>
              </a:spcAft>
            </a:pPr>
            <a:r>
              <a:rPr lang="pt-PT" sz="1400" dirty="0" smtClean="0"/>
              <a:t> </a:t>
            </a:r>
            <a:r>
              <a:rPr lang="pt-PT" sz="1400" dirty="0" err="1" smtClean="0"/>
              <a:t>Lab</a:t>
            </a:r>
            <a:r>
              <a:rPr lang="pt-PT" sz="1400" dirty="0" smtClean="0"/>
              <a:t>.</a:t>
            </a:r>
            <a:endParaRPr lang="en-ZA" sz="1400" kern="1200" dirty="0"/>
          </a:p>
        </p:txBody>
      </p:sp>
      <p:sp>
        <p:nvSpPr>
          <p:cNvPr id="60" name="Forme libre 66"/>
          <p:cNvSpPr/>
          <p:nvPr/>
        </p:nvSpPr>
        <p:spPr>
          <a:xfrm>
            <a:off x="4160333" y="5934930"/>
            <a:ext cx="961726"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PT" sz="1400" dirty="0" err="1" smtClean="0"/>
              <a:t>Water</a:t>
            </a:r>
            <a:r>
              <a:rPr lang="pt-PT" sz="1400" dirty="0" smtClean="0"/>
              <a:t> </a:t>
            </a:r>
          </a:p>
          <a:p>
            <a:pPr lvl="0" algn="ctr" defTabSz="755650">
              <a:lnSpc>
                <a:spcPct val="90000"/>
              </a:lnSpc>
              <a:spcBef>
                <a:spcPct val="0"/>
              </a:spcBef>
              <a:spcAft>
                <a:spcPct val="35000"/>
              </a:spcAft>
            </a:pPr>
            <a:r>
              <a:rPr lang="pt-PT" sz="1400" dirty="0" err="1" smtClean="0"/>
              <a:t>Suppy</a:t>
            </a:r>
            <a:r>
              <a:rPr lang="pt-PT" sz="1400" dirty="0" smtClean="0"/>
              <a:t> </a:t>
            </a:r>
            <a:endParaRPr lang="en-ZA" sz="1400" kern="1200" dirty="0"/>
          </a:p>
        </p:txBody>
      </p:sp>
      <p:cxnSp>
        <p:nvCxnSpPr>
          <p:cNvPr id="74" name="Conexão reta unidirecional 73"/>
          <p:cNvCxnSpPr/>
          <p:nvPr/>
        </p:nvCxnSpPr>
        <p:spPr>
          <a:xfrm>
            <a:off x="3488806" y="4919594"/>
            <a:ext cx="0" cy="1019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exão reta unidirecional 74"/>
          <p:cNvCxnSpPr/>
          <p:nvPr/>
        </p:nvCxnSpPr>
        <p:spPr>
          <a:xfrm>
            <a:off x="4641196" y="5279227"/>
            <a:ext cx="0" cy="65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xão reta unidirecional 76"/>
          <p:cNvCxnSpPr/>
          <p:nvPr/>
        </p:nvCxnSpPr>
        <p:spPr>
          <a:xfrm>
            <a:off x="5763712" y="5347205"/>
            <a:ext cx="0" cy="65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flipH="1">
            <a:off x="3759200" y="5347205"/>
            <a:ext cx="2004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Conexão reta 82"/>
          <p:cNvCxnSpPr/>
          <p:nvPr/>
        </p:nvCxnSpPr>
        <p:spPr>
          <a:xfrm>
            <a:off x="3759200" y="4919594"/>
            <a:ext cx="0" cy="427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flipH="1">
            <a:off x="3622431" y="5279227"/>
            <a:ext cx="10187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ta 86"/>
          <p:cNvCxnSpPr/>
          <p:nvPr/>
        </p:nvCxnSpPr>
        <p:spPr>
          <a:xfrm flipH="1" flipV="1">
            <a:off x="3622431" y="4919594"/>
            <a:ext cx="7034" cy="359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unidirecional 90"/>
          <p:cNvCxnSpPr/>
          <p:nvPr/>
        </p:nvCxnSpPr>
        <p:spPr>
          <a:xfrm>
            <a:off x="4739483" y="3644419"/>
            <a:ext cx="7382" cy="687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exão reta unidirecional 92"/>
          <p:cNvCxnSpPr>
            <a:stCxn id="23" idx="2"/>
          </p:cNvCxnSpPr>
          <p:nvPr/>
        </p:nvCxnSpPr>
        <p:spPr>
          <a:xfrm>
            <a:off x="5597440" y="3810006"/>
            <a:ext cx="166272" cy="506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onexão reta unidirecional 94"/>
          <p:cNvCxnSpPr>
            <a:stCxn id="23" idx="3"/>
          </p:cNvCxnSpPr>
          <p:nvPr/>
        </p:nvCxnSpPr>
        <p:spPr>
          <a:xfrm flipH="1">
            <a:off x="3629466" y="3810006"/>
            <a:ext cx="597018" cy="522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exão reta unidirecional 96"/>
          <p:cNvCxnSpPr>
            <a:stCxn id="4" idx="2"/>
          </p:cNvCxnSpPr>
          <p:nvPr/>
        </p:nvCxnSpPr>
        <p:spPr>
          <a:xfrm>
            <a:off x="4997893" y="2593290"/>
            <a:ext cx="13957" cy="458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exão reta unidirecional 98"/>
          <p:cNvCxnSpPr/>
          <p:nvPr/>
        </p:nvCxnSpPr>
        <p:spPr>
          <a:xfrm flipH="1">
            <a:off x="3154680" y="2593289"/>
            <a:ext cx="787732" cy="45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exão em ângulos retos 100"/>
          <p:cNvCxnSpPr>
            <a:stCxn id="4" idx="1"/>
          </p:cNvCxnSpPr>
          <p:nvPr/>
        </p:nvCxnSpPr>
        <p:spPr>
          <a:xfrm rot="10800000" flipV="1">
            <a:off x="715774" y="2136090"/>
            <a:ext cx="3226638" cy="915424"/>
          </a:xfrm>
          <a:prstGeom prst="bentConnector3">
            <a:avLst>
              <a:gd name="adj1" fmla="val 99987"/>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Forme libre 66"/>
          <p:cNvSpPr/>
          <p:nvPr/>
        </p:nvSpPr>
        <p:spPr>
          <a:xfrm>
            <a:off x="293451" y="4345767"/>
            <a:ext cx="1126990" cy="563495"/>
          </a:xfrm>
          <a:custGeom>
            <a:avLst/>
            <a:gdLst>
              <a:gd name="connsiteX0" fmla="*/ 0 w 1126990"/>
              <a:gd name="connsiteY0" fmla="*/ 0 h 563495"/>
              <a:gd name="connsiteX1" fmla="*/ 1126990 w 1126990"/>
              <a:gd name="connsiteY1" fmla="*/ 0 h 563495"/>
              <a:gd name="connsiteX2" fmla="*/ 1126990 w 1126990"/>
              <a:gd name="connsiteY2" fmla="*/ 563495 h 563495"/>
              <a:gd name="connsiteX3" fmla="*/ 0 w 1126990"/>
              <a:gd name="connsiteY3" fmla="*/ 563495 h 563495"/>
              <a:gd name="connsiteX4" fmla="*/ 0 w 1126990"/>
              <a:gd name="connsiteY4" fmla="*/ 0 h 563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90" h="563495">
                <a:moveTo>
                  <a:pt x="0" y="0"/>
                </a:moveTo>
                <a:lnTo>
                  <a:pt x="1126990" y="0"/>
                </a:lnTo>
                <a:lnTo>
                  <a:pt x="1126990" y="563495"/>
                </a:lnTo>
                <a:lnTo>
                  <a:pt x="0" y="5634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600" dirty="0"/>
              <a:t>Department of </a:t>
            </a:r>
            <a:r>
              <a:rPr lang="en-US" sz="1600" dirty="0" smtClean="0"/>
              <a:t>Statistics</a:t>
            </a:r>
            <a:endParaRPr lang="en-ZA" sz="1700" kern="1200" dirty="0"/>
          </a:p>
        </p:txBody>
      </p:sp>
      <p:cxnSp>
        <p:nvCxnSpPr>
          <p:cNvPr id="105" name="Conexão reta unidirecional 104"/>
          <p:cNvCxnSpPr/>
          <p:nvPr/>
        </p:nvCxnSpPr>
        <p:spPr>
          <a:xfrm>
            <a:off x="839673" y="4974186"/>
            <a:ext cx="0" cy="610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4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35" y="0"/>
            <a:ext cx="12191999" cy="707886"/>
          </a:xfrm>
          <a:prstGeom prst="rect">
            <a:avLst/>
          </a:prstGeom>
          <a:noFill/>
        </p:spPr>
        <p:txBody>
          <a:bodyPr wrap="square" rtlCol="0">
            <a:spAutoFit/>
          </a:bodyPr>
          <a:lstStyle/>
          <a:p>
            <a:pPr algn="ctr"/>
            <a:r>
              <a:rPr lang="en-ZA" sz="4000" b="1" dirty="0" smtClean="0"/>
              <a:t>KEY INPLEMENTING PARTNERS</a:t>
            </a:r>
            <a:endParaRPr lang="pt-PT" sz="4000" b="1" dirty="0"/>
          </a:p>
        </p:txBody>
      </p:sp>
      <p:sp>
        <p:nvSpPr>
          <p:cNvPr id="10" name="TextBox 9"/>
          <p:cNvSpPr txBox="1"/>
          <p:nvPr/>
        </p:nvSpPr>
        <p:spPr>
          <a:xfrm>
            <a:off x="4467225" y="1062233"/>
            <a:ext cx="5370060" cy="461665"/>
          </a:xfrm>
          <a:prstGeom prst="rect">
            <a:avLst/>
          </a:prstGeom>
          <a:noFill/>
        </p:spPr>
        <p:txBody>
          <a:bodyPr wrap="none" rtlCol="0">
            <a:spAutoFit/>
          </a:bodyPr>
          <a:lstStyle/>
          <a:p>
            <a:r>
              <a:rPr lang="pt-PT" sz="2400" b="1" dirty="0" smtClean="0">
                <a:solidFill>
                  <a:srgbClr val="FF0000"/>
                </a:solidFill>
              </a:rPr>
              <a:t>NATIONAL INSTITUTE OF METEOROLOGY</a:t>
            </a:r>
            <a:endParaRPr lang="pt-PT" sz="2400" b="1" dirty="0">
              <a:solidFill>
                <a:srgbClr val="FF0000"/>
              </a:solidFill>
            </a:endParaRPr>
          </a:p>
        </p:txBody>
      </p:sp>
      <p:sp>
        <p:nvSpPr>
          <p:cNvPr id="14" name="TextBox 13"/>
          <p:cNvSpPr txBox="1"/>
          <p:nvPr/>
        </p:nvSpPr>
        <p:spPr>
          <a:xfrm>
            <a:off x="4929442" y="1621652"/>
            <a:ext cx="6091924" cy="1200329"/>
          </a:xfrm>
          <a:prstGeom prst="rect">
            <a:avLst/>
          </a:prstGeom>
          <a:noFill/>
        </p:spPr>
        <p:txBody>
          <a:bodyPr wrap="none" rtlCol="0">
            <a:spAutoFit/>
          </a:bodyPr>
          <a:lstStyle/>
          <a:p>
            <a:r>
              <a:rPr lang="en-US" dirty="0"/>
              <a:t>The National Institute of Meteorology, initially designated as </a:t>
            </a:r>
            <a:endParaRPr lang="en-US" dirty="0" smtClean="0"/>
          </a:p>
          <a:p>
            <a:r>
              <a:rPr lang="en-US" dirty="0" smtClean="0"/>
              <a:t>the </a:t>
            </a:r>
            <a:r>
              <a:rPr lang="en-US" dirty="0"/>
              <a:t>Meteorological </a:t>
            </a:r>
            <a:r>
              <a:rPr lang="en-US" dirty="0" smtClean="0"/>
              <a:t>Service of </a:t>
            </a:r>
            <a:r>
              <a:rPr lang="en-US" dirty="0"/>
              <a:t>STP was created in 1950 and has </a:t>
            </a:r>
            <a:endParaRPr lang="en-US" dirty="0" smtClean="0"/>
          </a:p>
          <a:p>
            <a:r>
              <a:rPr lang="en-US" dirty="0" smtClean="0"/>
              <a:t>worked </a:t>
            </a:r>
            <a:r>
              <a:rPr lang="en-US" dirty="0"/>
              <a:t>until 1979 when it became </a:t>
            </a:r>
            <a:r>
              <a:rPr lang="en-US" dirty="0" smtClean="0"/>
              <a:t>known </a:t>
            </a:r>
            <a:r>
              <a:rPr lang="en-US" dirty="0"/>
              <a:t>as </a:t>
            </a:r>
            <a:r>
              <a:rPr lang="en-US" dirty="0" smtClean="0"/>
              <a:t>the National </a:t>
            </a:r>
          </a:p>
          <a:p>
            <a:r>
              <a:rPr lang="en-US" dirty="0" smtClean="0"/>
              <a:t>Institute </a:t>
            </a:r>
            <a:r>
              <a:rPr lang="en-US" dirty="0"/>
              <a:t>of Meteorology. </a:t>
            </a:r>
            <a:endParaRPr lang="pt-PT" dirty="0"/>
          </a:p>
        </p:txBody>
      </p:sp>
      <p:sp>
        <p:nvSpPr>
          <p:cNvPr id="15" name="TextBox 14"/>
          <p:cNvSpPr txBox="1"/>
          <p:nvPr/>
        </p:nvSpPr>
        <p:spPr>
          <a:xfrm>
            <a:off x="4896632" y="2938753"/>
            <a:ext cx="6738030" cy="2031325"/>
          </a:xfrm>
          <a:prstGeom prst="rect">
            <a:avLst/>
          </a:prstGeom>
          <a:noFill/>
        </p:spPr>
        <p:txBody>
          <a:bodyPr wrap="square" rtlCol="0">
            <a:spAutoFit/>
          </a:bodyPr>
          <a:lstStyle/>
          <a:p>
            <a:r>
              <a:rPr lang="en-US" dirty="0" smtClean="0"/>
              <a:t>It is the body responsible for the Management, coordination and carries out any activities, studies and provides information on meteorology, geophysics and astronomy, or any technical weather information required for air and maritime navigation, agriculture and fisheries, the use of water resources and all weather -related scientific and economic activities in the country.</a:t>
            </a:r>
            <a:endParaRPr lang="pt-PT" dirty="0" smtClean="0"/>
          </a:p>
          <a:p>
            <a:endParaRPr lang="pt-PT" dirty="0"/>
          </a:p>
        </p:txBody>
      </p:sp>
      <p:sp>
        <p:nvSpPr>
          <p:cNvPr id="16" name="Right Arrow 15"/>
          <p:cNvSpPr/>
          <p:nvPr/>
        </p:nvSpPr>
        <p:spPr>
          <a:xfrm>
            <a:off x="4570654" y="1687858"/>
            <a:ext cx="255360" cy="321903"/>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ight Arrow 16"/>
          <p:cNvSpPr/>
          <p:nvPr/>
        </p:nvSpPr>
        <p:spPr>
          <a:xfrm>
            <a:off x="4495765" y="4848464"/>
            <a:ext cx="255360" cy="321903"/>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ight Arrow 17"/>
          <p:cNvSpPr/>
          <p:nvPr/>
        </p:nvSpPr>
        <p:spPr>
          <a:xfrm>
            <a:off x="4570654" y="3080385"/>
            <a:ext cx="255360" cy="321903"/>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TextBox 18"/>
          <p:cNvSpPr txBox="1"/>
          <p:nvPr/>
        </p:nvSpPr>
        <p:spPr>
          <a:xfrm>
            <a:off x="4821743" y="4755823"/>
            <a:ext cx="7456272" cy="646331"/>
          </a:xfrm>
          <a:prstGeom prst="rect">
            <a:avLst/>
          </a:prstGeom>
          <a:noFill/>
        </p:spPr>
        <p:txBody>
          <a:bodyPr wrap="none" rtlCol="0">
            <a:spAutoFit/>
          </a:bodyPr>
          <a:lstStyle/>
          <a:p>
            <a:r>
              <a:rPr lang="en-US" dirty="0" smtClean="0"/>
              <a:t>The Institute is </a:t>
            </a:r>
            <a:r>
              <a:rPr lang="en-US" dirty="0"/>
              <a:t> </a:t>
            </a:r>
            <a:r>
              <a:rPr lang="en-US" dirty="0" smtClean="0"/>
              <a:t>still financially dependent on the state budget allocated to its </a:t>
            </a:r>
          </a:p>
          <a:p>
            <a:r>
              <a:rPr lang="en-US" dirty="0" smtClean="0"/>
              <a:t>ministry. Even though  the institution is suppose to be financially autonomous</a:t>
            </a:r>
            <a:endParaRPr lang="pt-PT" dirty="0"/>
          </a:p>
        </p:txBody>
      </p:sp>
      <p:sp>
        <p:nvSpPr>
          <p:cNvPr id="28" name="Right Arrow 27"/>
          <p:cNvSpPr/>
          <p:nvPr/>
        </p:nvSpPr>
        <p:spPr>
          <a:xfrm>
            <a:off x="4497858" y="5643266"/>
            <a:ext cx="255360" cy="321903"/>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TextBox 28"/>
          <p:cNvSpPr txBox="1"/>
          <p:nvPr/>
        </p:nvSpPr>
        <p:spPr>
          <a:xfrm>
            <a:off x="4821743" y="5528622"/>
            <a:ext cx="7739939" cy="1477328"/>
          </a:xfrm>
          <a:prstGeom prst="rect">
            <a:avLst/>
          </a:prstGeom>
          <a:noFill/>
        </p:spPr>
        <p:txBody>
          <a:bodyPr wrap="none" rtlCol="0">
            <a:spAutoFit/>
          </a:bodyPr>
          <a:lstStyle/>
          <a:p>
            <a:r>
              <a:rPr lang="en-US" dirty="0" smtClean="0"/>
              <a:t>The National company of aviation has </a:t>
            </a:r>
            <a:r>
              <a:rPr lang="en-ZA" dirty="0" smtClean="0"/>
              <a:t>protocol with the institute. They are both  </a:t>
            </a:r>
          </a:p>
          <a:p>
            <a:r>
              <a:rPr lang="en-ZA" dirty="0" smtClean="0"/>
              <a:t>preparing a new </a:t>
            </a:r>
            <a:r>
              <a:rPr lang="en-ZA" dirty="0" err="1" smtClean="0"/>
              <a:t>MoU</a:t>
            </a:r>
            <a:r>
              <a:rPr lang="en-ZA" dirty="0" smtClean="0"/>
              <a:t> to define the cost of the service they are providing</a:t>
            </a:r>
          </a:p>
          <a:p>
            <a:endParaRPr lang="en-ZA" dirty="0"/>
          </a:p>
          <a:p>
            <a:endParaRPr lang="en-ZA" dirty="0" smtClean="0"/>
          </a:p>
          <a:p>
            <a:endParaRPr lang="pt-PT" dirty="0"/>
          </a:p>
        </p:txBody>
      </p:sp>
      <p:pic>
        <p:nvPicPr>
          <p:cNvPr id="30" name="Picture 29"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21114" y="0"/>
            <a:ext cx="1581151" cy="144736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707886"/>
            <a:ext cx="4160597" cy="6150114"/>
          </a:xfrm>
          <a:prstGeom prst="rect">
            <a:avLst/>
          </a:prstGeom>
        </p:spPr>
      </p:pic>
    </p:spTree>
    <p:extLst>
      <p:ext uri="{BB962C8B-B14F-4D97-AF65-F5344CB8AC3E}">
        <p14:creationId xmlns:p14="http://schemas.microsoft.com/office/powerpoint/2010/main" val="1052423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b="1" dirty="0" smtClean="0"/>
              <a:t>EQUIPMENTS AT THE NIM</a:t>
            </a:r>
            <a:endParaRPr lang="en-US" b="1" dirty="0"/>
          </a:p>
        </p:txBody>
      </p:sp>
      <p:sp>
        <p:nvSpPr>
          <p:cNvPr id="3" name="Content Placeholder 2"/>
          <p:cNvSpPr>
            <a:spLocks noGrp="1"/>
          </p:cNvSpPr>
          <p:nvPr>
            <p:ph idx="1"/>
          </p:nvPr>
        </p:nvSpPr>
        <p:spPr/>
        <p:txBody>
          <a:bodyPr/>
          <a:lstStyle/>
          <a:p>
            <a:r>
              <a:rPr lang="pt-PT" dirty="0" smtClean="0"/>
              <a:t>2 SYNOP. STATIONS</a:t>
            </a:r>
          </a:p>
          <a:p>
            <a:r>
              <a:rPr lang="pt-PT" dirty="0" smtClean="0"/>
              <a:t>7 </a:t>
            </a:r>
            <a:r>
              <a:rPr lang="pt-PT" dirty="0" smtClean="0"/>
              <a:t>AWS</a:t>
            </a:r>
            <a:endParaRPr lang="pt-PT" dirty="0" smtClean="0"/>
          </a:p>
          <a:p>
            <a:r>
              <a:rPr lang="pt-PT" dirty="0" smtClean="0"/>
              <a:t>16 CLASSIC</a:t>
            </a:r>
          </a:p>
          <a:p>
            <a:r>
              <a:rPr lang="pt-PT" dirty="0" smtClean="0"/>
              <a:t>7 RAIN GAUGES</a:t>
            </a:r>
            <a:endParaRPr lang="en-US" dirty="0"/>
          </a:p>
        </p:txBody>
      </p:sp>
      <p:pic>
        <p:nvPicPr>
          <p:cNvPr id="4" name="Picture 3"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21114" y="0"/>
            <a:ext cx="1581151" cy="1447361"/>
          </a:xfrm>
          <a:prstGeom prst="rect">
            <a:avLst/>
          </a:prstGeom>
        </p:spPr>
      </p:pic>
    </p:spTree>
    <p:extLst>
      <p:ext uri="{BB962C8B-B14F-4D97-AF65-F5344CB8AC3E}">
        <p14:creationId xmlns:p14="http://schemas.microsoft.com/office/powerpoint/2010/main" val="199184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913464"/>
            <a:ext cx="9224705" cy="584775"/>
          </a:xfrm>
          <a:prstGeom prst="rect">
            <a:avLst/>
          </a:prstGeom>
          <a:noFill/>
        </p:spPr>
        <p:txBody>
          <a:bodyPr wrap="none" rtlCol="0">
            <a:spAutoFit/>
          </a:bodyPr>
          <a:lstStyle/>
          <a:p>
            <a:pPr lvl="0"/>
            <a:r>
              <a:rPr lang="en-US" sz="3200" b="1" dirty="0" smtClean="0">
                <a:solidFill>
                  <a:srgbClr val="FF0000"/>
                </a:solidFill>
              </a:rPr>
              <a:t>General Directorate of </a:t>
            </a:r>
            <a:r>
              <a:rPr lang="en-US" sz="3200" b="1" dirty="0">
                <a:solidFill>
                  <a:srgbClr val="FF0000"/>
                </a:solidFill>
              </a:rPr>
              <a:t>Natural Resources and Energy </a:t>
            </a:r>
            <a:endParaRPr lang="en-ZA" sz="3200" b="1" dirty="0">
              <a:solidFill>
                <a:srgbClr val="FF0000"/>
              </a:solidFill>
            </a:endParaRPr>
          </a:p>
        </p:txBody>
      </p:sp>
      <p:sp>
        <p:nvSpPr>
          <p:cNvPr id="7" name="TextBox 6"/>
          <p:cNvSpPr txBox="1"/>
          <p:nvPr/>
        </p:nvSpPr>
        <p:spPr>
          <a:xfrm>
            <a:off x="390525" y="2032344"/>
            <a:ext cx="11031674" cy="1200329"/>
          </a:xfrm>
          <a:prstGeom prst="rect">
            <a:avLst/>
          </a:prstGeom>
          <a:noFill/>
        </p:spPr>
        <p:txBody>
          <a:bodyPr wrap="none" rtlCol="0">
            <a:spAutoFit/>
          </a:bodyPr>
          <a:lstStyle/>
          <a:p>
            <a:r>
              <a:rPr lang="en-US" dirty="0"/>
              <a:t>The </a:t>
            </a:r>
            <a:r>
              <a:rPr lang="en-US" dirty="0" smtClean="0"/>
              <a:t>General Directorate of </a:t>
            </a:r>
            <a:r>
              <a:rPr lang="en-US" dirty="0"/>
              <a:t>Natural Resources and </a:t>
            </a:r>
            <a:r>
              <a:rPr lang="en-US" dirty="0" smtClean="0"/>
              <a:t>Energy (DGRNE) </a:t>
            </a:r>
            <a:r>
              <a:rPr lang="en-US" dirty="0"/>
              <a:t>is the </a:t>
            </a:r>
            <a:r>
              <a:rPr lang="en-US" dirty="0" smtClean="0"/>
              <a:t>government institution</a:t>
            </a:r>
          </a:p>
          <a:p>
            <a:r>
              <a:rPr lang="en-US" dirty="0" smtClean="0"/>
              <a:t>responsible </a:t>
            </a:r>
            <a:r>
              <a:rPr lang="en-US" dirty="0"/>
              <a:t>for conducting studies and research on the characteristics and conditions of </a:t>
            </a:r>
            <a:r>
              <a:rPr lang="en-US" dirty="0" smtClean="0"/>
              <a:t>national natural </a:t>
            </a:r>
            <a:r>
              <a:rPr lang="en-US" dirty="0"/>
              <a:t>resources </a:t>
            </a:r>
            <a:r>
              <a:rPr lang="en-US" dirty="0" smtClean="0"/>
              <a:t> </a:t>
            </a:r>
          </a:p>
          <a:p>
            <a:r>
              <a:rPr lang="en-US" dirty="0" smtClean="0"/>
              <a:t>, its territorial distribution and the level of utilization to ensure effective implementation of </a:t>
            </a:r>
          </a:p>
          <a:p>
            <a:r>
              <a:rPr lang="en-US" dirty="0" smtClean="0"/>
              <a:t>policies</a:t>
            </a:r>
            <a:r>
              <a:rPr lang="en-US" dirty="0"/>
              <a:t>, laws and other policy instruments in the Natural Resources and Energy </a:t>
            </a:r>
            <a:r>
              <a:rPr lang="en-US" dirty="0" smtClean="0"/>
              <a:t>sector. </a:t>
            </a:r>
            <a:endParaRPr lang="pt-PT" dirty="0"/>
          </a:p>
        </p:txBody>
      </p:sp>
      <p:sp>
        <p:nvSpPr>
          <p:cNvPr id="8" name="TextBox 7"/>
          <p:cNvSpPr txBox="1"/>
          <p:nvPr/>
        </p:nvSpPr>
        <p:spPr>
          <a:xfrm>
            <a:off x="405825" y="3657607"/>
            <a:ext cx="11690925" cy="1477328"/>
          </a:xfrm>
          <a:prstGeom prst="rect">
            <a:avLst/>
          </a:prstGeom>
          <a:noFill/>
        </p:spPr>
        <p:txBody>
          <a:bodyPr wrap="square" rtlCol="0">
            <a:spAutoFit/>
          </a:bodyPr>
          <a:lstStyle/>
          <a:p>
            <a:r>
              <a:rPr lang="en-US" dirty="0" smtClean="0"/>
              <a:t>The DGRNE is organized into functional directorates as follow:</a:t>
            </a:r>
          </a:p>
          <a:p>
            <a:pPr marL="285750" indent="-285750">
              <a:buFont typeface="Wingdings" panose="05000000000000000000" pitchFamily="2" charset="2"/>
              <a:buChar char="Ø"/>
            </a:pPr>
            <a:r>
              <a:rPr lang="en-US" dirty="0" smtClean="0"/>
              <a:t> Directorate of Water, together with the Department of Hydrology,  Water Supply and Analysis Laboratory;</a:t>
            </a:r>
          </a:p>
          <a:p>
            <a:pPr marL="285750" indent="-285750">
              <a:buFont typeface="Wingdings" panose="05000000000000000000" pitchFamily="2" charset="2"/>
              <a:buChar char="Ø"/>
            </a:pPr>
            <a:r>
              <a:rPr lang="en-US" dirty="0" smtClean="0"/>
              <a:t> Directorate of Geology and Mines.</a:t>
            </a:r>
          </a:p>
          <a:p>
            <a:pPr marL="285750" indent="-285750">
              <a:buFont typeface="Wingdings" panose="05000000000000000000" pitchFamily="2" charset="2"/>
              <a:buChar char="Ø"/>
            </a:pPr>
            <a:r>
              <a:rPr lang="en-US" dirty="0" smtClean="0"/>
              <a:t> Directorate of Energy.</a:t>
            </a:r>
            <a:endParaRPr lang="pt-PT" dirty="0" smtClean="0"/>
          </a:p>
          <a:p>
            <a:endParaRPr lang="pt-PT" dirty="0"/>
          </a:p>
        </p:txBody>
      </p:sp>
      <p:sp>
        <p:nvSpPr>
          <p:cNvPr id="9" name="Right Arrow 8"/>
          <p:cNvSpPr/>
          <p:nvPr/>
        </p:nvSpPr>
        <p:spPr>
          <a:xfrm>
            <a:off x="81616" y="2143125"/>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ight Arrow 9"/>
          <p:cNvSpPr/>
          <p:nvPr/>
        </p:nvSpPr>
        <p:spPr>
          <a:xfrm>
            <a:off x="112899" y="4814597"/>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ight Arrow 10"/>
          <p:cNvSpPr/>
          <p:nvPr/>
        </p:nvSpPr>
        <p:spPr>
          <a:xfrm>
            <a:off x="122424" y="3733800"/>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extBox 11"/>
          <p:cNvSpPr txBox="1"/>
          <p:nvPr/>
        </p:nvSpPr>
        <p:spPr>
          <a:xfrm>
            <a:off x="405825" y="4794759"/>
            <a:ext cx="7815986" cy="369332"/>
          </a:xfrm>
          <a:prstGeom prst="rect">
            <a:avLst/>
          </a:prstGeom>
          <a:noFill/>
        </p:spPr>
        <p:txBody>
          <a:bodyPr wrap="none" rtlCol="0">
            <a:spAutoFit/>
          </a:bodyPr>
          <a:lstStyle/>
          <a:p>
            <a:r>
              <a:rPr lang="en-US" dirty="0" smtClean="0"/>
              <a:t>The DGRNE is financially dependent on the state budget allocated to the ministry.</a:t>
            </a:r>
            <a:endParaRPr lang="pt-PT" dirty="0"/>
          </a:p>
        </p:txBody>
      </p:sp>
      <p:sp>
        <p:nvSpPr>
          <p:cNvPr id="16" name="TextBox 15"/>
          <p:cNvSpPr txBox="1"/>
          <p:nvPr/>
        </p:nvSpPr>
        <p:spPr>
          <a:xfrm>
            <a:off x="405825" y="5442459"/>
            <a:ext cx="7331559" cy="369332"/>
          </a:xfrm>
          <a:prstGeom prst="rect">
            <a:avLst/>
          </a:prstGeom>
          <a:noFill/>
        </p:spPr>
        <p:txBody>
          <a:bodyPr wrap="none" rtlCol="0">
            <a:spAutoFit/>
          </a:bodyPr>
          <a:lstStyle/>
          <a:p>
            <a:r>
              <a:rPr lang="en-US" dirty="0" smtClean="0"/>
              <a:t>The DGRNE has only one </a:t>
            </a:r>
            <a:r>
              <a:rPr lang="en-US" dirty="0" smtClean="0"/>
              <a:t>automatic hydrological station ( </a:t>
            </a:r>
            <a:r>
              <a:rPr lang="en-US" dirty="0" smtClean="0"/>
              <a:t>not working </a:t>
            </a:r>
            <a:r>
              <a:rPr lang="en-US" dirty="0" smtClean="0"/>
              <a:t>order) </a:t>
            </a:r>
            <a:endParaRPr lang="pt-PT" dirty="0"/>
          </a:p>
        </p:txBody>
      </p:sp>
      <p:sp>
        <p:nvSpPr>
          <p:cNvPr id="17" name="Right Arrow 16"/>
          <p:cNvSpPr/>
          <p:nvPr/>
        </p:nvSpPr>
        <p:spPr>
          <a:xfrm>
            <a:off x="81616" y="5446569"/>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Picture 17"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pic>
        <p:nvPicPr>
          <p:cNvPr id="2" name="Picture 1"/>
          <p:cNvPicPr>
            <a:picLocks noChangeAspect="1"/>
          </p:cNvPicPr>
          <p:nvPr/>
        </p:nvPicPr>
        <p:blipFill>
          <a:blip r:embed="rId3"/>
          <a:stretch>
            <a:fillRect/>
          </a:stretch>
        </p:blipFill>
        <p:spPr>
          <a:xfrm>
            <a:off x="1494116" y="-90076"/>
            <a:ext cx="7065876" cy="1066892"/>
          </a:xfrm>
          <a:prstGeom prst="rect">
            <a:avLst/>
          </a:prstGeom>
        </p:spPr>
      </p:pic>
    </p:spTree>
    <p:extLst>
      <p:ext uri="{BB962C8B-B14F-4D97-AF65-F5344CB8AC3E}">
        <p14:creationId xmlns:p14="http://schemas.microsoft.com/office/powerpoint/2010/main" val="42793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UNDP CIRDA Country Program Managers Workshop - PowerPoint"/>
          <p:cNvPicPr>
            <a:picLocks noChangeAspect="1"/>
          </p:cNvPicPr>
          <p:nvPr/>
        </p:nvPicPr>
        <p:blipFill rotWithShape="1">
          <a:blip r:embed="rId2">
            <a:extLst>
              <a:ext uri="{28A0092B-C50C-407E-A947-70E740481C1C}">
                <a14:useLocalDpi xmlns:a14="http://schemas.microsoft.com/office/drawing/2010/main" val="0"/>
              </a:ext>
            </a:extLst>
          </a:blip>
          <a:srcRect l="85204" t="23473" r="3873" b="60000"/>
          <a:stretch/>
        </p:blipFill>
        <p:spPr>
          <a:xfrm>
            <a:off x="10610849" y="0"/>
            <a:ext cx="1581151" cy="1447361"/>
          </a:xfrm>
          <a:prstGeom prst="rect">
            <a:avLst/>
          </a:prstGeom>
        </p:spPr>
      </p:pic>
      <p:sp>
        <p:nvSpPr>
          <p:cNvPr id="5" name="TextBox 3"/>
          <p:cNvSpPr txBox="1"/>
          <p:nvPr/>
        </p:nvSpPr>
        <p:spPr>
          <a:xfrm>
            <a:off x="0" y="1048029"/>
            <a:ext cx="7058086" cy="584775"/>
          </a:xfrm>
          <a:prstGeom prst="rect">
            <a:avLst/>
          </a:prstGeom>
          <a:noFill/>
        </p:spPr>
        <p:txBody>
          <a:bodyPr wrap="none" rtlCol="0">
            <a:spAutoFit/>
          </a:bodyPr>
          <a:lstStyle/>
          <a:p>
            <a:pPr lvl="0"/>
            <a:r>
              <a:rPr lang="en-US" sz="3200" b="1" dirty="0">
                <a:solidFill>
                  <a:srgbClr val="FF0000"/>
                </a:solidFill>
              </a:rPr>
              <a:t>General Directorate </a:t>
            </a:r>
            <a:r>
              <a:rPr lang="en-US" sz="3200" b="1" dirty="0" smtClean="0">
                <a:solidFill>
                  <a:srgbClr val="FF0000"/>
                </a:solidFill>
              </a:rPr>
              <a:t>for the Environment</a:t>
            </a:r>
            <a:endParaRPr lang="en-ZA" sz="3200" b="1" dirty="0">
              <a:solidFill>
                <a:srgbClr val="FF0000"/>
              </a:solidFill>
            </a:endParaRPr>
          </a:p>
        </p:txBody>
      </p:sp>
      <p:sp>
        <p:nvSpPr>
          <p:cNvPr id="6" name="TextBox 5"/>
          <p:cNvSpPr txBox="1"/>
          <p:nvPr/>
        </p:nvSpPr>
        <p:spPr>
          <a:xfrm>
            <a:off x="9535" y="0"/>
            <a:ext cx="12191999" cy="707886"/>
          </a:xfrm>
          <a:prstGeom prst="rect">
            <a:avLst/>
          </a:prstGeom>
          <a:noFill/>
        </p:spPr>
        <p:txBody>
          <a:bodyPr wrap="square" rtlCol="0">
            <a:spAutoFit/>
          </a:bodyPr>
          <a:lstStyle/>
          <a:p>
            <a:pPr algn="ctr"/>
            <a:r>
              <a:rPr lang="en-ZA" sz="4000" b="1" dirty="0"/>
              <a:t>KEY INPLEMENTING PARTNERS</a:t>
            </a:r>
            <a:endParaRPr lang="pt-PT" sz="4000" b="1" dirty="0"/>
          </a:p>
        </p:txBody>
      </p:sp>
      <p:sp>
        <p:nvSpPr>
          <p:cNvPr id="7" name="CaixaDeTexto 6"/>
          <p:cNvSpPr txBox="1"/>
          <p:nvPr/>
        </p:nvSpPr>
        <p:spPr>
          <a:xfrm>
            <a:off x="494197" y="2897686"/>
            <a:ext cx="11405238" cy="1323439"/>
          </a:xfrm>
          <a:prstGeom prst="rect">
            <a:avLst/>
          </a:prstGeom>
          <a:noFill/>
        </p:spPr>
        <p:txBody>
          <a:bodyPr wrap="none" rtlCol="0">
            <a:spAutoFit/>
          </a:bodyPr>
          <a:lstStyle/>
          <a:p>
            <a:r>
              <a:rPr lang="en-US" sz="2000" b="1" dirty="0" smtClean="0"/>
              <a:t>Founded in 2007 </a:t>
            </a:r>
            <a:r>
              <a:rPr lang="en-US" sz="2000" b="1" dirty="0"/>
              <a:t>by Decree No. 2/2007, comprises three Divisions: Legal Department, Administration, </a:t>
            </a:r>
            <a:endParaRPr lang="en-US" sz="2000" b="1" dirty="0" smtClean="0"/>
          </a:p>
          <a:p>
            <a:r>
              <a:rPr lang="en-US" sz="2000" b="1" dirty="0" smtClean="0"/>
              <a:t>Cooperation</a:t>
            </a:r>
            <a:r>
              <a:rPr lang="en-US" sz="2000" b="1" dirty="0"/>
              <a:t>, Evaluation </a:t>
            </a:r>
            <a:r>
              <a:rPr lang="en-US" sz="2000" b="1" dirty="0" smtClean="0"/>
              <a:t>and Environmental </a:t>
            </a:r>
            <a:r>
              <a:rPr lang="en-US" sz="2000" b="1" dirty="0"/>
              <a:t>Impact Studies - </a:t>
            </a:r>
            <a:r>
              <a:rPr lang="en-US" sz="2000" b="1" dirty="0" smtClean="0"/>
              <a:t>, </a:t>
            </a:r>
            <a:r>
              <a:rPr lang="en-US" sz="2000" b="1" dirty="0"/>
              <a:t>the Department of </a:t>
            </a:r>
            <a:endParaRPr lang="en-US" sz="2000" b="1" dirty="0" smtClean="0"/>
          </a:p>
          <a:p>
            <a:r>
              <a:rPr lang="en-US" sz="2000" b="1" dirty="0" smtClean="0"/>
              <a:t>Conservation</a:t>
            </a:r>
            <a:r>
              <a:rPr lang="en-US" sz="2000" b="1" dirty="0"/>
              <a:t>, Sanitation and Quality of Environment </a:t>
            </a:r>
            <a:r>
              <a:rPr lang="en-US" sz="2000" b="1" dirty="0" smtClean="0"/>
              <a:t>– DCSQA </a:t>
            </a:r>
            <a:r>
              <a:rPr lang="en-US" sz="2000" b="1" dirty="0"/>
              <a:t>and Department of Statistics, Information, </a:t>
            </a:r>
            <a:endParaRPr lang="en-US" sz="2000" b="1" dirty="0" smtClean="0"/>
          </a:p>
          <a:p>
            <a:r>
              <a:rPr lang="en-US" sz="2000" b="1" dirty="0" smtClean="0"/>
              <a:t>Environmental </a:t>
            </a:r>
            <a:r>
              <a:rPr lang="en-US" sz="2000" b="1" dirty="0"/>
              <a:t>Education and Communication - DEIECA</a:t>
            </a:r>
            <a:endParaRPr lang="pt-PT" sz="2000" b="1" dirty="0"/>
          </a:p>
        </p:txBody>
      </p:sp>
      <p:sp>
        <p:nvSpPr>
          <p:cNvPr id="8" name="CaixaDeTexto 7"/>
          <p:cNvSpPr txBox="1"/>
          <p:nvPr/>
        </p:nvSpPr>
        <p:spPr>
          <a:xfrm>
            <a:off x="392014" y="1703354"/>
            <a:ext cx="12081449" cy="1015663"/>
          </a:xfrm>
          <a:prstGeom prst="rect">
            <a:avLst/>
          </a:prstGeom>
          <a:noFill/>
        </p:spPr>
        <p:txBody>
          <a:bodyPr wrap="none" rtlCol="0">
            <a:spAutoFit/>
          </a:bodyPr>
          <a:lstStyle/>
          <a:p>
            <a:r>
              <a:rPr lang="en-US" sz="2000" b="1" dirty="0"/>
              <a:t>The Directorate General for the Environment is in </a:t>
            </a:r>
            <a:r>
              <a:rPr lang="en-US" sz="2000" b="1" dirty="0" smtClean="0"/>
              <a:t>charge </a:t>
            </a:r>
            <a:r>
              <a:rPr lang="en-US" sz="2000" b="1" dirty="0"/>
              <a:t> </a:t>
            </a:r>
            <a:r>
              <a:rPr lang="en-US" sz="2000" b="1" dirty="0" smtClean="0"/>
              <a:t>to coordinate the </a:t>
            </a:r>
            <a:r>
              <a:rPr lang="en-US" sz="2000" b="1" dirty="0"/>
              <a:t>country's </a:t>
            </a:r>
            <a:r>
              <a:rPr lang="en-US" sz="2000" b="1" dirty="0" smtClean="0"/>
              <a:t>environmental</a:t>
            </a:r>
          </a:p>
          <a:p>
            <a:r>
              <a:rPr lang="en-US" sz="2000" b="1" dirty="0" smtClean="0"/>
              <a:t>Activities. The DGE is an active actor </a:t>
            </a:r>
            <a:r>
              <a:rPr lang="en-US" sz="2000" b="1" dirty="0"/>
              <a:t>in the </a:t>
            </a:r>
            <a:r>
              <a:rPr lang="en-US" sz="2000" b="1" dirty="0" smtClean="0"/>
              <a:t>definition, </a:t>
            </a:r>
            <a:r>
              <a:rPr lang="en-US" sz="2000" b="1" dirty="0"/>
              <a:t>participation </a:t>
            </a:r>
            <a:r>
              <a:rPr lang="en-US" sz="2000" b="1" dirty="0" smtClean="0"/>
              <a:t>and </a:t>
            </a:r>
            <a:r>
              <a:rPr lang="en-US" sz="2000" b="1" dirty="0"/>
              <a:t>implementation of government </a:t>
            </a:r>
            <a:r>
              <a:rPr lang="en-US" sz="2000" b="1" dirty="0" smtClean="0"/>
              <a:t> environ</a:t>
            </a:r>
          </a:p>
          <a:p>
            <a:r>
              <a:rPr lang="en-US" sz="2000" b="1" dirty="0"/>
              <a:t>m</a:t>
            </a:r>
            <a:r>
              <a:rPr lang="en-US" sz="2000" b="1" dirty="0" smtClean="0"/>
              <a:t>ental policy.</a:t>
            </a:r>
            <a:endParaRPr lang="pt-PT" sz="2000" b="1" dirty="0"/>
          </a:p>
        </p:txBody>
      </p:sp>
      <p:sp>
        <p:nvSpPr>
          <p:cNvPr id="9" name="Right Arrow 15"/>
          <p:cNvSpPr/>
          <p:nvPr/>
        </p:nvSpPr>
        <p:spPr>
          <a:xfrm>
            <a:off x="35637" y="1753004"/>
            <a:ext cx="255360" cy="321903"/>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ight Arrow 15"/>
          <p:cNvSpPr/>
          <p:nvPr/>
        </p:nvSpPr>
        <p:spPr>
          <a:xfrm>
            <a:off x="72051" y="2999286"/>
            <a:ext cx="255360" cy="321903"/>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ight Arrow 9"/>
          <p:cNvSpPr/>
          <p:nvPr/>
        </p:nvSpPr>
        <p:spPr>
          <a:xfrm>
            <a:off x="99088" y="4630564"/>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extBox 11"/>
          <p:cNvSpPr txBox="1"/>
          <p:nvPr/>
        </p:nvSpPr>
        <p:spPr>
          <a:xfrm>
            <a:off x="392014" y="4610726"/>
            <a:ext cx="7978274" cy="1323439"/>
          </a:xfrm>
          <a:prstGeom prst="rect">
            <a:avLst/>
          </a:prstGeom>
          <a:noFill/>
        </p:spPr>
        <p:txBody>
          <a:bodyPr wrap="none" rtlCol="0">
            <a:spAutoFit/>
          </a:bodyPr>
          <a:lstStyle/>
          <a:p>
            <a:r>
              <a:rPr lang="en-US" sz="2000" b="1" dirty="0" smtClean="0"/>
              <a:t>The direction is financially dependent on the state budget. </a:t>
            </a:r>
          </a:p>
          <a:p>
            <a:r>
              <a:rPr lang="en-US" sz="2000" b="1" dirty="0" smtClean="0"/>
              <a:t>~</a:t>
            </a:r>
          </a:p>
          <a:p>
            <a:endParaRPr lang="en-US" sz="2000" b="1" dirty="0"/>
          </a:p>
          <a:p>
            <a:r>
              <a:rPr lang="en-US" sz="2000" b="1" dirty="0" smtClean="0"/>
              <a:t>The environmental observatory assists  in mapping project interventions </a:t>
            </a:r>
            <a:endParaRPr lang="pt-PT" sz="2000" b="1" dirty="0"/>
          </a:p>
        </p:txBody>
      </p:sp>
      <p:sp>
        <p:nvSpPr>
          <p:cNvPr id="13" name="Right Arrow 9"/>
          <p:cNvSpPr/>
          <p:nvPr/>
        </p:nvSpPr>
        <p:spPr>
          <a:xfrm>
            <a:off x="99216" y="5552221"/>
            <a:ext cx="223184" cy="298349"/>
          </a:xfrm>
          <a:prstGeom prst="rightArrow">
            <a:avLst/>
          </a:prstGeom>
          <a:solidFill>
            <a:schemeClr val="accent1">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021874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TotalTime>
  <Words>2062</Words>
  <Application>Microsoft Office PowerPoint</Application>
  <PresentationFormat>Widescreen</PresentationFormat>
  <Paragraphs>296</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Angsana New</vt:lpstr>
      <vt:lpstr>Arial</vt:lpstr>
      <vt:lpstr>Calibri</vt:lpstr>
      <vt:lpstr>Calibri Light</vt:lpstr>
      <vt:lpstr>Times New Roman</vt:lpstr>
      <vt:lpstr>Wingdings</vt:lpstr>
      <vt:lpstr>Office Theme</vt:lpstr>
      <vt:lpstr>UNDP CIRDA Country Program Managers Workshop  25-27August 2015 Addis Ababa, Ethiopia </vt:lpstr>
      <vt:lpstr>Reports from Strengthening National Climate Information/ Early Warning System (CI/EWS) Projects </vt:lpstr>
      <vt:lpstr>INTRODUCTION</vt:lpstr>
      <vt:lpstr>CONT---</vt:lpstr>
      <vt:lpstr>PowerPoint Presentation</vt:lpstr>
      <vt:lpstr>PowerPoint Presentation</vt:lpstr>
      <vt:lpstr>EQUIPMENTS AT THE NIM</vt:lpstr>
      <vt:lpstr>PowerPoint Presentation</vt:lpstr>
      <vt:lpstr>PowerPoint Presentation</vt:lpstr>
      <vt:lpstr>PowerPoint Presentation</vt:lpstr>
      <vt:lpstr>PowerPoint Presentation</vt:lpstr>
      <vt:lpstr>HIGH LEVEL CONTRIBUTIONS OF EACH IMPLEMENTING PARTNERS</vt:lpstr>
      <vt:lpstr>HIGH LEVEL CONTRIBUTIONS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USE  2014 AND UP TO JUNE 2015</vt:lpstr>
      <vt:lpstr>PowerPoint Presentation</vt:lpstr>
      <vt:lpstr>PowerPoint Presentation</vt:lpstr>
      <vt:lpstr>OPPORTUNITIES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Edlena Barros</dc:creator>
  <cp:lastModifiedBy>Laurent Ngoma</cp:lastModifiedBy>
  <cp:revision>88</cp:revision>
  <dcterms:created xsi:type="dcterms:W3CDTF">2015-08-24T08:33:27Z</dcterms:created>
  <dcterms:modified xsi:type="dcterms:W3CDTF">2015-08-26T08:43:25Z</dcterms:modified>
</cp:coreProperties>
</file>