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1"/>
  </p:notesMasterIdLst>
  <p:sldIdLst>
    <p:sldId id="279" r:id="rId2"/>
    <p:sldId id="308" r:id="rId3"/>
    <p:sldId id="305" r:id="rId4"/>
    <p:sldId id="309" r:id="rId5"/>
    <p:sldId id="310" r:id="rId6"/>
    <p:sldId id="311" r:id="rId7"/>
    <p:sldId id="312" r:id="rId8"/>
    <p:sldId id="313" r:id="rId9"/>
    <p:sldId id="31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81" autoAdjust="0"/>
    <p:restoredTop sz="96840" autoAdjust="0"/>
  </p:normalViewPr>
  <p:slideViewPr>
    <p:cSldViewPr snapToGrid="0" snapToObjects="1">
      <p:cViewPr>
        <p:scale>
          <a:sx n="100" d="100"/>
          <a:sy n="100" d="100"/>
        </p:scale>
        <p:origin x="-186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-3558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60215-2471-9045-BD2D-DC19A70DA92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0FD530-67E7-F149-94ED-787F60A73B68}">
      <dgm:prSet phldrT="[Text]"/>
      <dgm:spPr/>
      <dgm:t>
        <a:bodyPr/>
        <a:lstStyle/>
        <a:p>
          <a:r>
            <a:rPr lang="en-US" dirty="0" smtClean="0"/>
            <a:t>RFP or ITB</a:t>
          </a:r>
          <a:endParaRPr lang="en-US" dirty="0"/>
        </a:p>
      </dgm:t>
    </dgm:pt>
    <dgm:pt modelId="{523561EF-9914-7B45-9CB3-08F9F6A0A5F3}" type="parTrans" cxnId="{0D961775-A550-B647-8E8C-EF7C3FC09C57}">
      <dgm:prSet/>
      <dgm:spPr/>
      <dgm:t>
        <a:bodyPr/>
        <a:lstStyle/>
        <a:p>
          <a:endParaRPr lang="en-US"/>
        </a:p>
      </dgm:t>
    </dgm:pt>
    <dgm:pt modelId="{07493A96-8EF7-A64E-99DD-C2E467AD9D7F}" type="sibTrans" cxnId="{0D961775-A550-B647-8E8C-EF7C3FC09C57}">
      <dgm:prSet/>
      <dgm:spPr/>
      <dgm:t>
        <a:bodyPr/>
        <a:lstStyle/>
        <a:p>
          <a:endParaRPr lang="en-US"/>
        </a:p>
      </dgm:t>
    </dgm:pt>
    <dgm:pt modelId="{D13D7B52-2736-374D-A9B1-7902F2A92CDB}">
      <dgm:prSet phldrT="[Text]"/>
      <dgm:spPr/>
      <dgm:t>
        <a:bodyPr/>
        <a:lstStyle/>
        <a:p>
          <a:r>
            <a:rPr lang="en-US" dirty="0" smtClean="0"/>
            <a:t>National Gov’t</a:t>
          </a:r>
        </a:p>
        <a:p>
          <a:r>
            <a:rPr lang="en-US" dirty="0" smtClean="0"/>
            <a:t>UNDP CO</a:t>
          </a:r>
        </a:p>
        <a:p>
          <a:r>
            <a:rPr lang="en-US" dirty="0" smtClean="0"/>
            <a:t>UNDP PSO</a:t>
          </a:r>
          <a:endParaRPr lang="en-US" dirty="0"/>
        </a:p>
      </dgm:t>
    </dgm:pt>
    <dgm:pt modelId="{6ADAF0A0-4039-3C41-813F-9844C84F5E6B}" type="parTrans" cxnId="{EDA4236D-B65D-5D47-BB15-2C687C3D73A0}">
      <dgm:prSet/>
      <dgm:spPr/>
      <dgm:t>
        <a:bodyPr/>
        <a:lstStyle/>
        <a:p>
          <a:endParaRPr lang="en-US"/>
        </a:p>
      </dgm:t>
    </dgm:pt>
    <dgm:pt modelId="{F3CF138D-AABC-724A-A498-B891496BB887}" type="sibTrans" cxnId="{EDA4236D-B65D-5D47-BB15-2C687C3D73A0}">
      <dgm:prSet/>
      <dgm:spPr/>
      <dgm:t>
        <a:bodyPr/>
        <a:lstStyle/>
        <a:p>
          <a:endParaRPr lang="en-US"/>
        </a:p>
      </dgm:t>
    </dgm:pt>
    <dgm:pt modelId="{81FA5464-A4AA-3847-BE17-18009BCEC0A9}">
      <dgm:prSet phldrT="[Text]"/>
      <dgm:spPr/>
      <dgm:t>
        <a:bodyPr/>
        <a:lstStyle/>
        <a:p>
          <a:r>
            <a:rPr lang="en-US" dirty="0" smtClean="0"/>
            <a:t>LTA</a:t>
          </a:r>
          <a:endParaRPr lang="en-US" dirty="0"/>
        </a:p>
      </dgm:t>
    </dgm:pt>
    <dgm:pt modelId="{9AE4794B-EBAD-8343-957D-D351C9D9BDB5}" type="parTrans" cxnId="{15533507-78F0-AC4C-952D-8A7945BF6CEF}">
      <dgm:prSet/>
      <dgm:spPr/>
      <dgm:t>
        <a:bodyPr/>
        <a:lstStyle/>
        <a:p>
          <a:endParaRPr lang="en-US"/>
        </a:p>
      </dgm:t>
    </dgm:pt>
    <dgm:pt modelId="{BDFF1A7F-FEFB-ED4A-B1C9-545CBF8B5AB8}" type="sibTrans" cxnId="{15533507-78F0-AC4C-952D-8A7945BF6CEF}">
      <dgm:prSet/>
      <dgm:spPr/>
      <dgm:t>
        <a:bodyPr/>
        <a:lstStyle/>
        <a:p>
          <a:endParaRPr lang="en-US"/>
        </a:p>
      </dgm:t>
    </dgm:pt>
    <dgm:pt modelId="{03EFAD38-C474-C643-86AF-8F90261578AA}">
      <dgm:prSet phldrT="[Text]"/>
      <dgm:spPr/>
      <dgm:t>
        <a:bodyPr/>
        <a:lstStyle/>
        <a:p>
          <a:r>
            <a:rPr lang="en-US" dirty="0" smtClean="0"/>
            <a:t>UNDP PSO</a:t>
          </a:r>
          <a:endParaRPr lang="en-US" dirty="0"/>
        </a:p>
      </dgm:t>
    </dgm:pt>
    <dgm:pt modelId="{2909DDE8-620C-584A-8354-1200A24390E9}" type="parTrans" cxnId="{914F8C30-E3FD-DE4A-B70C-6F71B0B40E06}">
      <dgm:prSet/>
      <dgm:spPr/>
      <dgm:t>
        <a:bodyPr/>
        <a:lstStyle/>
        <a:p>
          <a:endParaRPr lang="en-US"/>
        </a:p>
      </dgm:t>
    </dgm:pt>
    <dgm:pt modelId="{1D8FA156-8114-5D40-A1E3-A020E87FD421}" type="sibTrans" cxnId="{914F8C30-E3FD-DE4A-B70C-6F71B0B40E06}">
      <dgm:prSet/>
      <dgm:spPr/>
      <dgm:t>
        <a:bodyPr/>
        <a:lstStyle/>
        <a:p>
          <a:endParaRPr lang="en-US"/>
        </a:p>
      </dgm:t>
    </dgm:pt>
    <dgm:pt modelId="{FEA4D2C0-CDA2-9E4F-B228-915DDFD78EDE}">
      <dgm:prSet phldrT="[Text]"/>
      <dgm:spPr/>
      <dgm:t>
        <a:bodyPr/>
        <a:lstStyle/>
        <a:p>
          <a:r>
            <a:rPr lang="en-US" dirty="0" smtClean="0"/>
            <a:t>PO</a:t>
          </a:r>
          <a:endParaRPr lang="en-US" dirty="0"/>
        </a:p>
      </dgm:t>
    </dgm:pt>
    <dgm:pt modelId="{377BDEBA-3EFA-8040-B8AC-C148C15FC756}" type="parTrans" cxnId="{B0DD52A8-CF5E-034B-8E06-9AB78A545CDA}">
      <dgm:prSet/>
      <dgm:spPr/>
      <dgm:t>
        <a:bodyPr/>
        <a:lstStyle/>
        <a:p>
          <a:endParaRPr lang="en-US"/>
        </a:p>
      </dgm:t>
    </dgm:pt>
    <dgm:pt modelId="{11F6321B-B0FF-B644-9034-D69C7222698C}" type="sibTrans" cxnId="{B0DD52A8-CF5E-034B-8E06-9AB78A545CDA}">
      <dgm:prSet/>
      <dgm:spPr/>
      <dgm:t>
        <a:bodyPr/>
        <a:lstStyle/>
        <a:p>
          <a:endParaRPr lang="en-US"/>
        </a:p>
      </dgm:t>
    </dgm:pt>
    <dgm:pt modelId="{2E745C1B-D399-1844-A077-4FACD28742BD}">
      <dgm:prSet phldrT="[Text]"/>
      <dgm:spPr/>
      <dgm:t>
        <a:bodyPr/>
        <a:lstStyle/>
        <a:p>
          <a:r>
            <a:rPr lang="en-US" dirty="0" smtClean="0"/>
            <a:t>UNDP CO</a:t>
          </a:r>
        </a:p>
        <a:p>
          <a:r>
            <a:rPr lang="en-US" dirty="0" smtClean="0"/>
            <a:t>UNDP PSO</a:t>
          </a:r>
          <a:endParaRPr lang="en-US" dirty="0"/>
        </a:p>
      </dgm:t>
    </dgm:pt>
    <dgm:pt modelId="{29DE4980-CB45-0946-AD84-B8ED83BB3F5C}" type="parTrans" cxnId="{9A553A68-8955-C343-84A6-DADC295A8B0A}">
      <dgm:prSet/>
      <dgm:spPr/>
      <dgm:t>
        <a:bodyPr/>
        <a:lstStyle/>
        <a:p>
          <a:endParaRPr lang="en-US"/>
        </a:p>
      </dgm:t>
    </dgm:pt>
    <dgm:pt modelId="{754A1BD0-CDD0-C641-B755-1B1E4C6E73C3}" type="sibTrans" cxnId="{9A553A68-8955-C343-84A6-DADC295A8B0A}">
      <dgm:prSet/>
      <dgm:spPr/>
      <dgm:t>
        <a:bodyPr/>
        <a:lstStyle/>
        <a:p>
          <a:endParaRPr lang="en-US"/>
        </a:p>
      </dgm:t>
    </dgm:pt>
    <dgm:pt modelId="{672FFC75-B7F2-B941-B43C-C09DE6D0BA64}" type="pres">
      <dgm:prSet presAssocID="{1E960215-2471-9045-BD2D-DC19A70DA92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ABC5858-4248-8D41-A66A-79654DE6085B}" type="pres">
      <dgm:prSet presAssocID="{8F0FD530-67E7-F149-94ED-787F60A73B68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487F0-E198-684E-809A-3D96C48C2F2C}" type="pres">
      <dgm:prSet presAssocID="{8F0FD530-67E7-F149-94ED-787F60A73B68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488FA-A4CB-C94A-8036-DB8CE38B78EF}" type="pres">
      <dgm:prSet presAssocID="{81FA5464-A4AA-3847-BE17-18009BCEC0A9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E9C83-C2B5-A748-AC33-FE0F2518FA2B}" type="pres">
      <dgm:prSet presAssocID="{81FA5464-A4AA-3847-BE17-18009BCEC0A9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9FD38-5AB8-A340-A7CF-D397AE31042E}" type="pres">
      <dgm:prSet presAssocID="{FEA4D2C0-CDA2-9E4F-B228-915DDFD78EDE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AFCF4-89F5-ED45-B2AA-38606115A53D}" type="pres">
      <dgm:prSet presAssocID="{FEA4D2C0-CDA2-9E4F-B228-915DDFD78EDE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961775-A550-B647-8E8C-EF7C3FC09C57}" srcId="{1E960215-2471-9045-BD2D-DC19A70DA92F}" destId="{8F0FD530-67E7-F149-94ED-787F60A73B68}" srcOrd="0" destOrd="0" parTransId="{523561EF-9914-7B45-9CB3-08F9F6A0A5F3}" sibTransId="{07493A96-8EF7-A64E-99DD-C2E467AD9D7F}"/>
    <dgm:cxn modelId="{B0DD52A8-CF5E-034B-8E06-9AB78A545CDA}" srcId="{1E960215-2471-9045-BD2D-DC19A70DA92F}" destId="{FEA4D2C0-CDA2-9E4F-B228-915DDFD78EDE}" srcOrd="2" destOrd="0" parTransId="{377BDEBA-3EFA-8040-B8AC-C148C15FC756}" sibTransId="{11F6321B-B0FF-B644-9034-D69C7222698C}"/>
    <dgm:cxn modelId="{9A553A68-8955-C343-84A6-DADC295A8B0A}" srcId="{FEA4D2C0-CDA2-9E4F-B228-915DDFD78EDE}" destId="{2E745C1B-D399-1844-A077-4FACD28742BD}" srcOrd="0" destOrd="0" parTransId="{29DE4980-CB45-0946-AD84-B8ED83BB3F5C}" sibTransId="{754A1BD0-CDD0-C641-B755-1B1E4C6E73C3}"/>
    <dgm:cxn modelId="{389C7029-4FD2-8E4C-93D6-12E734D886CA}" type="presOf" srcId="{2E745C1B-D399-1844-A077-4FACD28742BD}" destId="{0C9AFCF4-89F5-ED45-B2AA-38606115A53D}" srcOrd="0" destOrd="0" presId="urn:microsoft.com/office/officeart/2009/3/layout/IncreasingArrowsProcess"/>
    <dgm:cxn modelId="{AACB2FFF-D100-D54A-8A13-6B863EA8AF0E}" type="presOf" srcId="{FEA4D2C0-CDA2-9E4F-B228-915DDFD78EDE}" destId="{D159FD38-5AB8-A340-A7CF-D397AE31042E}" srcOrd="0" destOrd="0" presId="urn:microsoft.com/office/officeart/2009/3/layout/IncreasingArrowsProcess"/>
    <dgm:cxn modelId="{6AEF547A-B3F9-9843-AAC9-BEE87A1A8FBD}" type="presOf" srcId="{1E960215-2471-9045-BD2D-DC19A70DA92F}" destId="{672FFC75-B7F2-B941-B43C-C09DE6D0BA64}" srcOrd="0" destOrd="0" presId="urn:microsoft.com/office/officeart/2009/3/layout/IncreasingArrowsProcess"/>
    <dgm:cxn modelId="{026F66BC-6C1A-2D4C-B666-705972BBA964}" type="presOf" srcId="{D13D7B52-2736-374D-A9B1-7902F2A92CDB}" destId="{245487F0-E198-684E-809A-3D96C48C2F2C}" srcOrd="0" destOrd="0" presId="urn:microsoft.com/office/officeart/2009/3/layout/IncreasingArrowsProcess"/>
    <dgm:cxn modelId="{15533507-78F0-AC4C-952D-8A7945BF6CEF}" srcId="{1E960215-2471-9045-BD2D-DC19A70DA92F}" destId="{81FA5464-A4AA-3847-BE17-18009BCEC0A9}" srcOrd="1" destOrd="0" parTransId="{9AE4794B-EBAD-8343-957D-D351C9D9BDB5}" sibTransId="{BDFF1A7F-FEFB-ED4A-B1C9-545CBF8B5AB8}"/>
    <dgm:cxn modelId="{B3562444-3D03-9444-AEB8-F0653EE21DD3}" type="presOf" srcId="{03EFAD38-C474-C643-86AF-8F90261578AA}" destId="{527E9C83-C2B5-A748-AC33-FE0F2518FA2B}" srcOrd="0" destOrd="0" presId="urn:microsoft.com/office/officeart/2009/3/layout/IncreasingArrowsProcess"/>
    <dgm:cxn modelId="{914F8C30-E3FD-DE4A-B70C-6F71B0B40E06}" srcId="{81FA5464-A4AA-3847-BE17-18009BCEC0A9}" destId="{03EFAD38-C474-C643-86AF-8F90261578AA}" srcOrd="0" destOrd="0" parTransId="{2909DDE8-620C-584A-8354-1200A24390E9}" sibTransId="{1D8FA156-8114-5D40-A1E3-A020E87FD421}"/>
    <dgm:cxn modelId="{8B34E86D-904E-A44F-9CAC-1EB6E9DAB0AF}" type="presOf" srcId="{8F0FD530-67E7-F149-94ED-787F60A73B68}" destId="{BABC5858-4248-8D41-A66A-79654DE6085B}" srcOrd="0" destOrd="0" presId="urn:microsoft.com/office/officeart/2009/3/layout/IncreasingArrowsProcess"/>
    <dgm:cxn modelId="{EDA4236D-B65D-5D47-BB15-2C687C3D73A0}" srcId="{8F0FD530-67E7-F149-94ED-787F60A73B68}" destId="{D13D7B52-2736-374D-A9B1-7902F2A92CDB}" srcOrd="0" destOrd="0" parTransId="{6ADAF0A0-4039-3C41-813F-9844C84F5E6B}" sibTransId="{F3CF138D-AABC-724A-A498-B891496BB887}"/>
    <dgm:cxn modelId="{B39AF5F1-D658-9346-9278-293E06D37C25}" type="presOf" srcId="{81FA5464-A4AA-3847-BE17-18009BCEC0A9}" destId="{4FF488FA-A4CB-C94A-8036-DB8CE38B78EF}" srcOrd="0" destOrd="0" presId="urn:microsoft.com/office/officeart/2009/3/layout/IncreasingArrowsProcess"/>
    <dgm:cxn modelId="{E089A03B-738E-2B45-9126-1F800CDDA033}" type="presParOf" srcId="{672FFC75-B7F2-B941-B43C-C09DE6D0BA64}" destId="{BABC5858-4248-8D41-A66A-79654DE6085B}" srcOrd="0" destOrd="0" presId="urn:microsoft.com/office/officeart/2009/3/layout/IncreasingArrowsProcess"/>
    <dgm:cxn modelId="{C1A41CEE-A360-3F4F-BE6A-93EB2BB76298}" type="presParOf" srcId="{672FFC75-B7F2-B941-B43C-C09DE6D0BA64}" destId="{245487F0-E198-684E-809A-3D96C48C2F2C}" srcOrd="1" destOrd="0" presId="urn:microsoft.com/office/officeart/2009/3/layout/IncreasingArrowsProcess"/>
    <dgm:cxn modelId="{EB70A455-50B0-3E4C-976F-F8BCBAC998DE}" type="presParOf" srcId="{672FFC75-B7F2-B941-B43C-C09DE6D0BA64}" destId="{4FF488FA-A4CB-C94A-8036-DB8CE38B78EF}" srcOrd="2" destOrd="0" presId="urn:microsoft.com/office/officeart/2009/3/layout/IncreasingArrowsProcess"/>
    <dgm:cxn modelId="{92EEAF6F-C7B4-1642-A7AC-7E312A1409E2}" type="presParOf" srcId="{672FFC75-B7F2-B941-B43C-C09DE6D0BA64}" destId="{527E9C83-C2B5-A748-AC33-FE0F2518FA2B}" srcOrd="3" destOrd="0" presId="urn:microsoft.com/office/officeart/2009/3/layout/IncreasingArrowsProcess"/>
    <dgm:cxn modelId="{EE359A36-62ED-A040-8FCE-065EEF44C6A0}" type="presParOf" srcId="{672FFC75-B7F2-B941-B43C-C09DE6D0BA64}" destId="{D159FD38-5AB8-A340-A7CF-D397AE31042E}" srcOrd="4" destOrd="0" presId="urn:microsoft.com/office/officeart/2009/3/layout/IncreasingArrowsProcess"/>
    <dgm:cxn modelId="{8C9C6B9C-60C5-3045-A9C8-9C8EC40A8A28}" type="presParOf" srcId="{672FFC75-B7F2-B941-B43C-C09DE6D0BA64}" destId="{0C9AFCF4-89F5-ED45-B2AA-38606115A53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BC5858-4248-8D41-A66A-79654DE6085B}">
      <dsp:nvSpPr>
        <dsp:cNvPr id="0" name=""/>
        <dsp:cNvSpPr/>
      </dsp:nvSpPr>
      <dsp:spPr>
        <a:xfrm>
          <a:off x="0" y="551139"/>
          <a:ext cx="6096000" cy="88780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4094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RFP or ITB</a:t>
          </a:r>
          <a:endParaRPr lang="en-US" sz="1500" kern="1200" dirty="0"/>
        </a:p>
      </dsp:txBody>
      <dsp:txXfrm>
        <a:off x="0" y="551139"/>
        <a:ext cx="6096000" cy="887809"/>
      </dsp:txXfrm>
    </dsp:sp>
    <dsp:sp modelId="{245487F0-E198-684E-809A-3D96C48C2F2C}">
      <dsp:nvSpPr>
        <dsp:cNvPr id="0" name=""/>
        <dsp:cNvSpPr/>
      </dsp:nvSpPr>
      <dsp:spPr>
        <a:xfrm>
          <a:off x="0" y="1235768"/>
          <a:ext cx="1877568" cy="17102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National Gov’t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UNDP CO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UNDP PSO</a:t>
          </a:r>
          <a:endParaRPr lang="en-US" sz="1500" kern="1200" dirty="0"/>
        </a:p>
      </dsp:txBody>
      <dsp:txXfrm>
        <a:off x="0" y="1235768"/>
        <a:ext cx="1877568" cy="1710248"/>
      </dsp:txXfrm>
    </dsp:sp>
    <dsp:sp modelId="{4FF488FA-A4CB-C94A-8036-DB8CE38B78EF}">
      <dsp:nvSpPr>
        <dsp:cNvPr id="0" name=""/>
        <dsp:cNvSpPr/>
      </dsp:nvSpPr>
      <dsp:spPr>
        <a:xfrm>
          <a:off x="1877568" y="847075"/>
          <a:ext cx="4218432" cy="88780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4094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LTA</a:t>
          </a:r>
          <a:endParaRPr lang="en-US" sz="1500" kern="1200" dirty="0"/>
        </a:p>
      </dsp:txBody>
      <dsp:txXfrm>
        <a:off x="1877568" y="847075"/>
        <a:ext cx="4218432" cy="887809"/>
      </dsp:txXfrm>
    </dsp:sp>
    <dsp:sp modelId="{527E9C83-C2B5-A748-AC33-FE0F2518FA2B}">
      <dsp:nvSpPr>
        <dsp:cNvPr id="0" name=""/>
        <dsp:cNvSpPr/>
      </dsp:nvSpPr>
      <dsp:spPr>
        <a:xfrm>
          <a:off x="1877568" y="1531705"/>
          <a:ext cx="1877568" cy="17102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UNDP PSO</a:t>
          </a:r>
          <a:endParaRPr lang="en-US" sz="1500" kern="1200" dirty="0"/>
        </a:p>
      </dsp:txBody>
      <dsp:txXfrm>
        <a:off x="1877568" y="1531705"/>
        <a:ext cx="1877568" cy="1710248"/>
      </dsp:txXfrm>
    </dsp:sp>
    <dsp:sp modelId="{D159FD38-5AB8-A340-A7CF-D397AE31042E}">
      <dsp:nvSpPr>
        <dsp:cNvPr id="0" name=""/>
        <dsp:cNvSpPr/>
      </dsp:nvSpPr>
      <dsp:spPr>
        <a:xfrm>
          <a:off x="3755136" y="1143012"/>
          <a:ext cx="2340864" cy="88780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4094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</a:t>
          </a:r>
          <a:endParaRPr lang="en-US" sz="1500" kern="1200" dirty="0"/>
        </a:p>
      </dsp:txBody>
      <dsp:txXfrm>
        <a:off x="3755136" y="1143012"/>
        <a:ext cx="2340864" cy="887809"/>
      </dsp:txXfrm>
    </dsp:sp>
    <dsp:sp modelId="{0C9AFCF4-89F5-ED45-B2AA-38606115A53D}">
      <dsp:nvSpPr>
        <dsp:cNvPr id="0" name=""/>
        <dsp:cNvSpPr/>
      </dsp:nvSpPr>
      <dsp:spPr>
        <a:xfrm>
          <a:off x="3755136" y="1827641"/>
          <a:ext cx="1877568" cy="1685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UNDP CO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UNDP PSO</a:t>
          </a:r>
          <a:endParaRPr lang="en-US" sz="1500" kern="1200" dirty="0"/>
        </a:p>
      </dsp:txBody>
      <dsp:txXfrm>
        <a:off x="3755136" y="1827641"/>
        <a:ext cx="1877568" cy="1685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361F4-AB4F-4CCF-B4AB-6362BF90921D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84E77-0D26-4801-9E2D-B7887EBFF2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4E77-0D26-4801-9E2D-B7887EBFF24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pPr/>
              <a:t>Wednesday, August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pPr/>
              <a:t>Wednesday, August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pPr/>
              <a:t>Wednesday, August 26,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33450" y="1066800"/>
            <a:ext cx="7267576" cy="2705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5400" b="1" dirty="0" smtClean="0">
                <a:effectLst/>
              </a:rPr>
              <a:t>CIRDA Procurement – </a:t>
            </a:r>
          </a:p>
          <a:p>
            <a:pPr algn="r"/>
            <a:r>
              <a:rPr lang="en-US" sz="5400" b="1" dirty="0" smtClean="0">
                <a:effectLst/>
              </a:rPr>
              <a:t>Philosophy leading to Plans and Strategies</a:t>
            </a:r>
            <a:endParaRPr lang="en-US" sz="5400" b="1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3450" y="4276725"/>
            <a:ext cx="7267576" cy="2266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1800" dirty="0" smtClean="0">
                <a:effectLst/>
              </a:rPr>
              <a:t>John T. Snow</a:t>
            </a:r>
          </a:p>
          <a:p>
            <a:pPr algn="r"/>
            <a:r>
              <a:rPr lang="en-US" sz="1800" dirty="0" smtClean="0">
                <a:effectLst/>
              </a:rPr>
              <a:t>CTA on Meteorology</a:t>
            </a:r>
          </a:p>
          <a:p>
            <a:pPr algn="r"/>
            <a:r>
              <a:rPr lang="en-US" sz="1800" dirty="0" smtClean="0">
                <a:effectLst/>
              </a:rPr>
              <a:t>UNDP-CIRDA.</a:t>
            </a:r>
          </a:p>
          <a:p>
            <a:pPr algn="r"/>
            <a:r>
              <a:rPr lang="en-US" sz="1800" dirty="0" smtClean="0">
                <a:effectLst/>
              </a:rPr>
              <a:t>August 2015</a:t>
            </a:r>
          </a:p>
          <a:p>
            <a:pPr algn="r"/>
            <a:endParaRPr lang="en-US" sz="1800" dirty="0" smtClean="0">
              <a:effectLst/>
            </a:endParaRPr>
          </a:p>
          <a:p>
            <a:pPr algn="r"/>
            <a:r>
              <a:rPr lang="en-US" sz="1400" dirty="0" smtClean="0">
                <a:effectLst/>
              </a:rPr>
              <a:t>After</a:t>
            </a:r>
          </a:p>
          <a:p>
            <a:pPr algn="r"/>
            <a:r>
              <a:rPr lang="en-US" sz="1400" dirty="0" smtClean="0">
                <a:effectLst/>
              </a:rPr>
              <a:t>Jeremy Usher</a:t>
            </a:r>
          </a:p>
          <a:p>
            <a:pPr algn="r"/>
            <a:r>
              <a:rPr lang="en-US" sz="1400" dirty="0" smtClean="0">
                <a:effectLst/>
              </a:rPr>
              <a:t>June 2015</a:t>
            </a:r>
          </a:p>
          <a:p>
            <a:pPr algn="r"/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9577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472" y="1661980"/>
            <a:ext cx="8583740" cy="5144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Lack of </a:t>
            </a:r>
            <a:r>
              <a:rPr lang="en-US" sz="2400" dirty="0" smtClean="0"/>
              <a:t>capacity </a:t>
            </a:r>
            <a:r>
              <a:rPr lang="en-US" sz="2400" dirty="0" smtClean="0"/>
              <a:t>to independently provide neutral technical specifications </a:t>
            </a:r>
            <a:r>
              <a:rPr lang="en-US" sz="2400" b="1" i="1" dirty="0" smtClean="0"/>
              <a:t>(vendor control)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Lack of technical capacity within procurement offices to connect </a:t>
            </a:r>
            <a:r>
              <a:rPr lang="en-US" sz="2400" dirty="0" smtClean="0"/>
              <a:t>requests </a:t>
            </a:r>
            <a:r>
              <a:rPr lang="en-US" sz="2400" dirty="0" smtClean="0"/>
              <a:t>with project outcomes and outputs </a:t>
            </a:r>
            <a:r>
              <a:rPr lang="en-US" sz="2400" b="1" i="1" dirty="0" smtClean="0"/>
              <a:t>(“ATM machine”)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Too </a:t>
            </a:r>
            <a:r>
              <a:rPr lang="en-US" sz="2400" dirty="0" smtClean="0"/>
              <a:t>narrow a f</a:t>
            </a:r>
            <a:r>
              <a:rPr lang="en-US" sz="2400" dirty="0" smtClean="0"/>
              <a:t>ocus </a:t>
            </a:r>
            <a:r>
              <a:rPr lang="en-US" sz="2400" dirty="0" smtClean="0"/>
              <a:t>on speed/spending money rather than </a:t>
            </a:r>
            <a:r>
              <a:rPr lang="en-US" sz="2400" dirty="0" smtClean="0"/>
              <a:t>ultimate project </a:t>
            </a:r>
            <a:r>
              <a:rPr lang="en-US" sz="2400" dirty="0" smtClean="0"/>
              <a:t>goals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Equipment purchased with </a:t>
            </a:r>
            <a:r>
              <a:rPr lang="en-US" sz="2400" dirty="0" smtClean="0"/>
              <a:t>little or no </a:t>
            </a:r>
            <a:r>
              <a:rPr lang="en-US" sz="2400" dirty="0" smtClean="0"/>
              <a:t>implementation capacity </a:t>
            </a:r>
            <a:r>
              <a:rPr lang="en-US" sz="2400" b="1" i="1" dirty="0" smtClean="0"/>
              <a:t>(unopened boxes)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Narrow focus on </a:t>
            </a:r>
            <a:r>
              <a:rPr lang="en-US" sz="2400" b="1" dirty="0" smtClean="0">
                <a:solidFill>
                  <a:srgbClr val="FF0000"/>
                </a:solidFill>
              </a:rPr>
              <a:t>hardware/</a:t>
            </a:r>
            <a:r>
              <a:rPr lang="en-US" sz="2400" b="1" dirty="0" err="1" smtClean="0">
                <a:solidFill>
                  <a:srgbClr val="FF0000"/>
                </a:solidFill>
              </a:rPr>
              <a:t>AWS</a:t>
            </a:r>
            <a:r>
              <a:rPr lang="en-US" sz="2400" b="1" smtClean="0">
                <a:solidFill>
                  <a:srgbClr val="FF0000"/>
                </a:solidFill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with little view toward ultimate system use or data integration </a:t>
            </a:r>
            <a:r>
              <a:rPr lang="en-US" sz="2400" b="1" smtClean="0">
                <a:solidFill>
                  <a:srgbClr val="FF0000"/>
                </a:solidFill>
                <a:sym typeface="Wingdings" pitchFamily="2" charset="2"/>
              </a:rPr>
              <a:t> impact on users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25861" y="504193"/>
            <a:ext cx="7546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Typical Procurement Challenges</a:t>
            </a:r>
          </a:p>
        </p:txBody>
      </p:sp>
    </p:spTree>
    <p:extLst>
      <p:ext uri="{BB962C8B-B14F-4D97-AF65-F5344CB8AC3E}">
        <p14:creationId xmlns="" xmlns:p14="http://schemas.microsoft.com/office/powerpoint/2010/main" val="386259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1027413"/>
            <a:ext cx="8915400" cy="5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Maximize to extent possible regional</a:t>
            </a:r>
            <a:r>
              <a:rPr lang="en-US" sz="2400" dirty="0" smtClean="0"/>
              <a:t>, programmatic consistency</a:t>
            </a:r>
          </a:p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Increase purchasing power and obtain economies of scale</a:t>
            </a:r>
          </a:p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Enable ease of procurement execution</a:t>
            </a:r>
          </a:p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Enable the acquisition of comprehensive solutions, while allowing for the acquisition of individual solution components </a:t>
            </a:r>
            <a:r>
              <a:rPr lang="en-US" sz="2400" dirty="0" smtClean="0"/>
              <a:t>where appropriate</a:t>
            </a:r>
            <a:endParaRPr lang="en-US" sz="2400" dirty="0" smtClean="0"/>
          </a:p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Minimize operational risk through the acquisition of functional  end-to-end systems</a:t>
            </a:r>
          </a:p>
          <a:p>
            <a:pPr marL="914400" lvl="1" indent="-457200">
              <a:lnSpc>
                <a:spcPct val="105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Primary focus is on system innovation for </a:t>
            </a:r>
            <a:r>
              <a:rPr lang="en-US" sz="2400" dirty="0" err="1" smtClean="0"/>
              <a:t>EWS</a:t>
            </a:r>
            <a:r>
              <a:rPr lang="en-US" sz="2400" dirty="0" smtClean="0"/>
              <a:t> and climate monitoring, not refurbishment/repair, airfield operations, etc…</a:t>
            </a:r>
          </a:p>
          <a:p>
            <a:pPr marL="457200" indent="-457200">
              <a:lnSpc>
                <a:spcPct val="10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2400" dirty="0" smtClean="0"/>
              <a:t>Focus to date is meteorology; hydrology focus coming soon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0419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CIRDA Procurement Support Goals</a:t>
            </a:r>
          </a:p>
        </p:txBody>
      </p:sp>
    </p:spTree>
    <p:extLst>
      <p:ext uri="{BB962C8B-B14F-4D97-AF65-F5344CB8AC3E}">
        <p14:creationId xmlns="" xmlns:p14="http://schemas.microsoft.com/office/powerpoint/2010/main" val="415971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50419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CIRDA Procurement Support Goals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157007850"/>
              </p:ext>
            </p:extLst>
          </p:nvPr>
        </p:nvGraphicFramePr>
        <p:xfrm>
          <a:off x="889016" y="7994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7246096" y="1344521"/>
            <a:ext cx="1494042" cy="1437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Functional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1716" y="4489952"/>
            <a:ext cx="8322284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Acronyms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RFP: 	Request For Proposal (months to execute)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ITB: 	Invitation To Bid (months to execute)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LTA: 	Long Term Agreement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PO:		Purchase Order (weeks to execute)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CO:		Country Office</a:t>
            </a:r>
          </a:p>
          <a:p>
            <a:pPr marL="457200">
              <a:lnSpc>
                <a:spcPct val="110000"/>
              </a:lnSpc>
            </a:pPr>
            <a:r>
              <a:rPr lang="en-US" dirty="0" smtClean="0"/>
              <a:t>PSO:	Procurement Support Office (Copenhagen)</a:t>
            </a:r>
          </a:p>
        </p:txBody>
      </p:sp>
    </p:spTree>
    <p:extLst>
      <p:ext uri="{BB962C8B-B14F-4D97-AF65-F5344CB8AC3E}">
        <p14:creationId xmlns="" xmlns:p14="http://schemas.microsoft.com/office/powerpoint/2010/main" val="4264149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9238" y="242583"/>
            <a:ext cx="5501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Current Status of Procurements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" y="765803"/>
            <a:ext cx="8953499" cy="342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>
                <a:latin typeface="Palatino Linotype" pitchFamily="18" charset="0"/>
              </a:rPr>
              <a:t>As advisory service, not informed of all national activities</a:t>
            </a:r>
          </a:p>
          <a:p>
            <a:pPr marL="457200" indent="-4572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>
                <a:latin typeface="Palatino Linotype" pitchFamily="18" charset="0"/>
              </a:rPr>
              <a:t>Several national procurements completed or underway</a:t>
            </a:r>
          </a:p>
          <a:p>
            <a:pPr marL="457200" indent="-4572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>
                <a:latin typeface="Palatino Linotype" pitchFamily="18" charset="0"/>
              </a:rPr>
              <a:t>Two procurement modalities – Long Term Agreements (</a:t>
            </a:r>
            <a:r>
              <a:rPr lang="en-US" sz="2400" dirty="0" err="1" smtClean="0">
                <a:latin typeface="Palatino Linotype" pitchFamily="18" charset="0"/>
              </a:rPr>
              <a:t>LTAs</a:t>
            </a:r>
            <a:r>
              <a:rPr lang="en-US" sz="2400" dirty="0" smtClean="0">
                <a:latin typeface="Palatino Linotype" pitchFamily="18" charset="0"/>
              </a:rPr>
              <a:t>)</a:t>
            </a:r>
            <a:endParaRPr lang="en-US" sz="2400" dirty="0" smtClean="0">
              <a:latin typeface="Palatino Linotype" pitchFamily="18" charset="0"/>
            </a:endParaRPr>
          </a:p>
          <a:p>
            <a:pPr marL="971550" lvl="1" indent="-514350">
              <a:lnSpc>
                <a:spcPct val="11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en-US" sz="2400" dirty="0" smtClean="0">
                <a:latin typeface="Palatino Linotype" pitchFamily="18" charset="0"/>
              </a:rPr>
              <a:t>Traditional Synoptic and Climate Monitoring </a:t>
            </a:r>
            <a:r>
              <a:rPr lang="en-US" sz="2400" dirty="0" err="1" smtClean="0">
                <a:latin typeface="Palatino Linotype" pitchFamily="18" charset="0"/>
              </a:rPr>
              <a:t>AWS</a:t>
            </a:r>
            <a:endParaRPr lang="en-US" sz="2400" dirty="0" smtClean="0">
              <a:latin typeface="Palatino Linotype" pitchFamily="18" charset="0"/>
            </a:endParaRPr>
          </a:p>
          <a:p>
            <a:pPr marL="971550" lvl="1" indent="-514350">
              <a:lnSpc>
                <a:spcPct val="11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en-US" sz="2400" dirty="0" smtClean="0">
                <a:latin typeface="Palatino Linotype" pitchFamily="18" charset="0"/>
              </a:rPr>
              <a:t>Comprehensive/End-to-End Innovative Early Warning and Climate Monitoring System</a:t>
            </a:r>
          </a:p>
        </p:txBody>
      </p:sp>
    </p:spTree>
    <p:extLst>
      <p:ext uri="{BB962C8B-B14F-4D97-AF65-F5344CB8AC3E}">
        <p14:creationId xmlns="" xmlns:p14="http://schemas.microsoft.com/office/powerpoint/2010/main" val="151952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85825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2800" b="1" dirty="0" err="1" smtClean="0">
                <a:solidFill>
                  <a:schemeClr val="tx1"/>
                </a:solidFill>
                <a:latin typeface="Palatino Linotype" pitchFamily="18" charset="0"/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  <a:latin typeface="Palatino Linotype" pitchFamily="18" charset="0"/>
              </a:rPr>
              <a:t>. Traditional Synoptic and Climate Monitoring </a:t>
            </a:r>
            <a:r>
              <a:rPr lang="en-US" sz="2800" b="1" dirty="0" err="1" smtClean="0">
                <a:solidFill>
                  <a:schemeClr val="tx1"/>
                </a:solidFill>
                <a:latin typeface="Palatino Linotype" pitchFamily="18" charset="0"/>
              </a:rPr>
              <a:t>AWS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5825"/>
            <a:ext cx="9143999" cy="5362575"/>
          </a:xfrm>
        </p:spPr>
        <p:txBody>
          <a:bodyPr anchor="t" anchorCtr="0">
            <a:noAutofit/>
          </a:bodyPr>
          <a:lstStyle/>
          <a:p>
            <a:pPr marL="457200" lvl="2" indent="-228600"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Utilizes a previously existing </a:t>
            </a:r>
            <a:r>
              <a:rPr lang="en-US" sz="2400" dirty="0" err="1" smtClean="0"/>
              <a:t>LTA</a:t>
            </a:r>
            <a:r>
              <a:rPr lang="en-US" sz="2400" dirty="0" smtClean="0"/>
              <a:t> established with </a:t>
            </a:r>
            <a:r>
              <a:rPr lang="en-US" sz="2400" dirty="0" err="1" smtClean="0"/>
              <a:t>Adcon</a:t>
            </a:r>
            <a:r>
              <a:rPr lang="en-US" sz="2400" dirty="0" smtClean="0"/>
              <a:t> by </a:t>
            </a:r>
            <a:r>
              <a:rPr lang="en-US" sz="2400" dirty="0" err="1" smtClean="0"/>
              <a:t>WFP</a:t>
            </a:r>
            <a:endParaRPr lang="en-US" sz="2400" dirty="0" smtClean="0"/>
          </a:p>
          <a:p>
            <a:pPr marL="457200" lvl="2" indent="-228600"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err="1" smtClean="0"/>
              <a:t>PSO</a:t>
            </a:r>
            <a:r>
              <a:rPr lang="en-US" sz="2400" dirty="0" smtClean="0"/>
              <a:t> formally enabled access for UNDP </a:t>
            </a:r>
            <a:r>
              <a:rPr lang="en-US" sz="2400" dirty="0" smtClean="0"/>
              <a:t>CIRDA</a:t>
            </a:r>
          </a:p>
          <a:p>
            <a:pPr marL="457200" lvl="2" indent="-228600"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Provides a traditional </a:t>
            </a:r>
            <a:r>
              <a:rPr lang="en-US" sz="2400" dirty="0" err="1" smtClean="0"/>
              <a:t>AWS</a:t>
            </a:r>
            <a:r>
              <a:rPr lang="en-US" sz="2400" dirty="0" smtClean="0"/>
              <a:t> assembled from discrete instruments </a:t>
            </a:r>
            <a:endParaRPr lang="en-US" sz="2400" dirty="0" smtClean="0"/>
          </a:p>
          <a:p>
            <a:pPr marL="457200" lvl="2" indent="-228600"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Initial access by Zambia, Burkina Faso, then </a:t>
            </a:r>
            <a:r>
              <a:rPr lang="en-US" sz="2400" dirty="0" smtClean="0"/>
              <a:t>Uganda (?),  </a:t>
            </a:r>
            <a:r>
              <a:rPr lang="en-US" sz="2400" dirty="0" smtClean="0"/>
              <a:t>…</a:t>
            </a:r>
          </a:p>
          <a:p>
            <a:pPr marL="457200" lvl="2" indent="-228600"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Shortcomings</a:t>
            </a:r>
            <a:r>
              <a:rPr lang="en-US" sz="2400" dirty="0" smtClean="0"/>
              <a:t> relative to solutions in the new </a:t>
            </a:r>
            <a:r>
              <a:rPr lang="en-US" sz="2400" dirty="0" err="1" smtClean="0"/>
              <a:t>LTAs</a:t>
            </a:r>
            <a:r>
              <a:rPr lang="en-US" sz="2400" dirty="0" smtClean="0"/>
              <a:t> that are </a:t>
            </a:r>
            <a:r>
              <a:rPr lang="en-US" sz="2400" dirty="0" smtClean="0"/>
              <a:t>in development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does </a:t>
            </a:r>
            <a:r>
              <a:rPr lang="en-US" sz="2400" dirty="0" smtClean="0"/>
              <a:t>not provide for …</a:t>
            </a:r>
          </a:p>
          <a:p>
            <a:pPr marL="1143000" lvl="2" indent="-22860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/>
              <a:t>… built in quality control for the data, </a:t>
            </a:r>
          </a:p>
          <a:p>
            <a:pPr marL="1143000" lvl="2" indent="-22860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/>
              <a:t>… a national scale radar proxy using lightning data,</a:t>
            </a:r>
          </a:p>
          <a:p>
            <a:pPr marL="1143000" lvl="2" indent="-22860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/>
              <a:t>… storm warnings or nowcasts, or</a:t>
            </a:r>
          </a:p>
          <a:p>
            <a:pPr marL="1143000" lvl="2" indent="-22860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/>
              <a:t>… forecasts of the movement of severe </a:t>
            </a:r>
            <a:r>
              <a:rPr lang="en-US" sz="2400" dirty="0" smtClean="0"/>
              <a:t>weather </a:t>
            </a:r>
            <a:r>
              <a:rPr lang="en-U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286126"/>
            <a:ext cx="9144000" cy="1695450"/>
          </a:xfrm>
        </p:spPr>
        <p:txBody>
          <a:bodyPr anchor="t" anchorCtr="0"/>
          <a:lstStyle/>
          <a:p>
            <a:pPr marL="457200" lvl="2" indent="-22860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Six months of technical specification development by CIRDA technical team, based on observations and prior procurement </a:t>
            </a:r>
            <a:r>
              <a:rPr lang="en-US" sz="2400" dirty="0" smtClean="0"/>
              <a:t>efforts</a:t>
            </a:r>
            <a:endParaRPr lang="en-US" sz="2400" dirty="0" smtClean="0"/>
          </a:p>
          <a:p>
            <a:pPr marL="457200" lvl="2" indent="-228600">
              <a:lnSpc>
                <a:spcPct val="110000"/>
              </a:lnSpc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International RFP led by </a:t>
            </a:r>
            <a:r>
              <a:rPr lang="en-US" sz="2400" dirty="0" err="1" smtClean="0"/>
              <a:t>PSO</a:t>
            </a:r>
            <a:r>
              <a:rPr lang="en-US" sz="2400" dirty="0" smtClean="0"/>
              <a:t> to create </a:t>
            </a:r>
            <a:r>
              <a:rPr lang="en-US" sz="2400" dirty="0" err="1" smtClean="0"/>
              <a:t>LTA</a:t>
            </a:r>
            <a:r>
              <a:rPr lang="en-US" sz="2400" dirty="0" smtClean="0"/>
              <a:t>(s)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2505074"/>
          </a:xfrm>
        </p:spPr>
        <p:txBody>
          <a:bodyPr anchor="t" anchorCtr="0"/>
          <a:lstStyle/>
          <a:p>
            <a:pPr algn="ctr">
              <a:lnSpc>
                <a:spcPct val="114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  <a:effectLst/>
              </a:rPr>
              <a:t>i. </a:t>
            </a:r>
            <a:r>
              <a:rPr lang="en-US" sz="2800" b="1" dirty="0" smtClean="0"/>
              <a:t>A comprehensive Early Warning System (</a:t>
            </a:r>
            <a:r>
              <a:rPr lang="en-US" sz="2800" b="1" dirty="0" err="1" smtClean="0"/>
              <a:t>EWS</a:t>
            </a:r>
            <a:r>
              <a:rPr lang="en-US" sz="2800" b="1" dirty="0" smtClean="0"/>
              <a:t>) solution supporting monitoring, forecast operations across multiple time scales</a:t>
            </a:r>
            <a:br>
              <a:rPr lang="en-US" sz="2800" b="1" dirty="0" smtClean="0"/>
            </a:br>
            <a:r>
              <a:rPr lang="en-US" sz="2800" b="1" dirty="0" smtClean="0"/>
              <a:t>(now; near </a:t>
            </a:r>
            <a:r>
              <a:rPr lang="en-US" sz="2800" b="1" dirty="0" smtClean="0">
                <a:effectLst/>
              </a:rPr>
              <a:t>future</a:t>
            </a:r>
            <a:r>
              <a:rPr lang="en-US" sz="2800" b="1" dirty="0" smtClean="0"/>
              <a:t>; medium range)</a:t>
            </a:r>
            <a:endParaRPr lang="en-US" sz="2800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895475"/>
            <a:ext cx="8991599" cy="4650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1000"/>
              </a:spcAft>
            </a:pPr>
            <a:r>
              <a:rPr lang="en-US" sz="2400" dirty="0" smtClean="0"/>
              <a:t>Components: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Current Conditions Network (AWS)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Nowcasting system using lightning detection technology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Forecasting Solution providing 10-day city forecasts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Data Alerting and Visualization System to provide NMHS and the public with early warning messages from components 1-3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Implementation Services</a:t>
            </a:r>
          </a:p>
          <a:p>
            <a:pPr marL="685800" indent="-4572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Ongoing maintenance and operational services</a:t>
            </a:r>
            <a:endParaRPr lang="en-US" sz="24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0"/>
            <a:ext cx="9144000" cy="220711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i.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comprehensive Early Warning System (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EWS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 solution supporting monitoring, forecast operations across multiple time scales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(now; near future; medium range)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9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30"/>
          <p:cNvGrpSpPr/>
          <p:nvPr/>
        </p:nvGrpSpPr>
        <p:grpSpPr>
          <a:xfrm>
            <a:off x="361951" y="104277"/>
            <a:ext cx="8382000" cy="6569598"/>
            <a:chOff x="313512" y="104277"/>
            <a:chExt cx="7723583" cy="6569598"/>
          </a:xfrm>
        </p:grpSpPr>
        <p:sp>
          <p:nvSpPr>
            <p:cNvPr id="28" name="Curved Right Arrow 27"/>
            <p:cNvSpPr/>
            <p:nvPr/>
          </p:nvSpPr>
          <p:spPr>
            <a:xfrm rot="5400000">
              <a:off x="5038704" y="-1674918"/>
              <a:ext cx="729911" cy="4288302"/>
            </a:xfrm>
            <a:prstGeom prst="curved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Curved Right Arrow 29"/>
            <p:cNvSpPr/>
            <p:nvPr/>
          </p:nvSpPr>
          <p:spPr>
            <a:xfrm rot="5400000">
              <a:off x="6468977" y="-485275"/>
              <a:ext cx="473243" cy="2085477"/>
            </a:xfrm>
            <a:prstGeom prst="curved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3512" y="294151"/>
              <a:ext cx="6684580" cy="6379724"/>
              <a:chOff x="2246586" y="149772"/>
              <a:chExt cx="6684580" cy="6379724"/>
            </a:xfrm>
          </p:grpSpPr>
          <p:sp>
            <p:nvSpPr>
              <p:cNvPr id="9" name="Lightning Bolt 8"/>
              <p:cNvSpPr/>
              <p:nvPr/>
            </p:nvSpPr>
            <p:spPr>
              <a:xfrm>
                <a:off x="2987565" y="1135117"/>
                <a:ext cx="914400" cy="914400"/>
              </a:xfrm>
              <a:prstGeom prst="lightningBol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4516821" y="677917"/>
                <a:ext cx="1836683" cy="5847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Observations and Measurements</a:t>
                </a:r>
                <a:endParaRPr lang="en-US" sz="1600" dirty="0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4503684" y="1886607"/>
                <a:ext cx="1836683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QA/QC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3754820" y="3242440"/>
                <a:ext cx="1836683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Archive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726622" y="1878724"/>
                <a:ext cx="2173013" cy="5847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Analysis/Assimilation/Modeling</a:t>
                </a:r>
                <a:endParaRPr lang="en-US" sz="16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825915" y="672662"/>
                <a:ext cx="1941095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Global Data and</a:t>
                </a:r>
              </a:p>
              <a:p>
                <a:pPr algn="ctr"/>
                <a:r>
                  <a:rPr lang="en-US" dirty="0" smtClean="0"/>
                  <a:t>Model Output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708228" y="3203027"/>
                <a:ext cx="2194035" cy="92333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Product</a:t>
                </a:r>
              </a:p>
              <a:p>
                <a:pPr algn="ctr"/>
                <a:r>
                  <a:rPr lang="en-US" dirty="0" smtClean="0"/>
                  <a:t>Generation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8" name="Cloud 7"/>
              <p:cNvSpPr/>
              <p:nvPr/>
            </p:nvSpPr>
            <p:spPr>
              <a:xfrm>
                <a:off x="2246586" y="149772"/>
                <a:ext cx="1828799" cy="1347951"/>
              </a:xfrm>
              <a:prstGeom prst="clou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852746" y="4637688"/>
                <a:ext cx="1836683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“Last Mile”</a:t>
                </a:r>
              </a:p>
              <a:p>
                <a:pPr algn="ctr"/>
                <a:r>
                  <a:rPr lang="en-US" smtClean="0"/>
                  <a:t>translation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731876" y="5883165"/>
                <a:ext cx="2199290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Users</a:t>
                </a:r>
                <a:endParaRPr lang="en-US" dirty="0"/>
              </a:p>
              <a:p>
                <a:pPr algn="ctr"/>
                <a:endParaRPr lang="en-US" dirty="0"/>
              </a:p>
            </p:txBody>
          </p:sp>
          <p:sp>
            <p:nvSpPr>
              <p:cNvPr id="12" name="Up Arrow 11"/>
              <p:cNvSpPr/>
              <p:nvPr/>
            </p:nvSpPr>
            <p:spPr>
              <a:xfrm rot="10800000">
                <a:off x="5194738" y="1262692"/>
                <a:ext cx="484632" cy="613404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Up Arrow 12"/>
              <p:cNvSpPr/>
              <p:nvPr/>
            </p:nvSpPr>
            <p:spPr>
              <a:xfrm rot="10800000">
                <a:off x="7475483" y="1311165"/>
                <a:ext cx="484632" cy="551793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Up Arrow 13"/>
              <p:cNvSpPr/>
              <p:nvPr/>
            </p:nvSpPr>
            <p:spPr>
              <a:xfrm rot="10800000">
                <a:off x="4708634" y="2540874"/>
                <a:ext cx="484632" cy="675290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Up Arrow 14"/>
              <p:cNvSpPr/>
              <p:nvPr/>
            </p:nvSpPr>
            <p:spPr>
              <a:xfrm rot="10800000">
                <a:off x="7470227" y="2463499"/>
                <a:ext cx="484632" cy="723762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Up Arrow 15"/>
              <p:cNvSpPr/>
              <p:nvPr/>
            </p:nvSpPr>
            <p:spPr>
              <a:xfrm rot="10800000">
                <a:off x="7512268" y="4126357"/>
                <a:ext cx="484632" cy="492940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Up Arrow 16"/>
              <p:cNvSpPr/>
              <p:nvPr/>
            </p:nvSpPr>
            <p:spPr>
              <a:xfrm rot="10800000">
                <a:off x="7575331" y="5281448"/>
                <a:ext cx="484632" cy="580696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Up Arrow 17"/>
              <p:cNvSpPr/>
              <p:nvPr/>
            </p:nvSpPr>
            <p:spPr>
              <a:xfrm rot="5400000">
                <a:off x="6276357" y="1992655"/>
                <a:ext cx="484632" cy="363344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Left-Right Arrow 19"/>
              <p:cNvSpPr/>
              <p:nvPr/>
            </p:nvSpPr>
            <p:spPr>
              <a:xfrm>
                <a:off x="5596759" y="3113690"/>
                <a:ext cx="1095703" cy="484632"/>
              </a:xfrm>
              <a:prstGeom prst="left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7447" y="4545723"/>
                <a:ext cx="1836683" cy="92333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Climatology</a:t>
                </a:r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dirty="0" smtClean="0"/>
                  <a:t>Product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V&amp;V</a:t>
                </a:r>
                <a:endParaRPr lang="en-US" dirty="0"/>
              </a:p>
            </p:txBody>
          </p:sp>
          <p:sp>
            <p:nvSpPr>
              <p:cNvPr id="22" name="Up Arrow 21"/>
              <p:cNvSpPr/>
              <p:nvPr/>
            </p:nvSpPr>
            <p:spPr>
              <a:xfrm rot="10800000">
                <a:off x="4427483" y="3883571"/>
                <a:ext cx="484632" cy="656898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146332" y="480846"/>
                <a:ext cx="2538248" cy="100111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Curved Down Arrow 24"/>
              <p:cNvSpPr/>
              <p:nvPr/>
            </p:nvSpPr>
            <p:spPr>
              <a:xfrm rot="16200000">
                <a:off x="5046365" y="4549290"/>
                <a:ext cx="2608127" cy="731520"/>
              </a:xfrm>
              <a:prstGeom prst="curved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6914146" y="152400"/>
              <a:ext cx="906379" cy="69783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urved Up Arrow 26"/>
            <p:cNvSpPr/>
            <p:nvPr/>
          </p:nvSpPr>
          <p:spPr>
            <a:xfrm rot="16200000">
              <a:off x="5662315" y="1468405"/>
              <a:ext cx="3658702" cy="1090859"/>
            </a:xfrm>
            <a:prstGeom prst="curvedUpArrow">
              <a:avLst>
                <a:gd name="adj1" fmla="val 11959"/>
                <a:gd name="adj2" fmla="val 33027"/>
                <a:gd name="adj3" fmla="val 1691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2951</TotalTime>
  <Words>488</Words>
  <Application>Microsoft Office PowerPoint</Application>
  <PresentationFormat>On-screen Show (4:3)</PresentationFormat>
  <Paragraphs>84</Paragraphs>
  <Slides>9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Elemental</vt:lpstr>
      <vt:lpstr>Slide 1</vt:lpstr>
      <vt:lpstr>Slide 2</vt:lpstr>
      <vt:lpstr>Slide 3</vt:lpstr>
      <vt:lpstr>Slide 4</vt:lpstr>
      <vt:lpstr>Slide 5</vt:lpstr>
      <vt:lpstr>i. Traditional Synoptic and Climate Monitoring AWS </vt:lpstr>
      <vt:lpstr>ii. A comprehensive Early Warning System (EWS) solution supporting monitoring, forecast operations across multiple time scales (now; near future; medium range)</vt:lpstr>
      <vt:lpstr>Slide 8</vt:lpstr>
      <vt:lpstr>Slide 9</vt:lpstr>
    </vt:vector>
  </TitlesOfParts>
  <Company>Arkevita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Usher</dc:creator>
  <cp:lastModifiedBy>John Snow</cp:lastModifiedBy>
  <cp:revision>121</cp:revision>
  <dcterms:created xsi:type="dcterms:W3CDTF">2014-10-12T10:11:45Z</dcterms:created>
  <dcterms:modified xsi:type="dcterms:W3CDTF">2015-08-26T11:03:31Z</dcterms:modified>
</cp:coreProperties>
</file>