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8" r:id="rId3"/>
    <p:sldId id="276" r:id="rId4"/>
    <p:sldId id="275" r:id="rId5"/>
    <p:sldId id="280" r:id="rId6"/>
    <p:sldId id="267" r:id="rId7"/>
    <p:sldId id="268" r:id="rId8"/>
    <p:sldId id="269" r:id="rId9"/>
    <p:sldId id="281" r:id="rId10"/>
    <p:sldId id="270" r:id="rId11"/>
    <p:sldId id="282" r:id="rId12"/>
    <p:sldId id="271" r:id="rId13"/>
    <p:sldId id="272" r:id="rId14"/>
    <p:sldId id="286" r:id="rId15"/>
    <p:sldId id="287" r:id="rId16"/>
    <p:sldId id="288" r:id="rId17"/>
    <p:sldId id="289" r:id="rId18"/>
    <p:sldId id="277" r:id="rId19"/>
    <p:sldId id="283" r:id="rId20"/>
    <p:sldId id="284" r:id="rId21"/>
    <p:sldId id="290" r:id="rId22"/>
    <p:sldId id="291" r:id="rId23"/>
    <p:sldId id="292" r:id="rId24"/>
    <p:sldId id="28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061" autoAdjust="0"/>
  </p:normalViewPr>
  <p:slideViewPr>
    <p:cSldViewPr snapToGrid="0">
      <p:cViewPr varScale="1">
        <p:scale>
          <a:sx n="47" d="100"/>
          <a:sy n="47" d="100"/>
        </p:scale>
        <p:origin x="1596" y="3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96" d="100"/>
          <a:sy n="96" d="100"/>
        </p:scale>
        <p:origin x="-3558"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88D01F-2261-4CDD-9D89-EB7E0BC616F4}" type="datetimeFigureOut">
              <a:rPr lang="en-ZA" smtClean="0"/>
              <a:pPr/>
              <a:t>2015-08-25</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1C9A8C-CA82-41C9-AA9C-5938482EE3CE}" type="slidenum">
              <a:rPr lang="en-ZA" smtClean="0"/>
              <a:pPr/>
              <a:t>‹#›</a:t>
            </a:fld>
            <a:endParaRPr lang="en-ZA"/>
          </a:p>
        </p:txBody>
      </p:sp>
    </p:spTree>
    <p:extLst>
      <p:ext uri="{BB962C8B-B14F-4D97-AF65-F5344CB8AC3E}">
        <p14:creationId xmlns:p14="http://schemas.microsoft.com/office/powerpoint/2010/main" val="1455260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Instructions: Complete items in </a:t>
            </a:r>
            <a:r>
              <a:rPr lang="en-US" i="1" dirty="0" smtClean="0">
                <a:solidFill>
                  <a:srgbClr val="FF0000"/>
                </a:solidFill>
              </a:rPr>
              <a:t>red</a:t>
            </a:r>
            <a:r>
              <a:rPr lang="en-US" i="1" baseline="0" dirty="0" smtClean="0">
                <a:solidFill>
                  <a:srgbClr val="FF0000"/>
                </a:solidFill>
              </a:rPr>
              <a:t> italics</a:t>
            </a:r>
            <a:endParaRPr lang="en-US" i="1" dirty="0">
              <a:solidFill>
                <a:srgbClr val="FF0000"/>
              </a:solidFill>
            </a:endParaRPr>
          </a:p>
        </p:txBody>
      </p:sp>
      <p:sp>
        <p:nvSpPr>
          <p:cNvPr id="4" name="Slide Number Placeholder 3"/>
          <p:cNvSpPr>
            <a:spLocks noGrp="1"/>
          </p:cNvSpPr>
          <p:nvPr>
            <p:ph type="sldNum" sz="quarter" idx="10"/>
          </p:nvPr>
        </p:nvSpPr>
        <p:spPr/>
        <p:txBody>
          <a:bodyPr/>
          <a:lstStyle/>
          <a:p>
            <a:fld id="{AD1C9A8C-CA82-41C9-AA9C-5938482EE3CE}" type="slidenum">
              <a:rPr lang="en-ZA" smtClean="0"/>
              <a:pPr/>
              <a:t>1</a:t>
            </a:fld>
            <a:endParaRPr lang="en-ZA"/>
          </a:p>
        </p:txBody>
      </p:sp>
    </p:spTree>
    <p:extLst>
      <p:ext uri="{BB962C8B-B14F-4D97-AF65-F5344CB8AC3E}">
        <p14:creationId xmlns:p14="http://schemas.microsoft.com/office/powerpoint/2010/main" val="640460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1C9A8C-CA82-41C9-AA9C-5938482EE3CE}" type="slidenum">
              <a:rPr lang="en-ZA" smtClean="0"/>
              <a:pPr/>
              <a:t>2</a:t>
            </a:fld>
            <a:endParaRPr lang="en-ZA"/>
          </a:p>
        </p:txBody>
      </p:sp>
    </p:spTree>
    <p:extLst>
      <p:ext uri="{BB962C8B-B14F-4D97-AF65-F5344CB8AC3E}">
        <p14:creationId xmlns:p14="http://schemas.microsoft.com/office/powerpoint/2010/main" val="636023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1C9A8C-CA82-41C9-AA9C-5938482EE3CE}" type="slidenum">
              <a:rPr lang="en-ZA" smtClean="0"/>
              <a:pPr/>
              <a:t>8</a:t>
            </a:fld>
            <a:endParaRPr lang="en-ZA"/>
          </a:p>
        </p:txBody>
      </p:sp>
    </p:spTree>
    <p:extLst>
      <p:ext uri="{BB962C8B-B14F-4D97-AF65-F5344CB8AC3E}">
        <p14:creationId xmlns:p14="http://schemas.microsoft.com/office/powerpoint/2010/main" val="2967365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1C9A8C-CA82-41C9-AA9C-5938482EE3CE}" type="slidenum">
              <a:rPr lang="en-ZA" smtClean="0"/>
              <a:pPr/>
              <a:t>9</a:t>
            </a:fld>
            <a:endParaRPr lang="en-ZA"/>
          </a:p>
        </p:txBody>
      </p:sp>
    </p:spTree>
    <p:extLst>
      <p:ext uri="{BB962C8B-B14F-4D97-AF65-F5344CB8AC3E}">
        <p14:creationId xmlns:p14="http://schemas.microsoft.com/office/powerpoint/2010/main" val="2623617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1C9A8C-CA82-41C9-AA9C-5938482EE3CE}" type="slidenum">
              <a:rPr lang="en-ZA" smtClean="0"/>
              <a:pPr/>
              <a:t>11</a:t>
            </a:fld>
            <a:endParaRPr lang="en-ZA"/>
          </a:p>
        </p:txBody>
      </p:sp>
    </p:spTree>
    <p:extLst>
      <p:ext uri="{BB962C8B-B14F-4D97-AF65-F5344CB8AC3E}">
        <p14:creationId xmlns:p14="http://schemas.microsoft.com/office/powerpoint/2010/main" val="1337440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1C9A8C-CA82-41C9-AA9C-5938482EE3CE}" type="slidenum">
              <a:rPr lang="en-ZA" smtClean="0"/>
              <a:pPr/>
              <a:t>14</a:t>
            </a:fld>
            <a:endParaRPr lang="en-ZA"/>
          </a:p>
        </p:txBody>
      </p:sp>
    </p:spTree>
    <p:extLst>
      <p:ext uri="{BB962C8B-B14F-4D97-AF65-F5344CB8AC3E}">
        <p14:creationId xmlns:p14="http://schemas.microsoft.com/office/powerpoint/2010/main" val="3826024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1C9A8C-CA82-41C9-AA9C-5938482EE3CE}" type="slidenum">
              <a:rPr lang="en-ZA" smtClean="0"/>
              <a:pPr/>
              <a:t>15</a:t>
            </a:fld>
            <a:endParaRPr lang="en-ZA"/>
          </a:p>
        </p:txBody>
      </p:sp>
    </p:spTree>
    <p:extLst>
      <p:ext uri="{BB962C8B-B14F-4D97-AF65-F5344CB8AC3E}">
        <p14:creationId xmlns:p14="http://schemas.microsoft.com/office/powerpoint/2010/main" val="2870534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1C9A8C-CA82-41C9-AA9C-5938482EE3CE}" type="slidenum">
              <a:rPr lang="en-ZA" smtClean="0"/>
              <a:pPr/>
              <a:t>16</a:t>
            </a:fld>
            <a:endParaRPr lang="en-ZA"/>
          </a:p>
        </p:txBody>
      </p:sp>
    </p:spTree>
    <p:extLst>
      <p:ext uri="{BB962C8B-B14F-4D97-AF65-F5344CB8AC3E}">
        <p14:creationId xmlns:p14="http://schemas.microsoft.com/office/powerpoint/2010/main" val="1238907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1C9A8C-CA82-41C9-AA9C-5938482EE3CE}" type="slidenum">
              <a:rPr lang="en-ZA" smtClean="0"/>
              <a:pPr/>
              <a:t>23</a:t>
            </a:fld>
            <a:endParaRPr lang="en-ZA"/>
          </a:p>
        </p:txBody>
      </p:sp>
    </p:spTree>
    <p:extLst>
      <p:ext uri="{BB962C8B-B14F-4D97-AF65-F5344CB8AC3E}">
        <p14:creationId xmlns:p14="http://schemas.microsoft.com/office/powerpoint/2010/main" val="27566396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6644CD24-1A92-4016-9957-181FB33ED627}" type="datetime1">
              <a:rPr lang="en-ZA" smtClean="0"/>
              <a:t>2015-08-25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19E6B96-096C-4B7F-BB82-A76007EDE823}" type="slidenum">
              <a:rPr lang="en-ZA" smtClean="0"/>
              <a:pPr/>
              <a:t>‹#›</a:t>
            </a:fld>
            <a:endParaRPr lang="en-ZA"/>
          </a:p>
        </p:txBody>
      </p:sp>
      <p:pic>
        <p:nvPicPr>
          <p:cNvPr id="7" name="Picture 6"/>
          <p:cNvPicPr>
            <a:picLocks noChangeAspect="1"/>
          </p:cNvPicPr>
          <p:nvPr userDrawn="1"/>
        </p:nvPicPr>
        <p:blipFill>
          <a:blip r:embed="rId2" cstate="print"/>
          <a:stretch>
            <a:fillRect/>
          </a:stretch>
        </p:blipFill>
        <p:spPr>
          <a:xfrm>
            <a:off x="10345812" y="164307"/>
            <a:ext cx="1581150" cy="1343025"/>
          </a:xfrm>
          <a:prstGeom prst="rect">
            <a:avLst/>
          </a:prstGeom>
        </p:spPr>
      </p:pic>
    </p:spTree>
    <p:extLst>
      <p:ext uri="{BB962C8B-B14F-4D97-AF65-F5344CB8AC3E}">
        <p14:creationId xmlns:p14="http://schemas.microsoft.com/office/powerpoint/2010/main" val="2293131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C7F489F-2115-4229-9D9B-F11E9BA2A161}" type="datetime1">
              <a:rPr lang="en-ZA" smtClean="0"/>
              <a:t>2015-08-25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19E6B96-096C-4B7F-BB82-A76007EDE823}" type="slidenum">
              <a:rPr lang="en-ZA" smtClean="0"/>
              <a:pPr/>
              <a:t>‹#›</a:t>
            </a:fld>
            <a:endParaRPr lang="en-ZA"/>
          </a:p>
        </p:txBody>
      </p:sp>
    </p:spTree>
    <p:extLst>
      <p:ext uri="{BB962C8B-B14F-4D97-AF65-F5344CB8AC3E}">
        <p14:creationId xmlns:p14="http://schemas.microsoft.com/office/powerpoint/2010/main" val="2504354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0024A4D-55FE-4D6F-AA5D-D0391A48204C}" type="datetime1">
              <a:rPr lang="en-ZA" smtClean="0"/>
              <a:t>2015-08-25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19E6B96-096C-4B7F-BB82-A76007EDE823}" type="slidenum">
              <a:rPr lang="en-ZA" smtClean="0"/>
              <a:pPr/>
              <a:t>‹#›</a:t>
            </a:fld>
            <a:endParaRPr lang="en-ZA"/>
          </a:p>
        </p:txBody>
      </p:sp>
    </p:spTree>
    <p:extLst>
      <p:ext uri="{BB962C8B-B14F-4D97-AF65-F5344CB8AC3E}">
        <p14:creationId xmlns:p14="http://schemas.microsoft.com/office/powerpoint/2010/main" val="786061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DFB0A62-E37C-4F90-A8C6-AE1AAAC725D8}" type="datetime1">
              <a:rPr lang="en-ZA" smtClean="0"/>
              <a:t>2015-08-25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19E6B96-096C-4B7F-BB82-A76007EDE823}" type="slidenum">
              <a:rPr lang="en-ZA" smtClean="0"/>
              <a:pPr/>
              <a:t>‹#›</a:t>
            </a:fld>
            <a:endParaRPr lang="en-ZA"/>
          </a:p>
        </p:txBody>
      </p:sp>
      <p:pic>
        <p:nvPicPr>
          <p:cNvPr id="7" name="Picture 6"/>
          <p:cNvPicPr>
            <a:picLocks noChangeAspect="1"/>
          </p:cNvPicPr>
          <p:nvPr userDrawn="1"/>
        </p:nvPicPr>
        <p:blipFill>
          <a:blip r:embed="rId2" cstate="print"/>
          <a:stretch>
            <a:fillRect/>
          </a:stretch>
        </p:blipFill>
        <p:spPr>
          <a:xfrm>
            <a:off x="10368794" y="347663"/>
            <a:ext cx="1581150" cy="1343025"/>
          </a:xfrm>
          <a:prstGeom prst="rect">
            <a:avLst/>
          </a:prstGeom>
        </p:spPr>
      </p:pic>
    </p:spTree>
    <p:extLst>
      <p:ext uri="{BB962C8B-B14F-4D97-AF65-F5344CB8AC3E}">
        <p14:creationId xmlns:p14="http://schemas.microsoft.com/office/powerpoint/2010/main" val="4272014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ABBEB4-B3D0-4425-862D-3D017C59AA5A}" type="datetime1">
              <a:rPr lang="en-ZA" smtClean="0"/>
              <a:t>2015-08-25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19E6B96-096C-4B7F-BB82-A76007EDE823}" type="slidenum">
              <a:rPr lang="en-ZA" smtClean="0"/>
              <a:pPr/>
              <a:t>‹#›</a:t>
            </a:fld>
            <a:endParaRPr lang="en-ZA"/>
          </a:p>
        </p:txBody>
      </p:sp>
      <p:pic>
        <p:nvPicPr>
          <p:cNvPr id="7" name="Picture 6"/>
          <p:cNvPicPr>
            <a:picLocks noChangeAspect="1"/>
          </p:cNvPicPr>
          <p:nvPr userDrawn="1"/>
        </p:nvPicPr>
        <p:blipFill>
          <a:blip r:embed="rId2" cstate="print"/>
          <a:stretch>
            <a:fillRect/>
          </a:stretch>
        </p:blipFill>
        <p:spPr>
          <a:xfrm>
            <a:off x="10368493" y="339725"/>
            <a:ext cx="1581150" cy="1343025"/>
          </a:xfrm>
          <a:prstGeom prst="rect">
            <a:avLst/>
          </a:prstGeom>
        </p:spPr>
      </p:pic>
    </p:spTree>
    <p:extLst>
      <p:ext uri="{BB962C8B-B14F-4D97-AF65-F5344CB8AC3E}">
        <p14:creationId xmlns:p14="http://schemas.microsoft.com/office/powerpoint/2010/main" val="1848551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58D972B6-81BA-4193-8EA7-48826176C510}" type="datetime1">
              <a:rPr lang="en-ZA" smtClean="0"/>
              <a:t>2015-08-25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19E6B96-096C-4B7F-BB82-A76007EDE823}" type="slidenum">
              <a:rPr lang="en-ZA" smtClean="0"/>
              <a:pPr/>
              <a:t>‹#›</a:t>
            </a:fld>
            <a:endParaRPr lang="en-ZA"/>
          </a:p>
        </p:txBody>
      </p:sp>
      <p:pic>
        <p:nvPicPr>
          <p:cNvPr id="8" name="Picture 7"/>
          <p:cNvPicPr>
            <a:picLocks noChangeAspect="1"/>
          </p:cNvPicPr>
          <p:nvPr userDrawn="1"/>
        </p:nvPicPr>
        <p:blipFill>
          <a:blip r:embed="rId2" cstate="print"/>
          <a:stretch>
            <a:fillRect/>
          </a:stretch>
        </p:blipFill>
        <p:spPr>
          <a:xfrm>
            <a:off x="10402358" y="356393"/>
            <a:ext cx="1581150" cy="1343025"/>
          </a:xfrm>
          <a:prstGeom prst="rect">
            <a:avLst/>
          </a:prstGeom>
        </p:spPr>
      </p:pic>
    </p:spTree>
    <p:extLst>
      <p:ext uri="{BB962C8B-B14F-4D97-AF65-F5344CB8AC3E}">
        <p14:creationId xmlns:p14="http://schemas.microsoft.com/office/powerpoint/2010/main" val="4252975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5BBB4E61-9989-4C6E-9F26-B04260B2F3F0}" type="datetime1">
              <a:rPr lang="en-ZA" smtClean="0"/>
              <a:t>2015-08-25</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419E6B96-096C-4B7F-BB82-A76007EDE823}" type="slidenum">
              <a:rPr lang="en-ZA" smtClean="0"/>
              <a:pPr/>
              <a:t>‹#›</a:t>
            </a:fld>
            <a:endParaRPr lang="en-ZA"/>
          </a:p>
        </p:txBody>
      </p:sp>
      <p:pic>
        <p:nvPicPr>
          <p:cNvPr id="10" name="Picture 9"/>
          <p:cNvPicPr>
            <a:picLocks noChangeAspect="1"/>
          </p:cNvPicPr>
          <p:nvPr userDrawn="1"/>
        </p:nvPicPr>
        <p:blipFill>
          <a:blip r:embed="rId2" cstate="print"/>
          <a:stretch>
            <a:fillRect/>
          </a:stretch>
        </p:blipFill>
        <p:spPr>
          <a:xfrm>
            <a:off x="10410825" y="351632"/>
            <a:ext cx="1581150" cy="1343025"/>
          </a:xfrm>
          <a:prstGeom prst="rect">
            <a:avLst/>
          </a:prstGeom>
        </p:spPr>
      </p:pic>
    </p:spTree>
    <p:extLst>
      <p:ext uri="{BB962C8B-B14F-4D97-AF65-F5344CB8AC3E}">
        <p14:creationId xmlns:p14="http://schemas.microsoft.com/office/powerpoint/2010/main" val="3408017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2C5F3BD3-A52A-4492-8C3C-B6A8F79742AB}" type="datetime1">
              <a:rPr lang="en-ZA" smtClean="0"/>
              <a:t>2015-08-25</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419E6B96-096C-4B7F-BB82-A76007EDE823}" type="slidenum">
              <a:rPr lang="en-ZA" smtClean="0"/>
              <a:pPr/>
              <a:t>‹#›</a:t>
            </a:fld>
            <a:endParaRPr lang="en-ZA"/>
          </a:p>
        </p:txBody>
      </p:sp>
      <p:pic>
        <p:nvPicPr>
          <p:cNvPr id="6" name="Picture 5"/>
          <p:cNvPicPr>
            <a:picLocks noChangeAspect="1"/>
          </p:cNvPicPr>
          <p:nvPr userDrawn="1"/>
        </p:nvPicPr>
        <p:blipFill>
          <a:blip r:embed="rId2" cstate="print"/>
          <a:stretch>
            <a:fillRect/>
          </a:stretch>
        </p:blipFill>
        <p:spPr>
          <a:xfrm>
            <a:off x="10402362" y="356393"/>
            <a:ext cx="1581150" cy="1343025"/>
          </a:xfrm>
          <a:prstGeom prst="rect">
            <a:avLst/>
          </a:prstGeom>
        </p:spPr>
      </p:pic>
    </p:spTree>
    <p:extLst>
      <p:ext uri="{BB962C8B-B14F-4D97-AF65-F5344CB8AC3E}">
        <p14:creationId xmlns:p14="http://schemas.microsoft.com/office/powerpoint/2010/main" val="2177438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BFF329-B718-4FF6-8AFA-9BF6D79FC514}" type="datetime1">
              <a:rPr lang="en-ZA" smtClean="0"/>
              <a:t>2015-08-25</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419E6B96-096C-4B7F-BB82-A76007EDE823}" type="slidenum">
              <a:rPr lang="en-ZA" smtClean="0"/>
              <a:pPr/>
              <a:t>‹#›</a:t>
            </a:fld>
            <a:endParaRPr lang="en-ZA"/>
          </a:p>
        </p:txBody>
      </p:sp>
    </p:spTree>
    <p:extLst>
      <p:ext uri="{BB962C8B-B14F-4D97-AF65-F5344CB8AC3E}">
        <p14:creationId xmlns:p14="http://schemas.microsoft.com/office/powerpoint/2010/main" val="2117460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48FB65-6D63-4B5B-B9A6-D1DD96E4FEA4}" type="datetime1">
              <a:rPr lang="en-ZA" smtClean="0"/>
              <a:t>2015-08-25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19E6B96-096C-4B7F-BB82-A76007EDE823}" type="slidenum">
              <a:rPr lang="en-ZA" smtClean="0"/>
              <a:pPr/>
              <a:t>‹#›</a:t>
            </a:fld>
            <a:endParaRPr lang="en-ZA"/>
          </a:p>
        </p:txBody>
      </p:sp>
    </p:spTree>
    <p:extLst>
      <p:ext uri="{BB962C8B-B14F-4D97-AF65-F5344CB8AC3E}">
        <p14:creationId xmlns:p14="http://schemas.microsoft.com/office/powerpoint/2010/main" val="948965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49B824-A613-4AE6-9CB3-66250A903432}" type="datetime1">
              <a:rPr lang="en-ZA" smtClean="0"/>
              <a:t>2015-08-25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19E6B96-096C-4B7F-BB82-A76007EDE823}" type="slidenum">
              <a:rPr lang="en-ZA" smtClean="0"/>
              <a:pPr/>
              <a:t>‹#›</a:t>
            </a:fld>
            <a:endParaRPr lang="en-ZA"/>
          </a:p>
        </p:txBody>
      </p:sp>
    </p:spTree>
    <p:extLst>
      <p:ext uri="{BB962C8B-B14F-4D97-AF65-F5344CB8AC3E}">
        <p14:creationId xmlns:p14="http://schemas.microsoft.com/office/powerpoint/2010/main" val="1099782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723ED-9412-4B3E-B479-51F7465E4159}" type="datetime1">
              <a:rPr lang="en-ZA" smtClean="0"/>
              <a:t>2015-08-25</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9E6B96-096C-4B7F-BB82-A76007EDE823}" type="slidenum">
              <a:rPr lang="en-ZA" smtClean="0"/>
              <a:pPr/>
              <a:t>‹#›</a:t>
            </a:fld>
            <a:endParaRPr lang="en-ZA"/>
          </a:p>
        </p:txBody>
      </p:sp>
    </p:spTree>
    <p:extLst>
      <p:ext uri="{BB962C8B-B14F-4D97-AF65-F5344CB8AC3E}">
        <p14:creationId xmlns:p14="http://schemas.microsoft.com/office/powerpoint/2010/main" val="1970862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5552" y="4732910"/>
            <a:ext cx="9144000" cy="2125090"/>
          </a:xfrm>
        </p:spPr>
        <p:txBody>
          <a:bodyPr>
            <a:noAutofit/>
          </a:bodyPr>
          <a:lstStyle/>
          <a:p>
            <a:pPr>
              <a:lnSpc>
                <a:spcPct val="150000"/>
              </a:lnSpc>
            </a:pPr>
            <a:r>
              <a:rPr lang="en-ZA" altLang="fr-FR" sz="3200" b="1" dirty="0" smtClean="0">
                <a:solidFill>
                  <a:schemeClr val="tx2">
                    <a:lumMod val="75000"/>
                  </a:schemeClr>
                </a:solidFill>
              </a:rPr>
              <a:t>UNDP CIRDA Country Program Managers Workshop </a:t>
            </a:r>
            <a:br>
              <a:rPr lang="en-ZA" altLang="fr-FR" sz="3200" b="1" dirty="0" smtClean="0">
                <a:solidFill>
                  <a:schemeClr val="tx2">
                    <a:lumMod val="75000"/>
                  </a:schemeClr>
                </a:solidFill>
              </a:rPr>
            </a:br>
            <a:r>
              <a:rPr lang="en-ZA" altLang="fr-FR" sz="3200" b="1" dirty="0" smtClean="0">
                <a:solidFill>
                  <a:schemeClr val="tx2">
                    <a:lumMod val="75000"/>
                  </a:schemeClr>
                </a:solidFill>
              </a:rPr>
              <a:t>25-27August 2015</a:t>
            </a:r>
            <a:br>
              <a:rPr lang="en-ZA" altLang="fr-FR" sz="3200" b="1" dirty="0" smtClean="0">
                <a:solidFill>
                  <a:schemeClr val="tx2">
                    <a:lumMod val="75000"/>
                  </a:schemeClr>
                </a:solidFill>
              </a:rPr>
            </a:br>
            <a:r>
              <a:rPr lang="en-ZA" altLang="fr-FR" sz="3200" b="1" dirty="0" smtClean="0">
                <a:solidFill>
                  <a:schemeClr val="tx2">
                    <a:lumMod val="75000"/>
                  </a:schemeClr>
                </a:solidFill>
              </a:rPr>
              <a:t>Addis Ababa, Ethiopia </a:t>
            </a:r>
            <a:endParaRPr lang="en-ZA" sz="3200" b="1" dirty="0"/>
          </a:p>
        </p:txBody>
      </p:sp>
      <p:sp>
        <p:nvSpPr>
          <p:cNvPr id="3" name="Subtitle 2"/>
          <p:cNvSpPr>
            <a:spLocks noGrp="1"/>
          </p:cNvSpPr>
          <p:nvPr>
            <p:ph type="subTitle" idx="1"/>
          </p:nvPr>
        </p:nvSpPr>
        <p:spPr>
          <a:xfrm>
            <a:off x="0" y="203200"/>
            <a:ext cx="10043160" cy="1828800"/>
          </a:xfrm>
        </p:spPr>
        <p:txBody>
          <a:bodyPr>
            <a:noAutofit/>
          </a:bodyPr>
          <a:lstStyle/>
          <a:p>
            <a:r>
              <a:rPr lang="en-US" sz="4000" b="1" dirty="0" smtClean="0"/>
              <a:t>Reports from Strengthening National Climate Information/ Early Warning System (CI/</a:t>
            </a:r>
            <a:r>
              <a:rPr lang="en-US" sz="4000" b="1" dirty="0" err="1" smtClean="0"/>
              <a:t>EWS</a:t>
            </a:r>
            <a:r>
              <a:rPr lang="en-US" sz="4000" b="1" dirty="0" smtClean="0"/>
              <a:t>) Projects</a:t>
            </a:r>
          </a:p>
          <a:p>
            <a:r>
              <a:rPr lang="en-ZA" sz="4000" b="1" i="1" dirty="0" smtClean="0"/>
              <a:t>The Gambia</a:t>
            </a:r>
          </a:p>
          <a:p>
            <a:r>
              <a:rPr lang="en-ZA" sz="4000" b="1" i="1" dirty="0" smtClean="0"/>
              <a:t>Mr. Lamin Mai Touray</a:t>
            </a:r>
          </a:p>
          <a:p>
            <a:r>
              <a:rPr lang="en-ZA" sz="4000" b="1" i="1" dirty="0" smtClean="0"/>
              <a:t>Department of Water Resources</a:t>
            </a:r>
          </a:p>
          <a:p>
            <a:r>
              <a:rPr lang="en-ZA" sz="4000" b="1" i="1" dirty="0" smtClean="0"/>
              <a:t>Project Director</a:t>
            </a:r>
          </a:p>
        </p:txBody>
      </p:sp>
      <p:sp>
        <p:nvSpPr>
          <p:cNvPr id="4" name="Slide Number Placeholder 3"/>
          <p:cNvSpPr>
            <a:spLocks noGrp="1"/>
          </p:cNvSpPr>
          <p:nvPr>
            <p:ph type="sldNum" sz="quarter" idx="12"/>
          </p:nvPr>
        </p:nvSpPr>
        <p:spPr/>
        <p:txBody>
          <a:bodyPr/>
          <a:lstStyle/>
          <a:p>
            <a:fld id="{419E6B96-096C-4B7F-BB82-A76007EDE823}" type="slidenum">
              <a:rPr lang="en-ZA" smtClean="0"/>
              <a:pPr/>
              <a:t>1</a:t>
            </a:fld>
            <a:endParaRPr lang="en-ZA"/>
          </a:p>
        </p:txBody>
      </p:sp>
    </p:spTree>
    <p:extLst>
      <p:ext uri="{BB962C8B-B14F-4D97-AF65-F5344CB8AC3E}">
        <p14:creationId xmlns:p14="http://schemas.microsoft.com/office/powerpoint/2010/main" val="371520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480" y="1600200"/>
            <a:ext cx="11704320" cy="5029200"/>
          </a:xfrm>
        </p:spPr>
        <p:txBody>
          <a:bodyPr>
            <a:normAutofit/>
          </a:bodyPr>
          <a:lstStyle/>
          <a:p>
            <a:pPr algn="just">
              <a:buNone/>
            </a:pP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Government Agencies that are key to the implementation of the Project include:</a:t>
            </a:r>
          </a:p>
          <a:p>
            <a:pPr algn="just">
              <a:buClr>
                <a:srgbClr val="FF0000"/>
              </a:buClr>
              <a:buSzPct val="150000"/>
              <a:buFont typeface="Wingdings 2" pitchFamily="18" charset="2"/>
              <a:buChar char="A"/>
            </a:pP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National Environment Agency (NEA)</a:t>
            </a:r>
          </a:p>
          <a:p>
            <a:pPr algn="just">
              <a:buClr>
                <a:srgbClr val="FF0000"/>
              </a:buClr>
              <a:buSzPct val="150000"/>
              <a:buFont typeface="Wingdings 2" pitchFamily="18" charset="2"/>
              <a:buChar char="A"/>
            </a:pP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National Disaster Management Agency (NDMA)</a:t>
            </a:r>
          </a:p>
          <a:p>
            <a:pPr algn="just">
              <a:buClr>
                <a:srgbClr val="FF0000"/>
              </a:buClr>
              <a:buSzPct val="150000"/>
              <a:buFont typeface="Wingdings 2" pitchFamily="18" charset="2"/>
              <a:buChar char="A"/>
            </a:pP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Gambia Radio and Television (GRTS)</a:t>
            </a:r>
          </a:p>
          <a:p>
            <a:pPr algn="just">
              <a:buClr>
                <a:srgbClr val="FF0000"/>
              </a:buClr>
              <a:buSzPct val="150000"/>
              <a:buFont typeface="Wingdings 2" pitchFamily="18" charset="2"/>
              <a:buChar char="A"/>
            </a:pP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Gambia Civil Aviation Authority (GCAA)</a:t>
            </a:r>
          </a:p>
          <a:p>
            <a:pPr algn="just">
              <a:buClr>
                <a:srgbClr val="FF0000"/>
              </a:buClr>
              <a:buSzPct val="150000"/>
              <a:buFont typeface="Wingdings 2" pitchFamily="18" charset="2"/>
              <a:buChar char="A"/>
            </a:pP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Gambia Ports Authority (GPA)</a:t>
            </a:r>
            <a:endParaRPr lang="en-US" sz="40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itle 1"/>
          <p:cNvSpPr>
            <a:spLocks noGrp="1"/>
          </p:cNvSpPr>
          <p:nvPr>
            <p:ph type="title"/>
          </p:nvPr>
        </p:nvSpPr>
        <p:spPr>
          <a:xfrm>
            <a:off x="731520" y="315278"/>
            <a:ext cx="9464040" cy="944562"/>
          </a:xfrm>
        </p:spPr>
        <p:style>
          <a:lnRef idx="0">
            <a:schemeClr val="accent5"/>
          </a:lnRef>
          <a:fillRef idx="3">
            <a:schemeClr val="accent5"/>
          </a:fillRef>
          <a:effectRef idx="3">
            <a:schemeClr val="accent5"/>
          </a:effectRef>
          <a:fontRef idx="minor">
            <a:schemeClr val="lt1"/>
          </a:fontRef>
        </p:style>
        <p:txBody>
          <a:bodyPr>
            <a:normAutofit/>
          </a:bodyPr>
          <a:lstStyle/>
          <a:p>
            <a:r>
              <a:rPr lang="en-US" b="1" dirty="0" smtClean="0">
                <a:effectLst>
                  <a:outerShdw blurRad="38100" dist="38100" dir="2700000" algn="tl">
                    <a:srgbClr val="000000">
                      <a:alpha val="43137"/>
                    </a:srgbClr>
                  </a:outerShdw>
                </a:effectLst>
                <a:latin typeface="Times New Roman" pitchFamily="18" charset="0"/>
                <a:cs typeface="Times New Roman" pitchFamily="18" charset="0"/>
              </a:rPr>
              <a:t>Key Government Stakeholders</a:t>
            </a:r>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762926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8686800" cy="944562"/>
          </a:xfrm>
        </p:spPr>
        <p:style>
          <a:lnRef idx="0">
            <a:schemeClr val="accent5"/>
          </a:lnRef>
          <a:fillRef idx="3">
            <a:schemeClr val="accent5"/>
          </a:fillRef>
          <a:effectRef idx="3">
            <a:schemeClr val="accent5"/>
          </a:effectRef>
          <a:fontRef idx="minor">
            <a:schemeClr val="lt1"/>
          </a:fontRef>
        </p:style>
        <p:txBody>
          <a:bodyPr>
            <a:normAutofit/>
          </a:bodyPr>
          <a:lstStyle/>
          <a:p>
            <a:r>
              <a:rPr lang="en-US" b="1" dirty="0" smtClean="0">
                <a:effectLst>
                  <a:outerShdw blurRad="38100" dist="38100" dir="2700000" algn="tl">
                    <a:srgbClr val="000000">
                      <a:alpha val="43137"/>
                    </a:srgbClr>
                  </a:outerShdw>
                </a:effectLst>
                <a:latin typeface="Times New Roman" pitchFamily="18" charset="0"/>
                <a:cs typeface="Times New Roman" pitchFamily="18" charset="0"/>
              </a:rPr>
              <a:t>Key Government Stakeholders</a:t>
            </a:r>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182880" y="1452880"/>
            <a:ext cx="11724640" cy="5257800"/>
          </a:xfrm>
        </p:spPr>
        <p:txBody>
          <a:bodyPr>
            <a:normAutofit/>
          </a:bodyPr>
          <a:lstStyle/>
          <a:p>
            <a:pPr algn="just">
              <a:buNone/>
            </a:pPr>
            <a:r>
              <a:rPr lang="en-US"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4" name="Content Placeholder 4"/>
          <p:cNvGraphicFramePr>
            <a:graphicFrameLocks/>
          </p:cNvGraphicFramePr>
          <p:nvPr>
            <p:extLst>
              <p:ext uri="{D42A27DB-BD31-4B8C-83A1-F6EECF244321}">
                <p14:modId xmlns:p14="http://schemas.microsoft.com/office/powerpoint/2010/main" val="3497041882"/>
              </p:ext>
            </p:extLst>
          </p:nvPr>
        </p:nvGraphicFramePr>
        <p:xfrm>
          <a:off x="304800" y="1198880"/>
          <a:ext cx="12585340" cy="5874613"/>
        </p:xfrm>
        <a:graphic>
          <a:graphicData uri="http://schemas.openxmlformats.org/drawingml/2006/table">
            <a:tbl>
              <a:tblPr firstRow="1" bandRow="1">
                <a:tableStyleId>{5C22544A-7EE6-4342-B048-85BDC9FD1C3A}</a:tableStyleId>
              </a:tblPr>
              <a:tblGrid>
                <a:gridCol w="7112000"/>
                <a:gridCol w="5265060"/>
                <a:gridCol w="208280"/>
              </a:tblGrid>
              <a:tr h="690460">
                <a:tc>
                  <a:txBody>
                    <a:bodyPr/>
                    <a:lstStyle/>
                    <a:p>
                      <a:pPr marL="0" algn="ctr" defTabSz="914400" rtl="0" eaLnBrk="1" latinLnBrk="0" hangingPunct="1"/>
                      <a:r>
                        <a:rPr lang="en-GB" sz="2400" b="1" kern="1200" dirty="0" smtClean="0">
                          <a:solidFill>
                            <a:schemeClr val="lt1"/>
                          </a:solidFill>
                          <a:latin typeface="+mn-lt"/>
                          <a:ea typeface="+mn-ea"/>
                          <a:cs typeface="+mn-cs"/>
                        </a:rPr>
                        <a:t>Stakeholders</a:t>
                      </a:r>
                      <a:endParaRPr lang="en-GB" sz="2400" b="1" kern="1200" dirty="0">
                        <a:solidFill>
                          <a:schemeClr val="lt1"/>
                        </a:solidFill>
                        <a:latin typeface="+mn-lt"/>
                        <a:ea typeface="+mn-ea"/>
                        <a:cs typeface="+mn-cs"/>
                      </a:endParaRPr>
                    </a:p>
                  </a:txBody>
                  <a:tcPr/>
                </a:tc>
                <a:tc>
                  <a:txBody>
                    <a:bodyPr/>
                    <a:lstStyle/>
                    <a:p>
                      <a:pPr marL="0" algn="ctr" defTabSz="914400" rtl="0" eaLnBrk="1" latinLnBrk="0" hangingPunct="1"/>
                      <a:r>
                        <a:rPr lang="en-GB" sz="2400" b="1" kern="1200" dirty="0" smtClean="0">
                          <a:solidFill>
                            <a:schemeClr val="lt1"/>
                          </a:solidFill>
                          <a:latin typeface="+mn-lt"/>
                          <a:ea typeface="+mn-ea"/>
                          <a:cs typeface="+mn-cs"/>
                        </a:rPr>
                        <a:t>Outcomes Stakeholders will </a:t>
                      </a:r>
                    </a:p>
                    <a:p>
                      <a:pPr marL="0" algn="ctr" defTabSz="914400" rtl="0" eaLnBrk="1" latinLnBrk="0" hangingPunct="1"/>
                      <a:r>
                        <a:rPr lang="en-GB" sz="2400" b="1" kern="1200" dirty="0" smtClean="0">
                          <a:solidFill>
                            <a:schemeClr val="lt1"/>
                          </a:solidFill>
                          <a:latin typeface="+mn-lt"/>
                          <a:ea typeface="+mn-ea"/>
                          <a:cs typeface="+mn-cs"/>
                        </a:rPr>
                        <a:t>be involved in </a:t>
                      </a:r>
                      <a:endParaRPr lang="en-GB" sz="2400" b="1" kern="1200" dirty="0">
                        <a:solidFill>
                          <a:schemeClr val="lt1"/>
                        </a:solidFill>
                        <a:latin typeface="+mn-lt"/>
                        <a:ea typeface="+mn-ea"/>
                        <a:cs typeface="+mn-cs"/>
                      </a:endParaRPr>
                    </a:p>
                  </a:txBody>
                  <a:tcPr/>
                </a:tc>
                <a:tc>
                  <a:txBody>
                    <a:bodyPr/>
                    <a:lstStyle/>
                    <a:p>
                      <a:endParaRPr lang="en-GB"/>
                    </a:p>
                  </a:txBody>
                  <a:tcPr/>
                </a:tc>
              </a:tr>
              <a:tr h="690460">
                <a:tc>
                  <a:txBody>
                    <a:bodyPr/>
                    <a:lstStyle/>
                    <a:p>
                      <a:pPr algn="just">
                        <a:buClr>
                          <a:srgbClr val="FF0000"/>
                        </a:buClr>
                        <a:buSzPct val="150000"/>
                        <a:buFont typeface="Wingdings 2" pitchFamily="18" charset="2"/>
                        <a:buNone/>
                      </a:pPr>
                      <a:r>
                        <a:rPr lang="en-US" sz="2000" kern="1200" dirty="0" smtClean="0">
                          <a:solidFill>
                            <a:schemeClr val="dk1"/>
                          </a:solidFill>
                          <a:effectLst>
                            <a:outerShdw blurRad="38100" dist="38100" dir="2700000" algn="tl">
                              <a:srgbClr val="000000">
                                <a:alpha val="43137"/>
                              </a:srgbClr>
                            </a:outerShdw>
                          </a:effectLst>
                          <a:latin typeface="Times New Roman" pitchFamily="18" charset="0"/>
                          <a:ea typeface="+mn-ea"/>
                          <a:cs typeface="Times New Roman" pitchFamily="18" charset="0"/>
                        </a:rPr>
                        <a:t>National Environment Agency (NEA)</a:t>
                      </a:r>
                    </a:p>
                  </a:txBody>
                  <a:tcPr/>
                </a:tc>
                <a:tc>
                  <a:txBody>
                    <a:bodyPr/>
                    <a:lstStyle/>
                    <a:p>
                      <a:r>
                        <a:rPr lang="en-GB" sz="2000" kern="1200" dirty="0" smtClean="0">
                          <a:solidFill>
                            <a:schemeClr val="dk1"/>
                          </a:solidFill>
                          <a:effectLst>
                            <a:outerShdw blurRad="38100" dist="38100" dir="2700000" algn="tl">
                              <a:srgbClr val="000000">
                                <a:alpha val="43137"/>
                              </a:srgbClr>
                            </a:outerShdw>
                          </a:effectLst>
                          <a:latin typeface="Times New Roman" pitchFamily="18" charset="0"/>
                          <a:ea typeface="+mn-ea"/>
                          <a:cs typeface="Times New Roman" pitchFamily="18" charset="0"/>
                        </a:rPr>
                        <a:t>1, 2, 3 &amp; 4</a:t>
                      </a:r>
                      <a:endParaRPr lang="en-GB" sz="2000" kern="1200" dirty="0">
                        <a:solidFill>
                          <a:schemeClr val="dk1"/>
                        </a:solidFill>
                        <a:effectLst>
                          <a:outerShdw blurRad="38100" dist="38100" dir="2700000" algn="tl">
                            <a:srgbClr val="000000">
                              <a:alpha val="43137"/>
                            </a:srgbClr>
                          </a:outerShdw>
                        </a:effectLst>
                        <a:latin typeface="Times New Roman" pitchFamily="18" charset="0"/>
                        <a:ea typeface="+mn-ea"/>
                        <a:cs typeface="Times New Roman" pitchFamily="18" charset="0"/>
                      </a:endParaRPr>
                    </a:p>
                  </a:txBody>
                  <a:tcPr/>
                </a:tc>
                <a:tc>
                  <a:txBody>
                    <a:bodyPr/>
                    <a:lstStyle/>
                    <a:p>
                      <a:endParaRPr lang="en-GB"/>
                    </a:p>
                  </a:txBody>
                  <a:tcPr/>
                </a:tc>
              </a:tr>
              <a:tr h="690460">
                <a:tc>
                  <a:txBody>
                    <a:bodyPr/>
                    <a:lstStyle/>
                    <a:p>
                      <a:pPr algn="just">
                        <a:buClr>
                          <a:srgbClr val="FF0000"/>
                        </a:buClr>
                        <a:buSzPct val="150000"/>
                        <a:buFont typeface="Wingdings 2" pitchFamily="18" charset="2"/>
                        <a:buNone/>
                      </a:pPr>
                      <a:r>
                        <a:rPr lang="en-US" sz="2000" kern="1200" dirty="0" smtClean="0">
                          <a:solidFill>
                            <a:schemeClr val="dk1"/>
                          </a:solidFill>
                          <a:effectLst>
                            <a:outerShdw blurRad="38100" dist="38100" dir="2700000" algn="tl">
                              <a:srgbClr val="000000">
                                <a:alpha val="43137"/>
                              </a:srgbClr>
                            </a:outerShdw>
                          </a:effectLst>
                          <a:latin typeface="Times New Roman" pitchFamily="18" charset="0"/>
                          <a:ea typeface="+mn-ea"/>
                          <a:cs typeface="Times New Roman" pitchFamily="18" charset="0"/>
                        </a:rPr>
                        <a:t>National Disaster Management Agency (NDMA)</a:t>
                      </a:r>
                    </a:p>
                    <a:p>
                      <a:endParaRPr lang="en-GB" sz="2000" kern="1200" dirty="0">
                        <a:solidFill>
                          <a:schemeClr val="dk1"/>
                        </a:solidFill>
                        <a:effectLst>
                          <a:outerShdw blurRad="38100" dist="38100" dir="2700000" algn="tl">
                            <a:srgbClr val="000000">
                              <a:alpha val="43137"/>
                            </a:srgbClr>
                          </a:outerShdw>
                        </a:effectLst>
                        <a:latin typeface="Times New Roman" pitchFamily="18" charset="0"/>
                        <a:ea typeface="+mn-ea"/>
                        <a:cs typeface="Times New Roman" pitchFamily="18" charset="0"/>
                      </a:endParaRPr>
                    </a:p>
                  </a:txBody>
                  <a:tcPr/>
                </a:tc>
                <a:tc>
                  <a:txBody>
                    <a:bodyPr/>
                    <a:lstStyle/>
                    <a:p>
                      <a:r>
                        <a:rPr lang="en-GB" sz="2000" kern="1200" dirty="0" smtClean="0">
                          <a:solidFill>
                            <a:schemeClr val="dk1"/>
                          </a:solidFill>
                          <a:effectLst>
                            <a:outerShdw blurRad="38100" dist="38100" dir="2700000" algn="tl">
                              <a:srgbClr val="000000">
                                <a:alpha val="43137"/>
                              </a:srgbClr>
                            </a:outerShdw>
                          </a:effectLst>
                          <a:latin typeface="Times New Roman" pitchFamily="18" charset="0"/>
                          <a:ea typeface="+mn-ea"/>
                          <a:cs typeface="Times New Roman" pitchFamily="18" charset="0"/>
                        </a:rPr>
                        <a:t>1 &amp; 4</a:t>
                      </a:r>
                      <a:endParaRPr lang="en-GB" sz="2000" kern="1200" dirty="0">
                        <a:solidFill>
                          <a:schemeClr val="dk1"/>
                        </a:solidFill>
                        <a:effectLst>
                          <a:outerShdw blurRad="38100" dist="38100" dir="2700000" algn="tl">
                            <a:srgbClr val="000000">
                              <a:alpha val="43137"/>
                            </a:srgbClr>
                          </a:outerShdw>
                        </a:effectLst>
                        <a:latin typeface="Times New Roman" pitchFamily="18" charset="0"/>
                        <a:ea typeface="+mn-ea"/>
                        <a:cs typeface="Times New Roman" pitchFamily="18" charset="0"/>
                      </a:endParaRPr>
                    </a:p>
                  </a:txBody>
                  <a:tcPr/>
                </a:tc>
                <a:tc>
                  <a:txBody>
                    <a:bodyPr/>
                    <a:lstStyle/>
                    <a:p>
                      <a:endParaRPr lang="en-GB"/>
                    </a:p>
                  </a:txBody>
                  <a:tcPr/>
                </a:tc>
              </a:tr>
              <a:tr h="690460">
                <a:tc>
                  <a:txBody>
                    <a:bodyPr/>
                    <a:lstStyle/>
                    <a:p>
                      <a:pPr algn="just">
                        <a:buClr>
                          <a:srgbClr val="FF0000"/>
                        </a:buClr>
                        <a:buSzPct val="150000"/>
                        <a:buFont typeface="Wingdings 2" pitchFamily="18" charset="2"/>
                        <a:buNone/>
                      </a:pPr>
                      <a:r>
                        <a:rPr lang="en-US" sz="2000" kern="1200" dirty="0" smtClean="0">
                          <a:solidFill>
                            <a:schemeClr val="dk1"/>
                          </a:solidFill>
                          <a:effectLst>
                            <a:outerShdw blurRad="38100" dist="38100" dir="2700000" algn="tl">
                              <a:srgbClr val="000000">
                                <a:alpha val="43137"/>
                              </a:srgbClr>
                            </a:outerShdw>
                          </a:effectLst>
                          <a:latin typeface="Times New Roman" pitchFamily="18" charset="0"/>
                          <a:ea typeface="+mn-ea"/>
                          <a:cs typeface="Times New Roman" pitchFamily="18" charset="0"/>
                        </a:rPr>
                        <a:t>Gambia Radio and Television (GRTS)</a:t>
                      </a:r>
                    </a:p>
                  </a:txBody>
                  <a:tcPr/>
                </a:tc>
                <a:tc>
                  <a:txBody>
                    <a:bodyPr/>
                    <a:lstStyle/>
                    <a:p>
                      <a:r>
                        <a:rPr lang="en-GB" sz="2000" kern="1200" dirty="0" smtClean="0">
                          <a:solidFill>
                            <a:schemeClr val="dk1"/>
                          </a:solidFill>
                          <a:effectLst>
                            <a:outerShdw blurRad="38100" dist="38100" dir="2700000" algn="tl">
                              <a:srgbClr val="000000">
                                <a:alpha val="43137"/>
                              </a:srgbClr>
                            </a:outerShdw>
                          </a:effectLst>
                          <a:latin typeface="Times New Roman" pitchFamily="18" charset="0"/>
                          <a:ea typeface="+mn-ea"/>
                          <a:cs typeface="Times New Roman" pitchFamily="18" charset="0"/>
                        </a:rPr>
                        <a:t>4</a:t>
                      </a:r>
                      <a:endParaRPr lang="en-GB" sz="2000" kern="1200" dirty="0">
                        <a:solidFill>
                          <a:schemeClr val="dk1"/>
                        </a:solidFill>
                        <a:effectLst>
                          <a:outerShdw blurRad="38100" dist="38100" dir="2700000" algn="tl">
                            <a:srgbClr val="000000">
                              <a:alpha val="43137"/>
                            </a:srgbClr>
                          </a:outerShdw>
                        </a:effectLst>
                        <a:latin typeface="Times New Roman" pitchFamily="18" charset="0"/>
                        <a:ea typeface="+mn-ea"/>
                        <a:cs typeface="Times New Roman" pitchFamily="18" charset="0"/>
                      </a:endParaRPr>
                    </a:p>
                  </a:txBody>
                  <a:tcPr/>
                </a:tc>
                <a:tc>
                  <a:txBody>
                    <a:bodyPr/>
                    <a:lstStyle/>
                    <a:p>
                      <a:endParaRPr lang="en-GB"/>
                    </a:p>
                  </a:txBody>
                  <a:tcPr/>
                </a:tc>
              </a:tr>
              <a:tr h="986371">
                <a:tc>
                  <a:txBody>
                    <a:bodyPr/>
                    <a:lstStyle/>
                    <a:p>
                      <a:pPr algn="just">
                        <a:buClr>
                          <a:srgbClr val="FF0000"/>
                        </a:buClr>
                        <a:buSzPct val="150000"/>
                        <a:buFont typeface="Wingdings 2" pitchFamily="18" charset="2"/>
                        <a:buNone/>
                      </a:pPr>
                      <a:r>
                        <a:rPr lang="en-US" sz="2000" kern="1200" dirty="0" smtClean="0">
                          <a:solidFill>
                            <a:schemeClr val="dk1"/>
                          </a:solidFill>
                          <a:effectLst>
                            <a:outerShdw blurRad="38100" dist="38100" dir="2700000" algn="tl">
                              <a:srgbClr val="000000">
                                <a:alpha val="43137"/>
                              </a:srgbClr>
                            </a:outerShdw>
                          </a:effectLst>
                          <a:latin typeface="Times New Roman" pitchFamily="18" charset="0"/>
                          <a:ea typeface="+mn-ea"/>
                          <a:cs typeface="Times New Roman" pitchFamily="18" charset="0"/>
                        </a:rPr>
                        <a:t>Gambia Civil Aviation Authority (GCAA)</a:t>
                      </a:r>
                    </a:p>
                  </a:txBody>
                  <a:tcPr/>
                </a:tc>
                <a:tc>
                  <a:txBody>
                    <a:bodyPr/>
                    <a:lstStyle/>
                    <a:p>
                      <a:r>
                        <a:rPr lang="en-GB" sz="2000" kern="1200" dirty="0" smtClean="0">
                          <a:solidFill>
                            <a:schemeClr val="dk1"/>
                          </a:solidFill>
                          <a:effectLst>
                            <a:outerShdw blurRad="38100" dist="38100" dir="2700000" algn="tl">
                              <a:srgbClr val="000000">
                                <a:alpha val="43137"/>
                              </a:srgbClr>
                            </a:outerShdw>
                          </a:effectLst>
                          <a:latin typeface="Times New Roman" pitchFamily="18" charset="0"/>
                          <a:ea typeface="+mn-ea"/>
                          <a:cs typeface="Times New Roman" pitchFamily="18" charset="0"/>
                        </a:rPr>
                        <a:t>1 &amp; 4</a:t>
                      </a:r>
                      <a:endParaRPr lang="en-GB" sz="2000" kern="1200" dirty="0">
                        <a:solidFill>
                          <a:schemeClr val="dk1"/>
                        </a:solidFill>
                        <a:effectLst>
                          <a:outerShdw blurRad="38100" dist="38100" dir="2700000" algn="tl">
                            <a:srgbClr val="000000">
                              <a:alpha val="43137"/>
                            </a:srgbClr>
                          </a:outerShdw>
                        </a:effectLst>
                        <a:latin typeface="Times New Roman" pitchFamily="18" charset="0"/>
                        <a:ea typeface="+mn-ea"/>
                        <a:cs typeface="Times New Roman" pitchFamily="18" charset="0"/>
                      </a:endParaRPr>
                    </a:p>
                  </a:txBody>
                  <a:tcPr/>
                </a:tc>
                <a:tc>
                  <a:txBody>
                    <a:bodyPr/>
                    <a:lstStyle/>
                    <a:p>
                      <a:endParaRPr lang="en-GB"/>
                    </a:p>
                  </a:txBody>
                  <a:tcPr/>
                </a:tc>
              </a:tr>
              <a:tr h="1282282">
                <a:tc>
                  <a:txBody>
                    <a:bodyPr/>
                    <a:lstStyle/>
                    <a:p>
                      <a:pPr algn="just">
                        <a:buClr>
                          <a:srgbClr val="FF0000"/>
                        </a:buClr>
                        <a:buSzPct val="150000"/>
                        <a:buFont typeface="Wingdings 2" pitchFamily="18" charset="2"/>
                        <a:buNone/>
                      </a:pPr>
                      <a:r>
                        <a:rPr lang="en-US" sz="2000" kern="1200" dirty="0" smtClean="0">
                          <a:solidFill>
                            <a:schemeClr val="dk1"/>
                          </a:solidFill>
                          <a:effectLst>
                            <a:outerShdw blurRad="38100" dist="38100" dir="2700000" algn="tl">
                              <a:srgbClr val="000000">
                                <a:alpha val="43137"/>
                              </a:srgbClr>
                            </a:outerShdw>
                          </a:effectLst>
                          <a:latin typeface="Times New Roman" pitchFamily="18" charset="0"/>
                          <a:ea typeface="+mn-ea"/>
                          <a:cs typeface="Times New Roman" pitchFamily="18" charset="0"/>
                        </a:rPr>
                        <a:t>Gambia Ports Authority (GPA</a:t>
                      </a:r>
                      <a:endParaRPr lang="en-GB" sz="2000" kern="1200" dirty="0" smtClean="0">
                        <a:solidFill>
                          <a:schemeClr val="dk1"/>
                        </a:solidFill>
                        <a:effectLst>
                          <a:outerShdw blurRad="38100" dist="38100" dir="2700000" algn="tl">
                            <a:srgbClr val="000000">
                              <a:alpha val="43137"/>
                            </a:srgbClr>
                          </a:outerShdw>
                        </a:effectLst>
                        <a:latin typeface="Times New Roman" pitchFamily="18" charset="0"/>
                        <a:ea typeface="+mn-ea"/>
                        <a:cs typeface="Times New Roman" pitchFamily="18" charset="0"/>
                      </a:endParaRPr>
                    </a:p>
                    <a:p>
                      <a:endParaRPr lang="en-GB" sz="2000" kern="1200" dirty="0">
                        <a:solidFill>
                          <a:schemeClr val="dk1"/>
                        </a:solidFill>
                        <a:effectLst>
                          <a:outerShdw blurRad="38100" dist="38100" dir="2700000" algn="tl">
                            <a:srgbClr val="000000">
                              <a:alpha val="43137"/>
                            </a:srgbClr>
                          </a:outerShdw>
                        </a:effectLst>
                        <a:latin typeface="Times New Roman" pitchFamily="18" charset="0"/>
                        <a:ea typeface="+mn-ea"/>
                        <a:cs typeface="Times New Roman" pitchFamily="18" charset="0"/>
                      </a:endParaRPr>
                    </a:p>
                  </a:txBody>
                  <a:tcPr/>
                </a:tc>
                <a:tc>
                  <a:txBody>
                    <a:bodyPr/>
                    <a:lstStyle/>
                    <a:p>
                      <a:r>
                        <a:rPr lang="en-GB" sz="2000" kern="1200" dirty="0" smtClean="0">
                          <a:solidFill>
                            <a:schemeClr val="dk1"/>
                          </a:solidFill>
                          <a:effectLst>
                            <a:outerShdw blurRad="38100" dist="38100" dir="2700000" algn="tl">
                              <a:srgbClr val="000000">
                                <a:alpha val="43137"/>
                              </a:srgbClr>
                            </a:outerShdw>
                          </a:effectLst>
                          <a:latin typeface="Times New Roman" pitchFamily="18" charset="0"/>
                          <a:ea typeface="+mn-ea"/>
                          <a:cs typeface="Times New Roman" pitchFamily="18" charset="0"/>
                        </a:rPr>
                        <a:t>1 &amp; 4</a:t>
                      </a:r>
                      <a:endParaRPr lang="en-GB" sz="2000" kern="1200" dirty="0">
                        <a:solidFill>
                          <a:schemeClr val="dk1"/>
                        </a:solidFill>
                        <a:effectLst>
                          <a:outerShdw blurRad="38100" dist="38100" dir="2700000" algn="tl">
                            <a:srgbClr val="000000">
                              <a:alpha val="43137"/>
                            </a:srgbClr>
                          </a:outerShdw>
                        </a:effectLst>
                        <a:latin typeface="Times New Roman" pitchFamily="18" charset="0"/>
                        <a:ea typeface="+mn-ea"/>
                        <a:cs typeface="Times New Roman" pitchFamily="18" charset="0"/>
                      </a:endParaRPr>
                    </a:p>
                  </a:txBody>
                  <a:tcPr/>
                </a:tc>
                <a:tc>
                  <a:txBody>
                    <a:bodyPr/>
                    <a:lstStyle/>
                    <a:p>
                      <a:endParaRPr lang="en-GB"/>
                    </a:p>
                  </a:txBody>
                  <a:tcPr/>
                </a:tc>
              </a:tr>
              <a:tr h="400028">
                <a:tc>
                  <a:txBody>
                    <a:bodyPr/>
                    <a:lstStyle/>
                    <a:p>
                      <a:r>
                        <a:rPr lang="en-GB" sz="2000" kern="1200" dirty="0" smtClean="0">
                          <a:solidFill>
                            <a:schemeClr val="dk1"/>
                          </a:solidFill>
                          <a:effectLst>
                            <a:outerShdw blurRad="38100" dist="38100" dir="2700000" algn="tl">
                              <a:srgbClr val="000000">
                                <a:alpha val="43137"/>
                              </a:srgbClr>
                            </a:outerShdw>
                          </a:effectLst>
                          <a:latin typeface="Times New Roman" pitchFamily="18" charset="0"/>
                          <a:ea typeface="+mn-ea"/>
                          <a:cs typeface="Times New Roman" pitchFamily="18" charset="0"/>
                        </a:rPr>
                        <a:t>Department of Parks and Wildlife Management</a:t>
                      </a:r>
                    </a:p>
                    <a:p>
                      <a:endParaRPr lang="en-GB" sz="2000" kern="1200" dirty="0">
                        <a:solidFill>
                          <a:schemeClr val="dk1"/>
                        </a:solidFill>
                        <a:effectLst>
                          <a:outerShdw blurRad="38100" dist="38100" dir="2700000" algn="tl">
                            <a:srgbClr val="000000">
                              <a:alpha val="43137"/>
                            </a:srgbClr>
                          </a:outerShdw>
                        </a:effectLst>
                        <a:latin typeface="Times New Roman" pitchFamily="18" charset="0"/>
                        <a:ea typeface="+mn-ea"/>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kern="1200" dirty="0" smtClean="0">
                          <a:solidFill>
                            <a:schemeClr val="dk1"/>
                          </a:solidFill>
                          <a:effectLst>
                            <a:outerShdw blurRad="38100" dist="38100" dir="2700000" algn="tl">
                              <a:srgbClr val="000000">
                                <a:alpha val="43137"/>
                              </a:srgbClr>
                            </a:outerShdw>
                          </a:effectLst>
                          <a:latin typeface="Times New Roman" pitchFamily="18" charset="0"/>
                          <a:ea typeface="+mn-ea"/>
                          <a:cs typeface="Times New Roman" pitchFamily="18" charset="0"/>
                        </a:rPr>
                        <a:t>1 &amp; 4</a:t>
                      </a:r>
                    </a:p>
                    <a:p>
                      <a:endParaRPr lang="en-GB" sz="2000" kern="1200" dirty="0">
                        <a:solidFill>
                          <a:schemeClr val="dk1"/>
                        </a:solidFill>
                        <a:effectLst>
                          <a:outerShdw blurRad="38100" dist="38100" dir="2700000" algn="tl">
                            <a:srgbClr val="000000">
                              <a:alpha val="43137"/>
                            </a:srgbClr>
                          </a:outerShdw>
                        </a:effectLst>
                        <a:latin typeface="Times New Roman" pitchFamily="18" charset="0"/>
                        <a:ea typeface="+mn-ea"/>
                        <a:cs typeface="Times New Roman" pitchFamily="18" charset="0"/>
                      </a:endParaRPr>
                    </a:p>
                  </a:txBody>
                  <a:tcPr/>
                </a:tc>
                <a:tc>
                  <a:txBody>
                    <a:bodyPr/>
                    <a:lstStyle/>
                    <a:p>
                      <a:endParaRPr lang="en-GB" dirty="0"/>
                    </a:p>
                  </a:txBody>
                  <a:tcPr/>
                </a:tc>
              </a:tr>
            </a:tbl>
          </a:graphicData>
        </a:graphic>
      </p:graphicFrame>
    </p:spTree>
    <p:extLst>
      <p:ext uri="{BB962C8B-B14F-4D97-AF65-F5344CB8AC3E}">
        <p14:creationId xmlns:p14="http://schemas.microsoft.com/office/powerpoint/2010/main" val="3505851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1143000"/>
            <a:ext cx="8839200" cy="5486400"/>
          </a:xfrm>
        </p:spPr>
        <p:txBody>
          <a:bodyPr>
            <a:noAutofit/>
          </a:bodyPr>
          <a:lstStyle/>
          <a:p>
            <a:pPr>
              <a:buNone/>
            </a:pPr>
            <a:r>
              <a:rPr lang="en-US" b="1" dirty="0">
                <a:effectLst>
                  <a:outerShdw blurRad="38100" dist="38100" dir="2700000" algn="tl">
                    <a:srgbClr val="000000">
                      <a:alpha val="43137"/>
                    </a:srgbClr>
                  </a:outerShdw>
                </a:effectLst>
                <a:latin typeface="Times New Roman" pitchFamily="18" charset="0"/>
                <a:cs typeface="Times New Roman" pitchFamily="18" charset="0"/>
              </a:rPr>
              <a:t>Civil Society Organizations (NGOs, CBOs) that will be fully involved in the projects </a:t>
            </a:r>
            <a:r>
              <a:rPr lang="en-US" dirty="0">
                <a:effectLst>
                  <a:outerShdw blurRad="38100" dist="38100" dir="2700000" algn="tl">
                    <a:srgbClr val="000000">
                      <a:alpha val="43137"/>
                    </a:srgbClr>
                  </a:outerShdw>
                </a:effectLst>
                <a:latin typeface="Times New Roman" pitchFamily="18" charset="0"/>
                <a:cs typeface="Times New Roman" pitchFamily="18" charset="0"/>
              </a:rPr>
              <a:t>include but not limited to:</a:t>
            </a:r>
          </a:p>
          <a:p>
            <a:pPr>
              <a:buClr>
                <a:srgbClr val="FF0000"/>
              </a:buClr>
              <a:buSzPct val="150000"/>
              <a:buFont typeface="Wingdings 2" pitchFamily="18" charset="2"/>
              <a:buChar char="A"/>
            </a:pPr>
            <a:r>
              <a:rPr lang="en-US" dirty="0">
                <a:effectLst>
                  <a:outerShdw blurRad="38100" dist="38100" dir="2700000" algn="tl">
                    <a:srgbClr val="000000">
                      <a:alpha val="43137"/>
                    </a:srgbClr>
                  </a:outerShdw>
                </a:effectLst>
                <a:latin typeface="Times New Roman" pitchFamily="18" charset="0"/>
                <a:cs typeface="Times New Roman" pitchFamily="18" charset="0"/>
              </a:rPr>
              <a:t>Community Radio Stations</a:t>
            </a:r>
          </a:p>
          <a:p>
            <a:pPr>
              <a:buClr>
                <a:srgbClr val="FF0000"/>
              </a:buClr>
              <a:buSzPct val="150000"/>
              <a:buFont typeface="Wingdings 2" pitchFamily="18" charset="2"/>
              <a:buChar char="A"/>
            </a:pPr>
            <a:r>
              <a:rPr lang="en-US" dirty="0" err="1">
                <a:effectLst>
                  <a:outerShdw blurRad="38100" dist="38100" dir="2700000" algn="tl">
                    <a:srgbClr val="000000">
                      <a:alpha val="43137"/>
                    </a:srgbClr>
                  </a:outerShdw>
                </a:effectLst>
                <a:latin typeface="Times New Roman" pitchFamily="18" charset="0"/>
                <a:cs typeface="Times New Roman" pitchFamily="18" charset="0"/>
              </a:rPr>
              <a:t>Kanyaleng</a:t>
            </a:r>
            <a:r>
              <a:rPr lang="en-US" dirty="0">
                <a:effectLst>
                  <a:outerShdw blurRad="38100" dist="38100" dir="2700000" algn="tl">
                    <a:srgbClr val="000000">
                      <a:alpha val="43137"/>
                    </a:srgbClr>
                  </a:outerShdw>
                </a:effectLst>
                <a:latin typeface="Times New Roman" pitchFamily="18" charset="0"/>
                <a:cs typeface="Times New Roman" pitchFamily="18" charset="0"/>
              </a:rPr>
              <a:t> Women’s Groups</a:t>
            </a:r>
          </a:p>
          <a:p>
            <a:pPr>
              <a:buClr>
                <a:srgbClr val="FF0000"/>
              </a:buClr>
              <a:buSzPct val="150000"/>
              <a:buFont typeface="Wingdings 2" pitchFamily="18" charset="2"/>
              <a:buChar char="A"/>
            </a:pPr>
            <a:r>
              <a:rPr lang="en-US" dirty="0">
                <a:effectLst>
                  <a:outerShdw blurRad="38100" dist="38100" dir="2700000" algn="tl">
                    <a:srgbClr val="000000">
                      <a:alpha val="43137"/>
                    </a:srgbClr>
                  </a:outerShdw>
                </a:effectLst>
                <a:latin typeface="Times New Roman" pitchFamily="18" charset="0"/>
                <a:cs typeface="Times New Roman" pitchFamily="18" charset="0"/>
              </a:rPr>
              <a:t>TANGO</a:t>
            </a:r>
          </a:p>
          <a:p>
            <a:pPr>
              <a:buClr>
                <a:srgbClr val="FF0000"/>
              </a:buClr>
              <a:buSzPct val="150000"/>
              <a:buFont typeface="Wingdings 2" pitchFamily="18" charset="2"/>
              <a:buChar char="A"/>
            </a:pPr>
            <a:r>
              <a:rPr lang="en-US" dirty="0">
                <a:effectLst>
                  <a:outerShdw blurRad="38100" dist="38100" dir="2700000" algn="tl">
                    <a:srgbClr val="000000">
                      <a:alpha val="43137"/>
                    </a:srgbClr>
                  </a:outerShdw>
                </a:effectLst>
                <a:latin typeface="Times New Roman" pitchFamily="18" charset="0"/>
                <a:cs typeface="Times New Roman" pitchFamily="18" charset="0"/>
              </a:rPr>
              <a:t>Stay Green Foundation</a:t>
            </a:r>
          </a:p>
          <a:p>
            <a:pPr>
              <a:buClr>
                <a:srgbClr val="FF0000"/>
              </a:buClr>
              <a:buSzPct val="150000"/>
              <a:buFont typeface="Wingdings 2" pitchFamily="18" charset="2"/>
              <a:buChar char="A"/>
            </a:pPr>
            <a:r>
              <a:rPr lang="en-US" dirty="0">
                <a:effectLst>
                  <a:outerShdw blurRad="38100" dist="38100" dir="2700000" algn="tl">
                    <a:srgbClr val="000000">
                      <a:alpha val="43137"/>
                    </a:srgbClr>
                  </a:outerShdw>
                </a:effectLst>
                <a:latin typeface="Times New Roman" pitchFamily="18" charset="0"/>
                <a:cs typeface="Times New Roman" pitchFamily="18" charset="0"/>
              </a:rPr>
              <a:t>Famers Platform</a:t>
            </a:r>
          </a:p>
          <a:p>
            <a:pPr>
              <a:buClr>
                <a:srgbClr val="FF0000"/>
              </a:buClr>
              <a:buSzPct val="150000"/>
              <a:buFont typeface="Wingdings 2" pitchFamily="18" charset="2"/>
              <a:buChar char="A"/>
            </a:pPr>
            <a:r>
              <a:rPr lang="en-US" b="1" dirty="0">
                <a:effectLst>
                  <a:outerShdw blurRad="38100" dist="38100" dir="2700000" algn="tl">
                    <a:srgbClr val="000000">
                      <a:alpha val="43137"/>
                    </a:srgbClr>
                  </a:outerShdw>
                </a:effectLst>
                <a:latin typeface="Times New Roman" pitchFamily="18" charset="0"/>
                <a:cs typeface="Times New Roman" pitchFamily="18" charset="0"/>
              </a:rPr>
              <a:t>Radio Listening Groups</a:t>
            </a:r>
          </a:p>
          <a:p>
            <a:pPr>
              <a:buClr>
                <a:srgbClr val="FF0000"/>
              </a:buClr>
              <a:buSzPct val="150000"/>
              <a:buFont typeface="Wingdings 2" pitchFamily="18" charset="2"/>
              <a:buChar char="A"/>
            </a:pPr>
            <a:r>
              <a:rPr lang="en-US" b="1" dirty="0">
                <a:effectLst>
                  <a:outerShdw blurRad="38100" dist="38100" dir="2700000" algn="tl">
                    <a:srgbClr val="000000">
                      <a:alpha val="43137"/>
                    </a:srgbClr>
                  </a:outerShdw>
                </a:effectLst>
                <a:latin typeface="Times New Roman" pitchFamily="18" charset="0"/>
                <a:cs typeface="Times New Roman" pitchFamily="18" charset="0"/>
              </a:rPr>
              <a:t>WAWA</a:t>
            </a:r>
          </a:p>
          <a:p>
            <a:pPr>
              <a:buClr>
                <a:srgbClr val="FF0000"/>
              </a:buClr>
              <a:buSzPct val="150000"/>
              <a:buFont typeface="Wingdings 2" pitchFamily="18" charset="2"/>
              <a:buChar char="A"/>
            </a:pPr>
            <a:r>
              <a:rPr lang="en-US" b="1" dirty="0" err="1">
                <a:effectLst>
                  <a:outerShdw blurRad="38100" dist="38100" dir="2700000" algn="tl">
                    <a:srgbClr val="000000">
                      <a:alpha val="43137"/>
                    </a:srgbClr>
                  </a:outerShdw>
                </a:effectLst>
                <a:latin typeface="Times New Roman" pitchFamily="18" charset="0"/>
                <a:cs typeface="Times New Roman" pitchFamily="18" charset="0"/>
              </a:rPr>
              <a:t>Fansung</a:t>
            </a:r>
            <a:r>
              <a:rPr lang="en-US" b="1" dirty="0">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a:effectLst>
                  <a:outerShdw blurRad="38100" dist="38100" dir="2700000" algn="tl">
                    <a:srgbClr val="000000">
                      <a:alpha val="43137"/>
                    </a:srgbClr>
                  </a:outerShdw>
                </a:effectLst>
                <a:latin typeface="Times New Roman" pitchFamily="18" charset="0"/>
                <a:cs typeface="Times New Roman" pitchFamily="18" charset="0"/>
              </a:rPr>
              <a:t>Jamano</a:t>
            </a:r>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a:p>
            <a:pPr>
              <a:buClr>
                <a:srgbClr val="FF0000"/>
              </a:buClr>
              <a:buSzPct val="150000"/>
              <a:buFont typeface="Wingdings 2" pitchFamily="18" charset="2"/>
              <a:buChar char="A"/>
            </a:pPr>
            <a:r>
              <a:rPr lang="en-US" b="1" dirty="0">
                <a:effectLst>
                  <a:outerShdw blurRad="38100" dist="38100" dir="2700000" algn="tl">
                    <a:srgbClr val="000000">
                      <a:alpha val="43137"/>
                    </a:srgbClr>
                  </a:outerShdw>
                </a:effectLst>
                <a:latin typeface="Times New Roman" pitchFamily="18" charset="0"/>
                <a:cs typeface="Times New Roman" pitchFamily="18" charset="0"/>
              </a:rPr>
              <a:t>Etc.</a:t>
            </a:r>
          </a:p>
        </p:txBody>
      </p:sp>
      <p:sp>
        <p:nvSpPr>
          <p:cNvPr id="4" name="Title 1"/>
          <p:cNvSpPr>
            <a:spLocks noGrp="1"/>
          </p:cNvSpPr>
          <p:nvPr>
            <p:ph type="title"/>
          </p:nvPr>
        </p:nvSpPr>
        <p:spPr>
          <a:xfrm>
            <a:off x="1752600" y="274638"/>
            <a:ext cx="8686800" cy="792162"/>
          </a:xfrm>
        </p:spPr>
        <p:style>
          <a:lnRef idx="0">
            <a:schemeClr val="accent5"/>
          </a:lnRef>
          <a:fillRef idx="3">
            <a:schemeClr val="accent5"/>
          </a:fillRef>
          <a:effectRef idx="3">
            <a:schemeClr val="accent5"/>
          </a:effectRef>
          <a:fontRef idx="minor">
            <a:schemeClr val="lt1"/>
          </a:fontRef>
        </p:style>
        <p:txBody>
          <a:bodyPr>
            <a:normAutofit/>
          </a:bodyPr>
          <a:lstStyle/>
          <a:p>
            <a:r>
              <a:rPr lang="en-US" b="1" dirty="0" smtClean="0">
                <a:effectLst>
                  <a:outerShdw blurRad="38100" dist="38100" dir="2700000" algn="tl">
                    <a:srgbClr val="000000">
                      <a:alpha val="43137"/>
                    </a:srgbClr>
                  </a:outerShdw>
                </a:effectLst>
                <a:latin typeface="Times New Roman" pitchFamily="18" charset="0"/>
                <a:cs typeface="Times New Roman" pitchFamily="18" charset="0"/>
              </a:rPr>
              <a:t>Key Government Stakeholders</a:t>
            </a:r>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830445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320" y="1371600"/>
            <a:ext cx="11318240" cy="5257800"/>
          </a:xfrm>
        </p:spPr>
        <p:txBody>
          <a:bodyPr>
            <a:noAutofit/>
          </a:bodyPr>
          <a:lstStyle/>
          <a:p>
            <a:pPr algn="just">
              <a:buNone/>
            </a:pPr>
            <a:r>
              <a:rPr lang="en-US" sz="4400" b="1" dirty="0">
                <a:effectLst>
                  <a:outerShdw blurRad="38100" dist="38100" dir="2700000" algn="tl">
                    <a:srgbClr val="000000">
                      <a:alpha val="43137"/>
                    </a:srgbClr>
                  </a:outerShdw>
                </a:effectLst>
                <a:latin typeface="Times New Roman" pitchFamily="18" charset="0"/>
                <a:cs typeface="Times New Roman" pitchFamily="18" charset="0"/>
              </a:rPr>
              <a:t>The Private Sector</a:t>
            </a:r>
          </a:p>
          <a:p>
            <a:pPr algn="just">
              <a:buClr>
                <a:srgbClr val="FF0000"/>
              </a:buClr>
              <a:buSzPct val="150000"/>
              <a:buFont typeface="Wingdings 2" pitchFamily="18" charset="2"/>
              <a:buChar char="A"/>
            </a:pPr>
            <a:r>
              <a:rPr lang="en-US" sz="4400" dirty="0">
                <a:effectLst>
                  <a:outerShdw blurRad="38100" dist="38100" dir="2700000" algn="tl">
                    <a:srgbClr val="000000">
                      <a:alpha val="43137"/>
                    </a:srgbClr>
                  </a:outerShdw>
                </a:effectLst>
                <a:latin typeface="Times New Roman" pitchFamily="18" charset="0"/>
                <a:cs typeface="Times New Roman" pitchFamily="18" charset="0"/>
              </a:rPr>
              <a:t>Gambia Chamber of Commerce and Industry (GCCI) is leading the engagement of the Private and Business Sector in Climate Change;</a:t>
            </a:r>
          </a:p>
          <a:p>
            <a:pPr algn="just">
              <a:buClr>
                <a:srgbClr val="FF0000"/>
              </a:buClr>
              <a:buSzPct val="150000"/>
              <a:buFont typeface="Wingdings 2" pitchFamily="18" charset="2"/>
              <a:buChar char="A"/>
            </a:pPr>
            <a:r>
              <a:rPr lang="en-US" sz="4400" dirty="0">
                <a:effectLst>
                  <a:outerShdw blurRad="38100" dist="38100" dir="2700000" algn="tl">
                    <a:srgbClr val="000000">
                      <a:alpha val="43137"/>
                    </a:srgbClr>
                  </a:outerShdw>
                </a:effectLst>
                <a:latin typeface="Times New Roman" pitchFamily="18" charset="0"/>
                <a:cs typeface="Times New Roman" pitchFamily="18" charset="0"/>
              </a:rPr>
              <a:t>A Climate Change Forum was initiated under Phase I and will be strengthened during this Phase</a:t>
            </a:r>
          </a:p>
        </p:txBody>
      </p:sp>
      <p:sp>
        <p:nvSpPr>
          <p:cNvPr id="4" name="Title 1"/>
          <p:cNvSpPr>
            <a:spLocks noGrp="1"/>
          </p:cNvSpPr>
          <p:nvPr>
            <p:ph type="title"/>
          </p:nvPr>
        </p:nvSpPr>
        <p:spPr>
          <a:xfrm>
            <a:off x="1752600" y="274638"/>
            <a:ext cx="8686800" cy="944562"/>
          </a:xfrm>
        </p:spPr>
        <p:style>
          <a:lnRef idx="0">
            <a:schemeClr val="accent5"/>
          </a:lnRef>
          <a:fillRef idx="3">
            <a:schemeClr val="accent5"/>
          </a:fillRef>
          <a:effectRef idx="3">
            <a:schemeClr val="accent5"/>
          </a:effectRef>
          <a:fontRef idx="minor">
            <a:schemeClr val="lt1"/>
          </a:fontRef>
        </p:style>
        <p:txBody>
          <a:bodyPr>
            <a:normAutofit/>
          </a:bodyPr>
          <a:lstStyle/>
          <a:p>
            <a:r>
              <a:rPr lang="en-US" b="1" dirty="0" smtClean="0">
                <a:effectLst>
                  <a:outerShdw blurRad="38100" dist="38100" dir="2700000" algn="tl">
                    <a:srgbClr val="000000">
                      <a:alpha val="43137"/>
                    </a:srgbClr>
                  </a:outerShdw>
                </a:effectLst>
                <a:latin typeface="Times New Roman" pitchFamily="18" charset="0"/>
                <a:cs typeface="Times New Roman" pitchFamily="18" charset="0"/>
              </a:rPr>
              <a:t>Key Government Stakeholders</a:t>
            </a:r>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9440391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60120"/>
            <a:ext cx="12192000" cy="5715000"/>
          </a:xfrm>
        </p:spPr>
        <p:txBody>
          <a:bodyPr>
            <a:noAutofit/>
          </a:bodyPr>
          <a:lstStyle/>
          <a:p>
            <a:pPr>
              <a:buNone/>
            </a:pPr>
            <a:r>
              <a:rPr lang="en-US" sz="3000" b="1" dirty="0" smtClean="0">
                <a:effectLst>
                  <a:outerShdw blurRad="38100" dist="38100" dir="2700000" algn="tl">
                    <a:srgbClr val="000000">
                      <a:alpha val="43137"/>
                    </a:srgbClr>
                  </a:outerShdw>
                </a:effectLst>
                <a:latin typeface="Times New Roman" pitchFamily="18" charset="0"/>
                <a:cs typeface="Times New Roman" pitchFamily="18" charset="0"/>
              </a:rPr>
              <a:t>Department of Water Resources provides the following services</a:t>
            </a:r>
            <a:endParaRPr lang="en-US" sz="3000" dirty="0" smtClean="0">
              <a:effectLst>
                <a:outerShdw blurRad="38100" dist="38100" dir="2700000" algn="tl">
                  <a:srgbClr val="000000">
                    <a:alpha val="43137"/>
                  </a:srgbClr>
                </a:outerShdw>
              </a:effectLst>
              <a:latin typeface="Times New Roman" pitchFamily="18" charset="0"/>
              <a:cs typeface="Times New Roman" pitchFamily="18" charset="0"/>
            </a:endParaRPr>
          </a:p>
          <a:p>
            <a:pPr>
              <a:buClr>
                <a:srgbClr val="FF0000"/>
              </a:buClr>
              <a:buSzPct val="150000"/>
              <a:buFont typeface="Wingdings 2" pitchFamily="18" charset="2"/>
              <a:buChar char="A"/>
            </a:pP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Meteorological Services – Forecasting, service to aviation industry, disaster management, food security, research etc.</a:t>
            </a:r>
          </a:p>
          <a:p>
            <a:pPr>
              <a:buClr>
                <a:srgbClr val="FF0000"/>
              </a:buClr>
              <a:buSzPct val="150000"/>
              <a:buFont typeface="Wingdings 2" pitchFamily="18" charset="2"/>
              <a:buChar char="A"/>
            </a:pP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Hydrological Services – Water Resources Management, Monitoring River Level and Saline Front</a:t>
            </a:r>
            <a:b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br>
            <a:endParaRPr lang="en-US" sz="30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indent="0">
              <a:buClr>
                <a:srgbClr val="FF0000"/>
              </a:buClr>
              <a:buSzPct val="150000"/>
              <a:buNone/>
            </a:pPr>
            <a:r>
              <a:rPr lang="en-US" sz="3000" b="1" dirty="0" smtClean="0">
                <a:effectLst>
                  <a:outerShdw blurRad="38100" dist="38100" dir="2700000" algn="tl">
                    <a:srgbClr val="000000">
                      <a:alpha val="43137"/>
                    </a:srgbClr>
                  </a:outerShdw>
                </a:effectLst>
                <a:latin typeface="Times New Roman" pitchFamily="18" charset="0"/>
                <a:cs typeface="Times New Roman" pitchFamily="18" charset="0"/>
              </a:rPr>
              <a:t>Technology currently deployed in support of operation</a:t>
            </a:r>
          </a:p>
          <a:p>
            <a:pPr>
              <a:buClr>
                <a:srgbClr val="FF0000"/>
              </a:buClr>
              <a:buSzPct val="150000"/>
              <a:buFont typeface="Wingdings 2" pitchFamily="18" charset="2"/>
              <a:buChar char="A"/>
            </a:pP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Automatic Weather Stations (AWS) (3) </a:t>
            </a:r>
            <a:r>
              <a:rPr lang="en-US" sz="3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expecting 9 AWS and 1 AWOS from ACPC and 7 AWS from UNDP</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 MSG Satellite Receiving Station (1).</a:t>
            </a:r>
          </a:p>
          <a:p>
            <a:pPr>
              <a:buClr>
                <a:srgbClr val="FF0000"/>
              </a:buClr>
              <a:buSzPct val="150000"/>
              <a:buFont typeface="Wingdings 2" pitchFamily="18" charset="2"/>
              <a:buChar char="A"/>
            </a:pPr>
            <a:r>
              <a:rPr lang="en-GB" sz="3000" dirty="0" smtClean="0">
                <a:effectLst>
                  <a:outerShdw blurRad="38100" dist="38100" dir="2700000" algn="tl">
                    <a:srgbClr val="000000">
                      <a:alpha val="43137"/>
                    </a:srgbClr>
                  </a:outerShdw>
                </a:effectLst>
                <a:latin typeface="Times New Roman" pitchFamily="18" charset="0"/>
                <a:cs typeface="Times New Roman" pitchFamily="18" charset="0"/>
              </a:rPr>
              <a:t>Automatic Water Level, Temperature and Conductivity Measurement Instrument (10), Ground Water Monitoring Instrument (</a:t>
            </a:r>
            <a:r>
              <a:rPr lang="en-GB" sz="3000" dirty="0">
                <a:effectLst>
                  <a:outerShdw blurRad="38100" dist="38100" dir="2700000" algn="tl">
                    <a:srgbClr val="000000">
                      <a:alpha val="43137"/>
                    </a:srgbClr>
                  </a:outerShdw>
                </a:effectLst>
                <a:latin typeface="Times New Roman" pitchFamily="18" charset="0"/>
                <a:cs typeface="Times New Roman" pitchFamily="18" charset="0"/>
              </a:rPr>
              <a:t>OTT </a:t>
            </a:r>
            <a:r>
              <a:rPr lang="en-GB" sz="3000" dirty="0" smtClean="0">
                <a:effectLst>
                  <a:outerShdw blurRad="38100" dist="38100" dir="2700000" algn="tl">
                    <a:srgbClr val="000000">
                      <a:alpha val="43137"/>
                    </a:srgbClr>
                  </a:outerShdw>
                </a:effectLst>
                <a:latin typeface="Times New Roman" pitchFamily="18" charset="0"/>
                <a:cs typeface="Times New Roman" pitchFamily="18" charset="0"/>
              </a:rPr>
              <a:t>data-loggers) (37)</a:t>
            </a:r>
            <a:endParaRPr lang="en-US" sz="30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itle 1"/>
          <p:cNvSpPr>
            <a:spLocks noGrp="1"/>
          </p:cNvSpPr>
          <p:nvPr>
            <p:ph type="title"/>
          </p:nvPr>
        </p:nvSpPr>
        <p:spPr>
          <a:xfrm>
            <a:off x="0" y="0"/>
            <a:ext cx="10439400" cy="792162"/>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en-US" b="1" dirty="0" smtClean="0">
                <a:effectLst>
                  <a:outerShdw blurRad="38100" dist="38100" dir="2700000" algn="tl">
                    <a:srgbClr val="000000">
                      <a:alpha val="43137"/>
                    </a:srgbClr>
                  </a:outerShdw>
                </a:effectLst>
                <a:latin typeface="Times New Roman" pitchFamily="18" charset="0"/>
                <a:cs typeface="Times New Roman" pitchFamily="18" charset="0"/>
              </a:rPr>
              <a:t>High Level View of Each Department/Agency</a:t>
            </a:r>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200728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74638"/>
            <a:ext cx="10439400" cy="792162"/>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en-US" b="1" dirty="0" smtClean="0">
                <a:effectLst>
                  <a:outerShdw blurRad="38100" dist="38100" dir="2700000" algn="tl">
                    <a:srgbClr val="000000">
                      <a:alpha val="43137"/>
                    </a:srgbClr>
                  </a:outerShdw>
                </a:effectLst>
                <a:latin typeface="Times New Roman" pitchFamily="18" charset="0"/>
                <a:cs typeface="Times New Roman" pitchFamily="18" charset="0"/>
              </a:rPr>
              <a:t>High Level View of Each Department/Agency</a:t>
            </a:r>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Content Placeholder 3"/>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800" y="1700183"/>
            <a:ext cx="5852160" cy="4863177"/>
          </a:xfrm>
          <a:prstGeom prst="rect">
            <a:avLst/>
          </a:prstGeom>
        </p:spPr>
      </p:pic>
      <p:sp>
        <p:nvSpPr>
          <p:cNvPr id="2" name="TextBox 1"/>
          <p:cNvSpPr txBox="1"/>
          <p:nvPr/>
        </p:nvSpPr>
        <p:spPr>
          <a:xfrm>
            <a:off x="0" y="1198825"/>
            <a:ext cx="5994400" cy="369332"/>
          </a:xfrm>
          <a:prstGeom prst="rect">
            <a:avLst/>
          </a:prstGeom>
          <a:noFill/>
        </p:spPr>
        <p:txBody>
          <a:bodyPr wrap="square" rtlCol="0">
            <a:spAutoFit/>
          </a:bodyPr>
          <a:lstStyle/>
          <a:p>
            <a:r>
              <a:rPr lang="en-GB" b="1" dirty="0">
                <a:latin typeface="Times New Roman" pitchFamily="18" charset="0"/>
                <a:cs typeface="Times New Roman" pitchFamily="18" charset="0"/>
              </a:rPr>
              <a:t>Automated Hydrological Station at Sami Tenda/ </a:t>
            </a:r>
            <a:r>
              <a:rPr lang="en-GB" b="1" dirty="0" err="1">
                <a:latin typeface="Times New Roman" pitchFamily="18" charset="0"/>
                <a:cs typeface="Times New Roman" pitchFamily="18" charset="0"/>
              </a:rPr>
              <a:t>Ballingho</a:t>
            </a:r>
            <a:endParaRPr lang="en-GB" b="1" dirty="0"/>
          </a:p>
        </p:txBody>
      </p:sp>
      <p:pic>
        <p:nvPicPr>
          <p:cNvPr id="6" name="Content Placeholder 3" descr="C:\Users\momodoulamin.ceesay\Pictures\PURA Office\Water Resources Trek\CIMG0872.JPG"/>
          <p:cNvPicPr>
            <a:picLocks/>
          </p:cNvPicPr>
          <p:nvPr/>
        </p:nvPicPr>
        <p:blipFill>
          <a:blip r:embed="rId4" cstate="print"/>
          <a:srcRect/>
          <a:stretch>
            <a:fillRect/>
          </a:stretch>
        </p:blipFill>
        <p:spPr bwMode="auto">
          <a:xfrm>
            <a:off x="6319520" y="1700183"/>
            <a:ext cx="5872480" cy="4863177"/>
          </a:xfrm>
          <a:prstGeom prst="rect">
            <a:avLst/>
          </a:prstGeom>
          <a:noFill/>
          <a:ln w="9525">
            <a:noFill/>
            <a:miter lim="800000"/>
            <a:headEnd/>
            <a:tailEnd/>
          </a:ln>
        </p:spPr>
      </p:pic>
      <p:sp>
        <p:nvSpPr>
          <p:cNvPr id="7" name="TextBox 6"/>
          <p:cNvSpPr txBox="1"/>
          <p:nvPr/>
        </p:nvSpPr>
        <p:spPr>
          <a:xfrm>
            <a:off x="6319520" y="1242982"/>
            <a:ext cx="4409440" cy="646331"/>
          </a:xfrm>
          <a:prstGeom prst="rect">
            <a:avLst/>
          </a:prstGeom>
          <a:noFill/>
        </p:spPr>
        <p:txBody>
          <a:bodyPr wrap="square" rtlCol="0">
            <a:spAutoFit/>
          </a:bodyPr>
          <a:lstStyle/>
          <a:p>
            <a:r>
              <a:rPr lang="en-GB" b="1" dirty="0"/>
              <a:t>Automatic Weather Station in </a:t>
            </a:r>
            <a:r>
              <a:rPr lang="en-GB" b="1" dirty="0" err="1"/>
              <a:t>Keneba</a:t>
            </a:r>
            <a:endParaRPr lang="en-US" b="1" dirty="0"/>
          </a:p>
          <a:p>
            <a:endParaRPr lang="en-GB" dirty="0"/>
          </a:p>
        </p:txBody>
      </p:sp>
    </p:spTree>
    <p:extLst>
      <p:ext uri="{BB962C8B-B14F-4D97-AF65-F5344CB8AC3E}">
        <p14:creationId xmlns:p14="http://schemas.microsoft.com/office/powerpoint/2010/main" val="4533772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74638"/>
            <a:ext cx="10439400" cy="792162"/>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en-US" b="1" dirty="0" smtClean="0">
                <a:effectLst>
                  <a:outerShdw blurRad="38100" dist="38100" dir="2700000" algn="tl">
                    <a:srgbClr val="000000">
                      <a:alpha val="43137"/>
                    </a:srgbClr>
                  </a:outerShdw>
                </a:effectLst>
                <a:latin typeface="Times New Roman" pitchFamily="18" charset="0"/>
                <a:cs typeface="Times New Roman" pitchFamily="18" charset="0"/>
              </a:rPr>
              <a:t>High Level View of Each Department/Agency</a:t>
            </a:r>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TextBox 1"/>
          <p:cNvSpPr txBox="1"/>
          <p:nvPr/>
        </p:nvSpPr>
        <p:spPr>
          <a:xfrm>
            <a:off x="0" y="1198825"/>
            <a:ext cx="5994400" cy="646331"/>
          </a:xfrm>
          <a:prstGeom prst="rect">
            <a:avLst/>
          </a:prstGeom>
          <a:noFill/>
        </p:spPr>
        <p:txBody>
          <a:bodyPr wrap="square" rtlCol="0">
            <a:spAutoFit/>
          </a:bodyPr>
          <a:lstStyle/>
          <a:p>
            <a:r>
              <a:rPr lang="en-GB" b="1" dirty="0"/>
              <a:t>Observation Borehole at NAWEC </a:t>
            </a:r>
            <a:r>
              <a:rPr lang="en-GB" b="1" dirty="0" err="1"/>
              <a:t>Brikama</a:t>
            </a:r>
            <a:r>
              <a:rPr lang="en-GB" b="1" dirty="0"/>
              <a:t> Treatment Plant</a:t>
            </a:r>
            <a:endParaRPr lang="en-US" b="1" dirty="0"/>
          </a:p>
        </p:txBody>
      </p:sp>
      <p:sp>
        <p:nvSpPr>
          <p:cNvPr id="7" name="TextBox 6"/>
          <p:cNvSpPr txBox="1"/>
          <p:nvPr/>
        </p:nvSpPr>
        <p:spPr>
          <a:xfrm>
            <a:off x="6319520" y="1242982"/>
            <a:ext cx="4409440" cy="646331"/>
          </a:xfrm>
          <a:prstGeom prst="rect">
            <a:avLst/>
          </a:prstGeom>
          <a:noFill/>
        </p:spPr>
        <p:txBody>
          <a:bodyPr wrap="square" rtlCol="0">
            <a:spAutoFit/>
          </a:bodyPr>
          <a:lstStyle/>
          <a:p>
            <a:r>
              <a:rPr lang="en-GB" b="1" dirty="0"/>
              <a:t>Surface Water Monitoring </a:t>
            </a:r>
            <a:r>
              <a:rPr lang="en-GB" b="1" dirty="0" smtClean="0"/>
              <a:t>in </a:t>
            </a:r>
            <a:r>
              <a:rPr lang="en-GB" b="1" dirty="0" err="1" smtClean="0"/>
              <a:t>Fatoto</a:t>
            </a:r>
            <a:endParaRPr lang="en-GB" b="1" dirty="0"/>
          </a:p>
          <a:p>
            <a:endParaRPr lang="en-GB" dirty="0"/>
          </a:p>
        </p:txBody>
      </p:sp>
      <p:pic>
        <p:nvPicPr>
          <p:cNvPr id="8" name="Picture 7" descr="C:\Users\momodoulamin.ceesay\Pictures\PURA Office\Water Resources Trek\CIMG0890.JPG"/>
          <p:cNvPicPr/>
          <p:nvPr/>
        </p:nvPicPr>
        <p:blipFill>
          <a:blip r:embed="rId3" cstate="print"/>
          <a:srcRect/>
          <a:stretch>
            <a:fillRect/>
          </a:stretch>
        </p:blipFill>
        <p:spPr bwMode="auto">
          <a:xfrm>
            <a:off x="214248" y="1852190"/>
            <a:ext cx="5780152" cy="4907416"/>
          </a:xfrm>
          <a:prstGeom prst="rect">
            <a:avLst/>
          </a:prstGeom>
          <a:noFill/>
          <a:ln w="9525">
            <a:noFill/>
            <a:miter lim="800000"/>
            <a:headEnd/>
            <a:tailEnd/>
          </a:ln>
        </p:spPr>
      </p:pic>
      <p:pic>
        <p:nvPicPr>
          <p:cNvPr id="9" name="Picture 8" descr="C:\Users\momodoulamin.ceesay\Pictures\PURA Office\Water Resources Trek\CIMG0815.JPG"/>
          <p:cNvPicPr/>
          <p:nvPr/>
        </p:nvPicPr>
        <p:blipFill>
          <a:blip r:embed="rId4" cstate="print"/>
          <a:srcRect/>
          <a:stretch>
            <a:fillRect/>
          </a:stretch>
        </p:blipFill>
        <p:spPr bwMode="auto">
          <a:xfrm>
            <a:off x="6116320" y="1889313"/>
            <a:ext cx="6075680" cy="4870293"/>
          </a:xfrm>
          <a:prstGeom prst="rect">
            <a:avLst/>
          </a:prstGeom>
          <a:noFill/>
          <a:ln w="9525">
            <a:noFill/>
            <a:miter lim="800000"/>
            <a:headEnd/>
            <a:tailEnd/>
          </a:ln>
        </p:spPr>
      </p:pic>
    </p:spTree>
    <p:extLst>
      <p:ext uri="{BB962C8B-B14F-4D97-AF65-F5344CB8AC3E}">
        <p14:creationId xmlns:p14="http://schemas.microsoft.com/office/powerpoint/2010/main" val="3970968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11927840" cy="5715000"/>
          </a:xfrm>
        </p:spPr>
        <p:txBody>
          <a:bodyPr>
            <a:noAutofit/>
          </a:bodyPr>
          <a:lstStyle/>
          <a:p>
            <a:pPr>
              <a:buNone/>
            </a:pPr>
            <a:r>
              <a:rPr lang="en-US" sz="4000" b="1" dirty="0">
                <a:effectLst>
                  <a:outerShdw blurRad="38100" dist="38100" dir="2700000" algn="tl">
                    <a:srgbClr val="000000">
                      <a:alpha val="43137"/>
                    </a:srgbClr>
                  </a:outerShdw>
                </a:effectLst>
                <a:latin typeface="Times New Roman" pitchFamily="18" charset="0"/>
                <a:cs typeface="Times New Roman" pitchFamily="18" charset="0"/>
              </a:rPr>
              <a:t>The following sectors are currently making use of the data/information</a:t>
            </a:r>
          </a:p>
          <a:p>
            <a:pPr>
              <a:buClr>
                <a:srgbClr val="FF0000"/>
              </a:buClr>
              <a:buSzPct val="150000"/>
              <a:buFont typeface="Wingdings 2" pitchFamily="18" charset="2"/>
              <a:buChar char="A"/>
            </a:pPr>
            <a:r>
              <a:rPr lang="en-US" sz="4000" dirty="0">
                <a:effectLst>
                  <a:outerShdw blurRad="38100" dist="38100" dir="2700000" algn="tl">
                    <a:srgbClr val="000000">
                      <a:alpha val="43137"/>
                    </a:srgbClr>
                  </a:outerShdw>
                </a:effectLst>
                <a:latin typeface="Times New Roman" pitchFamily="18" charset="0"/>
                <a:cs typeface="Times New Roman" pitchFamily="18" charset="0"/>
              </a:rPr>
              <a:t>Agriculture (Crop and Livestock), </a:t>
            </a: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Health, Aviation</a:t>
            </a:r>
            <a:r>
              <a:rPr lang="en-US" sz="4000" dirty="0">
                <a:effectLst>
                  <a:outerShdw blurRad="38100" dist="38100" dir="2700000" algn="tl">
                    <a:srgbClr val="000000">
                      <a:alpha val="43137"/>
                    </a:srgbClr>
                  </a:outerShdw>
                </a:effectLst>
                <a:latin typeface="Times New Roman" pitchFamily="18" charset="0"/>
                <a:cs typeface="Times New Roman" pitchFamily="18" charset="0"/>
              </a:rPr>
              <a:t>, Disaster Management, Construction, Water </a:t>
            </a: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Resources, </a:t>
            </a:r>
            <a:r>
              <a:rPr lang="en-US" sz="4000" dirty="0">
                <a:effectLst>
                  <a:outerShdw blurRad="38100" dist="38100" dir="2700000" algn="tl">
                    <a:srgbClr val="000000">
                      <a:alpha val="43137"/>
                    </a:srgbClr>
                  </a:outerShdw>
                </a:effectLst>
                <a:latin typeface="Times New Roman" pitchFamily="18" charset="0"/>
                <a:cs typeface="Times New Roman" pitchFamily="18" charset="0"/>
              </a:rPr>
              <a:t>Marine, Fishers etc.</a:t>
            </a:r>
          </a:p>
          <a:p>
            <a:pPr marL="0" indent="0">
              <a:buClr>
                <a:srgbClr val="FF0000"/>
              </a:buClr>
              <a:buSzPct val="150000"/>
              <a:buNone/>
            </a:pPr>
            <a:endParaRPr lang="en-US" sz="4000" dirty="0">
              <a:effectLst>
                <a:outerShdw blurRad="38100" dist="38100" dir="2700000" algn="tl">
                  <a:srgbClr val="000000">
                    <a:alpha val="43137"/>
                  </a:srgbClr>
                </a:outerShdw>
              </a:effectLst>
              <a:latin typeface="Times New Roman" pitchFamily="18" charset="0"/>
              <a:cs typeface="Times New Roman" pitchFamily="18" charset="0"/>
            </a:endParaRPr>
          </a:p>
          <a:p>
            <a:pPr marL="0" indent="0">
              <a:buClr>
                <a:srgbClr val="FF0000"/>
              </a:buClr>
              <a:buSzPct val="150000"/>
              <a:buNone/>
            </a:pPr>
            <a:r>
              <a:rPr lang="en-US" sz="4000"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Access to this information is through</a:t>
            </a:r>
          </a:p>
          <a:p>
            <a:pPr>
              <a:buClr>
                <a:srgbClr val="FF0000"/>
              </a:buClr>
              <a:buSzPct val="150000"/>
              <a:buFont typeface="Wingdings 2" pitchFamily="18" charset="2"/>
              <a:buChar char="A"/>
            </a:pPr>
            <a:r>
              <a:rPr lang="en-US" sz="4000" dirty="0">
                <a:effectLst>
                  <a:outerShdw blurRad="38100" dist="38100" dir="2700000" algn="tl">
                    <a:srgbClr val="000000">
                      <a:alpha val="43137"/>
                    </a:srgbClr>
                  </a:outerShdw>
                </a:effectLst>
                <a:latin typeface="Times New Roman" pitchFamily="18" charset="0"/>
                <a:cs typeface="Times New Roman" pitchFamily="18" charset="0"/>
              </a:rPr>
              <a:t>Radio, Television, Print Media, Internet and Extension Workers</a:t>
            </a:r>
          </a:p>
        </p:txBody>
      </p:sp>
      <p:sp>
        <p:nvSpPr>
          <p:cNvPr id="4" name="Title 1"/>
          <p:cNvSpPr>
            <a:spLocks noGrp="1"/>
          </p:cNvSpPr>
          <p:nvPr>
            <p:ph type="title"/>
          </p:nvPr>
        </p:nvSpPr>
        <p:spPr>
          <a:xfrm>
            <a:off x="0" y="274638"/>
            <a:ext cx="10439400" cy="792162"/>
          </a:xfrm>
        </p:spPr>
        <p:style>
          <a:lnRef idx="0">
            <a:schemeClr val="accent5"/>
          </a:lnRef>
          <a:fillRef idx="3">
            <a:schemeClr val="accent5"/>
          </a:fillRef>
          <a:effectRef idx="3">
            <a:schemeClr val="accent5"/>
          </a:effectRef>
          <a:fontRef idx="minor">
            <a:schemeClr val="lt1"/>
          </a:fontRef>
        </p:style>
        <p:txBody>
          <a:bodyPr>
            <a:normAutofit/>
          </a:bodyPr>
          <a:lstStyle/>
          <a:p>
            <a:pPr algn="ct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Social, Economic Impact</a:t>
            </a:r>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098829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320" y="1371600"/>
            <a:ext cx="11318240" cy="5257800"/>
          </a:xfrm>
        </p:spPr>
        <p:txBody>
          <a:bodyPr>
            <a:noAutofit/>
          </a:bodyPr>
          <a:lstStyle/>
          <a:p>
            <a:pPr algn="just">
              <a:buFont typeface="Wingdings" panose="05000000000000000000" pitchFamily="2" charset="2"/>
              <a:buChar char="Ø"/>
            </a:pPr>
            <a:r>
              <a:rPr lang="en-GB" sz="4400" dirty="0" smtClean="0">
                <a:effectLst>
                  <a:outerShdw blurRad="38100" dist="38100" dir="2700000" algn="tl">
                    <a:srgbClr val="000000">
                      <a:alpha val="43137"/>
                    </a:srgbClr>
                  </a:outerShdw>
                </a:effectLst>
                <a:latin typeface="Times New Roman" pitchFamily="18" charset="0"/>
                <a:cs typeface="Times New Roman" pitchFamily="18" charset="0"/>
              </a:rPr>
              <a:t> Complete </a:t>
            </a:r>
            <a:r>
              <a:rPr lang="en-GB" sz="4400" dirty="0">
                <a:effectLst>
                  <a:outerShdw blurRad="38100" dist="38100" dir="2700000" algn="tl">
                    <a:srgbClr val="000000">
                      <a:alpha val="43137"/>
                    </a:srgbClr>
                  </a:outerShdw>
                </a:effectLst>
                <a:latin typeface="Times New Roman" pitchFamily="18" charset="0"/>
                <a:cs typeface="Times New Roman" pitchFamily="18" charset="0"/>
              </a:rPr>
              <a:t>a market analysis to identify which services the new agency can provide and what possible fee management  structure can be </a:t>
            </a:r>
            <a:r>
              <a:rPr lang="en-GB" sz="4400" dirty="0" smtClean="0">
                <a:effectLst>
                  <a:outerShdw blurRad="38100" dist="38100" dir="2700000" algn="tl">
                    <a:srgbClr val="000000">
                      <a:alpha val="43137"/>
                    </a:srgbClr>
                  </a:outerShdw>
                </a:effectLst>
                <a:latin typeface="Times New Roman" pitchFamily="18" charset="0"/>
                <a:cs typeface="Times New Roman" pitchFamily="18" charset="0"/>
              </a:rPr>
              <a:t>established</a:t>
            </a:r>
          </a:p>
          <a:p>
            <a:pPr algn="just">
              <a:buFont typeface="Wingdings" panose="05000000000000000000" pitchFamily="2" charset="2"/>
              <a:buChar char="Ø"/>
            </a:pPr>
            <a:r>
              <a:rPr lang="en-GB" sz="4400" dirty="0">
                <a:effectLst>
                  <a:outerShdw blurRad="38100" dist="38100" dir="2700000" algn="tl">
                    <a:srgbClr val="000000">
                      <a:alpha val="43137"/>
                    </a:srgbClr>
                  </a:outerShdw>
                </a:effectLst>
                <a:latin typeface="Times New Roman" pitchFamily="18" charset="0"/>
                <a:cs typeface="Times New Roman" pitchFamily="18" charset="0"/>
              </a:rPr>
              <a:t>Develop a cost-recovery policy and overarching sustainable business plan, including list of hydro-met products, services, tariffs and prices for public and private clients</a:t>
            </a:r>
          </a:p>
          <a:p>
            <a:pPr algn="just">
              <a:buFont typeface="Wingdings" panose="05000000000000000000" pitchFamily="2" charset="2"/>
              <a:buChar char="Ø"/>
            </a:pPr>
            <a:endParaRPr lang="en-GB" sz="4400" dirty="0">
              <a:effectLst>
                <a:outerShdw blurRad="38100" dist="38100" dir="2700000" algn="tl">
                  <a:srgbClr val="000000">
                    <a:alpha val="43137"/>
                  </a:srgbClr>
                </a:outerShdw>
              </a:effectLst>
              <a:latin typeface="Times New Roman" pitchFamily="18" charset="0"/>
              <a:cs typeface="Times New Roman" pitchFamily="18" charset="0"/>
            </a:endParaRPr>
          </a:p>
          <a:p>
            <a:pPr algn="just">
              <a:buNone/>
            </a:pPr>
            <a:endParaRPr lang="en-US" sz="44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itle 1"/>
          <p:cNvSpPr>
            <a:spLocks noGrp="1"/>
          </p:cNvSpPr>
          <p:nvPr>
            <p:ph type="title"/>
          </p:nvPr>
        </p:nvSpPr>
        <p:spPr>
          <a:xfrm>
            <a:off x="1752600" y="274638"/>
            <a:ext cx="8686800" cy="944562"/>
          </a:xfrm>
        </p:spPr>
        <p:style>
          <a:lnRef idx="0">
            <a:schemeClr val="accent5"/>
          </a:lnRef>
          <a:fillRef idx="3">
            <a:schemeClr val="accent5"/>
          </a:fillRef>
          <a:effectRef idx="3">
            <a:schemeClr val="accent5"/>
          </a:effectRef>
          <a:fontRef idx="minor">
            <a:schemeClr val="lt1"/>
          </a:fontRef>
        </p:style>
        <p:txBody>
          <a:bodyPr>
            <a:normAutofit/>
          </a:bodyPr>
          <a:lstStyle/>
          <a:p>
            <a:pPr algn="ctr">
              <a:lnSpc>
                <a:spcPct val="114000"/>
              </a:lnSpc>
            </a:pPr>
            <a:r>
              <a:rPr lang="en-ZA" b="1" dirty="0"/>
              <a:t>Future </a:t>
            </a:r>
            <a:r>
              <a:rPr lang="en-ZA" b="1" dirty="0" smtClean="0"/>
              <a:t>Plans</a:t>
            </a:r>
            <a:endParaRPr lang="en-ZA" b="1" dirty="0"/>
          </a:p>
        </p:txBody>
      </p:sp>
    </p:spTree>
    <p:extLst>
      <p:ext uri="{BB962C8B-B14F-4D97-AF65-F5344CB8AC3E}">
        <p14:creationId xmlns:p14="http://schemas.microsoft.com/office/powerpoint/2010/main" val="37697800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320" y="1371600"/>
            <a:ext cx="11318240" cy="5257800"/>
          </a:xfrm>
        </p:spPr>
        <p:txBody>
          <a:bodyPr>
            <a:noAutofit/>
          </a:bodyPr>
          <a:lstStyle/>
          <a:p>
            <a:pPr algn="just">
              <a:buFont typeface="Wingdings" panose="05000000000000000000" pitchFamily="2" charset="2"/>
              <a:buChar char="Ø"/>
            </a:pPr>
            <a:r>
              <a:rPr lang="en-GB" sz="4400" dirty="0">
                <a:effectLst>
                  <a:outerShdw blurRad="38100" dist="38100" dir="2700000" algn="tl">
                    <a:srgbClr val="000000">
                      <a:alpha val="43137"/>
                    </a:srgbClr>
                  </a:outerShdw>
                </a:effectLst>
                <a:latin typeface="Times New Roman" pitchFamily="18" charset="0"/>
                <a:cs typeface="Times New Roman" pitchFamily="18" charset="0"/>
              </a:rPr>
              <a:t> </a:t>
            </a:r>
            <a:r>
              <a:rPr lang="en-GB" sz="4000" dirty="0">
                <a:effectLst>
                  <a:outerShdw blurRad="38100" dist="38100" dir="2700000" algn="tl">
                    <a:srgbClr val="000000">
                      <a:alpha val="43137"/>
                    </a:srgbClr>
                  </a:outerShdw>
                </a:effectLst>
                <a:latin typeface="Times New Roman" pitchFamily="18" charset="0"/>
                <a:cs typeface="Times New Roman" pitchFamily="18" charset="0"/>
              </a:rPr>
              <a:t>Develop a cost-benefit and economic model analysis for the new autonomous Met Agency and </a:t>
            </a:r>
            <a:r>
              <a:rPr lang="en-GB" sz="4000" dirty="0" smtClean="0">
                <a:effectLst>
                  <a:outerShdw blurRad="38100" dist="38100" dir="2700000" algn="tl">
                    <a:srgbClr val="000000">
                      <a:alpha val="43137"/>
                    </a:srgbClr>
                  </a:outerShdw>
                </a:effectLst>
                <a:latin typeface="Times New Roman" pitchFamily="18" charset="0"/>
                <a:cs typeface="Times New Roman" pitchFamily="18" charset="0"/>
              </a:rPr>
              <a:t>EWS</a:t>
            </a:r>
          </a:p>
          <a:p>
            <a:pPr algn="just">
              <a:buFont typeface="Wingdings" panose="05000000000000000000" pitchFamily="2" charset="2"/>
              <a:buChar char="Ø"/>
            </a:pPr>
            <a:r>
              <a:rPr lang="en-GB" sz="4000" dirty="0">
                <a:effectLst>
                  <a:outerShdw blurRad="38100" dist="38100" dir="2700000" algn="tl">
                    <a:srgbClr val="000000">
                      <a:alpha val="43137"/>
                    </a:srgbClr>
                  </a:outerShdw>
                </a:effectLst>
                <a:latin typeface="Times New Roman" pitchFamily="18" charset="0"/>
                <a:cs typeface="Times New Roman" pitchFamily="18" charset="0"/>
              </a:rPr>
              <a:t>Acquire flood forecasting software and hardware and provide training on flood modelling, flood forecasting and flood risk </a:t>
            </a:r>
            <a:r>
              <a:rPr lang="en-GB" sz="4000" dirty="0" smtClean="0">
                <a:effectLst>
                  <a:outerShdw blurRad="38100" dist="38100" dir="2700000" algn="tl">
                    <a:srgbClr val="000000">
                      <a:alpha val="43137"/>
                    </a:srgbClr>
                  </a:outerShdw>
                </a:effectLst>
                <a:latin typeface="Times New Roman" pitchFamily="18" charset="0"/>
                <a:cs typeface="Times New Roman" pitchFamily="18" charset="0"/>
              </a:rPr>
              <a:t>management</a:t>
            </a:r>
          </a:p>
          <a:p>
            <a:pPr algn="just">
              <a:buFont typeface="Wingdings" panose="05000000000000000000" pitchFamily="2" charset="2"/>
              <a:buChar char="Ø"/>
            </a:pPr>
            <a:r>
              <a:rPr lang="en-GB" sz="4000" dirty="0">
                <a:effectLst>
                  <a:outerShdw blurRad="38100" dist="38100" dir="2700000" algn="tl">
                    <a:srgbClr val="000000">
                      <a:alpha val="43137"/>
                    </a:srgbClr>
                  </a:outerShdw>
                </a:effectLst>
                <a:latin typeface="Times New Roman" pitchFamily="18" charset="0"/>
                <a:cs typeface="Times New Roman" pitchFamily="18" charset="0"/>
              </a:rPr>
              <a:t>Rehabilitate and repair the </a:t>
            </a:r>
            <a:r>
              <a:rPr lang="en-GB" sz="4000" dirty="0" err="1">
                <a:effectLst>
                  <a:outerShdw blurRad="38100" dist="38100" dir="2700000" algn="tl">
                    <a:srgbClr val="000000">
                      <a:alpha val="43137"/>
                    </a:srgbClr>
                  </a:outerShdw>
                </a:effectLst>
                <a:latin typeface="Times New Roman" pitchFamily="18" charset="0"/>
                <a:cs typeface="Times New Roman" pitchFamily="18" charset="0"/>
              </a:rPr>
              <a:t>Bansang</a:t>
            </a:r>
            <a:r>
              <a:rPr lang="en-GB" sz="4000" dirty="0">
                <a:effectLst>
                  <a:outerShdw blurRad="38100" dist="38100" dir="2700000" algn="tl">
                    <a:srgbClr val="000000">
                      <a:alpha val="43137"/>
                    </a:srgbClr>
                  </a:outerShdw>
                </a:effectLst>
                <a:latin typeface="Times New Roman" pitchFamily="18" charset="0"/>
                <a:cs typeface="Times New Roman" pitchFamily="18" charset="0"/>
              </a:rPr>
              <a:t> hydrological station which is the coordinating hub for all hydrological stations</a:t>
            </a:r>
          </a:p>
          <a:p>
            <a:pPr algn="just">
              <a:buFont typeface="Wingdings" panose="05000000000000000000" pitchFamily="2" charset="2"/>
              <a:buChar char="Ø"/>
            </a:pPr>
            <a:endParaRPr lang="en-GB" sz="4400" dirty="0">
              <a:effectLst>
                <a:outerShdw blurRad="38100" dist="38100" dir="2700000" algn="tl">
                  <a:srgbClr val="000000">
                    <a:alpha val="43137"/>
                  </a:srgbClr>
                </a:outerShdw>
              </a:effectLst>
              <a:latin typeface="Times New Roman" pitchFamily="18" charset="0"/>
              <a:cs typeface="Times New Roman" pitchFamily="18" charset="0"/>
            </a:endParaRPr>
          </a:p>
          <a:p>
            <a:pPr algn="just">
              <a:buNone/>
            </a:pPr>
            <a:endParaRPr lang="en-US" sz="44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itle 1"/>
          <p:cNvSpPr>
            <a:spLocks noGrp="1"/>
          </p:cNvSpPr>
          <p:nvPr>
            <p:ph type="title"/>
          </p:nvPr>
        </p:nvSpPr>
        <p:spPr>
          <a:xfrm>
            <a:off x="1752600" y="274638"/>
            <a:ext cx="8686800" cy="944562"/>
          </a:xfrm>
        </p:spPr>
        <p:style>
          <a:lnRef idx="0">
            <a:schemeClr val="accent5"/>
          </a:lnRef>
          <a:fillRef idx="3">
            <a:schemeClr val="accent5"/>
          </a:fillRef>
          <a:effectRef idx="3">
            <a:schemeClr val="accent5"/>
          </a:effectRef>
          <a:fontRef idx="minor">
            <a:schemeClr val="lt1"/>
          </a:fontRef>
        </p:style>
        <p:txBody>
          <a:bodyPr>
            <a:normAutofit/>
          </a:bodyPr>
          <a:lstStyle/>
          <a:p>
            <a:pPr algn="ctr">
              <a:lnSpc>
                <a:spcPct val="114000"/>
              </a:lnSpc>
            </a:pPr>
            <a:r>
              <a:rPr lang="en-ZA" b="1" dirty="0"/>
              <a:t>Future </a:t>
            </a:r>
            <a:r>
              <a:rPr lang="en-ZA" b="1" dirty="0" smtClean="0"/>
              <a:t>Plans</a:t>
            </a:r>
            <a:endParaRPr lang="en-ZA" b="1" dirty="0"/>
          </a:p>
        </p:txBody>
      </p:sp>
    </p:spTree>
    <p:extLst>
      <p:ext uri="{BB962C8B-B14F-4D97-AF65-F5344CB8AC3E}">
        <p14:creationId xmlns:p14="http://schemas.microsoft.com/office/powerpoint/2010/main" val="1429065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smtClean="0">
                <a:latin typeface="+mn-lt"/>
              </a:rPr>
              <a:t>Presentation Outline</a:t>
            </a:r>
            <a:endParaRPr lang="en-ZA" b="1" dirty="0">
              <a:latin typeface="+mn-lt"/>
            </a:endParaRPr>
          </a:p>
        </p:txBody>
      </p:sp>
      <p:sp>
        <p:nvSpPr>
          <p:cNvPr id="3" name="Content Placeholder 2"/>
          <p:cNvSpPr>
            <a:spLocks noGrp="1"/>
          </p:cNvSpPr>
          <p:nvPr>
            <p:ph idx="1"/>
          </p:nvPr>
        </p:nvSpPr>
        <p:spPr>
          <a:xfrm>
            <a:off x="243840" y="1402080"/>
            <a:ext cx="11728704" cy="5279135"/>
          </a:xfrm>
        </p:spPr>
        <p:txBody>
          <a:bodyPr>
            <a:normAutofit fontScale="92500" lnSpcReduction="10000"/>
          </a:bodyPr>
          <a:lstStyle/>
          <a:p>
            <a:pPr>
              <a:lnSpc>
                <a:spcPct val="114000"/>
              </a:lnSpc>
            </a:pPr>
            <a:r>
              <a:rPr lang="en-ZA" sz="4000" b="1" dirty="0">
                <a:effectLst>
                  <a:outerShdw blurRad="38100" dist="38100" dir="2700000" algn="tl">
                    <a:srgbClr val="000000">
                      <a:alpha val="43137"/>
                    </a:srgbClr>
                  </a:outerShdw>
                </a:effectLst>
                <a:latin typeface="Times New Roman" pitchFamily="18" charset="0"/>
                <a:cs typeface="Times New Roman" pitchFamily="18" charset="0"/>
              </a:rPr>
              <a:t>Introduction </a:t>
            </a:r>
          </a:p>
          <a:p>
            <a:pPr>
              <a:lnSpc>
                <a:spcPct val="114000"/>
              </a:lnSpc>
            </a:pPr>
            <a:r>
              <a:rPr lang="en-ZA" sz="4000" b="1" dirty="0">
                <a:effectLst>
                  <a:outerShdw blurRad="38100" dist="38100" dir="2700000" algn="tl">
                    <a:srgbClr val="000000">
                      <a:alpha val="43137"/>
                    </a:srgbClr>
                  </a:outerShdw>
                </a:effectLst>
                <a:latin typeface="Times New Roman" pitchFamily="18" charset="0"/>
                <a:cs typeface="Times New Roman" pitchFamily="18" charset="0"/>
              </a:rPr>
              <a:t>Project Organization Structure</a:t>
            </a:r>
          </a:p>
          <a:p>
            <a:pPr>
              <a:lnSpc>
                <a:spcPct val="114000"/>
              </a:lnSpc>
            </a:pPr>
            <a:r>
              <a:rPr lang="en-ZA" sz="4000" b="1" dirty="0">
                <a:effectLst>
                  <a:outerShdw blurRad="38100" dist="38100" dir="2700000" algn="tl">
                    <a:srgbClr val="000000">
                      <a:alpha val="43137"/>
                    </a:srgbClr>
                  </a:outerShdw>
                </a:effectLst>
                <a:latin typeface="Times New Roman" pitchFamily="18" charset="0"/>
                <a:cs typeface="Times New Roman" pitchFamily="18" charset="0"/>
              </a:rPr>
              <a:t>Key </a:t>
            </a:r>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Departments/</a:t>
            </a:r>
            <a:r>
              <a:rPr lang="en-ZA" sz="4000" b="1" dirty="0" smtClean="0">
                <a:effectLst>
                  <a:outerShdw blurRad="38100" dist="38100" dir="2700000" algn="tl">
                    <a:srgbClr val="000000">
                      <a:alpha val="43137"/>
                    </a:srgbClr>
                  </a:outerShdw>
                </a:effectLst>
                <a:latin typeface="Times New Roman" pitchFamily="18" charset="0"/>
                <a:cs typeface="Times New Roman" pitchFamily="18" charset="0"/>
              </a:rPr>
              <a:t>Agencies </a:t>
            </a:r>
            <a:endParaRPr lang="en-ZA" sz="4000" b="1" dirty="0">
              <a:effectLst>
                <a:outerShdw blurRad="38100" dist="38100" dir="2700000" algn="tl">
                  <a:srgbClr val="000000">
                    <a:alpha val="43137"/>
                  </a:srgbClr>
                </a:outerShdw>
              </a:effectLst>
              <a:latin typeface="Times New Roman" pitchFamily="18" charset="0"/>
              <a:cs typeface="Times New Roman" pitchFamily="18" charset="0"/>
            </a:endParaRPr>
          </a:p>
          <a:p>
            <a:pPr>
              <a:lnSpc>
                <a:spcPct val="114000"/>
              </a:lnSpc>
            </a:pPr>
            <a:r>
              <a:rPr lang="en-US" sz="4000" b="1" dirty="0">
                <a:effectLst>
                  <a:outerShdw blurRad="38100" dist="38100" dir="2700000" algn="tl">
                    <a:srgbClr val="000000">
                      <a:alpha val="43137"/>
                    </a:srgbClr>
                  </a:outerShdw>
                </a:effectLst>
                <a:latin typeface="Times New Roman" pitchFamily="18" charset="0"/>
                <a:cs typeface="Times New Roman" pitchFamily="18" charset="0"/>
              </a:rPr>
              <a:t>High Level View of Each Department/Agency</a:t>
            </a:r>
            <a:endParaRPr lang="en-US" sz="40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nSpc>
                <a:spcPct val="114000"/>
              </a:lnSpc>
            </a:pPr>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Social</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Economic Impact</a:t>
            </a:r>
            <a:endParaRPr lang="en-ZA" sz="4000" b="1" dirty="0">
              <a:effectLst>
                <a:outerShdw blurRad="38100" dist="38100" dir="2700000" algn="tl">
                  <a:srgbClr val="000000">
                    <a:alpha val="43137"/>
                  </a:srgbClr>
                </a:outerShdw>
              </a:effectLst>
              <a:latin typeface="Times New Roman" pitchFamily="18" charset="0"/>
              <a:cs typeface="Times New Roman" pitchFamily="18" charset="0"/>
            </a:endParaRPr>
          </a:p>
          <a:p>
            <a:pPr>
              <a:lnSpc>
                <a:spcPct val="114000"/>
              </a:lnSpc>
            </a:pPr>
            <a:r>
              <a:rPr lang="en-ZA" sz="4000" b="1" dirty="0">
                <a:effectLst>
                  <a:outerShdw blurRad="38100" dist="38100" dir="2700000" algn="tl">
                    <a:srgbClr val="000000">
                      <a:alpha val="43137"/>
                    </a:srgbClr>
                  </a:outerShdw>
                </a:effectLst>
                <a:latin typeface="Times New Roman" pitchFamily="18" charset="0"/>
                <a:cs typeface="Times New Roman" pitchFamily="18" charset="0"/>
              </a:rPr>
              <a:t>Future </a:t>
            </a:r>
            <a:r>
              <a:rPr lang="en-ZA" sz="4000" b="1" dirty="0" smtClean="0">
                <a:effectLst>
                  <a:outerShdw blurRad="38100" dist="38100" dir="2700000" algn="tl">
                    <a:srgbClr val="000000">
                      <a:alpha val="43137"/>
                    </a:srgbClr>
                  </a:outerShdw>
                </a:effectLst>
                <a:latin typeface="Times New Roman" pitchFamily="18" charset="0"/>
                <a:cs typeface="Times New Roman" pitchFamily="18" charset="0"/>
              </a:rPr>
              <a:t>plans</a:t>
            </a:r>
          </a:p>
          <a:p>
            <a:pPr>
              <a:lnSpc>
                <a:spcPct val="114000"/>
              </a:lnSpc>
            </a:pPr>
            <a:r>
              <a:rPr lang="en-ZA" sz="4000" b="1" dirty="0" smtClean="0">
                <a:effectLst>
                  <a:outerShdw blurRad="38100" dist="38100" dir="2700000" algn="tl">
                    <a:srgbClr val="000000">
                      <a:alpha val="43137"/>
                    </a:srgbClr>
                  </a:outerShdw>
                </a:effectLst>
                <a:latin typeface="Times New Roman" pitchFamily="18" charset="0"/>
                <a:cs typeface="Times New Roman" pitchFamily="18" charset="0"/>
              </a:rPr>
              <a:t>Challenges</a:t>
            </a:r>
            <a:endParaRPr lang="en-ZA" sz="4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19E6B96-096C-4B7F-BB82-A76007EDE823}" type="slidenum">
              <a:rPr lang="en-ZA" smtClean="0"/>
              <a:pPr/>
              <a:t>2</a:t>
            </a:fld>
            <a:endParaRPr lang="en-ZA" dirty="0"/>
          </a:p>
        </p:txBody>
      </p:sp>
    </p:spTree>
    <p:extLst>
      <p:ext uri="{BB962C8B-B14F-4D97-AF65-F5344CB8AC3E}">
        <p14:creationId xmlns:p14="http://schemas.microsoft.com/office/powerpoint/2010/main" val="35641299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320" y="1371600"/>
            <a:ext cx="11318240" cy="5257800"/>
          </a:xfrm>
        </p:spPr>
        <p:txBody>
          <a:bodyPr>
            <a:noAutofit/>
          </a:bodyPr>
          <a:lstStyle/>
          <a:p>
            <a:pPr algn="just">
              <a:buFont typeface="Wingdings" panose="05000000000000000000" pitchFamily="2" charset="2"/>
              <a:buChar char="Ø"/>
            </a:pPr>
            <a:r>
              <a:rPr lang="en-GB" sz="4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GB" sz="4000" dirty="0">
                <a:effectLst>
                  <a:outerShdw blurRad="38100" dist="38100" dir="2700000" algn="tl">
                    <a:srgbClr val="000000">
                      <a:alpha val="43137"/>
                    </a:srgbClr>
                  </a:outerShdw>
                </a:effectLst>
                <a:latin typeface="Times New Roman" pitchFamily="18" charset="0"/>
                <a:cs typeface="Times New Roman" pitchFamily="18" charset="0"/>
              </a:rPr>
              <a:t>Conclude a MOU between Ministry of Environment, Climate Change, Water, Forestry and Wildlife and Ministry of Information and Communication Infrastructure and use of airwaves, radio frequencies and sustained broadcasting of weather, climate and climate early warning information on National Broadcasting Services (GRTS) and Community </a:t>
            </a:r>
            <a:r>
              <a:rPr lang="en-GB" sz="4000" dirty="0" smtClean="0">
                <a:effectLst>
                  <a:outerShdw blurRad="38100" dist="38100" dir="2700000" algn="tl">
                    <a:srgbClr val="000000">
                      <a:alpha val="43137"/>
                    </a:srgbClr>
                  </a:outerShdw>
                </a:effectLst>
                <a:latin typeface="Times New Roman" pitchFamily="18" charset="0"/>
                <a:cs typeface="Times New Roman" pitchFamily="18" charset="0"/>
              </a:rPr>
              <a:t>Radios</a:t>
            </a:r>
          </a:p>
          <a:p>
            <a:pPr algn="just">
              <a:buFont typeface="Wingdings" panose="05000000000000000000" pitchFamily="2" charset="2"/>
              <a:buChar char="Ø"/>
            </a:pPr>
            <a:r>
              <a:rPr lang="en-GB" sz="4000" dirty="0">
                <a:effectLst>
                  <a:outerShdw blurRad="38100" dist="38100" dir="2700000" algn="tl">
                    <a:srgbClr val="000000">
                      <a:alpha val="43137"/>
                    </a:srgbClr>
                  </a:outerShdw>
                </a:effectLst>
                <a:latin typeface="Times New Roman" pitchFamily="18" charset="0"/>
                <a:cs typeface="Times New Roman" pitchFamily="18" charset="0"/>
              </a:rPr>
              <a:t>Upgrade network of </a:t>
            </a:r>
            <a:r>
              <a:rPr lang="en-GB" sz="4000" dirty="0" smtClean="0">
                <a:effectLst>
                  <a:outerShdw blurRad="38100" dist="38100" dir="2700000" algn="tl">
                    <a:srgbClr val="000000">
                      <a:alpha val="43137"/>
                    </a:srgbClr>
                  </a:outerShdw>
                </a:effectLst>
                <a:latin typeface="Times New Roman" pitchFamily="18" charset="0"/>
                <a:cs typeface="Times New Roman" pitchFamily="18" charset="0"/>
              </a:rPr>
              <a:t>hydro-Meteorological </a:t>
            </a:r>
            <a:r>
              <a:rPr lang="en-GB" sz="4000" dirty="0">
                <a:effectLst>
                  <a:outerShdw blurRad="38100" dist="38100" dir="2700000" algn="tl">
                    <a:srgbClr val="000000">
                      <a:alpha val="43137"/>
                    </a:srgbClr>
                  </a:outerShdw>
                </a:effectLst>
                <a:latin typeface="Times New Roman" pitchFamily="18" charset="0"/>
                <a:cs typeface="Times New Roman" pitchFamily="18" charset="0"/>
              </a:rPr>
              <a:t>stations</a:t>
            </a:r>
          </a:p>
          <a:p>
            <a:pPr algn="just">
              <a:buFont typeface="Wingdings" panose="05000000000000000000" pitchFamily="2" charset="2"/>
              <a:buChar char="Ø"/>
            </a:pPr>
            <a:endParaRPr lang="en-GB" sz="4400" dirty="0">
              <a:effectLst>
                <a:outerShdw blurRad="38100" dist="38100" dir="2700000" algn="tl">
                  <a:srgbClr val="000000">
                    <a:alpha val="43137"/>
                  </a:srgbClr>
                </a:outerShdw>
              </a:effectLst>
              <a:latin typeface="Times New Roman" pitchFamily="18" charset="0"/>
              <a:cs typeface="Times New Roman" pitchFamily="18" charset="0"/>
            </a:endParaRPr>
          </a:p>
          <a:p>
            <a:pPr algn="just">
              <a:buNone/>
            </a:pPr>
            <a:endParaRPr lang="en-US" sz="44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itle 1"/>
          <p:cNvSpPr>
            <a:spLocks noGrp="1"/>
          </p:cNvSpPr>
          <p:nvPr>
            <p:ph type="title"/>
          </p:nvPr>
        </p:nvSpPr>
        <p:spPr>
          <a:xfrm>
            <a:off x="1752600" y="274638"/>
            <a:ext cx="8686800" cy="944562"/>
          </a:xfrm>
        </p:spPr>
        <p:style>
          <a:lnRef idx="0">
            <a:schemeClr val="accent5"/>
          </a:lnRef>
          <a:fillRef idx="3">
            <a:schemeClr val="accent5"/>
          </a:fillRef>
          <a:effectRef idx="3">
            <a:schemeClr val="accent5"/>
          </a:effectRef>
          <a:fontRef idx="minor">
            <a:schemeClr val="lt1"/>
          </a:fontRef>
        </p:style>
        <p:txBody>
          <a:bodyPr>
            <a:normAutofit/>
          </a:bodyPr>
          <a:lstStyle/>
          <a:p>
            <a:pPr algn="ctr">
              <a:lnSpc>
                <a:spcPct val="114000"/>
              </a:lnSpc>
            </a:pPr>
            <a:r>
              <a:rPr lang="en-ZA" b="1" dirty="0"/>
              <a:t>Future </a:t>
            </a:r>
            <a:r>
              <a:rPr lang="en-ZA" b="1" dirty="0" smtClean="0"/>
              <a:t>Plans</a:t>
            </a:r>
            <a:endParaRPr lang="en-ZA" b="1" dirty="0"/>
          </a:p>
        </p:txBody>
      </p:sp>
    </p:spTree>
    <p:extLst>
      <p:ext uri="{BB962C8B-B14F-4D97-AF65-F5344CB8AC3E}">
        <p14:creationId xmlns:p14="http://schemas.microsoft.com/office/powerpoint/2010/main" val="18011528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320" y="1371600"/>
            <a:ext cx="11318240" cy="5257800"/>
          </a:xfrm>
        </p:spPr>
        <p:txBody>
          <a:bodyPr>
            <a:noAutofit/>
          </a:bodyPr>
          <a:lstStyle/>
          <a:p>
            <a:pPr marL="0" indent="0" algn="just">
              <a:buNone/>
            </a:pPr>
            <a:r>
              <a:rPr lang="en-GB" sz="4000" dirty="0" smtClean="0">
                <a:effectLst>
                  <a:outerShdw blurRad="38100" dist="38100" dir="2700000" algn="tl">
                    <a:srgbClr val="000000">
                      <a:alpha val="43137"/>
                    </a:srgbClr>
                  </a:outerShdw>
                </a:effectLst>
                <a:latin typeface="Times New Roman" pitchFamily="18" charset="0"/>
                <a:cs typeface="Times New Roman" pitchFamily="18" charset="0"/>
              </a:rPr>
              <a:t>Late </a:t>
            </a:r>
            <a:r>
              <a:rPr lang="en-GB" sz="4000" dirty="0">
                <a:effectLst>
                  <a:outerShdw blurRad="38100" dist="38100" dir="2700000" algn="tl">
                    <a:srgbClr val="000000">
                      <a:alpha val="43137"/>
                    </a:srgbClr>
                  </a:outerShdw>
                </a:effectLst>
                <a:latin typeface="Times New Roman" pitchFamily="18" charset="0"/>
                <a:cs typeface="Times New Roman" pitchFamily="18" charset="0"/>
              </a:rPr>
              <a:t>start of the Project </a:t>
            </a:r>
          </a:p>
          <a:p>
            <a:pPr algn="just">
              <a:buFont typeface="Wingdings" panose="05000000000000000000" pitchFamily="2" charset="2"/>
              <a:buChar char="Ø"/>
            </a:pPr>
            <a:r>
              <a:rPr lang="en-GB" sz="4000" dirty="0">
                <a:effectLst>
                  <a:outerShdw blurRad="38100" dist="38100" dir="2700000" algn="tl">
                    <a:srgbClr val="000000">
                      <a:alpha val="43137"/>
                    </a:srgbClr>
                  </a:outerShdw>
                </a:effectLst>
                <a:latin typeface="Times New Roman" pitchFamily="18" charset="0"/>
                <a:cs typeface="Times New Roman" pitchFamily="18" charset="0"/>
              </a:rPr>
              <a:t>The Project, which was set to start in </a:t>
            </a:r>
            <a:r>
              <a:rPr lang="en-GB" sz="4000" dirty="0" smtClean="0">
                <a:effectLst>
                  <a:outerShdw blurRad="38100" dist="38100" dir="2700000" algn="tl">
                    <a:srgbClr val="000000">
                      <a:alpha val="43137"/>
                    </a:srgbClr>
                  </a:outerShdw>
                </a:effectLst>
                <a:latin typeface="Times New Roman" pitchFamily="18" charset="0"/>
                <a:cs typeface="Times New Roman" pitchFamily="18" charset="0"/>
              </a:rPr>
              <a:t>August 2014  </a:t>
            </a:r>
            <a:r>
              <a:rPr lang="en-GB" sz="4000" dirty="0">
                <a:effectLst>
                  <a:outerShdw blurRad="38100" dist="38100" dir="2700000" algn="tl">
                    <a:srgbClr val="000000">
                      <a:alpha val="43137"/>
                    </a:srgbClr>
                  </a:outerShdw>
                </a:effectLst>
                <a:latin typeface="Times New Roman" pitchFamily="18" charset="0"/>
                <a:cs typeface="Times New Roman" pitchFamily="18" charset="0"/>
              </a:rPr>
              <a:t>delayed till </a:t>
            </a:r>
            <a:r>
              <a:rPr lang="en-GB" sz="4000" dirty="0" smtClean="0">
                <a:effectLst>
                  <a:outerShdw blurRad="38100" dist="38100" dir="2700000" algn="tl">
                    <a:srgbClr val="000000">
                      <a:alpha val="43137"/>
                    </a:srgbClr>
                  </a:outerShdw>
                </a:effectLst>
                <a:latin typeface="Times New Roman" pitchFamily="18" charset="0"/>
                <a:cs typeface="Times New Roman" pitchFamily="18" charset="0"/>
              </a:rPr>
              <a:t>July 2015 </a:t>
            </a:r>
            <a:r>
              <a:rPr lang="en-GB" sz="4000" dirty="0">
                <a:effectLst>
                  <a:outerShdw blurRad="38100" dist="38100" dir="2700000" algn="tl">
                    <a:srgbClr val="000000">
                      <a:alpha val="43137"/>
                    </a:srgbClr>
                  </a:outerShdw>
                </a:effectLst>
                <a:latin typeface="Times New Roman" pitchFamily="18" charset="0"/>
                <a:cs typeface="Times New Roman" pitchFamily="18" charset="0"/>
              </a:rPr>
              <a:t>(when PMU staff were appointed) and the first disbursement was not received until </a:t>
            </a:r>
            <a:r>
              <a:rPr lang="en-GB" sz="4000" dirty="0" smtClean="0">
                <a:effectLst>
                  <a:outerShdw blurRad="38100" dist="38100" dir="2700000" algn="tl">
                    <a:srgbClr val="000000">
                      <a:alpha val="43137"/>
                    </a:srgbClr>
                  </a:outerShdw>
                </a:effectLst>
                <a:latin typeface="Times New Roman" pitchFamily="18" charset="0"/>
                <a:cs typeface="Times New Roman" pitchFamily="18" charset="0"/>
              </a:rPr>
              <a:t>April 2015. </a:t>
            </a:r>
            <a:r>
              <a:rPr lang="en-GB" sz="4000" dirty="0">
                <a:effectLst>
                  <a:outerShdw blurRad="38100" dist="38100" dir="2700000" algn="tl">
                    <a:srgbClr val="000000">
                      <a:alpha val="43137"/>
                    </a:srgbClr>
                  </a:outerShdw>
                </a:effectLst>
                <a:latin typeface="Times New Roman" pitchFamily="18" charset="0"/>
                <a:cs typeface="Times New Roman" pitchFamily="18" charset="0"/>
              </a:rPr>
              <a:t>Reasons for the delay in the appointment of the PMU staff are beyond the knowledge of the PMU as it was not in place at the time.  </a:t>
            </a:r>
          </a:p>
          <a:p>
            <a:pPr marL="0" indent="0" algn="just">
              <a:buNone/>
            </a:pPr>
            <a:endParaRPr lang="en-GB" sz="4400" dirty="0">
              <a:effectLst>
                <a:outerShdw blurRad="38100" dist="38100" dir="2700000" algn="tl">
                  <a:srgbClr val="000000">
                    <a:alpha val="43137"/>
                  </a:srgbClr>
                </a:outerShdw>
              </a:effectLst>
              <a:latin typeface="Times New Roman" pitchFamily="18" charset="0"/>
              <a:cs typeface="Times New Roman" pitchFamily="18" charset="0"/>
            </a:endParaRPr>
          </a:p>
          <a:p>
            <a:pPr algn="just">
              <a:buNone/>
            </a:pPr>
            <a:endParaRPr lang="en-US" sz="44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itle 1"/>
          <p:cNvSpPr>
            <a:spLocks noGrp="1"/>
          </p:cNvSpPr>
          <p:nvPr>
            <p:ph type="title"/>
          </p:nvPr>
        </p:nvSpPr>
        <p:spPr>
          <a:xfrm>
            <a:off x="1752600" y="274638"/>
            <a:ext cx="8686800" cy="944562"/>
          </a:xfrm>
        </p:spPr>
        <p:style>
          <a:lnRef idx="0">
            <a:schemeClr val="accent5"/>
          </a:lnRef>
          <a:fillRef idx="3">
            <a:schemeClr val="accent5"/>
          </a:fillRef>
          <a:effectRef idx="3">
            <a:schemeClr val="accent5"/>
          </a:effectRef>
          <a:fontRef idx="minor">
            <a:schemeClr val="lt1"/>
          </a:fontRef>
        </p:style>
        <p:txBody>
          <a:bodyPr>
            <a:normAutofit/>
          </a:bodyPr>
          <a:lstStyle/>
          <a:p>
            <a:pPr algn="ctr">
              <a:lnSpc>
                <a:spcPct val="114000"/>
              </a:lnSpc>
            </a:pPr>
            <a:r>
              <a:rPr lang="en-ZA" b="1" dirty="0" smtClean="0"/>
              <a:t>Challenges</a:t>
            </a:r>
            <a:endParaRPr lang="en-ZA" b="1" dirty="0"/>
          </a:p>
        </p:txBody>
      </p:sp>
    </p:spTree>
    <p:extLst>
      <p:ext uri="{BB962C8B-B14F-4D97-AF65-F5344CB8AC3E}">
        <p14:creationId xmlns:p14="http://schemas.microsoft.com/office/powerpoint/2010/main" val="22492413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69402"/>
            <a:ext cx="11846560" cy="5257800"/>
          </a:xfrm>
        </p:spPr>
        <p:txBody>
          <a:bodyPr>
            <a:noAutofit/>
          </a:bodyPr>
          <a:lstStyle/>
          <a:p>
            <a:pPr algn="just">
              <a:buFont typeface="Wingdings" panose="05000000000000000000" pitchFamily="2" charset="2"/>
              <a:buChar char="Ø"/>
            </a:pPr>
            <a:r>
              <a:rPr lang="en-GB" altLang="en-US" sz="4400" dirty="0" smtClean="0"/>
              <a:t> </a:t>
            </a:r>
            <a:r>
              <a:rPr lang="en-GB" altLang="en-US" sz="4400" dirty="0">
                <a:effectLst>
                  <a:outerShdw blurRad="38100" dist="38100" dir="2700000" algn="tl">
                    <a:srgbClr val="000000">
                      <a:alpha val="43137"/>
                    </a:srgbClr>
                  </a:outerShdw>
                </a:effectLst>
                <a:latin typeface="Times New Roman" pitchFamily="18" charset="0"/>
                <a:cs typeface="Times New Roman" pitchFamily="18" charset="0"/>
              </a:rPr>
              <a:t>Motivation of political will to support project which if lacked could pose potential to limit sustainability</a:t>
            </a:r>
          </a:p>
          <a:p>
            <a:pPr algn="just">
              <a:buFont typeface="Wingdings" panose="05000000000000000000" pitchFamily="2" charset="2"/>
              <a:buChar char="Ø"/>
            </a:pPr>
            <a:r>
              <a:rPr lang="en-GB" altLang="en-US" sz="4400" dirty="0">
                <a:effectLst>
                  <a:outerShdw blurRad="38100" dist="38100" dir="2700000" algn="tl">
                    <a:srgbClr val="000000">
                      <a:alpha val="43137"/>
                    </a:srgbClr>
                  </a:outerShdw>
                </a:effectLst>
                <a:latin typeface="Times New Roman" pitchFamily="18" charset="0"/>
                <a:cs typeface="Times New Roman" pitchFamily="18" charset="0"/>
              </a:rPr>
              <a:t> Lack of coordination among government stakeholders may cause delay in implementation</a:t>
            </a:r>
          </a:p>
          <a:p>
            <a:pPr algn="just">
              <a:buFont typeface="Wingdings" panose="05000000000000000000" pitchFamily="2" charset="2"/>
              <a:buChar char="Ø"/>
            </a:pPr>
            <a:r>
              <a:rPr lang="en-GB" altLang="en-US" sz="4400" dirty="0">
                <a:effectLst>
                  <a:outerShdw blurRad="38100" dist="38100" dir="2700000" algn="tl">
                    <a:srgbClr val="000000">
                      <a:alpha val="43137"/>
                    </a:srgbClr>
                  </a:outerShdw>
                </a:effectLst>
                <a:latin typeface="Times New Roman" pitchFamily="18" charset="0"/>
                <a:cs typeface="Times New Roman" pitchFamily="18" charset="0"/>
              </a:rPr>
              <a:t> Unavailability of requisite skilled human capital could cause implementation delay or failure of project results</a:t>
            </a:r>
          </a:p>
          <a:p>
            <a:pPr marL="0" indent="0" algn="just">
              <a:buNone/>
            </a:pPr>
            <a:endParaRPr lang="en-GB" sz="4400" dirty="0">
              <a:effectLst>
                <a:outerShdw blurRad="38100" dist="38100" dir="2700000" algn="tl">
                  <a:srgbClr val="000000">
                    <a:alpha val="43137"/>
                  </a:srgbClr>
                </a:outerShdw>
              </a:effectLst>
              <a:latin typeface="Times New Roman" pitchFamily="18" charset="0"/>
              <a:cs typeface="Times New Roman" pitchFamily="18" charset="0"/>
            </a:endParaRPr>
          </a:p>
          <a:p>
            <a:pPr algn="just">
              <a:buNone/>
            </a:pPr>
            <a:endParaRPr lang="en-US" sz="44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itle 1"/>
          <p:cNvSpPr>
            <a:spLocks noGrp="1"/>
          </p:cNvSpPr>
          <p:nvPr>
            <p:ph type="title"/>
          </p:nvPr>
        </p:nvSpPr>
        <p:spPr>
          <a:xfrm>
            <a:off x="1579880" y="0"/>
            <a:ext cx="8686800" cy="944562"/>
          </a:xfrm>
        </p:spPr>
        <p:style>
          <a:lnRef idx="0">
            <a:schemeClr val="accent5"/>
          </a:lnRef>
          <a:fillRef idx="3">
            <a:schemeClr val="accent5"/>
          </a:fillRef>
          <a:effectRef idx="3">
            <a:schemeClr val="accent5"/>
          </a:effectRef>
          <a:fontRef idx="minor">
            <a:schemeClr val="lt1"/>
          </a:fontRef>
        </p:style>
        <p:txBody>
          <a:bodyPr>
            <a:normAutofit/>
          </a:bodyPr>
          <a:lstStyle/>
          <a:p>
            <a:pPr algn="ctr">
              <a:lnSpc>
                <a:spcPct val="114000"/>
              </a:lnSpc>
            </a:pPr>
            <a:r>
              <a:rPr lang="en-ZA" b="1" dirty="0" smtClean="0"/>
              <a:t>Challenges</a:t>
            </a:r>
            <a:endParaRPr lang="en-ZA" b="1" dirty="0"/>
          </a:p>
        </p:txBody>
      </p:sp>
    </p:spTree>
    <p:extLst>
      <p:ext uri="{BB962C8B-B14F-4D97-AF65-F5344CB8AC3E}">
        <p14:creationId xmlns:p14="http://schemas.microsoft.com/office/powerpoint/2010/main" val="683723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280" y="1584324"/>
            <a:ext cx="11694160" cy="5700078"/>
          </a:xfrm>
        </p:spPr>
        <p:txBody>
          <a:bodyPr>
            <a:noAutofit/>
          </a:bodyPr>
          <a:lstStyle/>
          <a:p>
            <a:pPr algn="just">
              <a:buFont typeface="Wingdings" panose="05000000000000000000" pitchFamily="2" charset="2"/>
              <a:buChar char="Ø"/>
            </a:pPr>
            <a:r>
              <a:rPr lang="en-GB" altLang="en-US" sz="4400" dirty="0" smtClean="0"/>
              <a:t> </a:t>
            </a:r>
            <a:r>
              <a:rPr lang="en-GB" altLang="en-US" sz="4000" dirty="0">
                <a:effectLst>
                  <a:outerShdw blurRad="38100" dist="38100" dir="2700000" algn="tl">
                    <a:srgbClr val="000000">
                      <a:alpha val="43137"/>
                    </a:srgbClr>
                  </a:outerShdw>
                </a:effectLst>
                <a:latin typeface="Times New Roman" pitchFamily="18" charset="0"/>
                <a:cs typeface="Times New Roman" pitchFamily="18" charset="0"/>
              </a:rPr>
              <a:t>Inability to communicate effectively with local communities may lead to inadequate use of project products and limit sustainability </a:t>
            </a:r>
          </a:p>
          <a:p>
            <a:pPr>
              <a:buFont typeface="Wingdings" panose="05000000000000000000" pitchFamily="2" charset="2"/>
              <a:buChar char="Ø"/>
            </a:pPr>
            <a:r>
              <a:rPr lang="en-GB" altLang="en-US" sz="4000" dirty="0">
                <a:effectLst>
                  <a:outerShdw blurRad="38100" dist="38100" dir="2700000" algn="tl">
                    <a:srgbClr val="000000">
                      <a:alpha val="43137"/>
                    </a:srgbClr>
                  </a:outerShdw>
                </a:effectLst>
                <a:latin typeface="Times New Roman" pitchFamily="18" charset="0"/>
                <a:cs typeface="Times New Roman" pitchFamily="18" charset="0"/>
              </a:rPr>
              <a:t>Telecommunication challenges hamper implementation of the project which may lead to low level utilization of project </a:t>
            </a:r>
            <a:r>
              <a:rPr lang="en-GB" altLang="en-US" sz="4000" dirty="0" smtClean="0">
                <a:effectLst>
                  <a:outerShdw blurRad="38100" dist="38100" dir="2700000" algn="tl">
                    <a:srgbClr val="000000">
                      <a:alpha val="43137"/>
                    </a:srgbClr>
                  </a:outerShdw>
                </a:effectLst>
                <a:latin typeface="Times New Roman" pitchFamily="18" charset="0"/>
                <a:cs typeface="Times New Roman" pitchFamily="18" charset="0"/>
              </a:rPr>
              <a:t>investments</a:t>
            </a:r>
            <a:endParaRPr lang="en-GB" altLang="en-US" sz="4000" dirty="0">
              <a:effectLst>
                <a:outerShdw blurRad="38100" dist="38100" dir="2700000" algn="tl">
                  <a:srgbClr val="000000">
                    <a:alpha val="43137"/>
                  </a:srgbClr>
                </a:outerShdw>
              </a:effectLst>
              <a:latin typeface="Times New Roman" pitchFamily="18" charset="0"/>
              <a:cs typeface="Times New Roman" pitchFamily="18" charset="0"/>
            </a:endParaRPr>
          </a:p>
          <a:p>
            <a:pPr algn="just">
              <a:buFont typeface="Wingdings" panose="05000000000000000000" pitchFamily="2" charset="2"/>
              <a:buChar char="Ø"/>
            </a:pPr>
            <a:r>
              <a:rPr lang="en-GB" altLang="en-US" sz="4000" dirty="0">
                <a:effectLst>
                  <a:outerShdw blurRad="38100" dist="38100" dir="2700000" algn="tl">
                    <a:srgbClr val="000000">
                      <a:alpha val="43137"/>
                    </a:srgbClr>
                  </a:outerShdw>
                </a:effectLst>
                <a:latin typeface="Times New Roman" pitchFamily="18" charset="0"/>
                <a:cs typeface="Times New Roman" pitchFamily="18" charset="0"/>
              </a:rPr>
              <a:t>Occurrence of extreme climate events may disrupt or damage project infrastructure</a:t>
            </a:r>
          </a:p>
          <a:p>
            <a:pPr algn="just">
              <a:buFont typeface="Wingdings" panose="05000000000000000000" pitchFamily="2" charset="2"/>
              <a:buChar char="Ø"/>
            </a:pPr>
            <a:endParaRPr lang="en-GB" altLang="en-US" sz="4000" dirty="0">
              <a:effectLst>
                <a:outerShdw blurRad="38100" dist="38100" dir="2700000" algn="tl">
                  <a:srgbClr val="000000">
                    <a:alpha val="43137"/>
                  </a:srgbClr>
                </a:outerShdw>
              </a:effectLst>
              <a:latin typeface="Times New Roman" pitchFamily="18" charset="0"/>
              <a:cs typeface="Times New Roman" pitchFamily="18" charset="0"/>
            </a:endParaRPr>
          </a:p>
          <a:p>
            <a:pPr marL="0" indent="0" algn="just">
              <a:buNone/>
            </a:pPr>
            <a:endParaRPr lang="en-GB" sz="4400" dirty="0">
              <a:effectLst>
                <a:outerShdw blurRad="38100" dist="38100" dir="2700000" algn="tl">
                  <a:srgbClr val="000000">
                    <a:alpha val="43137"/>
                  </a:srgbClr>
                </a:outerShdw>
              </a:effectLst>
              <a:latin typeface="Times New Roman" pitchFamily="18" charset="0"/>
              <a:cs typeface="Times New Roman" pitchFamily="18" charset="0"/>
            </a:endParaRPr>
          </a:p>
          <a:p>
            <a:pPr algn="just">
              <a:buNone/>
            </a:pPr>
            <a:endParaRPr lang="en-US" sz="44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itle 1"/>
          <p:cNvSpPr>
            <a:spLocks noGrp="1"/>
          </p:cNvSpPr>
          <p:nvPr>
            <p:ph type="title"/>
          </p:nvPr>
        </p:nvSpPr>
        <p:spPr>
          <a:xfrm>
            <a:off x="1651000" y="0"/>
            <a:ext cx="8686800" cy="944562"/>
          </a:xfrm>
        </p:spPr>
        <p:style>
          <a:lnRef idx="0">
            <a:schemeClr val="accent5"/>
          </a:lnRef>
          <a:fillRef idx="3">
            <a:schemeClr val="accent5"/>
          </a:fillRef>
          <a:effectRef idx="3">
            <a:schemeClr val="accent5"/>
          </a:effectRef>
          <a:fontRef idx="minor">
            <a:schemeClr val="lt1"/>
          </a:fontRef>
        </p:style>
        <p:txBody>
          <a:bodyPr>
            <a:normAutofit/>
          </a:bodyPr>
          <a:lstStyle/>
          <a:p>
            <a:pPr algn="ctr">
              <a:lnSpc>
                <a:spcPct val="114000"/>
              </a:lnSpc>
            </a:pPr>
            <a:r>
              <a:rPr lang="en-ZA" b="1" dirty="0" smtClean="0"/>
              <a:t>Challenges</a:t>
            </a:r>
            <a:endParaRPr lang="en-ZA" b="1" dirty="0"/>
          </a:p>
        </p:txBody>
      </p:sp>
    </p:spTree>
    <p:extLst>
      <p:ext uri="{BB962C8B-B14F-4D97-AF65-F5344CB8AC3E}">
        <p14:creationId xmlns:p14="http://schemas.microsoft.com/office/powerpoint/2010/main" val="34689561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19E6B96-096C-4B7F-BB82-A76007EDE823}" type="slidenum">
              <a:rPr lang="en-ZA" smtClean="0"/>
              <a:pPr/>
              <a:t>24</a:t>
            </a:fld>
            <a:endParaRPr lang="en-ZA"/>
          </a:p>
        </p:txBody>
      </p:sp>
      <p:pic>
        <p:nvPicPr>
          <p:cNvPr id="5" name="Content Placeholder 3" descr="environemnt.png"/>
          <p:cNvPicPr>
            <a:picLocks noChangeAspect="1"/>
          </p:cNvPicPr>
          <p:nvPr/>
        </p:nvPicPr>
        <p:blipFill>
          <a:blip r:embed="rId2" cstate="print"/>
          <a:stretch>
            <a:fillRect/>
          </a:stretch>
        </p:blipFill>
        <p:spPr>
          <a:xfrm>
            <a:off x="0" y="158749"/>
            <a:ext cx="10403840" cy="6562725"/>
          </a:xfrm>
          <a:prstGeom prst="rect">
            <a:avLst/>
          </a:prstGeom>
        </p:spPr>
      </p:pic>
      <p:sp>
        <p:nvSpPr>
          <p:cNvPr id="6" name="TextBox 5"/>
          <p:cNvSpPr txBox="1"/>
          <p:nvPr/>
        </p:nvSpPr>
        <p:spPr>
          <a:xfrm>
            <a:off x="467360" y="456782"/>
            <a:ext cx="9469120" cy="2800767"/>
          </a:xfrm>
          <a:prstGeom prst="rect">
            <a:avLst/>
          </a:prstGeom>
          <a:noFill/>
        </p:spPr>
        <p:txBody>
          <a:bodyPr wrap="square" rtlCol="0">
            <a:spAutoFit/>
          </a:bodyPr>
          <a:lstStyle/>
          <a:p>
            <a:r>
              <a:rPr lang="en-US"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rPr>
              <a:t>THANK YOU ALL FOR YOUR ATTENTION</a:t>
            </a:r>
            <a:endParaRPr lang="en-GB"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endParaRPr>
          </a:p>
        </p:txBody>
      </p:sp>
    </p:spTree>
    <p:extLst>
      <p:ext uri="{BB962C8B-B14F-4D97-AF65-F5344CB8AC3E}">
        <p14:creationId xmlns:p14="http://schemas.microsoft.com/office/powerpoint/2010/main" val="1473386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320" y="274638"/>
            <a:ext cx="9987280" cy="1143000"/>
          </a:xfrm>
        </p:spPr>
        <p:style>
          <a:lnRef idx="0">
            <a:schemeClr val="accent5"/>
          </a:lnRef>
          <a:fillRef idx="3">
            <a:schemeClr val="accent5"/>
          </a:fillRef>
          <a:effectRef idx="3">
            <a:schemeClr val="accent5"/>
          </a:effectRef>
          <a:fontRef idx="minor">
            <a:schemeClr val="lt1"/>
          </a:fontRef>
        </p:style>
        <p:txBody>
          <a:bodyPr>
            <a:normAutofit/>
          </a:bodyPr>
          <a:lstStyle/>
          <a:p>
            <a:pPr algn="ctr"/>
            <a:r>
              <a:rPr lang="en-ZA" b="1" dirty="0" smtClean="0"/>
              <a:t>Introduction </a:t>
            </a:r>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304800" y="1600200"/>
            <a:ext cx="11501120" cy="5105400"/>
          </a:xfrm>
        </p:spPr>
        <p:txBody>
          <a:bodyPr>
            <a:normAutofit/>
          </a:bodyPr>
          <a:lstStyle/>
          <a:p>
            <a:pPr marL="514350" indent="-514350" algn="just">
              <a:lnSpc>
                <a:spcPct val="100000"/>
              </a:lnSpc>
              <a:buFont typeface="+mj-lt"/>
              <a:buAutoNum type="arabicPeriod"/>
            </a:pPr>
            <a:r>
              <a:rPr lang="en-GB" dirty="0" smtClean="0">
                <a:effectLst>
                  <a:outerShdw blurRad="38100" dist="38100" dir="2700000" algn="tl">
                    <a:srgbClr val="000000">
                      <a:alpha val="43137"/>
                    </a:srgbClr>
                  </a:outerShdw>
                </a:effectLst>
                <a:latin typeface="Times New Roman" pitchFamily="18" charset="0"/>
                <a:cs typeface="Times New Roman" pitchFamily="18" charset="0"/>
              </a:rPr>
              <a:t>As </a:t>
            </a:r>
            <a:r>
              <a:rPr lang="en-GB" dirty="0">
                <a:effectLst>
                  <a:outerShdw blurRad="38100" dist="38100" dir="2700000" algn="tl">
                    <a:srgbClr val="000000">
                      <a:alpha val="43137"/>
                    </a:srgbClr>
                  </a:outerShdw>
                </a:effectLst>
                <a:latin typeface="Times New Roman" pitchFamily="18" charset="0"/>
                <a:cs typeface="Times New Roman" pitchFamily="18" charset="0"/>
              </a:rPr>
              <a:t>the Project Director </a:t>
            </a:r>
            <a:r>
              <a:rPr lang="en-GB" dirty="0" smtClean="0">
                <a:effectLst>
                  <a:outerShdw blurRad="38100" dist="38100" dir="2700000" algn="tl">
                    <a:srgbClr val="000000">
                      <a:alpha val="43137"/>
                    </a:srgbClr>
                  </a:outerShdw>
                </a:effectLst>
                <a:latin typeface="Times New Roman" pitchFamily="18" charset="0"/>
                <a:cs typeface="Times New Roman" pitchFamily="18" charset="0"/>
              </a:rPr>
              <a:t>(PD) </a:t>
            </a:r>
            <a:r>
              <a:rPr lang="en-GB" dirty="0">
                <a:effectLst>
                  <a:outerShdw blurRad="38100" dist="38100" dir="2700000" algn="tl">
                    <a:srgbClr val="000000">
                      <a:alpha val="43137"/>
                    </a:srgbClr>
                  </a:outerShdw>
                </a:effectLst>
                <a:latin typeface="Times New Roman" pitchFamily="18" charset="0"/>
                <a:cs typeface="Times New Roman" pitchFamily="18" charset="0"/>
              </a:rPr>
              <a:t>I should ensure a continued cohesion between the two phases of the project, as well as with the mandate of the DWR and provide additional linkages and interactions with high level policy components within the Government.  </a:t>
            </a:r>
          </a:p>
          <a:p>
            <a:pPr marL="514350" indent="-514350" algn="just">
              <a:lnSpc>
                <a:spcPct val="100000"/>
              </a:lnSpc>
              <a:buFont typeface="+mj-lt"/>
              <a:buAutoNum type="arabicPeriod"/>
            </a:pPr>
            <a:r>
              <a:rPr lang="en-GB" dirty="0">
                <a:effectLst>
                  <a:outerShdw blurRad="38100" dist="38100" dir="2700000" algn="tl">
                    <a:srgbClr val="000000">
                      <a:alpha val="43137"/>
                    </a:srgbClr>
                  </a:outerShdw>
                </a:effectLst>
                <a:latin typeface="Times New Roman" pitchFamily="18" charset="0"/>
                <a:cs typeface="Times New Roman" pitchFamily="18" charset="0"/>
              </a:rPr>
              <a:t>In this way, the DWR – the lead agency will be in a good position to assume responsibility, on behalf of the GOTG, through the Ministry of Environment, Climate Change, Water, Forestry and Wildlife for successful implementation of the project. </a:t>
            </a:r>
          </a:p>
          <a:p>
            <a:pPr marL="514350" indent="-514350" algn="just">
              <a:lnSpc>
                <a:spcPct val="100000"/>
              </a:lnSpc>
              <a:buFont typeface="+mj-lt"/>
              <a:buAutoNum type="arabicPeriod"/>
            </a:pPr>
            <a:r>
              <a:rPr lang="en-GB" dirty="0">
                <a:effectLst>
                  <a:outerShdw blurRad="38100" dist="38100" dir="2700000" algn="tl">
                    <a:srgbClr val="000000">
                      <a:alpha val="43137"/>
                    </a:srgbClr>
                  </a:outerShdw>
                </a:effectLst>
                <a:latin typeface="Times New Roman" pitchFamily="18" charset="0"/>
                <a:cs typeface="Times New Roman" pitchFamily="18" charset="0"/>
              </a:rPr>
              <a:t>Follow up on, supervise and coordinate the contributions of the GOTG</a:t>
            </a:r>
          </a:p>
          <a:p>
            <a:pPr marL="514350" indent="-514350" algn="just">
              <a:buFont typeface="+mj-lt"/>
              <a:buAutoNum type="arabicPeriod"/>
            </a:pPr>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284513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1524000" y="152400"/>
            <a:ext cx="9144000" cy="6705600"/>
          </a:xfrm>
          <a:prstGeom prst="rect">
            <a:avLst/>
          </a:prstGeom>
          <a:noFill/>
          <a:ln w="9525">
            <a:noFill/>
            <a:miter lim="800000"/>
            <a:headEnd/>
            <a:tailEnd/>
          </a:ln>
          <a:effectLst/>
        </p:spPr>
      </p:pic>
    </p:spTree>
    <p:extLst>
      <p:ext uri="{BB962C8B-B14F-4D97-AF65-F5344CB8AC3E}">
        <p14:creationId xmlns:p14="http://schemas.microsoft.com/office/powerpoint/2010/main" val="33242792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9987280" cy="1143000"/>
          </a:xfrm>
        </p:spPr>
        <p:style>
          <a:lnRef idx="0">
            <a:schemeClr val="accent5"/>
          </a:lnRef>
          <a:fillRef idx="3">
            <a:schemeClr val="accent5"/>
          </a:fillRef>
          <a:effectRef idx="3">
            <a:schemeClr val="accent5"/>
          </a:effectRef>
          <a:fontRef idx="minor">
            <a:schemeClr val="lt1"/>
          </a:fontRef>
        </p:style>
        <p:txBody>
          <a:bodyPr>
            <a:normAutofit/>
          </a:bodyPr>
          <a:lstStyle/>
          <a:p>
            <a:pPr algn="ctr"/>
            <a:r>
              <a:rPr lang="en-ZA" b="1" dirty="0" smtClean="0"/>
              <a:t>Outcomes</a:t>
            </a:r>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142240" y="1600200"/>
            <a:ext cx="11927840" cy="5105400"/>
          </a:xfrm>
        </p:spPr>
        <p:txBody>
          <a:bodyPr>
            <a:normAutofit fontScale="92500"/>
          </a:bodyPr>
          <a:lstStyle/>
          <a:p>
            <a:pPr algn="just">
              <a:buNone/>
            </a:pPr>
            <a:r>
              <a:rPr lang="en-US" dirty="0">
                <a:effectLst>
                  <a:outerShdw blurRad="38100" dist="38100" dir="2700000" algn="tl">
                    <a:srgbClr val="000000">
                      <a:alpha val="43137"/>
                    </a:srgbClr>
                  </a:outerShdw>
                </a:effectLst>
                <a:latin typeface="Times New Roman" pitchFamily="18" charset="0"/>
                <a:cs typeface="Times New Roman" pitchFamily="18" charset="0"/>
              </a:rPr>
              <a:t>The four complementary outcomes are:</a:t>
            </a:r>
          </a:p>
          <a:p>
            <a:pPr algn="just">
              <a:buNone/>
            </a:pPr>
            <a:r>
              <a:rPr lang="en-US"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Outcome 1:</a:t>
            </a:r>
            <a:r>
              <a:rPr lang="en-US" dirty="0">
                <a:effectLst>
                  <a:outerShdw blurRad="38100" dist="38100" dir="2700000" algn="tl">
                    <a:srgbClr val="000000">
                      <a:alpha val="43137"/>
                    </a:srgbClr>
                  </a:outerShdw>
                </a:effectLst>
                <a:latin typeface="Times New Roman" pitchFamily="18" charset="0"/>
                <a:cs typeface="Times New Roman" pitchFamily="18" charset="0"/>
              </a:rPr>
              <a:t> The Gambia National Meteorological Services is supported in its transition to becoming a financially sustainable Meteorological Agency </a:t>
            </a:r>
            <a:r>
              <a:rPr lang="en-US"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(supported by UNEP)</a:t>
            </a:r>
          </a:p>
          <a:p>
            <a:pPr algn="just">
              <a:buNone/>
            </a:pPr>
            <a:r>
              <a:rPr lang="en-US"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Outcome 2: </a:t>
            </a:r>
            <a:r>
              <a:rPr lang="en-US" dirty="0" err="1">
                <a:effectLst>
                  <a:outerShdw blurRad="38100" dist="38100" dir="2700000" algn="tl">
                    <a:srgbClr val="000000">
                      <a:alpha val="43137"/>
                    </a:srgbClr>
                  </a:outerShdw>
                </a:effectLst>
                <a:latin typeface="Times New Roman" pitchFamily="18" charset="0"/>
                <a:cs typeface="Times New Roman" pitchFamily="18" charset="0"/>
              </a:rPr>
              <a:t>Hydrometeorological</a:t>
            </a:r>
            <a:r>
              <a:rPr lang="en-US" dirty="0">
                <a:effectLst>
                  <a:outerShdw blurRad="38100" dist="38100" dir="2700000" algn="tl">
                    <a:srgbClr val="000000">
                      <a:alpha val="43137"/>
                    </a:srgbClr>
                  </a:outerShdw>
                </a:effectLst>
                <a:latin typeface="Times New Roman" pitchFamily="18" charset="0"/>
                <a:cs typeface="Times New Roman" pitchFamily="18" charset="0"/>
              </a:rPr>
              <a:t> infrastructure is upgraded/installed and maintained that will cover the full needs for 'optimal performance of EWS' as identified by recent needs assessment reports in the Gambia </a:t>
            </a:r>
            <a:r>
              <a:rPr lang="en-US"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(Supported by UNDP)</a:t>
            </a:r>
          </a:p>
          <a:p>
            <a:pPr algn="just">
              <a:buNone/>
            </a:pPr>
            <a:r>
              <a:rPr lang="en-US"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Outcome 3:</a:t>
            </a:r>
            <a:r>
              <a:rPr lang="en-US" dirty="0">
                <a:effectLst>
                  <a:outerShdw blurRad="38100" dist="38100" dir="2700000" algn="tl">
                    <a:srgbClr val="000000">
                      <a:alpha val="43137"/>
                    </a:srgbClr>
                  </a:outerShdw>
                </a:effectLst>
                <a:latin typeface="Times New Roman" pitchFamily="18" charset="0"/>
                <a:cs typeface="Times New Roman" pitchFamily="18" charset="0"/>
              </a:rPr>
              <a:t> A critical mass of skilled human resources is able to operate the Gambia Early Warning System and perform medium and long-term climate adaptation planning beyond the project </a:t>
            </a:r>
            <a:r>
              <a:rPr lang="en-US"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(supported by UNEP)</a:t>
            </a:r>
          </a:p>
          <a:p>
            <a:pPr algn="just">
              <a:buNone/>
            </a:pPr>
            <a:r>
              <a:rPr lang="en-US"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Outcome 4:</a:t>
            </a:r>
            <a:r>
              <a:rPr lang="en-US" dirty="0">
                <a:effectLst>
                  <a:outerShdw blurRad="38100" dist="38100" dir="2700000" algn="tl">
                    <a:srgbClr val="000000">
                      <a:alpha val="43137"/>
                    </a:srgbClr>
                  </a:outerShdw>
                </a:effectLst>
                <a:latin typeface="Times New Roman" pitchFamily="18" charset="0"/>
                <a:cs typeface="Times New Roman" pitchFamily="18" charset="0"/>
              </a:rPr>
              <a:t> Efficient and effective use of hydro-meteorological and environmental information for making early warnings and long-term development plans </a:t>
            </a:r>
            <a:r>
              <a:rPr lang="en-US"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(supported by UNEP)</a:t>
            </a:r>
            <a:endParaRPr lang="en-US" dirty="0">
              <a:effectLst>
                <a:outerShdw blurRad="38100" dist="38100" dir="2700000" algn="tl">
                  <a:srgbClr val="000000">
                    <a:alpha val="43137"/>
                  </a:srgbClr>
                </a:outerShdw>
              </a:effectLst>
              <a:latin typeface="Times New Roman" pitchFamily="18" charset="0"/>
              <a:cs typeface="Times New Roman" pitchFamily="18" charset="0"/>
            </a:endParaRPr>
          </a:p>
          <a:p>
            <a:pPr marL="514350" indent="-514350" algn="just">
              <a:buFont typeface="+mj-lt"/>
              <a:buAutoNum type="arabicPeriod"/>
            </a:pPr>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8767168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320" y="274638"/>
            <a:ext cx="9987280" cy="1143000"/>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en-ZA" b="1" dirty="0"/>
              <a:t>Key Departments, Agencies or Services </a:t>
            </a:r>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345440" y="1752600"/>
            <a:ext cx="11704320" cy="5105400"/>
          </a:xfrm>
        </p:spPr>
        <p:txBody>
          <a:bodyPr>
            <a:normAutofit/>
          </a:bodyPr>
          <a:lstStyle/>
          <a:p>
            <a:pPr algn="just">
              <a:buNone/>
            </a:pPr>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KEY STAKEHOLDERS ARE OF THREE CATEGORIES</a:t>
            </a:r>
          </a:p>
          <a:p>
            <a:pPr marL="514350" indent="-514350" algn="just">
              <a:buFont typeface="+mj-lt"/>
              <a:buAutoNum type="arabicPeriod"/>
            </a:pP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Producers and Providers of Early Warning Products (e.g., the National Meteorological and Hydrological Services, and other related Services)</a:t>
            </a:r>
          </a:p>
          <a:p>
            <a:pPr marL="514350" indent="-514350" algn="just">
              <a:buFont typeface="+mj-lt"/>
              <a:buAutoNum type="arabicPeriod"/>
            </a:pP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Communicators of Early Warning Products (NMHS, Media, MDFTs, Local Communicators (e.g., </a:t>
            </a:r>
            <a:r>
              <a:rPr lang="en-US" sz="3600" dirty="0" err="1" smtClean="0">
                <a:effectLst>
                  <a:outerShdw blurRad="38100" dist="38100" dir="2700000" algn="tl">
                    <a:srgbClr val="000000">
                      <a:alpha val="43137"/>
                    </a:srgbClr>
                  </a:outerShdw>
                </a:effectLst>
                <a:latin typeface="Times New Roman" pitchFamily="18" charset="0"/>
                <a:cs typeface="Times New Roman" pitchFamily="18" charset="0"/>
              </a:rPr>
              <a:t>Kanyaleng</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RLGs)</a:t>
            </a:r>
          </a:p>
          <a:p>
            <a:pPr marL="514350" indent="-514350" algn="just">
              <a:buFont typeface="+mj-lt"/>
              <a:buAutoNum type="arabicPeriod"/>
            </a:pP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Users of Early Warning Products (All Stakeholders but particularly local communities)</a:t>
            </a:r>
            <a:endParaRPr lang="en-US" sz="3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370460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066800"/>
            <a:ext cx="10972800" cy="5638800"/>
          </a:xfrm>
        </p:spPr>
        <p:txBody>
          <a:bodyPr>
            <a:normAutofit/>
          </a:bodyPr>
          <a:lstStyle/>
          <a:p>
            <a:pPr>
              <a:buNone/>
            </a:pPr>
            <a:r>
              <a:rPr lang="en-US" sz="3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Key Stakeholders:</a:t>
            </a:r>
          </a:p>
          <a:p>
            <a:pPr algn="just">
              <a:buClr>
                <a:srgbClr val="C00000"/>
              </a:buClr>
              <a:buSzPct val="150000"/>
              <a:buFont typeface="Wingdings 2" pitchFamily="18" charset="2"/>
              <a:buChar char="A"/>
            </a:pPr>
            <a:r>
              <a:rPr lang="en-US" dirty="0" smtClean="0">
                <a:effectLst>
                  <a:outerShdw blurRad="38100" dist="38100" dir="2700000" algn="tl">
                    <a:srgbClr val="000000">
                      <a:alpha val="43137"/>
                    </a:srgbClr>
                  </a:outerShdw>
                </a:effectLst>
                <a:latin typeface="Times New Roman" pitchFamily="18" charset="0"/>
                <a:cs typeface="Times New Roman" pitchFamily="18" charset="0"/>
              </a:rPr>
              <a:t>The Multi-Disciplinary Facilitation Teams (MDFT), which operate in every Region as a structure that is responsible for extension service in the country. </a:t>
            </a:r>
          </a:p>
          <a:p>
            <a:pPr algn="just">
              <a:buClr>
                <a:srgbClr val="C00000"/>
              </a:buClr>
              <a:buSzPct val="150000"/>
              <a:buFont typeface="Wingdings 2" pitchFamily="18" charset="2"/>
              <a:buChar char="A"/>
            </a:pPr>
            <a:r>
              <a:rPr lang="en-US" dirty="0" smtClean="0">
                <a:effectLst>
                  <a:outerShdw blurRad="38100" dist="38100" dir="2700000" algn="tl">
                    <a:srgbClr val="000000">
                      <a:alpha val="43137"/>
                    </a:srgbClr>
                  </a:outerShdw>
                </a:effectLst>
                <a:latin typeface="Times New Roman" pitchFamily="18" charset="0"/>
                <a:cs typeface="Times New Roman" pitchFamily="18" charset="0"/>
              </a:rPr>
              <a:t>The Regional MDFT is composed of Extension Agents from all central government sectors (Agriculture, Livestock, Fisheries, Health, Water Resources, Environment, Forestry, Wildlife and Biodiversity, Media/Communication (GRTS and Community Radios), etc), Civil Society (NGOs, CBOs, Women and Youth Groups, etc) and Local Government (Elected leaders, Local and Religious Leaders and Regional, District and Village Development Committees).</a:t>
            </a:r>
          </a:p>
          <a:p>
            <a:pPr algn="just">
              <a:buClr>
                <a:srgbClr val="C00000"/>
              </a:buClr>
              <a:buSzPct val="150000"/>
              <a:buFont typeface="Wingdings 2" pitchFamily="18" charset="2"/>
              <a:buChar char="A"/>
            </a:pPr>
            <a:r>
              <a:rPr lang="en-US" dirty="0" smtClean="0">
                <a:effectLst>
                  <a:outerShdw blurRad="38100" dist="38100" dir="2700000" algn="tl">
                    <a:srgbClr val="000000">
                      <a:alpha val="43137"/>
                    </a:srgbClr>
                  </a:outerShdw>
                </a:effectLst>
                <a:latin typeface="Times New Roman" pitchFamily="18" charset="0"/>
                <a:cs typeface="Times New Roman" pitchFamily="18" charset="0"/>
              </a:rPr>
              <a:t>These will act as key intermediaries among the national, regional and local levels.</a:t>
            </a:r>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itle 1"/>
          <p:cNvSpPr>
            <a:spLocks noGrp="1"/>
          </p:cNvSpPr>
          <p:nvPr>
            <p:ph type="title"/>
          </p:nvPr>
        </p:nvSpPr>
        <p:spPr>
          <a:xfrm>
            <a:off x="650240" y="274638"/>
            <a:ext cx="9865360" cy="715962"/>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en-ZA" b="1" dirty="0"/>
              <a:t>Key Departments, Agencies or Services </a:t>
            </a:r>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404344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8686800" cy="944562"/>
          </a:xfrm>
        </p:spPr>
        <p:style>
          <a:lnRef idx="0">
            <a:schemeClr val="accent5"/>
          </a:lnRef>
          <a:fillRef idx="3">
            <a:schemeClr val="accent5"/>
          </a:fillRef>
          <a:effectRef idx="3">
            <a:schemeClr val="accent5"/>
          </a:effectRef>
          <a:fontRef idx="minor">
            <a:schemeClr val="lt1"/>
          </a:fontRef>
        </p:style>
        <p:txBody>
          <a:bodyPr>
            <a:normAutofit/>
          </a:bodyPr>
          <a:lstStyle/>
          <a:p>
            <a:r>
              <a:rPr lang="en-US" b="1" dirty="0" smtClean="0">
                <a:effectLst>
                  <a:outerShdw blurRad="38100" dist="38100" dir="2700000" algn="tl">
                    <a:srgbClr val="000000">
                      <a:alpha val="43137"/>
                    </a:srgbClr>
                  </a:outerShdw>
                </a:effectLst>
                <a:latin typeface="Times New Roman" pitchFamily="18" charset="0"/>
                <a:cs typeface="Times New Roman" pitchFamily="18" charset="0"/>
              </a:rPr>
              <a:t>Key Government Stakeholders</a:t>
            </a:r>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182880" y="1452880"/>
            <a:ext cx="11724640" cy="5257800"/>
          </a:xfrm>
        </p:spPr>
        <p:txBody>
          <a:bodyPr>
            <a:normAutofit/>
          </a:bodyPr>
          <a:lstStyle/>
          <a:p>
            <a:pPr algn="just">
              <a:buNone/>
            </a:pPr>
            <a:r>
              <a:rPr lang="en-US" dirty="0" smtClean="0">
                <a:effectLst>
                  <a:outerShdw blurRad="38100" dist="38100" dir="2700000" algn="tl">
                    <a:srgbClr val="000000">
                      <a:alpha val="43137"/>
                    </a:srgbClr>
                  </a:outerShdw>
                </a:effectLst>
                <a:latin typeface="Times New Roman" pitchFamily="18" charset="0"/>
                <a:cs typeface="Times New Roman" pitchFamily="18" charset="0"/>
              </a:rPr>
              <a:t>The following government stakeholders are key implementers and beneficiaries to the project in that they will receive/disseminate tailored advisories and communication messages, and based on their value added and basic abilities, they will also receive capacity building and skills development.</a:t>
            </a:r>
          </a:p>
          <a:p>
            <a:pPr algn="just">
              <a:buClr>
                <a:srgbClr val="FF0000"/>
              </a:buClr>
              <a:buSzPct val="150000"/>
              <a:buFont typeface="Wingdings 2" pitchFamily="18" charset="2"/>
              <a:buChar char="A"/>
            </a:pPr>
            <a:r>
              <a:rPr lang="en-US" dirty="0" smtClean="0">
                <a:effectLst>
                  <a:outerShdw blurRad="38100" dist="38100" dir="2700000" algn="tl">
                    <a:srgbClr val="000000">
                      <a:alpha val="43137"/>
                    </a:srgbClr>
                  </a:outerShdw>
                </a:effectLst>
                <a:latin typeface="Times New Roman" pitchFamily="18" charset="0"/>
                <a:cs typeface="Times New Roman" pitchFamily="18" charset="0"/>
              </a:rPr>
              <a:t>Ministry of Environment, Climate Change, Water, Forestry and Wildlife;</a:t>
            </a:r>
          </a:p>
          <a:p>
            <a:pPr algn="just">
              <a:buClr>
                <a:srgbClr val="FF0000"/>
              </a:buClr>
              <a:buSzPct val="150000"/>
              <a:buFont typeface="Wingdings 2" pitchFamily="18" charset="2"/>
              <a:buChar char="A"/>
            </a:pPr>
            <a:r>
              <a:rPr lang="en-US" dirty="0" smtClean="0">
                <a:effectLst>
                  <a:outerShdw blurRad="38100" dist="38100" dir="2700000" algn="tl">
                    <a:srgbClr val="000000">
                      <a:alpha val="43137"/>
                    </a:srgbClr>
                  </a:outerShdw>
                </a:effectLst>
                <a:latin typeface="Times New Roman" pitchFamily="18" charset="0"/>
                <a:cs typeface="Times New Roman" pitchFamily="18" charset="0"/>
              </a:rPr>
              <a:t>Ministry of Fisheries;</a:t>
            </a:r>
          </a:p>
          <a:p>
            <a:pPr algn="just">
              <a:buClr>
                <a:srgbClr val="FF0000"/>
              </a:buClr>
              <a:buSzPct val="150000"/>
              <a:buFont typeface="Wingdings 2" pitchFamily="18" charset="2"/>
              <a:buChar char="A"/>
            </a:pPr>
            <a:r>
              <a:rPr lang="en-US" dirty="0" smtClean="0">
                <a:effectLst>
                  <a:outerShdw blurRad="38100" dist="38100" dir="2700000" algn="tl">
                    <a:srgbClr val="000000">
                      <a:alpha val="43137"/>
                    </a:srgbClr>
                  </a:outerShdw>
                </a:effectLst>
                <a:latin typeface="Times New Roman" pitchFamily="18" charset="0"/>
                <a:cs typeface="Times New Roman" pitchFamily="18" charset="0"/>
              </a:rPr>
              <a:t>Ministry of Agriculture;</a:t>
            </a:r>
          </a:p>
          <a:p>
            <a:pPr algn="just">
              <a:buClr>
                <a:srgbClr val="FF0000"/>
              </a:buClr>
              <a:buSzPct val="150000"/>
              <a:buFont typeface="Wingdings 2" pitchFamily="18" charset="2"/>
              <a:buChar char="A"/>
            </a:pPr>
            <a:r>
              <a:rPr lang="en-US" dirty="0" smtClean="0">
                <a:effectLst>
                  <a:outerShdw blurRad="38100" dist="38100" dir="2700000" algn="tl">
                    <a:srgbClr val="000000">
                      <a:alpha val="43137"/>
                    </a:srgbClr>
                  </a:outerShdw>
                </a:effectLst>
                <a:latin typeface="Times New Roman" pitchFamily="18" charset="0"/>
                <a:cs typeface="Times New Roman" pitchFamily="18" charset="0"/>
              </a:rPr>
              <a:t>Ministry of Lands and Regional Government;</a:t>
            </a:r>
          </a:p>
          <a:p>
            <a:pPr algn="just">
              <a:buClr>
                <a:srgbClr val="FF0000"/>
              </a:buClr>
              <a:buSzPct val="150000"/>
              <a:buFont typeface="Wingdings 2" pitchFamily="18" charset="2"/>
              <a:buChar char="A"/>
            </a:pPr>
            <a:r>
              <a:rPr lang="en-US" dirty="0" smtClean="0">
                <a:effectLst>
                  <a:outerShdw blurRad="38100" dist="38100" dir="2700000" algn="tl">
                    <a:srgbClr val="000000">
                      <a:alpha val="43137"/>
                    </a:srgbClr>
                  </a:outerShdw>
                </a:effectLst>
                <a:latin typeface="Times New Roman" pitchFamily="18" charset="0"/>
                <a:cs typeface="Times New Roman" pitchFamily="18" charset="0"/>
              </a:rPr>
              <a:t>Ministry of Finance and Economic Affairs;</a:t>
            </a:r>
          </a:p>
          <a:p>
            <a:pPr algn="just">
              <a:buClr>
                <a:srgbClr val="FF0000"/>
              </a:buClr>
              <a:buSzPct val="150000"/>
              <a:buFont typeface="Wingdings 2" pitchFamily="18" charset="2"/>
              <a:buChar char="A"/>
            </a:pPr>
            <a:r>
              <a:rPr lang="en-US" dirty="0" smtClean="0">
                <a:effectLst>
                  <a:outerShdw blurRad="38100" dist="38100" dir="2700000" algn="tl">
                    <a:srgbClr val="000000">
                      <a:alpha val="43137"/>
                    </a:srgbClr>
                  </a:outerShdw>
                </a:effectLst>
                <a:latin typeface="Times New Roman" pitchFamily="18" charset="0"/>
                <a:cs typeface="Times New Roman" pitchFamily="18" charset="0"/>
              </a:rPr>
              <a:t>Ministry of Health and Social Welfare.</a:t>
            </a:r>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8398849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8686800" cy="944562"/>
          </a:xfrm>
        </p:spPr>
        <p:style>
          <a:lnRef idx="0">
            <a:schemeClr val="accent5"/>
          </a:lnRef>
          <a:fillRef idx="3">
            <a:schemeClr val="accent5"/>
          </a:fillRef>
          <a:effectRef idx="3">
            <a:schemeClr val="accent5"/>
          </a:effectRef>
          <a:fontRef idx="minor">
            <a:schemeClr val="lt1"/>
          </a:fontRef>
        </p:style>
        <p:txBody>
          <a:bodyPr>
            <a:normAutofit/>
          </a:bodyPr>
          <a:lstStyle/>
          <a:p>
            <a:r>
              <a:rPr lang="en-US" b="1" dirty="0" smtClean="0">
                <a:effectLst>
                  <a:outerShdw blurRad="38100" dist="38100" dir="2700000" algn="tl">
                    <a:srgbClr val="000000">
                      <a:alpha val="43137"/>
                    </a:srgbClr>
                  </a:outerShdw>
                </a:effectLst>
                <a:latin typeface="Times New Roman" pitchFamily="18" charset="0"/>
                <a:cs typeface="Times New Roman" pitchFamily="18" charset="0"/>
              </a:rPr>
              <a:t>Key Government Stakeholders</a:t>
            </a:r>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182880" y="1452880"/>
            <a:ext cx="11724640" cy="5257800"/>
          </a:xfrm>
        </p:spPr>
        <p:txBody>
          <a:bodyPr>
            <a:normAutofit/>
          </a:bodyPr>
          <a:lstStyle/>
          <a:p>
            <a:pPr algn="just">
              <a:buNone/>
            </a:pPr>
            <a:r>
              <a:rPr lang="en-US"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4" name="Content Placeholder 4"/>
          <p:cNvGraphicFramePr>
            <a:graphicFrameLocks/>
          </p:cNvGraphicFramePr>
          <p:nvPr>
            <p:extLst>
              <p:ext uri="{D42A27DB-BD31-4B8C-83A1-F6EECF244321}">
                <p14:modId xmlns:p14="http://schemas.microsoft.com/office/powerpoint/2010/main" val="610574592"/>
              </p:ext>
            </p:extLst>
          </p:nvPr>
        </p:nvGraphicFramePr>
        <p:xfrm>
          <a:off x="182881" y="1280160"/>
          <a:ext cx="11724639" cy="5584181"/>
        </p:xfrm>
        <a:graphic>
          <a:graphicData uri="http://schemas.openxmlformats.org/drawingml/2006/table">
            <a:tbl>
              <a:tblPr firstRow="1" bandRow="1">
                <a:tableStyleId>{5C22544A-7EE6-4342-B048-85BDC9FD1C3A}</a:tableStyleId>
              </a:tblPr>
              <a:tblGrid>
                <a:gridCol w="7619999"/>
                <a:gridCol w="3896360"/>
                <a:gridCol w="208280"/>
              </a:tblGrid>
              <a:tr h="690460">
                <a:tc>
                  <a:txBody>
                    <a:bodyPr/>
                    <a:lstStyle/>
                    <a:p>
                      <a:pPr algn="ctr"/>
                      <a:r>
                        <a:rPr lang="en-GB" sz="2400" b="1" dirty="0" smtClean="0"/>
                        <a:t>Stakeholders</a:t>
                      </a:r>
                      <a:endParaRPr lang="en-GB" sz="2400" b="1" dirty="0"/>
                    </a:p>
                  </a:txBody>
                  <a:tcPr/>
                </a:tc>
                <a:tc>
                  <a:txBody>
                    <a:bodyPr/>
                    <a:lstStyle/>
                    <a:p>
                      <a:pPr algn="ctr"/>
                      <a:r>
                        <a:rPr lang="en-GB" sz="2400" b="1" dirty="0" smtClean="0"/>
                        <a:t>Outcomes Stakeholders will be involved in </a:t>
                      </a:r>
                      <a:endParaRPr lang="en-GB" sz="2400" b="1" dirty="0"/>
                    </a:p>
                  </a:txBody>
                  <a:tcPr/>
                </a:tc>
                <a:tc>
                  <a:txBody>
                    <a:bodyPr/>
                    <a:lstStyle/>
                    <a:p>
                      <a:endParaRPr lang="en-GB" dirty="0"/>
                    </a:p>
                  </a:txBody>
                  <a:tcPr/>
                </a:tc>
              </a:tr>
              <a:tr h="690460">
                <a:tc>
                  <a:txBody>
                    <a:bodyPr/>
                    <a:lstStyle/>
                    <a:p>
                      <a:r>
                        <a:rPr lang="en-US" sz="2000" dirty="0" smtClean="0">
                          <a:effectLst>
                            <a:outerShdw blurRad="38100" dist="38100" dir="2700000" algn="tl">
                              <a:srgbClr val="000000">
                                <a:alpha val="43137"/>
                              </a:srgbClr>
                            </a:outerShdw>
                          </a:effectLst>
                          <a:latin typeface="Times New Roman" pitchFamily="18" charset="0"/>
                          <a:cs typeface="Times New Roman" pitchFamily="18" charset="0"/>
                        </a:rPr>
                        <a:t>Ministry of Environment, Climate Change, Water, Forestry and Wildlife</a:t>
                      </a:r>
                      <a:endParaRPr lang="en-GB" sz="2000" dirty="0"/>
                    </a:p>
                  </a:txBody>
                  <a:tcPr/>
                </a:tc>
                <a:tc>
                  <a:txBody>
                    <a:bodyPr/>
                    <a:lstStyle/>
                    <a:p>
                      <a:r>
                        <a:rPr lang="en-GB" sz="2000" dirty="0" smtClean="0"/>
                        <a:t>1, 2, 3 &amp; 4</a:t>
                      </a:r>
                      <a:endParaRPr lang="en-GB" sz="2000" dirty="0"/>
                    </a:p>
                  </a:txBody>
                  <a:tcPr/>
                </a:tc>
                <a:tc>
                  <a:txBody>
                    <a:bodyPr/>
                    <a:lstStyle/>
                    <a:p>
                      <a:endParaRPr lang="en-GB" dirty="0"/>
                    </a:p>
                  </a:txBody>
                  <a:tcPr/>
                </a:tc>
              </a:tr>
              <a:tr h="6904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outerShdw blurRad="38100" dist="38100" dir="2700000" algn="tl">
                              <a:srgbClr val="000000">
                                <a:alpha val="43137"/>
                              </a:srgbClr>
                            </a:outerShdw>
                          </a:effectLst>
                          <a:latin typeface="Times New Roman" pitchFamily="18" charset="0"/>
                          <a:cs typeface="Times New Roman" pitchFamily="18" charset="0"/>
                        </a:rPr>
                        <a:t>Ministry of Fisheries;</a:t>
                      </a:r>
                    </a:p>
                    <a:p>
                      <a:endParaRPr lang="en-GB" sz="2000" dirty="0"/>
                    </a:p>
                  </a:txBody>
                  <a:tcPr/>
                </a:tc>
                <a:tc>
                  <a:txBody>
                    <a:bodyPr/>
                    <a:lstStyle/>
                    <a:p>
                      <a:r>
                        <a:rPr lang="en-GB" sz="2000" dirty="0" smtClean="0"/>
                        <a:t>1 &amp; 4</a:t>
                      </a:r>
                      <a:endParaRPr lang="en-GB" sz="2000" dirty="0"/>
                    </a:p>
                  </a:txBody>
                  <a:tcPr/>
                </a:tc>
                <a:tc>
                  <a:txBody>
                    <a:bodyPr/>
                    <a:lstStyle/>
                    <a:p>
                      <a:endParaRPr lang="en-GB" dirty="0"/>
                    </a:p>
                  </a:txBody>
                  <a:tcPr/>
                </a:tc>
              </a:tr>
              <a:tr h="690460">
                <a:tc>
                  <a:txBody>
                    <a:bodyPr/>
                    <a:lstStyle/>
                    <a:p>
                      <a:pPr algn="just">
                        <a:buClr>
                          <a:srgbClr val="FF0000"/>
                        </a:buClr>
                        <a:buSzPct val="150000"/>
                        <a:buFont typeface="Wingdings 2" pitchFamily="18" charset="2"/>
                        <a:buNone/>
                      </a:pPr>
                      <a:r>
                        <a:rPr lang="en-US" sz="2000" dirty="0" smtClean="0">
                          <a:effectLst>
                            <a:outerShdw blurRad="38100" dist="38100" dir="2700000" algn="tl">
                              <a:srgbClr val="000000">
                                <a:alpha val="43137"/>
                              </a:srgbClr>
                            </a:outerShdw>
                          </a:effectLst>
                          <a:latin typeface="Times New Roman" pitchFamily="18" charset="0"/>
                          <a:cs typeface="Times New Roman" pitchFamily="18" charset="0"/>
                        </a:rPr>
                        <a:t>Ministry of Agriculture;</a:t>
                      </a:r>
                    </a:p>
                    <a:p>
                      <a:endParaRPr lang="en-GB" sz="2000" dirty="0"/>
                    </a:p>
                  </a:txBody>
                  <a:tcPr/>
                </a:tc>
                <a:tc>
                  <a:txBody>
                    <a:bodyPr/>
                    <a:lstStyle/>
                    <a:p>
                      <a:r>
                        <a:rPr lang="en-GB" sz="2000" dirty="0" smtClean="0"/>
                        <a:t>1 &amp; 4</a:t>
                      </a:r>
                      <a:endParaRPr lang="en-GB" sz="2000" dirty="0"/>
                    </a:p>
                  </a:txBody>
                  <a:tcPr/>
                </a:tc>
                <a:tc>
                  <a:txBody>
                    <a:bodyPr/>
                    <a:lstStyle/>
                    <a:p>
                      <a:endParaRPr lang="en-GB" dirty="0"/>
                    </a:p>
                  </a:txBody>
                  <a:tcPr/>
                </a:tc>
              </a:tr>
              <a:tr h="986371">
                <a:tc>
                  <a:txBody>
                    <a:bodyPr/>
                    <a:lstStyle/>
                    <a:p>
                      <a:pPr algn="just">
                        <a:buClr>
                          <a:srgbClr val="FF0000"/>
                        </a:buClr>
                        <a:buSzPct val="150000"/>
                        <a:buFont typeface="Wingdings 2" pitchFamily="18" charset="2"/>
                        <a:buNone/>
                      </a:pPr>
                      <a:r>
                        <a:rPr lang="en-US" sz="2000" dirty="0" smtClean="0">
                          <a:effectLst>
                            <a:outerShdw blurRad="38100" dist="38100" dir="2700000" algn="tl">
                              <a:srgbClr val="000000">
                                <a:alpha val="43137"/>
                              </a:srgbClr>
                            </a:outerShdw>
                          </a:effectLst>
                          <a:latin typeface="Times New Roman" pitchFamily="18" charset="0"/>
                          <a:cs typeface="Times New Roman" pitchFamily="18" charset="0"/>
                        </a:rPr>
                        <a:t>Ministry of Lands and Regional Government;</a:t>
                      </a:r>
                    </a:p>
                    <a:p>
                      <a:endParaRPr lang="en-GB" sz="2000" dirty="0"/>
                    </a:p>
                  </a:txBody>
                  <a:tcPr/>
                </a:tc>
                <a:tc>
                  <a:txBody>
                    <a:bodyPr/>
                    <a:lstStyle/>
                    <a:p>
                      <a:r>
                        <a:rPr lang="en-GB" sz="2000" dirty="0" smtClean="0"/>
                        <a:t>4</a:t>
                      </a:r>
                      <a:endParaRPr lang="en-GB" sz="2000" dirty="0"/>
                    </a:p>
                  </a:txBody>
                  <a:tcPr/>
                </a:tc>
                <a:tc>
                  <a:txBody>
                    <a:bodyPr/>
                    <a:lstStyle/>
                    <a:p>
                      <a:endParaRPr lang="en-GB" dirty="0"/>
                    </a:p>
                  </a:txBody>
                  <a:tcPr/>
                </a:tc>
              </a:tr>
              <a:tr h="1282282">
                <a:tc>
                  <a:txBody>
                    <a:bodyPr/>
                    <a:lstStyle/>
                    <a:p>
                      <a:pPr algn="just">
                        <a:buClr>
                          <a:srgbClr val="FF0000"/>
                        </a:buClr>
                        <a:buSzPct val="150000"/>
                        <a:buFont typeface="Wingdings 2" pitchFamily="18" charset="2"/>
                        <a:buNone/>
                      </a:pPr>
                      <a:r>
                        <a:rPr lang="en-US" sz="2000" dirty="0" smtClean="0">
                          <a:effectLst>
                            <a:outerShdw blurRad="38100" dist="38100" dir="2700000" algn="tl">
                              <a:srgbClr val="000000">
                                <a:alpha val="43137"/>
                              </a:srgbClr>
                            </a:outerShdw>
                          </a:effectLst>
                          <a:latin typeface="Times New Roman" pitchFamily="18" charset="0"/>
                          <a:cs typeface="Times New Roman" pitchFamily="18" charset="0"/>
                        </a:rPr>
                        <a:t>Ministry of Finance and Economic Affairs;</a:t>
                      </a:r>
                    </a:p>
                    <a:p>
                      <a:pPr algn="just">
                        <a:buClr>
                          <a:srgbClr val="FF0000"/>
                        </a:buClr>
                        <a:buSzPct val="150000"/>
                        <a:buFont typeface="Wingdings 2" pitchFamily="18" charset="2"/>
                        <a:buNone/>
                      </a:pPr>
                      <a:endParaRPr lang="en-US" sz="2000"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en-GB" sz="2000" dirty="0"/>
                    </a:p>
                  </a:txBody>
                  <a:tcPr/>
                </a:tc>
                <a:tc>
                  <a:txBody>
                    <a:bodyPr/>
                    <a:lstStyle/>
                    <a:p>
                      <a:r>
                        <a:rPr lang="en-GB" sz="2000" dirty="0" smtClean="0"/>
                        <a:t>1 &amp; 3</a:t>
                      </a:r>
                      <a:endParaRPr lang="en-GB" sz="2000" dirty="0"/>
                    </a:p>
                  </a:txBody>
                  <a:tcPr/>
                </a:tc>
                <a:tc>
                  <a:txBody>
                    <a:bodyPr/>
                    <a:lstStyle/>
                    <a:p>
                      <a:endParaRPr lang="en-GB" dirty="0"/>
                    </a:p>
                  </a:txBody>
                  <a:tcPr/>
                </a:tc>
              </a:tr>
              <a:tr h="400028">
                <a:tc>
                  <a:txBody>
                    <a:bodyPr/>
                    <a:lstStyle/>
                    <a:p>
                      <a:r>
                        <a:rPr lang="en-US" sz="2000" dirty="0" smtClean="0">
                          <a:effectLst>
                            <a:outerShdw blurRad="38100" dist="38100" dir="2700000" algn="tl">
                              <a:srgbClr val="000000">
                                <a:alpha val="43137"/>
                              </a:srgbClr>
                            </a:outerShdw>
                          </a:effectLst>
                          <a:latin typeface="Times New Roman" pitchFamily="18" charset="0"/>
                          <a:cs typeface="Times New Roman" pitchFamily="18" charset="0"/>
                        </a:rPr>
                        <a:t>Ministry of Health and Social Welfare</a:t>
                      </a:r>
                      <a:endParaRPr lang="en-GB" sz="2000" dirty="0"/>
                    </a:p>
                  </a:txBody>
                  <a:tcPr/>
                </a:tc>
                <a:tc>
                  <a:txBody>
                    <a:bodyPr/>
                    <a:lstStyle/>
                    <a:p>
                      <a:r>
                        <a:rPr lang="en-GB" sz="2000" dirty="0" smtClean="0"/>
                        <a:t>4</a:t>
                      </a:r>
                      <a:endParaRPr lang="en-GB" sz="2000" dirty="0"/>
                    </a:p>
                  </a:txBody>
                  <a:tcPr/>
                </a:tc>
                <a:tc>
                  <a:txBody>
                    <a:bodyPr/>
                    <a:lstStyle/>
                    <a:p>
                      <a:endParaRPr lang="en-GB" dirty="0"/>
                    </a:p>
                  </a:txBody>
                  <a:tcPr/>
                </a:tc>
              </a:tr>
            </a:tbl>
          </a:graphicData>
        </a:graphic>
      </p:graphicFrame>
    </p:spTree>
    <p:extLst>
      <p:ext uri="{BB962C8B-B14F-4D97-AF65-F5344CB8AC3E}">
        <p14:creationId xmlns:p14="http://schemas.microsoft.com/office/powerpoint/2010/main" val="35236188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815</TotalTime>
  <Words>1334</Words>
  <Application>Microsoft Office PowerPoint</Application>
  <PresentationFormat>Widescreen</PresentationFormat>
  <Paragraphs>152</Paragraphs>
  <Slides>24</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Times New Roman</vt:lpstr>
      <vt:lpstr>Wingdings</vt:lpstr>
      <vt:lpstr>Wingdings 2</vt:lpstr>
      <vt:lpstr>Office Theme</vt:lpstr>
      <vt:lpstr>UNDP CIRDA Country Program Managers Workshop  25-27August 2015 Addis Ababa, Ethiopia </vt:lpstr>
      <vt:lpstr>Presentation Outline</vt:lpstr>
      <vt:lpstr>Introduction </vt:lpstr>
      <vt:lpstr>PowerPoint Presentation</vt:lpstr>
      <vt:lpstr>Outcomes</vt:lpstr>
      <vt:lpstr>Key Departments, Agencies or Services </vt:lpstr>
      <vt:lpstr>Key Departments, Agencies or Services </vt:lpstr>
      <vt:lpstr>Key Government Stakeholders</vt:lpstr>
      <vt:lpstr>Key Government Stakeholders</vt:lpstr>
      <vt:lpstr>Key Government Stakeholders</vt:lpstr>
      <vt:lpstr>Key Government Stakeholders</vt:lpstr>
      <vt:lpstr>Key Government Stakeholders</vt:lpstr>
      <vt:lpstr>Key Government Stakeholders</vt:lpstr>
      <vt:lpstr>High Level View of Each Department/Agency</vt:lpstr>
      <vt:lpstr>High Level View of Each Department/Agency</vt:lpstr>
      <vt:lpstr>High Level View of Each Department/Agency</vt:lpstr>
      <vt:lpstr>Social, Economic Impact</vt:lpstr>
      <vt:lpstr>Future Plans</vt:lpstr>
      <vt:lpstr>Future Plans</vt:lpstr>
      <vt:lpstr>Future Plans</vt:lpstr>
      <vt:lpstr>Challenges</vt:lpstr>
      <vt:lpstr>Challenges</vt:lpstr>
      <vt:lpstr>Challenges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UNDP CIRDA Country Program Managers Workshop  25-27August 2015 Addis Ababa, Ethiopia</dc:title>
  <dc:creator>Georgie George</dc:creator>
  <cp:lastModifiedBy>Lamin Mai Touray</cp:lastModifiedBy>
  <cp:revision>60</cp:revision>
  <dcterms:created xsi:type="dcterms:W3CDTF">2015-08-10T16:51:50Z</dcterms:created>
  <dcterms:modified xsi:type="dcterms:W3CDTF">2015-08-25T11:10:29Z</dcterms:modified>
</cp:coreProperties>
</file>