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73" r:id="rId3"/>
  </p:sldMasterIdLst>
  <p:notesMasterIdLst>
    <p:notesMasterId r:id="rId11"/>
  </p:notesMasterIdLst>
  <p:sldIdLst>
    <p:sldId id="256" r:id="rId4"/>
    <p:sldId id="258" r:id="rId5"/>
    <p:sldId id="260" r:id="rId6"/>
    <p:sldId id="261" r:id="rId7"/>
    <p:sldId id="264" r:id="rId8"/>
    <p:sldId id="263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678" autoAdjust="0"/>
  </p:normalViewPr>
  <p:slideViewPr>
    <p:cSldViewPr snapToGrid="0">
      <p:cViewPr>
        <p:scale>
          <a:sx n="57" d="100"/>
          <a:sy n="57" d="100"/>
        </p:scale>
        <p:origin x="-533" y="19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96" d="100"/>
          <a:sy n="96" d="100"/>
        </p:scale>
        <p:origin x="-3558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88D01F-2261-4CDD-9D89-EB7E0BC616F4}" type="datetimeFigureOut">
              <a:rPr lang="en-ZA" smtClean="0"/>
              <a:pPr/>
              <a:t>2015/08/26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1C9A8C-CA82-41C9-AA9C-5938482EE3CE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55260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Instructions: Complete items in </a:t>
            </a:r>
            <a:r>
              <a:rPr lang="en-US" i="1" dirty="0" smtClean="0">
                <a:solidFill>
                  <a:srgbClr val="FF0000"/>
                </a:solidFill>
              </a:rPr>
              <a:t>red</a:t>
            </a:r>
            <a:r>
              <a:rPr lang="en-US" i="1" baseline="0" dirty="0" smtClean="0">
                <a:solidFill>
                  <a:srgbClr val="FF0000"/>
                </a:solidFill>
              </a:rPr>
              <a:t> italics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C9A8C-CA82-41C9-AA9C-5938482EE3CE}" type="slidenum">
              <a:rPr lang="en-ZA" smtClean="0"/>
              <a:pPr/>
              <a:t>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63624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4CD24-1A92-4016-9957-181FB33ED627}" type="datetime1">
              <a:rPr lang="en-ZA" smtClean="0"/>
              <a:t>2015/08/26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/>
              <a:pPr/>
              <a:t>‹#›</a:t>
            </a:fld>
            <a:endParaRPr lang="en-ZA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45812" y="164307"/>
            <a:ext cx="1581150" cy="1343025"/>
          </a:xfrm>
          <a:prstGeom prst="rect">
            <a:avLst/>
          </a:prstGeom>
        </p:spPr>
      </p:pic>
      <p:pic>
        <p:nvPicPr>
          <p:cNvPr id="9" name="Picture 6" descr="COAT_OF_ARMS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352" y="406263"/>
            <a:ext cx="642938" cy="895350"/>
          </a:xfrm>
          <a:prstGeom prst="rect">
            <a:avLst/>
          </a:prstGeom>
          <a:solidFill>
            <a:srgbClr val="99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3131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8FB65-6D63-4B5B-B9A6-D1DD96E4FEA4}" type="datetime1">
              <a:rPr lang="en-ZA" smtClean="0"/>
              <a:t>2015/08/26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4896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B824-A613-4AE6-9CB3-66250A903432}" type="datetime1">
              <a:rPr lang="en-ZA" smtClean="0"/>
              <a:t>2015/08/26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99782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F489F-2115-4229-9D9B-F11E9BA2A161}" type="datetime1">
              <a:rPr lang="en-ZA" smtClean="0"/>
              <a:t>2015/08/26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04354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4A4D-55FE-4D6F-AA5D-D0391A48204C}" type="datetime1">
              <a:rPr lang="en-ZA" smtClean="0"/>
              <a:t>2015/08/26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860615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5160-D6D6-47AF-A3ED-6A0DE47D06A8}" type="datetimeFigureOut">
              <a:rPr lang="en-ZA" smtClean="0"/>
              <a:t>2015/08/26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55F1-C8D7-4891-9B4A-1D6D0598B5E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549017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5160-D6D6-47AF-A3ED-6A0DE47D06A8}" type="datetimeFigureOut">
              <a:rPr lang="en-ZA" smtClean="0"/>
              <a:t>2015/08/26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55F1-C8D7-4891-9B4A-1D6D0598B5E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821321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5160-D6D6-47AF-A3ED-6A0DE47D06A8}" type="datetimeFigureOut">
              <a:rPr lang="en-ZA" smtClean="0"/>
              <a:t>2015/08/26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55F1-C8D7-4891-9B4A-1D6D0598B5E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270066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5160-D6D6-47AF-A3ED-6A0DE47D06A8}" type="datetimeFigureOut">
              <a:rPr lang="en-ZA" smtClean="0"/>
              <a:t>2015/08/26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55F1-C8D7-4891-9B4A-1D6D0598B5E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399519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5160-D6D6-47AF-A3ED-6A0DE47D06A8}" type="datetimeFigureOut">
              <a:rPr lang="en-ZA" smtClean="0"/>
              <a:t>2015/08/26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55F1-C8D7-4891-9B4A-1D6D0598B5E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114469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5160-D6D6-47AF-A3ED-6A0DE47D06A8}" type="datetimeFigureOut">
              <a:rPr lang="en-ZA" smtClean="0"/>
              <a:t>2015/08/26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55F1-C8D7-4891-9B4A-1D6D0598B5E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70085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23ED-9412-4B3E-B479-51F7465E4159}" type="datetime1">
              <a:rPr lang="en-ZA" smtClean="0"/>
              <a:t>2015/08/26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613300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5160-D6D6-47AF-A3ED-6A0DE47D06A8}" type="datetimeFigureOut">
              <a:rPr lang="en-ZA" smtClean="0"/>
              <a:t>2015/08/26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55F1-C8D7-4891-9B4A-1D6D0598B5E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983943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5160-D6D6-47AF-A3ED-6A0DE47D06A8}" type="datetimeFigureOut">
              <a:rPr lang="en-ZA" smtClean="0"/>
              <a:t>2015/08/26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55F1-C8D7-4891-9B4A-1D6D0598B5E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37993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5160-D6D6-47AF-A3ED-6A0DE47D06A8}" type="datetimeFigureOut">
              <a:rPr lang="en-ZA" smtClean="0"/>
              <a:t>2015/08/26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55F1-C8D7-4891-9B4A-1D6D0598B5E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407430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5160-D6D6-47AF-A3ED-6A0DE47D06A8}" type="datetimeFigureOut">
              <a:rPr lang="en-ZA" smtClean="0"/>
              <a:t>2015/08/26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55F1-C8D7-4891-9B4A-1D6D0598B5E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181653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5160-D6D6-47AF-A3ED-6A0DE47D06A8}" type="datetimeFigureOut">
              <a:rPr lang="en-ZA" smtClean="0"/>
              <a:t>2015/08/26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55F1-C8D7-4891-9B4A-1D6D0598B5E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384435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803BF-D0E2-401A-8B3D-93671E230258}" type="datetimeFigureOut">
              <a:rPr lang="en-ZA" smtClean="0"/>
              <a:t>2015/08/26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78524-3E1A-40B8-AB7F-22F135590B5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858171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803BF-D0E2-401A-8B3D-93671E230258}" type="datetimeFigureOut">
              <a:rPr lang="en-ZA" smtClean="0"/>
              <a:t>2015/08/26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78524-3E1A-40B8-AB7F-22F135590B5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7994983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803BF-D0E2-401A-8B3D-93671E230258}" type="datetimeFigureOut">
              <a:rPr lang="en-ZA" smtClean="0"/>
              <a:t>2015/08/26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78524-3E1A-40B8-AB7F-22F135590B5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157404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803BF-D0E2-401A-8B3D-93671E230258}" type="datetimeFigureOut">
              <a:rPr lang="en-ZA" smtClean="0"/>
              <a:t>2015/08/26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78524-3E1A-40B8-AB7F-22F135590B5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907477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803BF-D0E2-401A-8B3D-93671E230258}" type="datetimeFigureOut">
              <a:rPr lang="en-ZA" smtClean="0"/>
              <a:t>2015/08/26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78524-3E1A-40B8-AB7F-22F135590B5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02340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23ED-9412-4B3E-B479-51F7465E4159}" type="datetime1">
              <a:rPr lang="en-ZA" smtClean="0"/>
              <a:t>2015/08/26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9691232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803BF-D0E2-401A-8B3D-93671E230258}" type="datetimeFigureOut">
              <a:rPr lang="en-ZA" smtClean="0"/>
              <a:t>2015/08/26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78524-3E1A-40B8-AB7F-22F135590B5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569826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803BF-D0E2-401A-8B3D-93671E230258}" type="datetimeFigureOut">
              <a:rPr lang="en-ZA" smtClean="0"/>
              <a:t>2015/08/26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78524-3E1A-40B8-AB7F-22F135590B5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7974788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803BF-D0E2-401A-8B3D-93671E230258}" type="datetimeFigureOut">
              <a:rPr lang="en-ZA" smtClean="0"/>
              <a:t>2015/08/26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78524-3E1A-40B8-AB7F-22F135590B5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145869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803BF-D0E2-401A-8B3D-93671E230258}" type="datetimeFigureOut">
              <a:rPr lang="en-ZA" smtClean="0"/>
              <a:t>2015/08/26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78524-3E1A-40B8-AB7F-22F135590B5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358744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803BF-D0E2-401A-8B3D-93671E230258}" type="datetimeFigureOut">
              <a:rPr lang="en-ZA" smtClean="0"/>
              <a:t>2015/08/26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78524-3E1A-40B8-AB7F-22F135590B5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6231952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803BF-D0E2-401A-8B3D-93671E230258}" type="datetimeFigureOut">
              <a:rPr lang="en-ZA" smtClean="0"/>
              <a:t>2015/08/26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78524-3E1A-40B8-AB7F-22F135590B5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58138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Z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B0A62-E37C-4F90-A8C6-AE1AAAC725D8}" type="datetime1">
              <a:rPr lang="en-ZA" smtClean="0"/>
              <a:t>2015/08/26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/>
              <a:pPr/>
              <a:t>‹#›</a:t>
            </a:fld>
            <a:endParaRPr lang="en-ZA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68794" y="347663"/>
            <a:ext cx="1581150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014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Z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BBEB4-B3D0-4425-862D-3D017C59AA5A}" type="datetime1">
              <a:rPr lang="en-ZA" smtClean="0"/>
              <a:t>2015/08/26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/>
              <a:pPr/>
              <a:t>‹#›</a:t>
            </a:fld>
            <a:endParaRPr lang="en-ZA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68493" y="339725"/>
            <a:ext cx="1581150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551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972B6-81BA-4193-8EA7-48826176C510}" type="datetime1">
              <a:rPr lang="en-ZA" smtClean="0"/>
              <a:t>2015/08/26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/>
              <a:pPr/>
              <a:t>‹#›</a:t>
            </a:fld>
            <a:endParaRPr lang="en-ZA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02358" y="356393"/>
            <a:ext cx="1581150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975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B4E61-9989-4C6E-9F26-B04260B2F3F0}" type="datetime1">
              <a:rPr lang="en-ZA" smtClean="0"/>
              <a:t>2015/08/26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/>
              <a:pPr/>
              <a:t>‹#›</a:t>
            </a:fld>
            <a:endParaRPr lang="en-ZA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10825" y="351632"/>
            <a:ext cx="1581150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017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F3BD3-A52A-4492-8C3C-B6A8F79742AB}" type="datetime1">
              <a:rPr lang="en-ZA" smtClean="0"/>
              <a:t>2015/08/26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/>
              <a:pPr/>
              <a:t>‹#›</a:t>
            </a:fld>
            <a:endParaRPr lang="en-ZA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02362" y="356393"/>
            <a:ext cx="1581150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438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F329-B718-4FF6-8AFA-9BF6D79FC514}" type="datetime1">
              <a:rPr lang="en-ZA" smtClean="0"/>
              <a:t>2015/08/26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1746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Z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Z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723ED-9412-4B3E-B479-51F7465E4159}" type="datetime1">
              <a:rPr lang="en-ZA" smtClean="0"/>
              <a:t>2015/08/26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E6B96-096C-4B7F-BB82-A76007EDE823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70862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5" r:id="rId2"/>
    <p:sldLayoutId id="2147483660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45160-D6D6-47AF-A3ED-6A0DE47D06A8}" type="datetimeFigureOut">
              <a:rPr lang="en-ZA" smtClean="0"/>
              <a:t>2015/08/26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955F1-C8D7-4891-9B4A-1D6D0598B5E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53214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803BF-D0E2-401A-8B3D-93671E230258}" type="datetimeFigureOut">
              <a:rPr lang="en-ZA" smtClean="0"/>
              <a:t>2015/08/26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78524-3E1A-40B8-AB7F-22F135590B5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54907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8386" y="4636142"/>
            <a:ext cx="9144000" cy="1426728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ZA" altLang="fr-FR" sz="2400" b="1" dirty="0" smtClean="0">
                <a:solidFill>
                  <a:schemeClr val="tx2">
                    <a:lumMod val="75000"/>
                  </a:schemeClr>
                </a:solidFill>
              </a:rPr>
              <a:t>UNDP CIRDA Country Program Managers Workshop </a:t>
            </a:r>
            <a:br>
              <a:rPr lang="en-ZA" altLang="fr-FR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ZA" altLang="fr-FR" sz="2400" b="1" dirty="0" smtClean="0">
                <a:solidFill>
                  <a:schemeClr val="tx2">
                    <a:lumMod val="75000"/>
                  </a:schemeClr>
                </a:solidFill>
              </a:rPr>
              <a:t>25-27August 2015</a:t>
            </a:r>
            <a:br>
              <a:rPr lang="en-ZA" altLang="fr-FR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ZA" altLang="fr-FR" sz="2400" b="1" dirty="0" smtClean="0">
                <a:solidFill>
                  <a:schemeClr val="tx2">
                    <a:lumMod val="75000"/>
                  </a:schemeClr>
                </a:solidFill>
              </a:rPr>
              <a:t>Addis Ababa, Ethiopia </a:t>
            </a:r>
            <a:endParaRPr lang="en-ZA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9724" y="1536987"/>
            <a:ext cx="9144000" cy="2880360"/>
          </a:xfrm>
        </p:spPr>
        <p:txBody>
          <a:bodyPr>
            <a:normAutofit/>
          </a:bodyPr>
          <a:lstStyle/>
          <a:p>
            <a:endParaRPr lang="en-ZA" dirty="0"/>
          </a:p>
          <a:p>
            <a:pPr algn="just"/>
            <a:r>
              <a:rPr lang="en-ZA" sz="3500" dirty="0" smtClean="0">
                <a:latin typeface="Impact" panose="020B0806030902050204" pitchFamily="34" charset="0"/>
              </a:rPr>
              <a:t>Zambia’s </a:t>
            </a:r>
            <a:r>
              <a:rPr lang="en-ZA" sz="3500" dirty="0">
                <a:latin typeface="Impact" panose="020B0806030902050204" pitchFamily="34" charset="0"/>
              </a:rPr>
              <a:t>Experience Working with an LTA for </a:t>
            </a:r>
            <a:r>
              <a:rPr lang="en-ZA" sz="3500" dirty="0" err="1">
                <a:latin typeface="Impact" panose="020B0806030902050204" pitchFamily="34" charset="0"/>
              </a:rPr>
              <a:t>Hydromet</a:t>
            </a:r>
            <a:r>
              <a:rPr lang="en-ZA" sz="3500" dirty="0">
                <a:latin typeface="Impact" panose="020B0806030902050204" pitchFamily="34" charset="0"/>
              </a:rPr>
              <a:t> Equipment </a:t>
            </a:r>
          </a:p>
          <a:p>
            <a:r>
              <a:rPr lang="en-ZA" dirty="0"/>
              <a:t>	</a:t>
            </a:r>
          </a:p>
          <a:p>
            <a:endParaRPr lang="en-US" dirty="0" smtClean="0"/>
          </a:p>
          <a:p>
            <a:r>
              <a:rPr lang="en-ZA" b="1" i="1" dirty="0" err="1" smtClean="0">
                <a:solidFill>
                  <a:srgbClr val="FF0000"/>
                </a:solidFill>
              </a:rPr>
              <a:t>Mukufute</a:t>
            </a:r>
            <a:r>
              <a:rPr lang="en-ZA" b="1" i="1" dirty="0" smtClean="0">
                <a:solidFill>
                  <a:srgbClr val="FF0000"/>
                </a:solidFill>
              </a:rPr>
              <a:t> M Mukelabai  </a:t>
            </a:r>
            <a:r>
              <a:rPr lang="en-ZA" b="1" i="1" dirty="0">
                <a:solidFill>
                  <a:srgbClr val="FF0000"/>
                </a:solidFill>
              </a:rPr>
              <a:t>and </a:t>
            </a:r>
            <a:r>
              <a:rPr lang="en-ZA" b="1" i="1" dirty="0" err="1">
                <a:solidFill>
                  <a:srgbClr val="FF0000"/>
                </a:solidFill>
              </a:rPr>
              <a:t>Chongo</a:t>
            </a:r>
            <a:r>
              <a:rPr lang="en-ZA" b="1" i="1" dirty="0">
                <a:solidFill>
                  <a:srgbClr val="FF0000"/>
                </a:solidFill>
              </a:rPr>
              <a:t> </a:t>
            </a:r>
            <a:r>
              <a:rPr lang="en-ZA" b="1" i="1" dirty="0" err="1" smtClean="0">
                <a:solidFill>
                  <a:srgbClr val="FF0000"/>
                </a:solidFill>
              </a:rPr>
              <a:t>Simpasa</a:t>
            </a:r>
            <a:endParaRPr lang="en-ZA" b="1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/>
              <a:pPr/>
              <a:t>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152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3600" b="1" dirty="0" smtClean="0">
                <a:solidFill>
                  <a:srgbClr val="FF0000"/>
                </a:solidFill>
              </a:rPr>
              <a:t>Outline</a:t>
            </a:r>
            <a:endParaRPr lang="en-ZA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" y="1402080"/>
            <a:ext cx="11728704" cy="5279135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ZA" dirty="0" smtClean="0">
                <a:solidFill>
                  <a:srgbClr val="FF0000"/>
                </a:solidFill>
              </a:rPr>
              <a:t>Existing automatic weather stations (AWSs)</a:t>
            </a: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ZA" dirty="0" smtClean="0">
                <a:solidFill>
                  <a:srgbClr val="FF0000"/>
                </a:solidFill>
              </a:rPr>
              <a:t>Standardization of AWSs</a:t>
            </a: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ZA" dirty="0" smtClean="0">
                <a:solidFill>
                  <a:srgbClr val="FF0000"/>
                </a:solidFill>
              </a:rPr>
              <a:t>Procurement process</a:t>
            </a: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ZA" dirty="0" smtClean="0">
                <a:solidFill>
                  <a:srgbClr val="FF0000"/>
                </a:solidFill>
              </a:rPr>
              <a:t>Use of LTA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/>
              <a:pPr/>
              <a:t>2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56412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smtClean="0">
                <a:solidFill>
                  <a:srgbClr val="FF0000"/>
                </a:solidFill>
              </a:rPr>
              <a:t>Makes of AWSs at ZMD stations</a:t>
            </a:r>
            <a:endParaRPr lang="en-ZA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/>
              <a:pPr/>
              <a:t>3</a:t>
            </a:fld>
            <a:endParaRPr lang="en-ZA"/>
          </a:p>
        </p:txBody>
      </p:sp>
      <p:pic>
        <p:nvPicPr>
          <p:cNvPr id="1026" name="Picture 2" descr="C:\Users\nyambe\Downloads\sioma aft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887" y="1443383"/>
            <a:ext cx="3539158" cy="4718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http://www.sasscalweathernet.org/images_weather/Lusaka_University_of_Zambia_w200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65096" y="1443383"/>
            <a:ext cx="2929765" cy="4718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128591" y="1848678"/>
            <a:ext cx="308113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ZA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observation network has a total of 31 AWSs</a:t>
            </a:r>
            <a:endParaRPr lang="en-ZA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06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782" y="457200"/>
            <a:ext cx="10515600" cy="1067146"/>
          </a:xfrm>
        </p:spPr>
        <p:txBody>
          <a:bodyPr>
            <a:normAutofit fontScale="90000"/>
          </a:bodyPr>
          <a:lstStyle/>
          <a:p>
            <a:pPr>
              <a:lnSpc>
                <a:spcPct val="200000"/>
              </a:lnSpc>
            </a:pPr>
            <a:r>
              <a:rPr lang="en-Z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STANDARDIZATION OF AWSS</a:t>
            </a:r>
            <a:endParaRPr lang="en-ZA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470" y="1918385"/>
            <a:ext cx="10177670" cy="4581806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34000"/>
              </a:lnSpc>
              <a:buFont typeface="Wingdings" panose="05000000000000000000" pitchFamily="2" charset="2"/>
              <a:buChar char="v"/>
            </a:pPr>
            <a:r>
              <a:rPr lang="en-Z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first set of AWSs ZMD acquired were from DELTA T (8) – had no </a:t>
            </a:r>
            <a:r>
              <a:rPr lang="en-Z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Remote Telemetry </a:t>
            </a:r>
            <a:r>
              <a:rPr lang="en-Z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Units (RTU)</a:t>
            </a:r>
          </a:p>
          <a:p>
            <a:pPr algn="just">
              <a:lnSpc>
                <a:spcPct val="134000"/>
              </a:lnSpc>
              <a:buFont typeface="Wingdings" panose="05000000000000000000" pitchFamily="2" charset="2"/>
              <a:buChar char="v"/>
            </a:pPr>
            <a:r>
              <a:rPr lang="en-Z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ADCON (23) with </a:t>
            </a:r>
            <a:r>
              <a:rPr lang="en-Z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Remote Telemetry </a:t>
            </a:r>
            <a:r>
              <a:rPr lang="en-Z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</a:t>
            </a:r>
          </a:p>
          <a:p>
            <a:pPr algn="just">
              <a:lnSpc>
                <a:spcPct val="134000"/>
              </a:lnSpc>
              <a:buFont typeface="Wingdings" panose="05000000000000000000" pitchFamily="2" charset="2"/>
              <a:buChar char="v"/>
            </a:pPr>
            <a:r>
              <a:rPr lang="en-Z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challenges to have all AWSs automatically send data in real time – to one base station prompted ZMD to standardize its network of AWSs</a:t>
            </a:r>
          </a:p>
          <a:p>
            <a:pPr>
              <a:lnSpc>
                <a:spcPct val="134000"/>
              </a:lnSpc>
            </a:pPr>
            <a:endParaRPr lang="en-ZA" dirty="0" smtClean="0"/>
          </a:p>
          <a:p>
            <a:pPr>
              <a:lnSpc>
                <a:spcPct val="134000"/>
              </a:lnSpc>
            </a:pP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/>
              <a:pPr/>
              <a:t>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4575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ZA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ADCON AFTER SELL SERVICES</a:t>
            </a:r>
            <a:endParaRPr lang="en-ZA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597887" cy="3978827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Z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Training</a:t>
            </a:r>
            <a:endParaRPr lang="en-Z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Z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Installation</a:t>
            </a:r>
            <a:endParaRPr lang="en-Z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Z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Monitoring</a:t>
            </a:r>
            <a:endParaRPr lang="en-Z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Z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 time data display on google earth map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/>
              <a:pPr/>
              <a:t>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0413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PROCUREMENT CONDITIONS</a:t>
            </a:r>
            <a:endParaRPr lang="en-Z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lnSpcReduction="10000"/>
          </a:bodyPr>
          <a:lstStyle/>
          <a:p>
            <a:r>
              <a:rPr lang="en-ZA" dirty="0" smtClean="0"/>
              <a:t>Ensure LTA is still valid</a:t>
            </a:r>
          </a:p>
          <a:p>
            <a:r>
              <a:rPr lang="en-ZA" dirty="0" smtClean="0"/>
              <a:t>Ensure the originating Agency that set up the LTA permits its use by another Agency</a:t>
            </a:r>
          </a:p>
          <a:p>
            <a:r>
              <a:rPr lang="en-ZA" dirty="0" smtClean="0"/>
              <a:t>The vendor has demonstrated performance under the LTA</a:t>
            </a:r>
          </a:p>
          <a:p>
            <a:r>
              <a:rPr lang="en-ZA" dirty="0" smtClean="0"/>
              <a:t>Ensure specification and quantities are prepared and cleared for vendor to facilitate quotation</a:t>
            </a:r>
          </a:p>
          <a:p>
            <a:r>
              <a:rPr lang="en-ZA" dirty="0" smtClean="0"/>
              <a:t>Purchase order issued to the supplier for goods under the LTA</a:t>
            </a:r>
          </a:p>
          <a:p>
            <a:r>
              <a:rPr lang="en-ZA" dirty="0" smtClean="0"/>
              <a:t>Invoice received, goods delivered &amp; checked for compliance and payment is made </a:t>
            </a: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/>
              <a:pPr/>
              <a:t>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8053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Advantage using LTA </a:t>
            </a:r>
            <a:endParaRPr lang="en-ZA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/>
              <a:pPr/>
              <a:t>7</a:t>
            </a:fld>
            <a:endParaRPr lang="en-ZA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Z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Shortened procurement procedures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Z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Standardization of the weather observation network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Z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quality and technical standards met across the network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Z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Same types of spares</a:t>
            </a:r>
          </a:p>
          <a:p>
            <a:pPr lvl="1"/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72737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</TotalTime>
  <Words>226</Words>
  <Application>Microsoft Office PowerPoint</Application>
  <PresentationFormat>Custom</PresentationFormat>
  <Paragraphs>43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Office Theme</vt:lpstr>
      <vt:lpstr>Custom Design</vt:lpstr>
      <vt:lpstr>1_Custom Design</vt:lpstr>
      <vt:lpstr>UNDP CIRDA Country Program Managers Workshop  25-27August 2015 Addis Ababa, Ethiopia </vt:lpstr>
      <vt:lpstr>Outline</vt:lpstr>
      <vt:lpstr>Makes of AWSs at ZMD stations</vt:lpstr>
      <vt:lpstr>STANDARDIZATION OF AWSS</vt:lpstr>
      <vt:lpstr>ADCON AFTER SELL SERVICES</vt:lpstr>
      <vt:lpstr>PROCUREMENT CONDITIONS</vt:lpstr>
      <vt:lpstr>Advantage using LTA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UNDP CIRDA Country Program Managers Workshop  25-27August 2015 Addis Ababa, Ethiopia</dc:title>
  <dc:creator>Georgie George</dc:creator>
  <cp:lastModifiedBy>Mukelabai</cp:lastModifiedBy>
  <cp:revision>36</cp:revision>
  <dcterms:created xsi:type="dcterms:W3CDTF">2015-08-10T16:51:50Z</dcterms:created>
  <dcterms:modified xsi:type="dcterms:W3CDTF">2015-08-26T08:04:43Z</dcterms:modified>
</cp:coreProperties>
</file>