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6" r:id="rId1"/>
  </p:sldMasterIdLst>
  <p:notesMasterIdLst>
    <p:notesMasterId r:id="rId31"/>
  </p:notesMasterIdLst>
  <p:handoutMasterIdLst>
    <p:handoutMasterId r:id="rId32"/>
  </p:handoutMasterIdLst>
  <p:sldIdLst>
    <p:sldId id="256" r:id="rId2"/>
    <p:sldId id="341" r:id="rId3"/>
    <p:sldId id="409" r:id="rId4"/>
    <p:sldId id="399" r:id="rId5"/>
    <p:sldId id="386" r:id="rId6"/>
    <p:sldId id="384" r:id="rId7"/>
    <p:sldId id="326" r:id="rId8"/>
    <p:sldId id="352" r:id="rId9"/>
    <p:sldId id="406" r:id="rId10"/>
    <p:sldId id="418" r:id="rId11"/>
    <p:sldId id="432" r:id="rId12"/>
    <p:sldId id="407" r:id="rId13"/>
    <p:sldId id="389" r:id="rId14"/>
    <p:sldId id="392" r:id="rId15"/>
    <p:sldId id="393" r:id="rId16"/>
    <p:sldId id="395" r:id="rId17"/>
    <p:sldId id="400" r:id="rId18"/>
    <p:sldId id="396" r:id="rId19"/>
    <p:sldId id="416" r:id="rId20"/>
    <p:sldId id="417" r:id="rId21"/>
    <p:sldId id="419" r:id="rId22"/>
    <p:sldId id="420" r:id="rId23"/>
    <p:sldId id="422" r:id="rId24"/>
    <p:sldId id="434" r:id="rId25"/>
    <p:sldId id="435" r:id="rId26"/>
    <p:sldId id="375" r:id="rId27"/>
    <p:sldId id="425" r:id="rId28"/>
    <p:sldId id="338" r:id="rId29"/>
    <p:sldId id="318" r:id="rId30"/>
  </p:sldIdLst>
  <p:sldSz cx="9144000" cy="6858000" type="screen4x3"/>
  <p:notesSz cx="6805613" cy="9944100"/>
  <p:defaultTex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32">
          <p15:clr>
            <a:srgbClr val="A4A3A4"/>
          </p15:clr>
        </p15:guide>
        <p15:guide id="2" pos="2143">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000099"/>
    <a:srgbClr val="003399"/>
    <a:srgbClr val="006699"/>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159" autoAdjust="0"/>
    <p:restoredTop sz="94470" autoAdjust="0"/>
  </p:normalViewPr>
  <p:slideViewPr>
    <p:cSldViewPr>
      <p:cViewPr varScale="1">
        <p:scale>
          <a:sx n="106" d="100"/>
          <a:sy n="106" d="100"/>
        </p:scale>
        <p:origin x="2058" y="108"/>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varScale="1">
      <p:scale>
        <a:sx n="1" d="1"/>
        <a:sy n="1" d="1"/>
      </p:scale>
      <p:origin x="0" y="-2587"/>
    </p:cViewPr>
  </p:sorterViewPr>
  <p:notesViewPr>
    <p:cSldViewPr>
      <p:cViewPr varScale="1">
        <p:scale>
          <a:sx n="85" d="100"/>
          <a:sy n="85" d="100"/>
        </p:scale>
        <p:origin x="-1986" y="-78"/>
      </p:cViewPr>
      <p:guideLst>
        <p:guide orient="horz" pos="3132"/>
        <p:guide pos="2143"/>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_rels/viewProps.xml.rels><?xml version="1.0" encoding="UTF-8" standalone="yes"?>
<Relationships xmlns="http://schemas.openxmlformats.org/package/2006/relationships"><Relationship Id="rId1"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image" Target="../media/image14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9395" cy="496547"/>
          </a:xfrm>
          <a:prstGeom prst="rect">
            <a:avLst/>
          </a:prstGeom>
        </p:spPr>
        <p:txBody>
          <a:bodyPr vert="horz" wrap="square" lIns="95735" tIns="47867" rIns="95735" bIns="47867" numCol="1" anchor="t" anchorCtr="0" compatLnSpc="1">
            <a:prstTxWarp prst="textNoShape">
              <a:avLst/>
            </a:prstTxWarp>
          </a:bodyPr>
          <a:lstStyle>
            <a:lvl1pPr>
              <a:defRPr sz="1300">
                <a:latin typeface="Arial" charset="0"/>
                <a:cs typeface="Arial" charset="0"/>
              </a:defRPr>
            </a:lvl1pPr>
          </a:lstStyle>
          <a:p>
            <a:pPr>
              <a:defRPr/>
            </a:pPr>
            <a:endParaRPr lang="en-US"/>
          </a:p>
        </p:txBody>
      </p:sp>
      <p:sp>
        <p:nvSpPr>
          <p:cNvPr id="3" name="Date Placeholder 2"/>
          <p:cNvSpPr>
            <a:spLocks noGrp="1"/>
          </p:cNvSpPr>
          <p:nvPr>
            <p:ph type="dt" sz="quarter" idx="1"/>
          </p:nvPr>
        </p:nvSpPr>
        <p:spPr>
          <a:xfrm>
            <a:off x="3854742" y="1"/>
            <a:ext cx="2949395" cy="496547"/>
          </a:xfrm>
          <a:prstGeom prst="rect">
            <a:avLst/>
          </a:prstGeom>
        </p:spPr>
        <p:txBody>
          <a:bodyPr vert="horz" wrap="square" lIns="95735" tIns="47867" rIns="95735" bIns="47867" numCol="1" anchor="t" anchorCtr="0" compatLnSpc="1">
            <a:prstTxWarp prst="textNoShape">
              <a:avLst/>
            </a:prstTxWarp>
          </a:bodyPr>
          <a:lstStyle>
            <a:lvl1pPr algn="r">
              <a:defRPr sz="1300">
                <a:latin typeface="Arial" charset="0"/>
                <a:cs typeface="Arial" charset="0"/>
              </a:defRPr>
            </a:lvl1pPr>
          </a:lstStyle>
          <a:p>
            <a:pPr>
              <a:defRPr/>
            </a:pPr>
            <a:fld id="{587932B1-A9BC-4C53-B818-E9242F4A2199}" type="datetimeFigureOut">
              <a:rPr lang="en-US"/>
              <a:pPr>
                <a:defRPr/>
              </a:pPr>
              <a:t>3/15/2016</a:t>
            </a:fld>
            <a:endParaRPr lang="en-US"/>
          </a:p>
        </p:txBody>
      </p:sp>
      <p:sp>
        <p:nvSpPr>
          <p:cNvPr id="4" name="Footer Placeholder 3"/>
          <p:cNvSpPr>
            <a:spLocks noGrp="1"/>
          </p:cNvSpPr>
          <p:nvPr>
            <p:ph type="ftr" sz="quarter" idx="2"/>
          </p:nvPr>
        </p:nvSpPr>
        <p:spPr>
          <a:xfrm>
            <a:off x="0" y="9445910"/>
            <a:ext cx="2949395" cy="496547"/>
          </a:xfrm>
          <a:prstGeom prst="rect">
            <a:avLst/>
          </a:prstGeom>
        </p:spPr>
        <p:txBody>
          <a:bodyPr vert="horz" wrap="square" lIns="95735" tIns="47867" rIns="95735" bIns="47867" numCol="1" anchor="b" anchorCtr="0" compatLnSpc="1">
            <a:prstTxWarp prst="textNoShape">
              <a:avLst/>
            </a:prstTxWarp>
          </a:bodyPr>
          <a:lstStyle>
            <a:lvl1pPr>
              <a:defRPr sz="1300">
                <a:latin typeface="Arial" charset="0"/>
                <a:cs typeface="Arial" charset="0"/>
              </a:defRPr>
            </a:lvl1pPr>
          </a:lstStyle>
          <a:p>
            <a:pPr>
              <a:defRPr/>
            </a:pPr>
            <a:endParaRPr lang="en-US"/>
          </a:p>
        </p:txBody>
      </p:sp>
      <p:sp>
        <p:nvSpPr>
          <p:cNvPr id="5" name="Slide Number Placeholder 4"/>
          <p:cNvSpPr>
            <a:spLocks noGrp="1"/>
          </p:cNvSpPr>
          <p:nvPr>
            <p:ph type="sldNum" sz="quarter" idx="3"/>
          </p:nvPr>
        </p:nvSpPr>
        <p:spPr>
          <a:xfrm>
            <a:off x="3854742" y="9445910"/>
            <a:ext cx="2949395" cy="496547"/>
          </a:xfrm>
          <a:prstGeom prst="rect">
            <a:avLst/>
          </a:prstGeom>
        </p:spPr>
        <p:txBody>
          <a:bodyPr vert="horz" wrap="square" lIns="95735" tIns="47867" rIns="95735" bIns="47867" numCol="1" anchor="b" anchorCtr="0" compatLnSpc="1">
            <a:prstTxWarp prst="textNoShape">
              <a:avLst/>
            </a:prstTxWarp>
          </a:bodyPr>
          <a:lstStyle>
            <a:lvl1pPr algn="r">
              <a:defRPr sz="1300">
                <a:latin typeface="Arial" charset="0"/>
                <a:cs typeface="Arial" charset="0"/>
              </a:defRPr>
            </a:lvl1pPr>
          </a:lstStyle>
          <a:p>
            <a:pPr>
              <a:defRPr/>
            </a:pPr>
            <a:fld id="{CD39A1DA-D8F6-43E9-8877-8D904D953776}" type="slidenum">
              <a:rPr lang="en-US"/>
              <a:pPr>
                <a:defRPr/>
              </a:pPr>
              <a:t>‹nr.›</a:t>
            </a:fld>
            <a:endParaRPr lang="en-US"/>
          </a:p>
        </p:txBody>
      </p:sp>
    </p:spTree>
    <p:extLst>
      <p:ext uri="{BB962C8B-B14F-4D97-AF65-F5344CB8AC3E}">
        <p14:creationId xmlns:p14="http://schemas.microsoft.com/office/powerpoint/2010/main" val="10991340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1"/>
            <a:ext cx="2949395" cy="496547"/>
          </a:xfrm>
          <a:prstGeom prst="rect">
            <a:avLst/>
          </a:prstGeom>
          <a:noFill/>
          <a:ln w="9525">
            <a:noFill/>
            <a:miter lim="800000"/>
            <a:headEnd/>
            <a:tailEnd/>
          </a:ln>
          <a:effectLst/>
        </p:spPr>
        <p:txBody>
          <a:bodyPr vert="horz" wrap="square" lIns="95735" tIns="47867" rIns="95735" bIns="47867" numCol="1" anchor="t" anchorCtr="0" compatLnSpc="1">
            <a:prstTxWarp prst="textNoShape">
              <a:avLst/>
            </a:prstTxWarp>
          </a:bodyPr>
          <a:lstStyle>
            <a:lvl1pPr>
              <a:defRPr sz="1300">
                <a:latin typeface="Arial" charset="0"/>
                <a:cs typeface="Arial" charset="0"/>
              </a:defRPr>
            </a:lvl1pPr>
          </a:lstStyle>
          <a:p>
            <a:pPr>
              <a:defRPr/>
            </a:pPr>
            <a:endParaRPr lang="en-US"/>
          </a:p>
        </p:txBody>
      </p:sp>
      <p:sp>
        <p:nvSpPr>
          <p:cNvPr id="3075" name="Rectangle 3"/>
          <p:cNvSpPr>
            <a:spLocks noGrp="1" noChangeArrowheads="1"/>
          </p:cNvSpPr>
          <p:nvPr>
            <p:ph type="dt" idx="1"/>
          </p:nvPr>
        </p:nvSpPr>
        <p:spPr bwMode="auto">
          <a:xfrm>
            <a:off x="3854742" y="1"/>
            <a:ext cx="2949395" cy="496547"/>
          </a:xfrm>
          <a:prstGeom prst="rect">
            <a:avLst/>
          </a:prstGeom>
          <a:noFill/>
          <a:ln w="9525">
            <a:noFill/>
            <a:miter lim="800000"/>
            <a:headEnd/>
            <a:tailEnd/>
          </a:ln>
          <a:effectLst/>
        </p:spPr>
        <p:txBody>
          <a:bodyPr vert="horz" wrap="square" lIns="95735" tIns="47867" rIns="95735" bIns="47867" numCol="1" anchor="t" anchorCtr="0" compatLnSpc="1">
            <a:prstTxWarp prst="textNoShape">
              <a:avLst/>
            </a:prstTxWarp>
          </a:bodyPr>
          <a:lstStyle>
            <a:lvl1pPr algn="r">
              <a:defRPr sz="1300">
                <a:latin typeface="Arial" charset="0"/>
                <a:cs typeface="Arial" charset="0"/>
              </a:defRPr>
            </a:lvl1pPr>
          </a:lstStyle>
          <a:p>
            <a:pPr>
              <a:defRPr/>
            </a:pPr>
            <a:endParaRPr lang="en-US"/>
          </a:p>
        </p:txBody>
      </p:sp>
      <p:sp>
        <p:nvSpPr>
          <p:cNvPr id="33796" name="Rectangle 4"/>
          <p:cNvSpPr>
            <a:spLocks noGrp="1" noRot="1" noChangeAspect="1" noChangeArrowheads="1" noTextEdit="1"/>
          </p:cNvSpPr>
          <p:nvPr>
            <p:ph type="sldImg" idx="2"/>
          </p:nvPr>
        </p:nvSpPr>
        <p:spPr bwMode="auto">
          <a:xfrm>
            <a:off x="919163" y="746125"/>
            <a:ext cx="4967287" cy="3727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680857" y="4722133"/>
            <a:ext cx="5445376" cy="4475503"/>
          </a:xfrm>
          <a:prstGeom prst="rect">
            <a:avLst/>
          </a:prstGeom>
          <a:noFill/>
          <a:ln w="9525">
            <a:noFill/>
            <a:miter lim="800000"/>
            <a:headEnd/>
            <a:tailEnd/>
          </a:ln>
          <a:effectLst/>
        </p:spPr>
        <p:txBody>
          <a:bodyPr vert="horz" wrap="square" lIns="95735" tIns="47867" rIns="95735" bIns="47867" numCol="1" anchor="t" anchorCtr="0" compatLnSpc="1">
            <a:prstTxWarp prst="textNoShape">
              <a:avLst/>
            </a:prstTxWarp>
          </a:bodyPr>
          <a:lstStyle/>
          <a:p>
            <a:pPr lvl="0"/>
            <a:r>
              <a:rPr lang="nl-NL" noProof="0" smtClean="0"/>
              <a:t>Klik om de opmaakprofielen van de modeltekst te bewerken</a:t>
            </a:r>
          </a:p>
          <a:p>
            <a:pPr lvl="1"/>
            <a:r>
              <a:rPr lang="nl-NL" noProof="0" smtClean="0"/>
              <a:t>Tweede niveau</a:t>
            </a:r>
          </a:p>
          <a:p>
            <a:pPr lvl="2"/>
            <a:r>
              <a:rPr lang="nl-NL" noProof="0" smtClean="0"/>
              <a:t>Derde niveau</a:t>
            </a:r>
          </a:p>
          <a:p>
            <a:pPr lvl="3"/>
            <a:r>
              <a:rPr lang="nl-NL" noProof="0" smtClean="0"/>
              <a:t>Vierde niveau</a:t>
            </a:r>
          </a:p>
          <a:p>
            <a:pPr lvl="4"/>
            <a:r>
              <a:rPr lang="nl-NL" noProof="0" smtClean="0"/>
              <a:t>Vijfde niveau</a:t>
            </a:r>
          </a:p>
        </p:txBody>
      </p:sp>
      <p:sp>
        <p:nvSpPr>
          <p:cNvPr id="3078" name="Rectangle 6"/>
          <p:cNvSpPr>
            <a:spLocks noGrp="1" noChangeArrowheads="1"/>
          </p:cNvSpPr>
          <p:nvPr>
            <p:ph type="ftr" sz="quarter" idx="4"/>
          </p:nvPr>
        </p:nvSpPr>
        <p:spPr bwMode="auto">
          <a:xfrm>
            <a:off x="0" y="9445910"/>
            <a:ext cx="2949395" cy="496547"/>
          </a:xfrm>
          <a:prstGeom prst="rect">
            <a:avLst/>
          </a:prstGeom>
          <a:noFill/>
          <a:ln w="9525">
            <a:noFill/>
            <a:miter lim="800000"/>
            <a:headEnd/>
            <a:tailEnd/>
          </a:ln>
          <a:effectLst/>
        </p:spPr>
        <p:txBody>
          <a:bodyPr vert="horz" wrap="square" lIns="95735" tIns="47867" rIns="95735" bIns="47867" numCol="1" anchor="b" anchorCtr="0" compatLnSpc="1">
            <a:prstTxWarp prst="textNoShape">
              <a:avLst/>
            </a:prstTxWarp>
          </a:bodyPr>
          <a:lstStyle>
            <a:lvl1pPr>
              <a:defRPr sz="1300">
                <a:latin typeface="Arial" charset="0"/>
                <a:cs typeface="Arial" charset="0"/>
              </a:defRPr>
            </a:lvl1pPr>
          </a:lstStyle>
          <a:p>
            <a:pPr>
              <a:defRPr/>
            </a:pPr>
            <a:endParaRPr lang="en-US"/>
          </a:p>
        </p:txBody>
      </p:sp>
      <p:sp>
        <p:nvSpPr>
          <p:cNvPr id="3079" name="Rectangle 7"/>
          <p:cNvSpPr>
            <a:spLocks noGrp="1" noChangeArrowheads="1"/>
          </p:cNvSpPr>
          <p:nvPr>
            <p:ph type="sldNum" sz="quarter" idx="5"/>
          </p:nvPr>
        </p:nvSpPr>
        <p:spPr bwMode="auto">
          <a:xfrm>
            <a:off x="3854742" y="9445910"/>
            <a:ext cx="2949395" cy="496547"/>
          </a:xfrm>
          <a:prstGeom prst="rect">
            <a:avLst/>
          </a:prstGeom>
          <a:noFill/>
          <a:ln w="9525">
            <a:noFill/>
            <a:miter lim="800000"/>
            <a:headEnd/>
            <a:tailEnd/>
          </a:ln>
          <a:effectLst/>
        </p:spPr>
        <p:txBody>
          <a:bodyPr vert="horz" wrap="square" lIns="95735" tIns="47867" rIns="95735" bIns="47867" numCol="1" anchor="b" anchorCtr="0" compatLnSpc="1">
            <a:prstTxWarp prst="textNoShape">
              <a:avLst/>
            </a:prstTxWarp>
          </a:bodyPr>
          <a:lstStyle>
            <a:lvl1pPr algn="r">
              <a:defRPr sz="1300">
                <a:latin typeface="Arial" charset="0"/>
                <a:cs typeface="Arial" charset="0"/>
              </a:defRPr>
            </a:lvl1pPr>
          </a:lstStyle>
          <a:p>
            <a:pPr>
              <a:defRPr/>
            </a:pPr>
            <a:fld id="{53B93589-D9C6-4412-B549-FA92B278EE69}" type="slidenum">
              <a:rPr lang="nl-NL"/>
              <a:pPr>
                <a:defRPr/>
              </a:pPr>
              <a:t>‹nr.›</a:t>
            </a:fld>
            <a:endParaRPr lang="nl-NL"/>
          </a:p>
        </p:txBody>
      </p:sp>
    </p:spTree>
    <p:extLst>
      <p:ext uri="{BB962C8B-B14F-4D97-AF65-F5344CB8AC3E}">
        <p14:creationId xmlns:p14="http://schemas.microsoft.com/office/powerpoint/2010/main" val="7646744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xfrm>
            <a:off x="1082675" y="866775"/>
            <a:ext cx="4646613" cy="3486150"/>
          </a:xfrm>
          <a:ln/>
        </p:spPr>
      </p:sp>
      <p:sp>
        <p:nvSpPr>
          <p:cNvPr id="34819" name="Rectangle 3"/>
          <p:cNvSpPr>
            <a:spLocks noGrp="1" noChangeArrowheads="1"/>
          </p:cNvSpPr>
          <p:nvPr>
            <p:ph type="body" idx="1"/>
          </p:nvPr>
        </p:nvSpPr>
        <p:spPr>
          <a:xfrm>
            <a:off x="908302" y="4725421"/>
            <a:ext cx="4989011" cy="447221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extLst>
      <p:ext uri="{BB962C8B-B14F-4D97-AF65-F5344CB8AC3E}">
        <p14:creationId xmlns:p14="http://schemas.microsoft.com/office/powerpoint/2010/main" val="13853679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A98794-E72A-4CB3-8FFF-ADABB8C5E752}" type="slidenum">
              <a:rPr lang="en-US"/>
              <a:pPr/>
              <a:t>5</a:t>
            </a:fld>
            <a:endParaRPr lang="en-US"/>
          </a:p>
        </p:txBody>
      </p:sp>
      <p:sp>
        <p:nvSpPr>
          <p:cNvPr id="24578" name="Rectangle 2"/>
          <p:cNvSpPr>
            <a:spLocks noGrp="1" noRot="1" noChangeAspect="1" noChangeArrowheads="1" noTextEdit="1"/>
          </p:cNvSpPr>
          <p:nvPr>
            <p:ph type="sldImg"/>
          </p:nvPr>
        </p:nvSpPr>
        <p:spPr>
          <a:xfrm>
            <a:off x="1077913" y="866775"/>
            <a:ext cx="4649787" cy="3487738"/>
          </a:xfrm>
          <a:ln/>
        </p:spPr>
      </p:sp>
      <p:sp>
        <p:nvSpPr>
          <p:cNvPr id="24579" name="Rectangle 3"/>
          <p:cNvSpPr>
            <a:spLocks noGrp="1" noChangeArrowheads="1"/>
          </p:cNvSpPr>
          <p:nvPr>
            <p:ph type="body" idx="1"/>
          </p:nvPr>
        </p:nvSpPr>
        <p:spPr>
          <a:xfrm>
            <a:off x="908351" y="4723790"/>
            <a:ext cx="4988913" cy="4472106"/>
          </a:xfrm>
        </p:spPr>
        <p:txBody>
          <a:bodyPr/>
          <a:lstStyle/>
          <a:p>
            <a:r>
              <a:rPr lang="en-GB"/>
              <a:t>ITC: </a:t>
            </a:r>
          </a:p>
          <a:p>
            <a:r>
              <a:rPr lang="en-GB"/>
              <a:t>Hotbird 6 Ku band (Europe)</a:t>
            </a:r>
          </a:p>
          <a:p>
            <a:r>
              <a:rPr lang="en-GB"/>
              <a:t>Atlantic bird C band (Africa): large dish</a:t>
            </a:r>
          </a:p>
        </p:txBody>
      </p:sp>
    </p:spTree>
    <p:extLst>
      <p:ext uri="{BB962C8B-B14F-4D97-AF65-F5344CB8AC3E}">
        <p14:creationId xmlns:p14="http://schemas.microsoft.com/office/powerpoint/2010/main" val="4228648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xfrm>
            <a:off x="917575" y="746125"/>
            <a:ext cx="4970463" cy="3729038"/>
          </a:xfrm>
          <a:ln/>
        </p:spPr>
      </p:sp>
      <p:sp>
        <p:nvSpPr>
          <p:cNvPr id="70659" name="Rectangle 3"/>
          <p:cNvSpPr>
            <a:spLocks noGrp="1" noChangeArrowheads="1"/>
          </p:cNvSpPr>
          <p:nvPr>
            <p:ph type="body" idx="1"/>
          </p:nvPr>
        </p:nvSpPr>
        <p:spPr>
          <a:xfrm>
            <a:off x="680857" y="4725421"/>
            <a:ext cx="5443900" cy="4472214"/>
          </a:xfrm>
          <a:noFill/>
        </p:spPr>
        <p:txBody>
          <a:bodyPr/>
          <a:lstStyle/>
          <a:p>
            <a:endParaRPr lang="en-US" dirty="0" smtClean="0"/>
          </a:p>
        </p:txBody>
      </p:sp>
    </p:spTree>
    <p:extLst>
      <p:ext uri="{BB962C8B-B14F-4D97-AF65-F5344CB8AC3E}">
        <p14:creationId xmlns:p14="http://schemas.microsoft.com/office/powerpoint/2010/main" val="3129486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xfrm>
            <a:off x="917575" y="746125"/>
            <a:ext cx="4970463" cy="3729038"/>
          </a:xfrm>
          <a:ln/>
        </p:spPr>
      </p:sp>
      <p:sp>
        <p:nvSpPr>
          <p:cNvPr id="51203" name="Rectangle 3"/>
          <p:cNvSpPr>
            <a:spLocks noGrp="1" noChangeArrowheads="1"/>
          </p:cNvSpPr>
          <p:nvPr>
            <p:ph type="body" idx="1"/>
          </p:nvPr>
        </p:nvSpPr>
        <p:spPr>
          <a:xfrm>
            <a:off x="680857" y="4725421"/>
            <a:ext cx="5443900" cy="4472214"/>
          </a:xfrm>
          <a:noFill/>
        </p:spPr>
        <p:txBody>
          <a:bodyPr/>
          <a:lstStyle/>
          <a:p>
            <a:endParaRPr lang="en-US" smtClean="0"/>
          </a:p>
        </p:txBody>
      </p:sp>
    </p:spTree>
    <p:extLst>
      <p:ext uri="{BB962C8B-B14F-4D97-AF65-F5344CB8AC3E}">
        <p14:creationId xmlns:p14="http://schemas.microsoft.com/office/powerpoint/2010/main" val="11771054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xfrm>
            <a:off x="917575" y="746125"/>
            <a:ext cx="4970463" cy="3729038"/>
          </a:xfrm>
          <a:ln/>
        </p:spPr>
      </p:sp>
      <p:sp>
        <p:nvSpPr>
          <p:cNvPr id="53251" name="Rectangle 3"/>
          <p:cNvSpPr>
            <a:spLocks noGrp="1" noChangeArrowheads="1"/>
          </p:cNvSpPr>
          <p:nvPr>
            <p:ph type="body" idx="1"/>
          </p:nvPr>
        </p:nvSpPr>
        <p:spPr>
          <a:xfrm>
            <a:off x="680857" y="4725421"/>
            <a:ext cx="5443900" cy="4472214"/>
          </a:xfrm>
          <a:noFill/>
        </p:spPr>
        <p:txBody>
          <a:bodyPr/>
          <a:lstStyle/>
          <a:p>
            <a:endParaRPr lang="en-US" smtClean="0"/>
          </a:p>
        </p:txBody>
      </p:sp>
    </p:spTree>
    <p:extLst>
      <p:ext uri="{BB962C8B-B14F-4D97-AF65-F5344CB8AC3E}">
        <p14:creationId xmlns:p14="http://schemas.microsoft.com/office/powerpoint/2010/main" val="2272767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3B93589-D9C6-4412-B549-FA92B278EE69}" type="slidenum">
              <a:rPr lang="nl-NL" smtClean="0"/>
              <a:pPr>
                <a:defRPr/>
              </a:pPr>
              <a:t>20</a:t>
            </a:fld>
            <a:endParaRPr lang="nl-NL"/>
          </a:p>
        </p:txBody>
      </p:sp>
    </p:spTree>
    <p:extLst>
      <p:ext uri="{BB962C8B-B14F-4D97-AF65-F5344CB8AC3E}">
        <p14:creationId xmlns:p14="http://schemas.microsoft.com/office/powerpoint/2010/main" val="34915578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7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398D75CC-7772-4600-8FE7-F8F6B6FE1D16}" type="slidenum">
              <a:rPr lang="nl-NL" smtClean="0"/>
              <a:pPr eaLnBrk="1" hangingPunct="1"/>
              <a:t>21</a:t>
            </a:fld>
            <a:endParaRPr lang="nl-NL" smtClean="0"/>
          </a:p>
        </p:txBody>
      </p:sp>
    </p:spTree>
    <p:extLst>
      <p:ext uri="{BB962C8B-B14F-4D97-AF65-F5344CB8AC3E}">
        <p14:creationId xmlns:p14="http://schemas.microsoft.com/office/powerpoint/2010/main" val="2836600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3B93589-D9C6-4412-B549-FA92B278EE69}" type="slidenum">
              <a:rPr lang="nl-NL" smtClean="0"/>
              <a:pPr>
                <a:defRPr/>
              </a:pPr>
              <a:t>23</a:t>
            </a:fld>
            <a:endParaRPr lang="nl-NL"/>
          </a:p>
        </p:txBody>
      </p:sp>
    </p:spTree>
    <p:extLst>
      <p:ext uri="{BB962C8B-B14F-4D97-AF65-F5344CB8AC3E}">
        <p14:creationId xmlns:p14="http://schemas.microsoft.com/office/powerpoint/2010/main" val="16555095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xfrm>
            <a:off x="920750" y="746125"/>
            <a:ext cx="4968875" cy="3727450"/>
          </a:xfrm>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11955042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wmf"/><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1">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1328644" y="2177330"/>
            <a:ext cx="6786562" cy="1470025"/>
          </a:xfrm>
          <a:prstGeom prst="rect">
            <a:avLst/>
          </a:prstGeom>
        </p:spPr>
        <p:txBody>
          <a:bodyPr lIns="0" anchor="b" anchorCtr="0"/>
          <a:lstStyle>
            <a:lvl1pPr>
              <a:lnSpc>
                <a:spcPts val="2500"/>
              </a:lnSpc>
              <a:defRPr cap="all" baseline="0">
                <a:solidFill>
                  <a:schemeClr val="bg1"/>
                </a:solidFill>
              </a:defRPr>
            </a:lvl1pPr>
          </a:lstStyle>
          <a:p>
            <a:r>
              <a:rPr lang="en-US" noProof="0" smtClean="0"/>
              <a:t>Click to edit Master title style</a:t>
            </a:r>
            <a:endParaRPr lang="en-US" noProof="0"/>
          </a:p>
        </p:txBody>
      </p:sp>
      <p:sp>
        <p:nvSpPr>
          <p:cNvPr id="5123" name="Rectangle 3"/>
          <p:cNvSpPr>
            <a:spLocks noGrp="1" noChangeArrowheads="1"/>
          </p:cNvSpPr>
          <p:nvPr>
            <p:ph type="subTitle" idx="1"/>
          </p:nvPr>
        </p:nvSpPr>
        <p:spPr>
          <a:xfrm>
            <a:off x="1328644" y="3567980"/>
            <a:ext cx="6788150" cy="1101725"/>
          </a:xfrm>
        </p:spPr>
        <p:txBody>
          <a:bodyPr/>
          <a:lstStyle>
            <a:lvl1pPr marL="0" indent="0">
              <a:buFont typeface="Wingdings" pitchFamily="2" charset="2"/>
              <a:buNone/>
              <a:defRPr cap="all" baseline="0">
                <a:solidFill>
                  <a:schemeClr val="bg1"/>
                </a:solidFill>
                <a:latin typeface="Arial Narrow" pitchFamily="34" charset="0"/>
              </a:defRPr>
            </a:lvl1pPr>
          </a:lstStyle>
          <a:p>
            <a:r>
              <a:rPr lang="en-US" noProof="0" smtClean="0"/>
              <a:t>Click to edit Master subtitle style</a:t>
            </a:r>
            <a:endParaRPr lang="en-US" noProof="0"/>
          </a:p>
        </p:txBody>
      </p:sp>
    </p:spTree>
    <p:extLst>
      <p:ext uri="{BB962C8B-B14F-4D97-AF65-F5344CB8AC3E}">
        <p14:creationId xmlns:p14="http://schemas.microsoft.com/office/powerpoint/2010/main" val="1547131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pic>
        <p:nvPicPr>
          <p:cNvPr id="5" name="Picture 2" descr="P:\Universiteit Twente\Verkenningsfase 2008\Information Technology\Specifications\Logoset Universiteit Twente\04-07-09 Universiteit Twente Logoset ENG NL\Universiteit Twente Logoset ENG NL\RGB\WMF\UT_Logo_Black_EN.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2975" y="6332538"/>
            <a:ext cx="2019300"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ine 8"/>
          <p:cNvSpPr>
            <a:spLocks noChangeShapeType="1"/>
          </p:cNvSpPr>
          <p:nvPr/>
        </p:nvSpPr>
        <p:spPr bwMode="auto">
          <a:xfrm>
            <a:off x="1079500" y="1636713"/>
            <a:ext cx="80724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7" name="Picture 4" descr="Itc_logo transpara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6225" y="6010275"/>
            <a:ext cx="508000"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UT_ITC powerpoint sheet small_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279400"/>
            <a:ext cx="977900" cy="494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jdelijke aanduiding voor inhoud 2"/>
          <p:cNvSpPr>
            <a:spLocks noGrp="1"/>
          </p:cNvSpPr>
          <p:nvPr>
            <p:ph idx="1"/>
          </p:nvPr>
        </p:nvSpPr>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13" name="Tijdelijke aanduiding voor tekst 13"/>
          <p:cNvSpPr>
            <a:spLocks noGrp="1"/>
          </p:cNvSpPr>
          <p:nvPr>
            <p:ph type="body" sz="quarter" idx="13"/>
          </p:nvPr>
        </p:nvSpPr>
        <p:spPr>
          <a:xfrm>
            <a:off x="1082902" y="500042"/>
            <a:ext cx="7775378" cy="732985"/>
          </a:xfrm>
        </p:spPr>
        <p:txBody>
          <a:bodyPr tIns="0" rIns="0" bIns="0" anchor="b"/>
          <a:lstStyle>
            <a:lvl1pPr marL="0" indent="0">
              <a:buNone/>
              <a:defRPr sz="2600" b="1" cap="all" baseline="0">
                <a:latin typeface="+mj-lt"/>
              </a:defRPr>
            </a:lvl1pPr>
          </a:lstStyle>
          <a:p>
            <a:pPr lvl="0"/>
            <a:r>
              <a:rPr lang="en-US" noProof="0" smtClean="0"/>
              <a:t>Click to edit Master text styles</a:t>
            </a:r>
          </a:p>
        </p:txBody>
      </p:sp>
      <p:sp>
        <p:nvSpPr>
          <p:cNvPr id="14" name="Tijdelijke aanduiding voor tekst 15"/>
          <p:cNvSpPr>
            <a:spLocks noGrp="1"/>
          </p:cNvSpPr>
          <p:nvPr>
            <p:ph type="body" sz="quarter" idx="14"/>
          </p:nvPr>
        </p:nvSpPr>
        <p:spPr>
          <a:xfrm>
            <a:off x="1082887" y="1226814"/>
            <a:ext cx="7775393" cy="285750"/>
          </a:xfrm>
        </p:spPr>
        <p:txBody>
          <a:bodyPr tIns="0" rIns="0" bIns="0" anchor="b"/>
          <a:lstStyle>
            <a:lvl1pPr>
              <a:buFontTx/>
              <a:buNone/>
              <a:defRPr cap="all" baseline="0">
                <a:latin typeface="+mj-lt"/>
              </a:defRPr>
            </a:lvl1pPr>
            <a:lvl2pPr>
              <a:buFontTx/>
              <a:buNone/>
              <a:defRPr/>
            </a:lvl2pPr>
            <a:lvl3pPr>
              <a:buFontTx/>
              <a:buNone/>
              <a:defRPr/>
            </a:lvl3pPr>
            <a:lvl4pPr>
              <a:buFontTx/>
              <a:buNone/>
              <a:defRPr/>
            </a:lvl4pPr>
            <a:lvl5pPr>
              <a:buFontTx/>
              <a:buNone/>
              <a:defRPr/>
            </a:lvl5pPr>
          </a:lstStyle>
          <a:p>
            <a:pPr lvl="0"/>
            <a:r>
              <a:rPr lang="en-US" noProof="0" smtClean="0"/>
              <a:t>Click to edit Master text styles</a:t>
            </a:r>
          </a:p>
        </p:txBody>
      </p:sp>
      <p:sp>
        <p:nvSpPr>
          <p:cNvPr id="9" name="Tijdelijke aanduiding voor voettekst 4"/>
          <p:cNvSpPr>
            <a:spLocks noGrp="1"/>
          </p:cNvSpPr>
          <p:nvPr>
            <p:ph type="ftr" sz="quarter" idx="15"/>
          </p:nvPr>
        </p:nvSpPr>
        <p:spPr/>
        <p:txBody>
          <a:bodyPr/>
          <a:lstStyle>
            <a:lvl1pPr>
              <a:defRPr sz="1000">
                <a:cs typeface="+mn-cs"/>
              </a:defRPr>
            </a:lvl1pPr>
          </a:lstStyle>
          <a:p>
            <a:pPr>
              <a:defRPr/>
            </a:pPr>
            <a:r>
              <a:rPr lang="en-US"/>
              <a:t>To modify choose 'Insert' then 'Header and footer'</a:t>
            </a:r>
          </a:p>
        </p:txBody>
      </p:sp>
      <p:sp>
        <p:nvSpPr>
          <p:cNvPr id="10" name="Tijdelijke aanduiding voor dianummer 5"/>
          <p:cNvSpPr>
            <a:spLocks noGrp="1"/>
          </p:cNvSpPr>
          <p:nvPr>
            <p:ph type="sldNum" sz="quarter" idx="16"/>
          </p:nvPr>
        </p:nvSpPr>
        <p:spPr/>
        <p:txBody>
          <a:bodyPr/>
          <a:lstStyle>
            <a:lvl1pPr>
              <a:defRPr/>
            </a:lvl1pPr>
          </a:lstStyle>
          <a:p>
            <a:pPr>
              <a:defRPr/>
            </a:pPr>
            <a:fld id="{CA55DBD1-8EBF-4F46-AF60-C3D2558B66CE}" type="slidenum">
              <a:rPr lang="en-US"/>
              <a:pPr>
                <a:defRPr/>
              </a:pPr>
              <a:t>‹nr.›</a:t>
            </a:fld>
            <a:endParaRPr lang="en-US"/>
          </a:p>
        </p:txBody>
      </p:sp>
      <p:sp>
        <p:nvSpPr>
          <p:cNvPr id="11" name="Date Placeholder 10"/>
          <p:cNvSpPr>
            <a:spLocks noGrp="1"/>
          </p:cNvSpPr>
          <p:nvPr>
            <p:ph type="dt" sz="half" idx="17"/>
          </p:nvPr>
        </p:nvSpPr>
        <p:spPr/>
        <p:txBody>
          <a:bodyPr/>
          <a:lstStyle>
            <a:lvl1pPr>
              <a:defRPr/>
            </a:lvl1pPr>
          </a:lstStyle>
          <a:p>
            <a:pPr>
              <a:defRPr/>
            </a:pPr>
            <a:fld id="{565B643C-1114-478C-B912-6CE347606C52}" type="datetime1">
              <a:rPr lang="en-GB"/>
              <a:pPr>
                <a:defRPr/>
              </a:pPr>
              <a:t>15/03/2016</a:t>
            </a:fld>
            <a:endParaRPr lang="nl-NL"/>
          </a:p>
        </p:txBody>
      </p:sp>
    </p:spTree>
    <p:extLst>
      <p:ext uri="{BB962C8B-B14F-4D97-AF65-F5344CB8AC3E}">
        <p14:creationId xmlns:p14="http://schemas.microsoft.com/office/powerpoint/2010/main" val="2963545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with title">
    <p:spTree>
      <p:nvGrpSpPr>
        <p:cNvPr id="1" name=""/>
        <p:cNvGrpSpPr/>
        <p:nvPr/>
      </p:nvGrpSpPr>
      <p:grpSpPr>
        <a:xfrm>
          <a:off x="0" y="0"/>
          <a:ext cx="0" cy="0"/>
          <a:chOff x="0" y="0"/>
          <a:chExt cx="0" cy="0"/>
        </a:xfrm>
      </p:grpSpPr>
      <p:pic>
        <p:nvPicPr>
          <p:cNvPr id="4" name="Picture 2" descr="P:\Universiteit Twente\Verkenningsfase 2008\Information Technology\Specifications\Logoset Universiteit Twente\04-07-09 Universiteit Twente Logoset ENG NL\Universiteit Twente Logoset ENG NL\RGB\WMF\UT_Logo_Black_EN.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2975" y="6332538"/>
            <a:ext cx="2019300"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8"/>
          <p:cNvSpPr>
            <a:spLocks noChangeShapeType="1"/>
          </p:cNvSpPr>
          <p:nvPr/>
        </p:nvSpPr>
        <p:spPr bwMode="auto">
          <a:xfrm>
            <a:off x="1079500" y="1636713"/>
            <a:ext cx="80724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6" name="Picture 4" descr="Itc_logo transpara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6225" y="6010275"/>
            <a:ext cx="508000"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jdelijke aanduiding voor tekst 13"/>
          <p:cNvSpPr>
            <a:spLocks noGrp="1"/>
          </p:cNvSpPr>
          <p:nvPr>
            <p:ph type="body" sz="quarter" idx="13"/>
          </p:nvPr>
        </p:nvSpPr>
        <p:spPr>
          <a:xfrm>
            <a:off x="1082902" y="500042"/>
            <a:ext cx="7775378" cy="732985"/>
          </a:xfrm>
        </p:spPr>
        <p:txBody>
          <a:bodyPr tIns="0" rIns="0" bIns="0" anchor="b"/>
          <a:lstStyle>
            <a:lvl1pPr marL="0" indent="0">
              <a:buNone/>
              <a:defRPr sz="2600" b="1" cap="all" baseline="0">
                <a:latin typeface="+mj-lt"/>
              </a:defRPr>
            </a:lvl1pPr>
          </a:lstStyle>
          <a:p>
            <a:pPr lvl="0"/>
            <a:r>
              <a:rPr lang="en-US" noProof="0" smtClean="0"/>
              <a:t>Click to edit Master text styles</a:t>
            </a:r>
          </a:p>
        </p:txBody>
      </p:sp>
      <p:sp>
        <p:nvSpPr>
          <p:cNvPr id="8" name="Tijdelijke aanduiding voor tekst 15"/>
          <p:cNvSpPr>
            <a:spLocks noGrp="1"/>
          </p:cNvSpPr>
          <p:nvPr>
            <p:ph type="body" sz="quarter" idx="14"/>
          </p:nvPr>
        </p:nvSpPr>
        <p:spPr>
          <a:xfrm>
            <a:off x="1082887" y="1226814"/>
            <a:ext cx="7775393" cy="285750"/>
          </a:xfrm>
        </p:spPr>
        <p:txBody>
          <a:bodyPr tIns="0" rIns="0" bIns="0" anchor="b"/>
          <a:lstStyle>
            <a:lvl1pPr>
              <a:buFontTx/>
              <a:buNone/>
              <a:defRPr cap="all" baseline="0">
                <a:latin typeface="+mj-lt"/>
              </a:defRPr>
            </a:lvl1pPr>
            <a:lvl2pPr>
              <a:buFontTx/>
              <a:buNone/>
              <a:defRPr/>
            </a:lvl2pPr>
            <a:lvl3pPr>
              <a:buFontTx/>
              <a:buNone/>
              <a:defRPr/>
            </a:lvl3pPr>
            <a:lvl4pPr>
              <a:buFontTx/>
              <a:buNone/>
              <a:defRPr/>
            </a:lvl4pPr>
            <a:lvl5pPr>
              <a:buFontTx/>
              <a:buNone/>
              <a:defRPr/>
            </a:lvl5pPr>
          </a:lstStyle>
          <a:p>
            <a:pPr lvl="0"/>
            <a:r>
              <a:rPr lang="en-US" noProof="0" smtClean="0"/>
              <a:t>Click to edit Master text styles</a:t>
            </a:r>
          </a:p>
        </p:txBody>
      </p:sp>
      <p:sp>
        <p:nvSpPr>
          <p:cNvPr id="9" name="Tijdelijke aanduiding voor voettekst 4"/>
          <p:cNvSpPr>
            <a:spLocks noGrp="1"/>
          </p:cNvSpPr>
          <p:nvPr>
            <p:ph type="ftr" sz="quarter" idx="15"/>
          </p:nvPr>
        </p:nvSpPr>
        <p:spPr/>
        <p:txBody>
          <a:bodyPr/>
          <a:lstStyle>
            <a:lvl1pPr>
              <a:defRPr/>
            </a:lvl1pPr>
          </a:lstStyle>
          <a:p>
            <a:pPr>
              <a:defRPr/>
            </a:pPr>
            <a:r>
              <a:rPr lang="en-US"/>
              <a:t>To modify choose 'Insert' then 'Header and footer'</a:t>
            </a:r>
            <a:endParaRPr lang="en-US" sz="600"/>
          </a:p>
        </p:txBody>
      </p:sp>
      <p:sp>
        <p:nvSpPr>
          <p:cNvPr id="10" name="Tijdelijke aanduiding voor dianummer 5"/>
          <p:cNvSpPr>
            <a:spLocks noGrp="1"/>
          </p:cNvSpPr>
          <p:nvPr>
            <p:ph type="sldNum" sz="quarter" idx="16"/>
          </p:nvPr>
        </p:nvSpPr>
        <p:spPr/>
        <p:txBody>
          <a:bodyPr/>
          <a:lstStyle>
            <a:lvl1pPr>
              <a:defRPr/>
            </a:lvl1pPr>
          </a:lstStyle>
          <a:p>
            <a:pPr>
              <a:defRPr/>
            </a:pPr>
            <a:fld id="{5F6F8BD6-05CE-421E-BAFC-EEF71E69B466}" type="slidenum">
              <a:rPr lang="en-US"/>
              <a:pPr>
                <a:defRPr/>
              </a:pPr>
              <a:t>‹nr.›</a:t>
            </a:fld>
            <a:endParaRPr lang="en-US"/>
          </a:p>
        </p:txBody>
      </p:sp>
      <p:sp>
        <p:nvSpPr>
          <p:cNvPr id="11" name="Date Placeholder 10"/>
          <p:cNvSpPr>
            <a:spLocks noGrp="1"/>
          </p:cNvSpPr>
          <p:nvPr>
            <p:ph type="dt" sz="half" idx="17"/>
          </p:nvPr>
        </p:nvSpPr>
        <p:spPr/>
        <p:txBody>
          <a:bodyPr/>
          <a:lstStyle>
            <a:lvl1pPr>
              <a:defRPr/>
            </a:lvl1pPr>
          </a:lstStyle>
          <a:p>
            <a:pPr>
              <a:defRPr/>
            </a:pPr>
            <a:fld id="{00A67ABE-4155-4AFB-A89F-3CA48E5164C9}" type="datetime1">
              <a:rPr lang="en-GB"/>
              <a:pPr>
                <a:defRPr/>
              </a:pPr>
              <a:t>15/03/2016</a:t>
            </a:fld>
            <a:endParaRPr lang="nl-NL"/>
          </a:p>
        </p:txBody>
      </p:sp>
    </p:spTree>
    <p:extLst>
      <p:ext uri="{BB962C8B-B14F-4D97-AF65-F5344CB8AC3E}">
        <p14:creationId xmlns:p14="http://schemas.microsoft.com/office/powerpoint/2010/main" val="22352579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with picture">
    <p:spTree>
      <p:nvGrpSpPr>
        <p:cNvPr id="1" name=""/>
        <p:cNvGrpSpPr/>
        <p:nvPr/>
      </p:nvGrpSpPr>
      <p:grpSpPr>
        <a:xfrm>
          <a:off x="0" y="0"/>
          <a:ext cx="0" cy="0"/>
          <a:chOff x="0" y="0"/>
          <a:chExt cx="0" cy="0"/>
        </a:xfrm>
      </p:grpSpPr>
      <p:pic>
        <p:nvPicPr>
          <p:cNvPr id="5" name="Picture 2" descr="P:\Universiteit Twente\Verkenningsfase 2008\Information Technology\Specifications\Logoset Universiteit Twente\04-07-09 Universiteit Twente Logoset ENG NL\Universiteit Twente Logoset ENG NL\RGB\WMF\UT_Logo_Black_EN.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2975" y="6332538"/>
            <a:ext cx="2019300"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ine 8"/>
          <p:cNvSpPr>
            <a:spLocks noChangeShapeType="1"/>
          </p:cNvSpPr>
          <p:nvPr/>
        </p:nvSpPr>
        <p:spPr bwMode="auto">
          <a:xfrm>
            <a:off x="1079500" y="1636713"/>
            <a:ext cx="80724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7" name="Picture 4" descr="Itc_logo transpara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6225" y="6010275"/>
            <a:ext cx="508000"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jdelijke aanduiding voor afbeelding 7"/>
          <p:cNvSpPr>
            <a:spLocks noGrp="1"/>
          </p:cNvSpPr>
          <p:nvPr>
            <p:ph type="pic" sz="quarter" idx="13"/>
          </p:nvPr>
        </p:nvSpPr>
        <p:spPr>
          <a:xfrm>
            <a:off x="1071538" y="1643050"/>
            <a:ext cx="8072462" cy="4000528"/>
          </a:xfrm>
        </p:spPr>
        <p:txBody>
          <a:bodyPr/>
          <a:lstStyle/>
          <a:p>
            <a:pPr lvl="0"/>
            <a:r>
              <a:rPr lang="en-US" noProof="0" smtClean="0"/>
              <a:t>Click icon to add picture</a:t>
            </a:r>
            <a:endParaRPr lang="en-US" noProof="0"/>
          </a:p>
        </p:txBody>
      </p:sp>
      <p:sp>
        <p:nvSpPr>
          <p:cNvPr id="10" name="Tijdelijke aanduiding voor tekst 13"/>
          <p:cNvSpPr>
            <a:spLocks noGrp="1"/>
          </p:cNvSpPr>
          <p:nvPr>
            <p:ph type="body" sz="quarter" idx="14"/>
          </p:nvPr>
        </p:nvSpPr>
        <p:spPr>
          <a:xfrm>
            <a:off x="1082902" y="500042"/>
            <a:ext cx="7775378" cy="732985"/>
          </a:xfrm>
        </p:spPr>
        <p:txBody>
          <a:bodyPr tIns="0" rIns="0" bIns="0" anchor="b"/>
          <a:lstStyle>
            <a:lvl1pPr marL="0" indent="0">
              <a:buNone/>
              <a:defRPr sz="2600" b="1" cap="all" baseline="0">
                <a:latin typeface="+mj-lt"/>
              </a:defRPr>
            </a:lvl1pPr>
          </a:lstStyle>
          <a:p>
            <a:pPr lvl="0"/>
            <a:r>
              <a:rPr lang="en-US" noProof="0" smtClean="0"/>
              <a:t>Click to edit Master text styles</a:t>
            </a:r>
          </a:p>
        </p:txBody>
      </p:sp>
      <p:sp>
        <p:nvSpPr>
          <p:cNvPr id="12" name="Tijdelijke aanduiding voor tekst 15"/>
          <p:cNvSpPr>
            <a:spLocks noGrp="1"/>
          </p:cNvSpPr>
          <p:nvPr>
            <p:ph type="body" sz="quarter" idx="15"/>
          </p:nvPr>
        </p:nvSpPr>
        <p:spPr>
          <a:xfrm>
            <a:off x="1082887" y="1226814"/>
            <a:ext cx="7775393" cy="285750"/>
          </a:xfrm>
        </p:spPr>
        <p:txBody>
          <a:bodyPr tIns="0" rIns="0" bIns="0" anchor="b"/>
          <a:lstStyle>
            <a:lvl1pPr>
              <a:buFontTx/>
              <a:buNone/>
              <a:defRPr cap="all" baseline="0">
                <a:latin typeface="+mj-lt"/>
              </a:defRPr>
            </a:lvl1pPr>
            <a:lvl2pPr>
              <a:buFontTx/>
              <a:buNone/>
              <a:defRPr/>
            </a:lvl2pPr>
            <a:lvl3pPr>
              <a:buFontTx/>
              <a:buNone/>
              <a:defRPr/>
            </a:lvl3pPr>
            <a:lvl4pPr>
              <a:buFontTx/>
              <a:buNone/>
              <a:defRPr/>
            </a:lvl4pPr>
            <a:lvl5pPr>
              <a:buFontTx/>
              <a:buNone/>
              <a:defRPr/>
            </a:lvl5pPr>
          </a:lstStyle>
          <a:p>
            <a:pPr lvl="0"/>
            <a:r>
              <a:rPr lang="en-US" noProof="0" smtClean="0"/>
              <a:t>Click to edit Master text styles</a:t>
            </a:r>
          </a:p>
        </p:txBody>
      </p:sp>
      <p:sp>
        <p:nvSpPr>
          <p:cNvPr id="9" name="Tijdelijke aanduiding voor voettekst 4"/>
          <p:cNvSpPr>
            <a:spLocks noGrp="1"/>
          </p:cNvSpPr>
          <p:nvPr>
            <p:ph type="ftr" sz="quarter" idx="16"/>
          </p:nvPr>
        </p:nvSpPr>
        <p:spPr/>
        <p:txBody>
          <a:bodyPr/>
          <a:lstStyle>
            <a:lvl1pPr>
              <a:defRPr/>
            </a:lvl1pPr>
          </a:lstStyle>
          <a:p>
            <a:pPr>
              <a:defRPr/>
            </a:pPr>
            <a:r>
              <a:rPr lang="en-US"/>
              <a:t>To modify choose 'Insert' then 'Header and footer'</a:t>
            </a:r>
            <a:endParaRPr lang="en-US" sz="600"/>
          </a:p>
        </p:txBody>
      </p:sp>
      <p:sp>
        <p:nvSpPr>
          <p:cNvPr id="11" name="Tijdelijke aanduiding voor dianummer 5"/>
          <p:cNvSpPr>
            <a:spLocks noGrp="1"/>
          </p:cNvSpPr>
          <p:nvPr>
            <p:ph type="sldNum" sz="quarter" idx="17"/>
          </p:nvPr>
        </p:nvSpPr>
        <p:spPr/>
        <p:txBody>
          <a:bodyPr/>
          <a:lstStyle>
            <a:lvl1pPr>
              <a:defRPr/>
            </a:lvl1pPr>
          </a:lstStyle>
          <a:p>
            <a:pPr>
              <a:defRPr/>
            </a:pPr>
            <a:fld id="{D1A7222C-6B98-4ACD-80E6-6CC8F7E37B61}" type="slidenum">
              <a:rPr lang="en-US"/>
              <a:pPr>
                <a:defRPr/>
              </a:pPr>
              <a:t>‹nr.›</a:t>
            </a:fld>
            <a:endParaRPr lang="en-US"/>
          </a:p>
        </p:txBody>
      </p:sp>
      <p:sp>
        <p:nvSpPr>
          <p:cNvPr id="13" name="Date Placeholder 10"/>
          <p:cNvSpPr>
            <a:spLocks noGrp="1"/>
          </p:cNvSpPr>
          <p:nvPr>
            <p:ph type="dt" sz="half" idx="18"/>
          </p:nvPr>
        </p:nvSpPr>
        <p:spPr/>
        <p:txBody>
          <a:bodyPr/>
          <a:lstStyle>
            <a:lvl1pPr>
              <a:defRPr/>
            </a:lvl1pPr>
          </a:lstStyle>
          <a:p>
            <a:pPr>
              <a:defRPr/>
            </a:pPr>
            <a:fld id="{E97DF835-A7BE-445E-81C5-43D91827F809}" type="datetime1">
              <a:rPr lang="en-GB"/>
              <a:pPr>
                <a:defRPr/>
              </a:pPr>
              <a:t>15/03/2016</a:t>
            </a:fld>
            <a:endParaRPr lang="nl-NL"/>
          </a:p>
        </p:txBody>
      </p:sp>
    </p:spTree>
    <p:extLst>
      <p:ext uri="{BB962C8B-B14F-4D97-AF65-F5344CB8AC3E}">
        <p14:creationId xmlns:p14="http://schemas.microsoft.com/office/powerpoint/2010/main" val="2462210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with picture and text">
    <p:spTree>
      <p:nvGrpSpPr>
        <p:cNvPr id="1" name=""/>
        <p:cNvGrpSpPr/>
        <p:nvPr/>
      </p:nvGrpSpPr>
      <p:grpSpPr>
        <a:xfrm>
          <a:off x="0" y="0"/>
          <a:ext cx="0" cy="0"/>
          <a:chOff x="0" y="0"/>
          <a:chExt cx="0" cy="0"/>
        </a:xfrm>
      </p:grpSpPr>
      <p:pic>
        <p:nvPicPr>
          <p:cNvPr id="6" name="Picture 2" descr="P:\Universiteit Twente\Verkenningsfase 2008\Information Technology\Specifications\Logoset Universiteit Twente\04-07-09 Universiteit Twente Logoset ENG NL\Universiteit Twente Logoset ENG NL\RGB\WMF\UT_Logo_Black_EN.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2975" y="6332538"/>
            <a:ext cx="2019300"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ine 8"/>
          <p:cNvSpPr>
            <a:spLocks noChangeShapeType="1"/>
          </p:cNvSpPr>
          <p:nvPr/>
        </p:nvSpPr>
        <p:spPr bwMode="auto">
          <a:xfrm>
            <a:off x="1079500" y="1636713"/>
            <a:ext cx="80724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9" name="Picture 4" descr="Itc_logo transpara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6225" y="6010275"/>
            <a:ext cx="508000"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jdelijke aanduiding voor afbeelding 7"/>
          <p:cNvSpPr>
            <a:spLocks noGrp="1"/>
          </p:cNvSpPr>
          <p:nvPr>
            <p:ph type="pic" sz="quarter" idx="13"/>
          </p:nvPr>
        </p:nvSpPr>
        <p:spPr>
          <a:xfrm>
            <a:off x="1071538" y="1643050"/>
            <a:ext cx="4546800" cy="4415508"/>
          </a:xfrm>
        </p:spPr>
        <p:txBody>
          <a:bodyPr/>
          <a:lstStyle/>
          <a:p>
            <a:pPr lvl="0"/>
            <a:r>
              <a:rPr lang="en-US" noProof="0" smtClean="0"/>
              <a:t>Click icon to add picture</a:t>
            </a:r>
            <a:endParaRPr lang="en-US" noProof="0" dirty="0"/>
          </a:p>
        </p:txBody>
      </p:sp>
      <p:sp>
        <p:nvSpPr>
          <p:cNvPr id="13" name="Tijdelijke aanduiding voor tekst 12"/>
          <p:cNvSpPr>
            <a:spLocks noGrp="1"/>
          </p:cNvSpPr>
          <p:nvPr>
            <p:ph type="body" sz="quarter" idx="16"/>
          </p:nvPr>
        </p:nvSpPr>
        <p:spPr>
          <a:xfrm>
            <a:off x="5670000" y="1713600"/>
            <a:ext cx="3189600" cy="4323600"/>
          </a:xfrm>
        </p:spPr>
        <p:txBody>
          <a:bodyPr/>
          <a:lstStyle>
            <a:lvl1pPr marL="0" indent="0">
              <a:buFontTx/>
              <a:buNone/>
              <a:defRPr baseline="0"/>
            </a:lvl1pPr>
            <a:lvl2pPr>
              <a:buFontTx/>
              <a:buNone/>
              <a:defRPr/>
            </a:lvl2pPr>
            <a:lvl3pPr>
              <a:buFontTx/>
              <a:buNone/>
              <a:defRPr/>
            </a:lvl3pPr>
            <a:lvl4pPr>
              <a:buFontTx/>
              <a:buNone/>
              <a:defRPr/>
            </a:lvl4pPr>
            <a:lvl5pPr>
              <a:buFontTx/>
              <a:buNone/>
              <a:defRPr/>
            </a:lvl5pPr>
          </a:lstStyle>
          <a:p>
            <a:pPr lvl="0"/>
            <a:r>
              <a:rPr lang="en-US" noProof="0" smtClean="0"/>
              <a:t>Click to edit Master text styles</a:t>
            </a:r>
          </a:p>
        </p:txBody>
      </p:sp>
      <p:sp>
        <p:nvSpPr>
          <p:cNvPr id="10" name="Tijdelijke aanduiding voor tekst 13"/>
          <p:cNvSpPr>
            <a:spLocks noGrp="1"/>
          </p:cNvSpPr>
          <p:nvPr>
            <p:ph type="body" sz="quarter" idx="17"/>
          </p:nvPr>
        </p:nvSpPr>
        <p:spPr>
          <a:xfrm>
            <a:off x="1082902" y="500042"/>
            <a:ext cx="7775378" cy="732985"/>
          </a:xfrm>
        </p:spPr>
        <p:txBody>
          <a:bodyPr tIns="0" rIns="0" bIns="0" anchor="b"/>
          <a:lstStyle>
            <a:lvl1pPr marL="0" indent="0">
              <a:buNone/>
              <a:defRPr sz="2600" b="1" cap="all" baseline="0">
                <a:latin typeface="+mj-lt"/>
              </a:defRPr>
            </a:lvl1pPr>
          </a:lstStyle>
          <a:p>
            <a:pPr lvl="0"/>
            <a:r>
              <a:rPr lang="en-US" noProof="0" smtClean="0"/>
              <a:t>Click to edit Master text styles</a:t>
            </a:r>
          </a:p>
        </p:txBody>
      </p:sp>
      <p:sp>
        <p:nvSpPr>
          <p:cNvPr id="12" name="Tijdelijke aanduiding voor tekst 15"/>
          <p:cNvSpPr>
            <a:spLocks noGrp="1"/>
          </p:cNvSpPr>
          <p:nvPr>
            <p:ph type="body" sz="quarter" idx="14"/>
          </p:nvPr>
        </p:nvSpPr>
        <p:spPr>
          <a:xfrm>
            <a:off x="1082887" y="1226814"/>
            <a:ext cx="7775393" cy="285750"/>
          </a:xfrm>
        </p:spPr>
        <p:txBody>
          <a:bodyPr tIns="0" rIns="0" bIns="0" anchor="b"/>
          <a:lstStyle>
            <a:lvl1pPr>
              <a:buFontTx/>
              <a:buNone/>
              <a:defRPr cap="all" baseline="0">
                <a:latin typeface="+mj-lt"/>
              </a:defRPr>
            </a:lvl1pPr>
            <a:lvl2pPr>
              <a:buFontTx/>
              <a:buNone/>
              <a:defRPr/>
            </a:lvl2pPr>
            <a:lvl3pPr>
              <a:buFontTx/>
              <a:buNone/>
              <a:defRPr/>
            </a:lvl3pPr>
            <a:lvl4pPr>
              <a:buFontTx/>
              <a:buNone/>
              <a:defRPr/>
            </a:lvl4pPr>
            <a:lvl5pPr>
              <a:buFontTx/>
              <a:buNone/>
              <a:defRPr/>
            </a:lvl5pPr>
          </a:lstStyle>
          <a:p>
            <a:pPr lvl="0"/>
            <a:r>
              <a:rPr lang="en-US" noProof="0" smtClean="0"/>
              <a:t>Click to edit Master text styles</a:t>
            </a:r>
          </a:p>
        </p:txBody>
      </p:sp>
      <p:sp>
        <p:nvSpPr>
          <p:cNvPr id="11" name="Tijdelijke aanduiding voor voettekst 4"/>
          <p:cNvSpPr>
            <a:spLocks noGrp="1"/>
          </p:cNvSpPr>
          <p:nvPr>
            <p:ph type="ftr" sz="quarter" idx="18"/>
          </p:nvPr>
        </p:nvSpPr>
        <p:spPr/>
        <p:txBody>
          <a:bodyPr/>
          <a:lstStyle>
            <a:lvl1pPr>
              <a:defRPr/>
            </a:lvl1pPr>
          </a:lstStyle>
          <a:p>
            <a:pPr>
              <a:defRPr/>
            </a:pPr>
            <a:r>
              <a:rPr lang="en-US"/>
              <a:t>To modify choose 'Insert' then 'Header and footer'</a:t>
            </a:r>
            <a:endParaRPr lang="en-US" sz="600"/>
          </a:p>
        </p:txBody>
      </p:sp>
      <p:sp>
        <p:nvSpPr>
          <p:cNvPr id="14" name="Tijdelijke aanduiding voor dianummer 5"/>
          <p:cNvSpPr>
            <a:spLocks noGrp="1"/>
          </p:cNvSpPr>
          <p:nvPr>
            <p:ph type="sldNum" sz="quarter" idx="19"/>
          </p:nvPr>
        </p:nvSpPr>
        <p:spPr/>
        <p:txBody>
          <a:bodyPr/>
          <a:lstStyle>
            <a:lvl1pPr>
              <a:defRPr/>
            </a:lvl1pPr>
          </a:lstStyle>
          <a:p>
            <a:pPr>
              <a:defRPr/>
            </a:pPr>
            <a:fld id="{FFD60A33-23F9-4B83-BD88-B7D74AEEA39D}" type="slidenum">
              <a:rPr lang="en-US"/>
              <a:pPr>
                <a:defRPr/>
              </a:pPr>
              <a:t>‹nr.›</a:t>
            </a:fld>
            <a:endParaRPr lang="en-US"/>
          </a:p>
        </p:txBody>
      </p:sp>
      <p:sp>
        <p:nvSpPr>
          <p:cNvPr id="15" name="Date Placeholder 10"/>
          <p:cNvSpPr>
            <a:spLocks noGrp="1"/>
          </p:cNvSpPr>
          <p:nvPr>
            <p:ph type="dt" sz="half" idx="20"/>
          </p:nvPr>
        </p:nvSpPr>
        <p:spPr/>
        <p:txBody>
          <a:bodyPr/>
          <a:lstStyle>
            <a:lvl1pPr>
              <a:defRPr/>
            </a:lvl1pPr>
          </a:lstStyle>
          <a:p>
            <a:pPr>
              <a:defRPr/>
            </a:pPr>
            <a:fld id="{A6BF1D5E-2DC1-4F14-BCC9-6A8FCA12AD4A}" type="datetime1">
              <a:rPr lang="en-GB"/>
              <a:pPr>
                <a:defRPr/>
              </a:pPr>
              <a:t>15/03/2016</a:t>
            </a:fld>
            <a:endParaRPr lang="nl-NL"/>
          </a:p>
        </p:txBody>
      </p:sp>
    </p:spTree>
    <p:extLst>
      <p:ext uri="{BB962C8B-B14F-4D97-AF65-F5344CB8AC3E}">
        <p14:creationId xmlns:p14="http://schemas.microsoft.com/office/powerpoint/2010/main" val="14983534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 with graph">
    <p:spTree>
      <p:nvGrpSpPr>
        <p:cNvPr id="1" name=""/>
        <p:cNvGrpSpPr/>
        <p:nvPr/>
      </p:nvGrpSpPr>
      <p:grpSpPr>
        <a:xfrm>
          <a:off x="0" y="0"/>
          <a:ext cx="0" cy="0"/>
          <a:chOff x="0" y="0"/>
          <a:chExt cx="0" cy="0"/>
        </a:xfrm>
      </p:grpSpPr>
      <p:pic>
        <p:nvPicPr>
          <p:cNvPr id="5" name="Picture 2" descr="P:\Universiteit Twente\Verkenningsfase 2008\Information Technology\Specifications\Logoset Universiteit Twente\04-07-09 Universiteit Twente Logoset ENG NL\Universiteit Twente Logoset ENG NL\RGB\WMF\UT_Logo_Black_EN.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2975" y="6332538"/>
            <a:ext cx="2019300"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ine 8"/>
          <p:cNvSpPr>
            <a:spLocks noChangeShapeType="1"/>
          </p:cNvSpPr>
          <p:nvPr/>
        </p:nvSpPr>
        <p:spPr bwMode="auto">
          <a:xfrm>
            <a:off x="1079500" y="1636713"/>
            <a:ext cx="80724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7" name="Picture 4" descr="Itc_logo transpara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6225" y="6010275"/>
            <a:ext cx="508000"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8"/>
          <p:cNvSpPr>
            <a:spLocks noChangeShapeType="1"/>
          </p:cNvSpPr>
          <p:nvPr userDrawn="1"/>
        </p:nvSpPr>
        <p:spPr bwMode="auto">
          <a:xfrm>
            <a:off x="1762125" y="1636713"/>
            <a:ext cx="738187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 name="Tijdelijke aanduiding voor grafiek 8"/>
          <p:cNvSpPr>
            <a:spLocks noGrp="1"/>
          </p:cNvSpPr>
          <p:nvPr>
            <p:ph type="chart" sz="quarter" idx="14"/>
          </p:nvPr>
        </p:nvSpPr>
        <p:spPr>
          <a:xfrm>
            <a:off x="1071538" y="1641599"/>
            <a:ext cx="8072462" cy="3999600"/>
          </a:xfrm>
        </p:spPr>
        <p:txBody>
          <a:bodyPr/>
          <a:lstStyle/>
          <a:p>
            <a:pPr lvl="0"/>
            <a:r>
              <a:rPr lang="en-US" noProof="0" smtClean="0"/>
              <a:t>Click icon to add chart</a:t>
            </a:r>
            <a:endParaRPr lang="en-US" noProof="0" dirty="0"/>
          </a:p>
        </p:txBody>
      </p:sp>
      <p:sp>
        <p:nvSpPr>
          <p:cNvPr id="11" name="Tijdelijke aanduiding voor tekst 13"/>
          <p:cNvSpPr>
            <a:spLocks noGrp="1"/>
          </p:cNvSpPr>
          <p:nvPr>
            <p:ph type="body" sz="quarter" idx="13"/>
          </p:nvPr>
        </p:nvSpPr>
        <p:spPr>
          <a:xfrm>
            <a:off x="1082902" y="500042"/>
            <a:ext cx="7775378" cy="732985"/>
          </a:xfrm>
        </p:spPr>
        <p:txBody>
          <a:bodyPr tIns="0" rIns="0" bIns="0" anchor="b"/>
          <a:lstStyle>
            <a:lvl1pPr marL="0" indent="0">
              <a:buNone/>
              <a:defRPr sz="2600" b="1" cap="all" baseline="0">
                <a:latin typeface="+mj-lt"/>
              </a:defRPr>
            </a:lvl1pPr>
          </a:lstStyle>
          <a:p>
            <a:pPr lvl="0"/>
            <a:r>
              <a:rPr lang="en-US" noProof="0" smtClean="0"/>
              <a:t>Click to edit Master text styles</a:t>
            </a:r>
          </a:p>
        </p:txBody>
      </p:sp>
      <p:sp>
        <p:nvSpPr>
          <p:cNvPr id="14" name="Tijdelijke aanduiding voor tekst 15"/>
          <p:cNvSpPr>
            <a:spLocks noGrp="1"/>
          </p:cNvSpPr>
          <p:nvPr>
            <p:ph type="body" sz="quarter" idx="15"/>
          </p:nvPr>
        </p:nvSpPr>
        <p:spPr>
          <a:xfrm>
            <a:off x="1082887" y="1226814"/>
            <a:ext cx="7775393" cy="285750"/>
          </a:xfrm>
        </p:spPr>
        <p:txBody>
          <a:bodyPr tIns="0" rIns="0" bIns="0" anchor="b"/>
          <a:lstStyle>
            <a:lvl1pPr>
              <a:buFontTx/>
              <a:buNone/>
              <a:defRPr cap="all" baseline="0">
                <a:latin typeface="+mj-lt"/>
              </a:defRPr>
            </a:lvl1pPr>
            <a:lvl2pPr>
              <a:buFontTx/>
              <a:buNone/>
              <a:defRPr/>
            </a:lvl2pPr>
            <a:lvl3pPr>
              <a:buFontTx/>
              <a:buNone/>
              <a:defRPr/>
            </a:lvl3pPr>
            <a:lvl4pPr>
              <a:buFontTx/>
              <a:buNone/>
              <a:defRPr/>
            </a:lvl4pPr>
            <a:lvl5pPr>
              <a:buFontTx/>
              <a:buNone/>
              <a:defRPr/>
            </a:lvl5pPr>
          </a:lstStyle>
          <a:p>
            <a:pPr lvl="0"/>
            <a:r>
              <a:rPr lang="en-US" noProof="0" smtClean="0"/>
              <a:t>Click to edit Master text styles</a:t>
            </a:r>
          </a:p>
        </p:txBody>
      </p:sp>
      <p:sp>
        <p:nvSpPr>
          <p:cNvPr id="10" name="Tijdelijke aanduiding voor voettekst 4"/>
          <p:cNvSpPr>
            <a:spLocks noGrp="1"/>
          </p:cNvSpPr>
          <p:nvPr>
            <p:ph type="ftr" sz="quarter" idx="16"/>
          </p:nvPr>
        </p:nvSpPr>
        <p:spPr/>
        <p:txBody>
          <a:bodyPr/>
          <a:lstStyle>
            <a:lvl1pPr>
              <a:defRPr/>
            </a:lvl1pPr>
          </a:lstStyle>
          <a:p>
            <a:pPr>
              <a:defRPr/>
            </a:pPr>
            <a:r>
              <a:rPr lang="en-US"/>
              <a:t>To modify choose 'Insert' then 'Header and footer'</a:t>
            </a:r>
            <a:endParaRPr lang="en-US" sz="600"/>
          </a:p>
        </p:txBody>
      </p:sp>
      <p:sp>
        <p:nvSpPr>
          <p:cNvPr id="12" name="Tijdelijke aanduiding voor dianummer 5"/>
          <p:cNvSpPr>
            <a:spLocks noGrp="1"/>
          </p:cNvSpPr>
          <p:nvPr>
            <p:ph type="sldNum" sz="quarter" idx="17"/>
          </p:nvPr>
        </p:nvSpPr>
        <p:spPr/>
        <p:txBody>
          <a:bodyPr/>
          <a:lstStyle>
            <a:lvl1pPr>
              <a:defRPr/>
            </a:lvl1pPr>
          </a:lstStyle>
          <a:p>
            <a:pPr>
              <a:defRPr/>
            </a:pPr>
            <a:fld id="{EC83D2CF-E5F1-42BC-A3BF-05BE6A2F67FF}" type="slidenum">
              <a:rPr lang="en-US"/>
              <a:pPr>
                <a:defRPr/>
              </a:pPr>
              <a:t>‹nr.›</a:t>
            </a:fld>
            <a:endParaRPr lang="en-US"/>
          </a:p>
        </p:txBody>
      </p:sp>
      <p:sp>
        <p:nvSpPr>
          <p:cNvPr id="13" name="Date Placeholder 10"/>
          <p:cNvSpPr>
            <a:spLocks noGrp="1"/>
          </p:cNvSpPr>
          <p:nvPr>
            <p:ph type="dt" sz="half" idx="18"/>
          </p:nvPr>
        </p:nvSpPr>
        <p:spPr/>
        <p:txBody>
          <a:bodyPr/>
          <a:lstStyle>
            <a:lvl1pPr>
              <a:defRPr/>
            </a:lvl1pPr>
          </a:lstStyle>
          <a:p>
            <a:pPr>
              <a:defRPr/>
            </a:pPr>
            <a:fld id="{9E1BADF4-4DE1-4E96-81D7-366B84AE2673}" type="datetime1">
              <a:rPr lang="en-GB"/>
              <a:pPr>
                <a:defRPr/>
              </a:pPr>
              <a:t>15/03/2016</a:t>
            </a:fld>
            <a:endParaRPr lang="nl-NL"/>
          </a:p>
        </p:txBody>
      </p:sp>
    </p:spTree>
    <p:extLst>
      <p:ext uri="{BB962C8B-B14F-4D97-AF65-F5344CB8AC3E}">
        <p14:creationId xmlns:p14="http://schemas.microsoft.com/office/powerpoint/2010/main" val="15593968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7880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lte and bulleted list 2011">
    <p:spTree>
      <p:nvGrpSpPr>
        <p:cNvPr id="1" name=""/>
        <p:cNvGrpSpPr/>
        <p:nvPr/>
      </p:nvGrpSpPr>
      <p:grpSpPr>
        <a:xfrm>
          <a:off x="0" y="0"/>
          <a:ext cx="0" cy="0"/>
          <a:chOff x="0" y="0"/>
          <a:chExt cx="0" cy="0"/>
        </a:xfrm>
      </p:grpSpPr>
      <p:pic>
        <p:nvPicPr>
          <p:cNvPr id="5" name="Picture 5" descr="UT_ITC powerpoint sheet small_2"/>
          <p:cNvPicPr>
            <a:picLocks noChangeAspect="1" noChangeArrowheads="1"/>
          </p:cNvPicPr>
          <p:nvPr userDrawn="1"/>
        </p:nvPicPr>
        <p:blipFill>
          <a:blip r:embed="rId2">
            <a:extLst>
              <a:ext uri="{28A0092B-C50C-407E-A947-70E740481C1C}">
                <a14:useLocalDpi xmlns:a14="http://schemas.microsoft.com/office/drawing/2010/main" val="0"/>
              </a:ext>
            </a:extLst>
          </a:blip>
          <a:srcRect t="1814"/>
          <a:stretch>
            <a:fillRect/>
          </a:stretch>
        </p:blipFill>
        <p:spPr bwMode="auto">
          <a:xfrm>
            <a:off x="-9525" y="465138"/>
            <a:ext cx="977900" cy="494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1088982" y="396770"/>
            <a:ext cx="7776000" cy="734400"/>
          </a:xfrm>
          <a:prstGeom prst="rect">
            <a:avLst/>
          </a:prstGeom>
        </p:spPr>
        <p:txBody>
          <a:bodyPr lIns="0" tIns="0" rIns="0" bIns="0" anchor="b" anchorCtr="0"/>
          <a:lstStyle>
            <a:lvl1pPr>
              <a:lnSpc>
                <a:spcPts val="2500"/>
              </a:lnSpc>
              <a:spcBef>
                <a:spcPts val="624"/>
              </a:spcBef>
              <a:defRPr sz="2600" cap="all" baseline="0"/>
            </a:lvl1pPr>
          </a:lstStyle>
          <a:p>
            <a:r>
              <a:rPr lang="en-US" smtClean="0"/>
              <a:t>Click to edit Master title style</a:t>
            </a:r>
            <a:endParaRPr lang="en-US" dirty="0"/>
          </a:p>
        </p:txBody>
      </p:sp>
      <p:sp>
        <p:nvSpPr>
          <p:cNvPr id="8" name="Rectangle 3"/>
          <p:cNvSpPr>
            <a:spLocks noGrp="1" noChangeArrowheads="1"/>
          </p:cNvSpPr>
          <p:nvPr>
            <p:ph idx="1"/>
          </p:nvPr>
        </p:nvSpPr>
        <p:spPr bwMode="auto">
          <a:xfrm>
            <a:off x="1080000" y="1577500"/>
            <a:ext cx="7801200" cy="4587804"/>
          </a:xfrm>
          <a:prstGeom prst="rect">
            <a:avLst/>
          </a:prstGeom>
          <a:noFill/>
          <a:ln w="9525">
            <a:noFill/>
            <a:miter lim="800000"/>
            <a:headEnd/>
            <a:tailEnd/>
          </a:ln>
          <a:effectLst/>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6" name="Date Placeholder 1"/>
          <p:cNvSpPr>
            <a:spLocks noGrp="1"/>
          </p:cNvSpPr>
          <p:nvPr>
            <p:ph type="dt" sz="half" idx="10"/>
          </p:nvPr>
        </p:nvSpPr>
        <p:spPr/>
        <p:txBody>
          <a:bodyPr/>
          <a:lstStyle>
            <a:lvl1pPr>
              <a:defRPr/>
            </a:lvl1pPr>
          </a:lstStyle>
          <a:p>
            <a:pPr>
              <a:defRPr/>
            </a:pPr>
            <a:fld id="{85188D97-3ED0-497A-A1BB-8A0A1D8C3898}" type="datetime1">
              <a:rPr lang="en-GB"/>
              <a:pPr>
                <a:defRPr/>
              </a:pPr>
              <a:t>15/03/2016</a:t>
            </a:fld>
            <a:endParaRPr lang="nl-NL"/>
          </a:p>
        </p:txBody>
      </p:sp>
      <p:sp>
        <p:nvSpPr>
          <p:cNvPr id="7" name="Footer Placeholder 2"/>
          <p:cNvSpPr>
            <a:spLocks noGrp="1"/>
          </p:cNvSpPr>
          <p:nvPr>
            <p:ph type="ftr" sz="quarter" idx="11"/>
          </p:nvPr>
        </p:nvSpPr>
        <p:spPr/>
        <p:txBody>
          <a:bodyPr/>
          <a:lstStyle>
            <a:lvl1pPr>
              <a:defRPr/>
            </a:lvl1pPr>
          </a:lstStyle>
          <a:p>
            <a:pPr>
              <a:defRPr/>
            </a:pPr>
            <a:endParaRPr lang="en-US"/>
          </a:p>
        </p:txBody>
      </p:sp>
      <p:sp>
        <p:nvSpPr>
          <p:cNvPr id="9" name="Slide Number Placeholder 6"/>
          <p:cNvSpPr>
            <a:spLocks noGrp="1"/>
          </p:cNvSpPr>
          <p:nvPr>
            <p:ph type="sldNum" sz="quarter" idx="12"/>
          </p:nvPr>
        </p:nvSpPr>
        <p:spPr/>
        <p:txBody>
          <a:bodyPr/>
          <a:lstStyle>
            <a:lvl1pPr>
              <a:defRPr/>
            </a:lvl1pPr>
          </a:lstStyle>
          <a:p>
            <a:pPr>
              <a:defRPr/>
            </a:pPr>
            <a:fld id="{787B3022-E189-4968-94DD-D64A03BD9FCF}" type="slidenum">
              <a:rPr lang="nl-NL"/>
              <a:pPr>
                <a:defRPr/>
              </a:pPr>
              <a:t>‹nr.›</a:t>
            </a:fld>
            <a:endParaRPr lang="nl-NL"/>
          </a:p>
        </p:txBody>
      </p:sp>
    </p:spTree>
    <p:extLst>
      <p:ext uri="{BB962C8B-B14F-4D97-AF65-F5344CB8AC3E}">
        <p14:creationId xmlns:p14="http://schemas.microsoft.com/office/powerpoint/2010/main" val="1410021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5250"/>
            <a:ext cx="8002588" cy="8683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2539D8B1-2508-43A8-BEEF-EF7A4FCC3559}" type="slidenum">
              <a:rPr lang="en-US"/>
              <a:pPr/>
              <a:t>‹nr.›</a:t>
            </a:fld>
            <a:endParaRPr lang="en-US"/>
          </a:p>
        </p:txBody>
      </p:sp>
    </p:spTree>
    <p:extLst>
      <p:ext uri="{BB962C8B-B14F-4D97-AF65-F5344CB8AC3E}">
        <p14:creationId xmlns:p14="http://schemas.microsoft.com/office/powerpoint/2010/main" val="27631621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1079500" y="2051050"/>
            <a:ext cx="7800975" cy="356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p>
            <a:pPr lvl="0"/>
            <a:r>
              <a:rPr lang="en-US" smtClean="0"/>
              <a:t>Klik om de opmaakprofielen van de modeltekst te bewerken</a:t>
            </a:r>
          </a:p>
          <a:p>
            <a:pPr lvl="1"/>
            <a:r>
              <a:rPr lang="en-US" smtClean="0"/>
              <a:t>Tweede niveau</a:t>
            </a:r>
          </a:p>
          <a:p>
            <a:pPr lvl="2"/>
            <a:r>
              <a:rPr lang="en-US" smtClean="0"/>
              <a:t>Derde niveau</a:t>
            </a:r>
          </a:p>
          <a:p>
            <a:pPr lvl="3"/>
            <a:r>
              <a:rPr lang="en-US" smtClean="0"/>
              <a:t>Vierde niveau</a:t>
            </a:r>
          </a:p>
          <a:p>
            <a:pPr lvl="4"/>
            <a:r>
              <a:rPr lang="en-US" smtClean="0"/>
              <a:t>Vijfde niveau</a:t>
            </a:r>
          </a:p>
        </p:txBody>
      </p:sp>
      <p:sp>
        <p:nvSpPr>
          <p:cNvPr id="10" name="Tijdelijke aanduiding voor voettekst 4"/>
          <p:cNvSpPr>
            <a:spLocks noGrp="1"/>
          </p:cNvSpPr>
          <p:nvPr>
            <p:ph type="ftr" sz="quarter" idx="3"/>
          </p:nvPr>
        </p:nvSpPr>
        <p:spPr bwMode="auto">
          <a:xfrm>
            <a:off x="3540125" y="6402388"/>
            <a:ext cx="403225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lnSpc>
                <a:spcPts val="1500"/>
              </a:lnSpc>
              <a:defRPr sz="1000">
                <a:latin typeface="Arial" charset="0"/>
                <a:cs typeface="Arial" charset="0"/>
              </a:defRPr>
            </a:lvl1pPr>
          </a:lstStyle>
          <a:p>
            <a:pPr>
              <a:defRPr/>
            </a:pPr>
            <a:r>
              <a:rPr lang="en-US"/>
              <a:t>To modify choose 'Insert' then 'Header and footer'</a:t>
            </a:r>
            <a:endParaRPr lang="en-US" sz="600"/>
          </a:p>
        </p:txBody>
      </p:sp>
      <p:sp>
        <p:nvSpPr>
          <p:cNvPr id="11" name="Tijdelijke aanduiding voor dianummer 5"/>
          <p:cNvSpPr>
            <a:spLocks noGrp="1"/>
          </p:cNvSpPr>
          <p:nvPr>
            <p:ph type="sldNum" sz="quarter" idx="4"/>
          </p:nvPr>
        </p:nvSpPr>
        <p:spPr bwMode="auto">
          <a:xfrm>
            <a:off x="8509000" y="6400800"/>
            <a:ext cx="374650" cy="476250"/>
          </a:xfrm>
          <a:prstGeom prst="rect">
            <a:avLst/>
          </a:prstGeom>
          <a:ln>
            <a:miter lim="800000"/>
            <a:headEnd/>
            <a:tailEnd/>
          </a:ln>
        </p:spPr>
        <p:txBody>
          <a:bodyPr vert="horz" wrap="square" lIns="91440" tIns="45720" rIns="0" bIns="45720" numCol="1" anchor="t" anchorCtr="0" compatLnSpc="1">
            <a:prstTxWarp prst="textNoShape">
              <a:avLst/>
            </a:prstTxWarp>
          </a:bodyPr>
          <a:lstStyle>
            <a:lvl1pPr algn="r">
              <a:lnSpc>
                <a:spcPts val="1500"/>
              </a:lnSpc>
              <a:defRPr sz="1000">
                <a:latin typeface="Arial" charset="0"/>
                <a:cs typeface="Arial" charset="0"/>
              </a:defRPr>
            </a:lvl1pPr>
          </a:lstStyle>
          <a:p>
            <a:pPr>
              <a:defRPr/>
            </a:pPr>
            <a:fld id="{1E4ADCE4-D897-4085-AFE6-008BD34293B1}" type="slidenum">
              <a:rPr lang="en-US"/>
              <a:pPr>
                <a:defRPr/>
              </a:pPr>
              <a:t>‹nr.›</a:t>
            </a:fld>
            <a:endParaRPr lang="en-US"/>
          </a:p>
        </p:txBody>
      </p:sp>
      <p:sp>
        <p:nvSpPr>
          <p:cNvPr id="12" name="Date Placeholder 10"/>
          <p:cNvSpPr>
            <a:spLocks noGrp="1"/>
          </p:cNvSpPr>
          <p:nvPr>
            <p:ph type="dt" sz="half" idx="2"/>
          </p:nvPr>
        </p:nvSpPr>
        <p:spPr bwMode="auto">
          <a:xfrm>
            <a:off x="7572375" y="6402388"/>
            <a:ext cx="936625"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lnSpc>
                <a:spcPts val="1500"/>
              </a:lnSpc>
              <a:defRPr sz="1000">
                <a:latin typeface="Arial" charset="0"/>
                <a:cs typeface="Arial" charset="0"/>
              </a:defRPr>
            </a:lvl1pPr>
          </a:lstStyle>
          <a:p>
            <a:pPr>
              <a:defRPr/>
            </a:pPr>
            <a:fld id="{05FBA119-ED25-419A-BA23-A02990EFFAFF}" type="datetime1">
              <a:rPr lang="en-GB"/>
              <a:pPr>
                <a:defRPr/>
              </a:pPr>
              <a:t>15/03/2016</a:t>
            </a:fld>
            <a:endParaRPr lang="nl-NL"/>
          </a:p>
        </p:txBody>
      </p:sp>
    </p:spTree>
  </p:cSld>
  <p:clrMap bg1="lt1" tx1="dk1" bg2="lt2" tx2="dk2" accent1="accent1" accent2="accent2" accent3="accent3" accent4="accent4" accent5="accent5" accent6="accent6" hlink="hlink" folHlink="folHlink"/>
  <p:sldLayoutIdLst>
    <p:sldLayoutId id="2147484345" r:id="rId1"/>
    <p:sldLayoutId id="2147484346" r:id="rId2"/>
    <p:sldLayoutId id="2147484347" r:id="rId3"/>
    <p:sldLayoutId id="2147484348" r:id="rId4"/>
    <p:sldLayoutId id="2147484349" r:id="rId5"/>
    <p:sldLayoutId id="2147484350" r:id="rId6"/>
    <p:sldLayoutId id="2147484351" r:id="rId7"/>
    <p:sldLayoutId id="2147484352" r:id="rId8"/>
    <p:sldLayoutId id="2147484353" r:id="rId9"/>
  </p:sldLayoutIdLst>
  <p:hf hdr="0" ftr="0" dt="0"/>
  <p:txStyles>
    <p:titleStyle>
      <a:lvl1pPr algn="l" rtl="0" eaLnBrk="0" fontAlgn="base" hangingPunct="0">
        <a:spcBef>
          <a:spcPct val="0"/>
        </a:spcBef>
        <a:spcAft>
          <a:spcPct val="0"/>
        </a:spcAft>
        <a:defRPr sz="2500" b="1">
          <a:solidFill>
            <a:schemeClr val="tx2"/>
          </a:solidFill>
          <a:latin typeface="Arial" charset="0"/>
          <a:ea typeface="+mj-ea"/>
          <a:cs typeface="+mj-cs"/>
        </a:defRPr>
      </a:lvl1pPr>
      <a:lvl2pPr algn="l" rtl="0" eaLnBrk="0" fontAlgn="base" hangingPunct="0">
        <a:spcBef>
          <a:spcPct val="0"/>
        </a:spcBef>
        <a:spcAft>
          <a:spcPct val="0"/>
        </a:spcAft>
        <a:defRPr sz="2500" b="1">
          <a:solidFill>
            <a:schemeClr val="tx2"/>
          </a:solidFill>
          <a:latin typeface="Arial" charset="0"/>
        </a:defRPr>
      </a:lvl2pPr>
      <a:lvl3pPr algn="l" rtl="0" eaLnBrk="0" fontAlgn="base" hangingPunct="0">
        <a:spcBef>
          <a:spcPct val="0"/>
        </a:spcBef>
        <a:spcAft>
          <a:spcPct val="0"/>
        </a:spcAft>
        <a:defRPr sz="2500" b="1">
          <a:solidFill>
            <a:schemeClr val="tx2"/>
          </a:solidFill>
          <a:latin typeface="Arial" charset="0"/>
        </a:defRPr>
      </a:lvl3pPr>
      <a:lvl4pPr algn="l" rtl="0" eaLnBrk="0" fontAlgn="base" hangingPunct="0">
        <a:spcBef>
          <a:spcPct val="0"/>
        </a:spcBef>
        <a:spcAft>
          <a:spcPct val="0"/>
        </a:spcAft>
        <a:defRPr sz="2500" b="1">
          <a:solidFill>
            <a:schemeClr val="tx2"/>
          </a:solidFill>
          <a:latin typeface="Arial" charset="0"/>
        </a:defRPr>
      </a:lvl4pPr>
      <a:lvl5pPr algn="l" rtl="0" eaLnBrk="0" fontAlgn="base" hangingPunct="0">
        <a:spcBef>
          <a:spcPct val="0"/>
        </a:spcBef>
        <a:spcAft>
          <a:spcPct val="0"/>
        </a:spcAft>
        <a:defRPr sz="2500" b="1">
          <a:solidFill>
            <a:schemeClr val="tx2"/>
          </a:solidFill>
          <a:latin typeface="Arial" charset="0"/>
        </a:defRPr>
      </a:lvl5pPr>
      <a:lvl6pPr marL="457200" algn="l" rtl="0" eaLnBrk="1" fontAlgn="base" hangingPunct="1">
        <a:spcBef>
          <a:spcPct val="0"/>
        </a:spcBef>
        <a:spcAft>
          <a:spcPct val="0"/>
        </a:spcAft>
        <a:defRPr sz="2500" b="1">
          <a:solidFill>
            <a:schemeClr val="tx2"/>
          </a:solidFill>
          <a:latin typeface="Arial Narrow" pitchFamily="34" charset="0"/>
        </a:defRPr>
      </a:lvl6pPr>
      <a:lvl7pPr marL="914400" algn="l" rtl="0" eaLnBrk="1" fontAlgn="base" hangingPunct="1">
        <a:spcBef>
          <a:spcPct val="0"/>
        </a:spcBef>
        <a:spcAft>
          <a:spcPct val="0"/>
        </a:spcAft>
        <a:defRPr sz="2500" b="1">
          <a:solidFill>
            <a:schemeClr val="tx2"/>
          </a:solidFill>
          <a:latin typeface="Arial Narrow" pitchFamily="34" charset="0"/>
        </a:defRPr>
      </a:lvl7pPr>
      <a:lvl8pPr marL="1371600" algn="l" rtl="0" eaLnBrk="1" fontAlgn="base" hangingPunct="1">
        <a:spcBef>
          <a:spcPct val="0"/>
        </a:spcBef>
        <a:spcAft>
          <a:spcPct val="0"/>
        </a:spcAft>
        <a:defRPr sz="2500" b="1">
          <a:solidFill>
            <a:schemeClr val="tx2"/>
          </a:solidFill>
          <a:latin typeface="Arial Narrow" pitchFamily="34" charset="0"/>
        </a:defRPr>
      </a:lvl8pPr>
      <a:lvl9pPr marL="1828800" algn="l" rtl="0" eaLnBrk="1" fontAlgn="base" hangingPunct="1">
        <a:spcBef>
          <a:spcPct val="0"/>
        </a:spcBef>
        <a:spcAft>
          <a:spcPct val="0"/>
        </a:spcAft>
        <a:defRPr sz="2500" b="1">
          <a:solidFill>
            <a:schemeClr val="tx2"/>
          </a:solidFill>
          <a:latin typeface="Arial Narrow" pitchFamily="34" charset="0"/>
        </a:defRPr>
      </a:lvl9pPr>
    </p:titleStyle>
    <p:bodyStyle>
      <a:lvl1pPr marL="255588" indent="-255588" algn="l" defTabSz="238125" rtl="0" eaLnBrk="0" fontAlgn="base" hangingPunct="0">
        <a:lnSpc>
          <a:spcPts val="2500"/>
        </a:lnSpc>
        <a:spcBef>
          <a:spcPct val="20000"/>
        </a:spcBef>
        <a:spcAft>
          <a:spcPct val="0"/>
        </a:spcAft>
        <a:buFont typeface="Wingdings" pitchFamily="2" charset="2"/>
        <a:buChar char="§"/>
        <a:defRPr>
          <a:solidFill>
            <a:schemeClr val="tx1"/>
          </a:solidFill>
          <a:latin typeface="Arial" charset="0"/>
          <a:ea typeface="+mn-ea"/>
          <a:cs typeface="+mn-cs"/>
        </a:defRPr>
      </a:lvl1pPr>
      <a:lvl2pPr marL="538163" indent="-280988" algn="l" defTabSz="238125" rtl="0" eaLnBrk="0" fontAlgn="base" hangingPunct="0">
        <a:lnSpc>
          <a:spcPts val="2500"/>
        </a:lnSpc>
        <a:spcBef>
          <a:spcPct val="20000"/>
        </a:spcBef>
        <a:spcAft>
          <a:spcPct val="0"/>
        </a:spcAft>
        <a:buFont typeface="Wingdings" pitchFamily="2" charset="2"/>
        <a:buChar char="§"/>
        <a:defRPr>
          <a:solidFill>
            <a:schemeClr val="tx1"/>
          </a:solidFill>
          <a:latin typeface="Arial" charset="0"/>
        </a:defRPr>
      </a:lvl2pPr>
      <a:lvl3pPr marL="801688" indent="-238125" algn="l" defTabSz="238125" rtl="0" eaLnBrk="0" fontAlgn="base" hangingPunct="0">
        <a:lnSpc>
          <a:spcPts val="2500"/>
        </a:lnSpc>
        <a:spcBef>
          <a:spcPct val="20000"/>
        </a:spcBef>
        <a:spcAft>
          <a:spcPct val="0"/>
        </a:spcAft>
        <a:buFont typeface="Wingdings" pitchFamily="2" charset="2"/>
        <a:buChar char="§"/>
        <a:defRPr>
          <a:solidFill>
            <a:schemeClr val="tx1"/>
          </a:solidFill>
          <a:latin typeface="Arial" charset="0"/>
        </a:defRPr>
      </a:lvl3pPr>
      <a:lvl4pPr marL="1077913" indent="-250825" algn="l" defTabSz="238125" rtl="0" eaLnBrk="0" fontAlgn="base" hangingPunct="0">
        <a:lnSpc>
          <a:spcPts val="2500"/>
        </a:lnSpc>
        <a:spcBef>
          <a:spcPct val="20000"/>
        </a:spcBef>
        <a:spcAft>
          <a:spcPct val="0"/>
        </a:spcAft>
        <a:buFont typeface="Wingdings" pitchFamily="2" charset="2"/>
        <a:buChar char="§"/>
        <a:defRPr>
          <a:solidFill>
            <a:schemeClr val="tx1"/>
          </a:solidFill>
          <a:latin typeface="Arial" charset="0"/>
        </a:defRPr>
      </a:lvl4pPr>
      <a:lvl5pPr marL="1344613" indent="-255588" algn="l" defTabSz="238125" rtl="0" eaLnBrk="0" fontAlgn="base" hangingPunct="0">
        <a:lnSpc>
          <a:spcPts val="2500"/>
        </a:lnSpc>
        <a:spcBef>
          <a:spcPct val="20000"/>
        </a:spcBef>
        <a:spcAft>
          <a:spcPct val="0"/>
        </a:spcAft>
        <a:buFont typeface="Wingdings" pitchFamily="2" charset="2"/>
        <a:buChar char="§"/>
        <a:defRPr>
          <a:solidFill>
            <a:schemeClr val="tx1"/>
          </a:solidFill>
          <a:latin typeface="Arial" charset="0"/>
        </a:defRPr>
      </a:lvl5pPr>
      <a:lvl6pPr marL="18018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6pPr>
      <a:lvl7pPr marL="22590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7pPr>
      <a:lvl8pPr marL="27162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8pPr>
      <a:lvl9pPr marL="31734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image" Target="../media/image52.png"/></Relationships>
</file>

<file path=ppt/slides/_rels/slide1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5.xml"/><Relationship Id="rId4" Type="http://schemas.openxmlformats.org/officeDocument/2006/relationships/image" Target="../media/image57.png"/></Relationships>
</file>

<file path=ppt/slides/_rels/slide13.xml.rels><?xml version="1.0" encoding="UTF-8" standalone="yes"?>
<Relationships xmlns="http://schemas.openxmlformats.org/package/2006/relationships"><Relationship Id="rId3" Type="http://schemas.openxmlformats.org/officeDocument/2006/relationships/hyperlink" Target="../../../mpe/mpe_start.bat"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hyperlink" Target="file:///D:\mpe\mpe_start.bat"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file:///D:\mpe\mpe_start.bat" TargetMode="External"/><Relationship Id="rId3" Type="http://schemas.openxmlformats.org/officeDocument/2006/relationships/image" Target="../media/image60.jpeg"/><Relationship Id="rId7" Type="http://schemas.openxmlformats.org/officeDocument/2006/relationships/hyperlink" Target="../mpe/mpe_start.bat"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3.jpg"/><Relationship Id="rId5" Type="http://schemas.openxmlformats.org/officeDocument/2006/relationships/image" Target="../media/image62.png"/><Relationship Id="rId10" Type="http://schemas.openxmlformats.org/officeDocument/2006/relationships/image" Target="../media/image64.jpg"/><Relationship Id="rId4" Type="http://schemas.openxmlformats.org/officeDocument/2006/relationships/image" Target="../media/image61.jpeg"/><Relationship Id="rId9" Type="http://schemas.openxmlformats.org/officeDocument/2006/relationships/image" Target="../media/image58.jpeg"/></Relationships>
</file>

<file path=ppt/slides/_rels/slide1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g"/><Relationship Id="rId1" Type="http://schemas.openxmlformats.org/officeDocument/2006/relationships/slideLayout" Target="../slideLayouts/slideLayout3.xml"/><Relationship Id="rId5" Type="http://schemas.openxmlformats.org/officeDocument/2006/relationships/image" Target="../media/image68.jpeg"/><Relationship Id="rId4" Type="http://schemas.openxmlformats.org/officeDocument/2006/relationships/image" Target="../media/image67.jpeg"/></Relationships>
</file>

<file path=ppt/slides/_rels/slide1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17.xml.rels><?xml version="1.0" encoding="UTF-8" standalone="yes"?>
<Relationships xmlns="http://schemas.openxmlformats.org/package/2006/relationships"><Relationship Id="rId3" Type="http://schemas.openxmlformats.org/officeDocument/2006/relationships/image" Target="../media/image73.jpg"/><Relationship Id="rId7" Type="http://schemas.openxmlformats.org/officeDocument/2006/relationships/image" Target="../media/image58.jpeg"/><Relationship Id="rId2" Type="http://schemas.openxmlformats.org/officeDocument/2006/relationships/image" Target="../media/image72.jpg"/><Relationship Id="rId1" Type="http://schemas.openxmlformats.org/officeDocument/2006/relationships/slideLayout" Target="../slideLayouts/slideLayout3.xml"/><Relationship Id="rId6" Type="http://schemas.openxmlformats.org/officeDocument/2006/relationships/hyperlink" Target="file:///D:\mpe\mpe_start.bat" TargetMode="External"/><Relationship Id="rId5" Type="http://schemas.openxmlformats.org/officeDocument/2006/relationships/hyperlink" Target="../../../mpe/mpe_start.bat" TargetMode="External"/><Relationship Id="rId4" Type="http://schemas.openxmlformats.org/officeDocument/2006/relationships/image" Target="../media/image74.png"/></Relationships>
</file>

<file path=ppt/slides/_rels/slide18.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eg"/><Relationship Id="rId1" Type="http://schemas.openxmlformats.org/officeDocument/2006/relationships/slideLayout" Target="../slideLayouts/slideLayout3.xml"/><Relationship Id="rId6" Type="http://schemas.openxmlformats.org/officeDocument/2006/relationships/image" Target="../media/image79.png"/><Relationship Id="rId5" Type="http://schemas.openxmlformats.org/officeDocument/2006/relationships/image" Target="../media/image78.jpg"/><Relationship Id="rId4" Type="http://schemas.openxmlformats.org/officeDocument/2006/relationships/image" Target="../media/image77.jpg"/></Relationships>
</file>

<file path=ppt/slides/_rels/slide1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g"/><Relationship Id="rId1" Type="http://schemas.openxmlformats.org/officeDocument/2006/relationships/slideLayout" Target="../slideLayouts/slideLayout3.xml"/><Relationship Id="rId5" Type="http://schemas.openxmlformats.org/officeDocument/2006/relationships/image" Target="../media/image83.png"/><Relationship Id="rId4" Type="http://schemas.openxmlformats.org/officeDocument/2006/relationships/image" Target="../media/image82.jpe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7.jpg"/><Relationship Id="rId5" Type="http://schemas.openxmlformats.org/officeDocument/2006/relationships/image" Target="../media/image86.jpeg"/><Relationship Id="rId4" Type="http://schemas.openxmlformats.org/officeDocument/2006/relationships/image" Target="../media/image85.png"/></Relationships>
</file>

<file path=ppt/slides/_rels/slide21.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6.jpeg"/><Relationship Id="rId3" Type="http://schemas.openxmlformats.org/officeDocument/2006/relationships/image" Target="../media/image88.png"/><Relationship Id="rId7" Type="http://schemas.openxmlformats.org/officeDocument/2006/relationships/image" Target="../media/image92.png"/><Relationship Id="rId12" Type="http://schemas.openxmlformats.org/officeDocument/2006/relationships/image" Target="../media/image85.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91.jpeg"/><Relationship Id="rId11" Type="http://schemas.openxmlformats.org/officeDocument/2006/relationships/image" Target="http://www.ethiomet.gov.et/image/NMSA.gif" TargetMode="External"/><Relationship Id="rId5" Type="http://schemas.openxmlformats.org/officeDocument/2006/relationships/image" Target="../media/image90.jpeg"/><Relationship Id="rId10" Type="http://schemas.openxmlformats.org/officeDocument/2006/relationships/image" Target="../media/image95.gif"/><Relationship Id="rId4" Type="http://schemas.openxmlformats.org/officeDocument/2006/relationships/image" Target="../media/image89.png"/><Relationship Id="rId9" Type="http://schemas.openxmlformats.org/officeDocument/2006/relationships/image" Target="../media/image94.emf"/><Relationship Id="rId14" Type="http://schemas.openxmlformats.org/officeDocument/2006/relationships/image" Target="../media/image97.png"/></Relationships>
</file>

<file path=ppt/slides/_rels/slide22.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jpeg"/><Relationship Id="rId7" Type="http://schemas.openxmlformats.org/officeDocument/2006/relationships/image" Target="../media/image103.png"/><Relationship Id="rId2" Type="http://schemas.openxmlformats.org/officeDocument/2006/relationships/image" Target="../media/image98.jpeg"/><Relationship Id="rId1" Type="http://schemas.openxmlformats.org/officeDocument/2006/relationships/slideLayout" Target="../slideLayouts/slideLayout2.xml"/><Relationship Id="rId6" Type="http://schemas.openxmlformats.org/officeDocument/2006/relationships/image" Target="../media/image102.jpeg"/><Relationship Id="rId5" Type="http://schemas.openxmlformats.org/officeDocument/2006/relationships/image" Target="../media/image101.png"/><Relationship Id="rId10" Type="http://schemas.openxmlformats.org/officeDocument/2006/relationships/image" Target="../media/image106.jpeg"/><Relationship Id="rId4" Type="http://schemas.openxmlformats.org/officeDocument/2006/relationships/image" Target="../media/image100.jpeg"/><Relationship Id="rId9" Type="http://schemas.openxmlformats.org/officeDocument/2006/relationships/image" Target="../media/image105.jpeg"/></Relationships>
</file>

<file path=ppt/slides/_rels/slide23.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10.gi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animnew.gif" TargetMode="External"/><Relationship Id="rId5" Type="http://schemas.openxmlformats.org/officeDocument/2006/relationships/image" Target="../media/image109.jpg"/><Relationship Id="rId4" Type="http://schemas.openxmlformats.org/officeDocument/2006/relationships/image" Target="../media/image108.png"/></Relationships>
</file>

<file path=ppt/slides/_rels/slide24.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2.jpeg"/><Relationship Id="rId7" Type="http://schemas.openxmlformats.org/officeDocument/2006/relationships/image" Target="../media/image116.png"/><Relationship Id="rId2" Type="http://schemas.openxmlformats.org/officeDocument/2006/relationships/image" Target="../media/image111.jpeg"/><Relationship Id="rId1" Type="http://schemas.openxmlformats.org/officeDocument/2006/relationships/slideLayout" Target="../slideLayouts/slideLayout7.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jpeg"/><Relationship Id="rId9" Type="http://schemas.openxmlformats.org/officeDocument/2006/relationships/image" Target="../media/image118.png"/></Relationships>
</file>

<file path=ppt/slides/_rels/slide25.xml.rels><?xml version="1.0" encoding="UTF-8" standalone="yes"?>
<Relationships xmlns="http://schemas.openxmlformats.org/package/2006/relationships"><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image" Target="../media/image119.png"/><Relationship Id="rId1" Type="http://schemas.openxmlformats.org/officeDocument/2006/relationships/slideLayout" Target="../slideLayouts/slideLayout3.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2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3.xml"/><Relationship Id="rId5" Type="http://schemas.openxmlformats.org/officeDocument/2006/relationships/image" Target="../media/image128.png"/><Relationship Id="rId4" Type="http://schemas.openxmlformats.org/officeDocument/2006/relationships/image" Target="../media/image127.png"/></Relationships>
</file>

<file path=ppt/slides/_rels/slide27.xml.rels><?xml version="1.0" encoding="UTF-8" standalone="yes"?>
<Relationships xmlns="http://schemas.openxmlformats.org/package/2006/relationships"><Relationship Id="rId3" Type="http://schemas.openxmlformats.org/officeDocument/2006/relationships/image" Target="../media/image130.jpeg"/><Relationship Id="rId7" Type="http://schemas.openxmlformats.org/officeDocument/2006/relationships/image" Target="../media/image134.jpeg"/><Relationship Id="rId2" Type="http://schemas.openxmlformats.org/officeDocument/2006/relationships/image" Target="../media/image129.png"/><Relationship Id="rId1" Type="http://schemas.openxmlformats.org/officeDocument/2006/relationships/slideLayout" Target="../slideLayouts/slideLayout8.xml"/><Relationship Id="rId6" Type="http://schemas.openxmlformats.org/officeDocument/2006/relationships/image" Target="../media/image133.jpeg"/><Relationship Id="rId5" Type="http://schemas.openxmlformats.org/officeDocument/2006/relationships/image" Target="../media/image132.jpeg"/><Relationship Id="rId4" Type="http://schemas.openxmlformats.org/officeDocument/2006/relationships/image" Target="../media/image131.jpeg"/></Relationships>
</file>

<file path=ppt/slides/_rels/slide28.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6.png"/><Relationship Id="rId7" Type="http://schemas.openxmlformats.org/officeDocument/2006/relationships/image" Target="../media/image140.png"/><Relationship Id="rId2" Type="http://schemas.openxmlformats.org/officeDocument/2006/relationships/image" Target="../media/image135.jpeg"/><Relationship Id="rId1" Type="http://schemas.openxmlformats.org/officeDocument/2006/relationships/slideLayout" Target="../slideLayouts/slideLayout7.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29.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hyperlink" Target="http://www.utwente.nl/" TargetMode="External"/><Relationship Id="rId3" Type="http://schemas.openxmlformats.org/officeDocument/2006/relationships/notesSlide" Target="../notesSlides/notesSlide9.xml"/><Relationship Id="rId7" Type="http://schemas.openxmlformats.org/officeDocument/2006/relationships/image" Target="../media/image143.png"/><Relationship Id="rId12" Type="http://schemas.openxmlformats.org/officeDocument/2006/relationships/hyperlink" Target="http://www.itc.nl/" TargetMode="Externa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140.png"/><Relationship Id="rId5" Type="http://schemas.openxmlformats.org/officeDocument/2006/relationships/image" Target="../media/image142.png"/><Relationship Id="rId15" Type="http://schemas.openxmlformats.org/officeDocument/2006/relationships/hyperlink" Target="mailto:b.h.p.maathuis@utwente.nl" TargetMode="External"/><Relationship Id="rId10" Type="http://schemas.openxmlformats.org/officeDocument/2006/relationships/image" Target="../media/image145.jpeg"/><Relationship Id="rId4" Type="http://schemas.openxmlformats.org/officeDocument/2006/relationships/oleObject" Target="../embeddings/oleObject1.bin"/><Relationship Id="rId9" Type="http://schemas.openxmlformats.org/officeDocument/2006/relationships/image" Target="../media/image144.png"/><Relationship Id="rId14" Type="http://schemas.openxmlformats.org/officeDocument/2006/relationships/hyperlink" Target="mailto:c.m.m.mannaerts@utwente.n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1.jpeg"/><Relationship Id="rId3" Type="http://schemas.openxmlformats.org/officeDocument/2006/relationships/image" Target="http://www.eumetsat.int/groups/ops/documents/image/satellite_dish_common.jpg" TargetMode="External"/><Relationship Id="rId7" Type="http://schemas.openxmlformats.org/officeDocument/2006/relationships/image" Target="http://www.eumetsat.int/groups/ops/documents/image/pci_card_dvb_common.jpg" TargetMode="External"/><Relationship Id="rId12"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3.xml"/><Relationship Id="rId6" Type="http://schemas.openxmlformats.org/officeDocument/2006/relationships/image" Target="../media/image17.jpeg"/><Relationship Id="rId11" Type="http://schemas.openxmlformats.org/officeDocument/2006/relationships/image" Target="http://www.eumetsat.int/groups/ops/documents/image/eku_usb_stick.jpg" TargetMode="External"/><Relationship Id="rId5" Type="http://schemas.openxmlformats.org/officeDocument/2006/relationships/image" Target="http://www.eumetsat.int/groups/ops/documents/image/desktop_computer_common.jpg" TargetMode="External"/><Relationship Id="rId15" Type="http://schemas.openxmlformats.org/officeDocument/2006/relationships/image" Target="../media/image23.jpeg"/><Relationship Id="rId10" Type="http://schemas.openxmlformats.org/officeDocument/2006/relationships/image" Target="../media/image19.jpeg"/><Relationship Id="rId4" Type="http://schemas.openxmlformats.org/officeDocument/2006/relationships/image" Target="../media/image16.jpeg"/><Relationship Id="rId9" Type="http://schemas.openxmlformats.org/officeDocument/2006/relationships/image" Target="http://www.eumetsat.int/groups/ops/documents/image/computer_cdrom_disc_common.jpg" TargetMode="External"/><Relationship Id="rId14" Type="http://schemas.openxmlformats.org/officeDocument/2006/relationships/image" Target="../media/image22.jpe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s>
</file>

<file path=ppt/slides/_rels/slide6.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http://www.rig.org.uk/rigimages/Atlanticmsg2.jpg" TargetMode="External"/><Relationship Id="rId7" Type="http://schemas.openxmlformats.org/officeDocument/2006/relationships/image" Target="../media/image33.jpe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 Id="rId9" Type="http://schemas.openxmlformats.org/officeDocument/2006/relationships/image" Target="../media/image35.jpeg"/></Relationships>
</file>

<file path=ppt/slides/_rels/slide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9.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43.jpeg"/><Relationship Id="rId1" Type="http://schemas.openxmlformats.org/officeDocument/2006/relationships/slideLayout" Target="../slideLayouts/slideLayout6.xml"/><Relationship Id="rId5" Type="http://schemas.openxmlformats.org/officeDocument/2006/relationships/image" Target="../media/image46.jpeg"/><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3"/>
          <p:cNvSpPr>
            <a:spLocks noGrp="1"/>
          </p:cNvSpPr>
          <p:nvPr>
            <p:ph type="ctrTitle"/>
          </p:nvPr>
        </p:nvSpPr>
        <p:spPr bwMode="auto">
          <a:xfrm>
            <a:off x="1828800" y="2133600"/>
            <a:ext cx="6467475" cy="1470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rIns="91440" bIns="45720" numCol="1" compatLnSpc="1">
            <a:prstTxWarp prst="textNoShape">
              <a:avLst/>
            </a:prstTxWarp>
          </a:bodyPr>
          <a:lstStyle/>
          <a:p>
            <a:pPr eaLnBrk="1" hangingPunct="1">
              <a:lnSpc>
                <a:spcPct val="100000"/>
              </a:lnSpc>
            </a:pPr>
            <a:r>
              <a:rPr lang="en-US" sz="2400" b="0" dirty="0" smtClean="0">
                <a:latin typeface="Tahoma" panose="020B0604030504040204" pitchFamily="34" charset="0"/>
                <a:ea typeface="Tahoma" panose="020B0604030504040204" pitchFamily="34" charset="0"/>
                <a:cs typeface="Tahoma" panose="020B0604030504040204" pitchFamily="34" charset="0"/>
              </a:rPr>
              <a:t>Use of GEONETCAST near real time Earth </a:t>
            </a:r>
            <a:r>
              <a:rPr lang="en-US" sz="2400" b="0" dirty="0">
                <a:latin typeface="Tahoma" panose="020B0604030504040204" pitchFamily="34" charset="0"/>
                <a:ea typeface="Tahoma" panose="020B0604030504040204" pitchFamily="34" charset="0"/>
                <a:cs typeface="Tahoma" panose="020B0604030504040204" pitchFamily="34" charset="0"/>
              </a:rPr>
              <a:t>Observation Data </a:t>
            </a:r>
            <a:r>
              <a:rPr lang="en-US" sz="2400" b="0" dirty="0" smtClean="0">
                <a:latin typeface="Tahoma" panose="020B0604030504040204" pitchFamily="34" charset="0"/>
                <a:ea typeface="Tahoma" panose="020B0604030504040204" pitchFamily="34" charset="0"/>
                <a:cs typeface="Tahoma" panose="020B0604030504040204" pitchFamily="34" charset="0"/>
              </a:rPr>
              <a:t>and open Tools </a:t>
            </a:r>
            <a:r>
              <a:rPr lang="en-US" sz="2400" b="0" dirty="0">
                <a:latin typeface="Tahoma" panose="020B0604030504040204" pitchFamily="34" charset="0"/>
                <a:ea typeface="Tahoma" panose="020B0604030504040204" pitchFamily="34" charset="0"/>
                <a:cs typeface="Tahoma" panose="020B0604030504040204" pitchFamily="34" charset="0"/>
              </a:rPr>
              <a:t>for </a:t>
            </a:r>
            <a:r>
              <a:rPr lang="en-US" sz="2400" b="0" dirty="0" smtClean="0">
                <a:latin typeface="Tahoma" panose="020B0604030504040204" pitchFamily="34" charset="0"/>
                <a:ea typeface="Tahoma" panose="020B0604030504040204" pitchFamily="34" charset="0"/>
                <a:cs typeface="Tahoma" panose="020B0604030504040204" pitchFamily="34" charset="0"/>
              </a:rPr>
              <a:t>climate observation and early warning</a:t>
            </a:r>
            <a:endParaRPr lang="en-US" sz="2400" b="0" cap="none" dirty="0" smtClean="0">
              <a:latin typeface="Tahoma" pitchFamily="34" charset="0"/>
              <a:cs typeface="Tahoma" pitchFamily="34" charset="0"/>
            </a:endParaRPr>
          </a:p>
        </p:txBody>
      </p:sp>
      <p:sp>
        <p:nvSpPr>
          <p:cNvPr id="11267" name="Subtitle 4"/>
          <p:cNvSpPr>
            <a:spLocks noGrp="1"/>
          </p:cNvSpPr>
          <p:nvPr>
            <p:ph type="subTitle" idx="1"/>
          </p:nvPr>
        </p:nvSpPr>
        <p:spPr>
          <a:xfrm>
            <a:off x="1905793" y="3690330"/>
            <a:ext cx="6183313" cy="1101725"/>
          </a:xfrm>
        </p:spPr>
        <p:txBody>
          <a:bodyPr/>
          <a:lstStyle/>
          <a:p>
            <a:pPr eaLnBrk="1" hangingPunct="1">
              <a:lnSpc>
                <a:spcPct val="100000"/>
              </a:lnSpc>
            </a:pPr>
            <a:r>
              <a:rPr lang="en-US" sz="2000" cap="none" dirty="0" smtClean="0">
                <a:latin typeface="Tahoma" pitchFamily="34" charset="0"/>
                <a:cs typeface="Tahoma" pitchFamily="34" charset="0"/>
              </a:rPr>
              <a:t>Chris Mannaerts &amp; Ben Maathuis</a:t>
            </a:r>
          </a:p>
          <a:p>
            <a:pPr eaLnBrk="1" hangingPunct="1">
              <a:lnSpc>
                <a:spcPct val="100000"/>
              </a:lnSpc>
            </a:pPr>
            <a:r>
              <a:rPr lang="en-US" sz="2000" cap="none" dirty="0" smtClean="0">
                <a:latin typeface="Tahoma" pitchFamily="34" charset="0"/>
                <a:cs typeface="Tahoma" pitchFamily="34" charset="0"/>
              </a:rPr>
              <a:t>ITC - Department of Water Resources</a:t>
            </a:r>
          </a:p>
        </p:txBody>
      </p:sp>
      <p:sp>
        <p:nvSpPr>
          <p:cNvPr id="11268" name="Text Box 5"/>
          <p:cNvSpPr txBox="1">
            <a:spLocks noChangeArrowheads="1"/>
          </p:cNvSpPr>
          <p:nvPr/>
        </p:nvSpPr>
        <p:spPr bwMode="auto">
          <a:xfrm>
            <a:off x="3319219" y="4522094"/>
            <a:ext cx="582478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solidFill>
                  <a:srgbClr val="006699"/>
                </a:solidFill>
                <a:latin typeface="Tahoma" pitchFamily="34" charset="0"/>
                <a:cs typeface="Tahoma" pitchFamily="34" charset="0"/>
              </a:rPr>
              <a:t>Presentation </a:t>
            </a:r>
            <a:r>
              <a:rPr lang="en-US" dirty="0" smtClean="0">
                <a:solidFill>
                  <a:srgbClr val="006699"/>
                </a:solidFill>
                <a:latin typeface="Tahoma" pitchFamily="34" charset="0"/>
                <a:cs typeface="Tahoma" pitchFamily="34" charset="0"/>
              </a:rPr>
              <a:t>at CIRDA “The Last Mile” Workshop,</a:t>
            </a:r>
          </a:p>
          <a:p>
            <a:pPr eaLnBrk="1" hangingPunct="1"/>
            <a:r>
              <a:rPr lang="en-US" dirty="0" smtClean="0">
                <a:solidFill>
                  <a:srgbClr val="006699"/>
                </a:solidFill>
                <a:latin typeface="Tahoma" pitchFamily="34" charset="0"/>
                <a:cs typeface="Tahoma" pitchFamily="34" charset="0"/>
              </a:rPr>
              <a:t>March, 15-17 2016, Livingstone, Zambia</a:t>
            </a:r>
            <a:endParaRPr lang="en-US" dirty="0">
              <a:solidFill>
                <a:srgbClr val="006699"/>
              </a:solidFill>
              <a:latin typeface="Tahoma" pitchFamily="34" charset="0"/>
              <a:cs typeface="Tahoma" pitchFamily="34" charset="0"/>
            </a:endParaRPr>
          </a:p>
        </p:txBody>
      </p:sp>
      <p:pic>
        <p:nvPicPr>
          <p:cNvPr id="1126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4550" y="5181600"/>
            <a:ext cx="27686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13150" y="5181600"/>
            <a:ext cx="27686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75400" y="5181600"/>
            <a:ext cx="27686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0" y="1828800"/>
            <a:ext cx="6279522" cy="3560763"/>
          </a:xfrm>
        </p:spPr>
      </p:pic>
      <p:sp>
        <p:nvSpPr>
          <p:cNvPr id="3" name="Text Placeholder 2"/>
          <p:cNvSpPr>
            <a:spLocks noGrp="1"/>
          </p:cNvSpPr>
          <p:nvPr>
            <p:ph type="body" sz="quarter" idx="13"/>
          </p:nvPr>
        </p:nvSpPr>
        <p:spPr>
          <a:xfrm>
            <a:off x="1066800" y="304800"/>
            <a:ext cx="7775378" cy="732985"/>
          </a:xfrm>
        </p:spPr>
        <p:txBody>
          <a:bodyPr/>
          <a:lstStyle/>
          <a:p>
            <a:r>
              <a:rPr lang="en-US" b="0" i="1" dirty="0" smtClean="0">
                <a:solidFill>
                  <a:schemeClr val="tx2">
                    <a:lumMod val="75000"/>
                    <a:lumOff val="25000"/>
                  </a:schemeClr>
                </a:solidFill>
              </a:rPr>
              <a:t>In-situ</a:t>
            </a:r>
            <a:r>
              <a:rPr lang="en-US" b="0" dirty="0" smtClean="0">
                <a:solidFill>
                  <a:schemeClr val="tx2">
                    <a:lumMod val="75000"/>
                    <a:lumOff val="25000"/>
                  </a:schemeClr>
                </a:solidFill>
              </a:rPr>
              <a:t> and on-line DATA </a:t>
            </a:r>
            <a:r>
              <a:rPr lang="en-US" b="0" dirty="0" err="1" smtClean="0">
                <a:solidFill>
                  <a:schemeClr val="tx2">
                    <a:lumMod val="75000"/>
                    <a:lumOff val="25000"/>
                  </a:schemeClr>
                </a:solidFill>
              </a:rPr>
              <a:t>toolbOx</a:t>
            </a:r>
            <a:endParaRPr lang="en-US" b="0" dirty="0">
              <a:solidFill>
                <a:schemeClr val="tx2">
                  <a:lumMod val="75000"/>
                  <a:lumOff val="25000"/>
                </a:schemeClr>
              </a:solidFill>
            </a:endParaRPr>
          </a:p>
        </p:txBody>
      </p:sp>
      <p:sp>
        <p:nvSpPr>
          <p:cNvPr id="4" name="Text Placeholder 3"/>
          <p:cNvSpPr>
            <a:spLocks noGrp="1"/>
          </p:cNvSpPr>
          <p:nvPr>
            <p:ph type="body" sz="quarter" idx="14"/>
          </p:nvPr>
        </p:nvSpPr>
        <p:spPr>
          <a:xfrm>
            <a:off x="1066800" y="1143000"/>
            <a:ext cx="7775393" cy="285750"/>
          </a:xfrm>
        </p:spPr>
        <p:txBody>
          <a:bodyPr/>
          <a:lstStyle/>
          <a:p>
            <a:r>
              <a:rPr lang="en-US" dirty="0" err="1" smtClean="0">
                <a:solidFill>
                  <a:schemeClr val="tx2">
                    <a:lumMod val="75000"/>
                    <a:lumOff val="25000"/>
                  </a:schemeClr>
                </a:solidFill>
              </a:rPr>
              <a:t>NeaR</a:t>
            </a:r>
            <a:r>
              <a:rPr lang="en-US" dirty="0" smtClean="0">
                <a:solidFill>
                  <a:schemeClr val="tx2">
                    <a:lumMod val="75000"/>
                    <a:lumOff val="25000"/>
                  </a:schemeClr>
                </a:solidFill>
              </a:rPr>
              <a:t> real </a:t>
            </a:r>
            <a:r>
              <a:rPr lang="en-US" dirty="0" err="1" smtClean="0">
                <a:solidFill>
                  <a:schemeClr val="tx2">
                    <a:lumMod val="75000"/>
                    <a:lumOff val="25000"/>
                  </a:schemeClr>
                </a:solidFill>
              </a:rPr>
              <a:t>timE</a:t>
            </a:r>
            <a:r>
              <a:rPr lang="en-US" dirty="0" smtClean="0">
                <a:solidFill>
                  <a:schemeClr val="tx2">
                    <a:lumMod val="75000"/>
                    <a:lumOff val="25000"/>
                  </a:schemeClr>
                </a:solidFill>
              </a:rPr>
              <a:t> Surface OBSERVATIONS data: land &amp; OCEAN</a:t>
            </a:r>
            <a:endParaRPr lang="en-US" dirty="0">
              <a:solidFill>
                <a:schemeClr val="tx2">
                  <a:lumMod val="75000"/>
                  <a:lumOff val="25000"/>
                </a:schemeClr>
              </a:solidFill>
            </a:endParaRPr>
          </a:p>
        </p:txBody>
      </p:sp>
      <p:sp>
        <p:nvSpPr>
          <p:cNvPr id="5" name="Slide Number Placeholder 4"/>
          <p:cNvSpPr>
            <a:spLocks noGrp="1"/>
          </p:cNvSpPr>
          <p:nvPr>
            <p:ph type="sldNum" sz="quarter" idx="16"/>
          </p:nvPr>
        </p:nvSpPr>
        <p:spPr/>
        <p:txBody>
          <a:bodyPr/>
          <a:lstStyle/>
          <a:p>
            <a:pPr>
              <a:defRPr/>
            </a:pPr>
            <a:fld id="{CA55DBD1-8EBF-4F46-AF60-C3D2558B66CE}" type="slidenum">
              <a:rPr lang="en-US" smtClean="0"/>
              <a:pPr>
                <a:defRPr/>
              </a:pPr>
              <a:t>10</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1524000"/>
            <a:ext cx="2926080" cy="4975860"/>
          </a:xfrm>
          <a:prstGeom prst="rect">
            <a:avLst/>
          </a:prstGeom>
        </p:spPr>
      </p:pic>
      <p:sp>
        <p:nvSpPr>
          <p:cNvPr id="8" name="TextBox 7"/>
          <p:cNvSpPr txBox="1"/>
          <p:nvPr/>
        </p:nvSpPr>
        <p:spPr>
          <a:xfrm>
            <a:off x="1078523" y="5486400"/>
            <a:ext cx="4027706" cy="923330"/>
          </a:xfrm>
          <a:prstGeom prst="rect">
            <a:avLst/>
          </a:prstGeom>
          <a:noFill/>
        </p:spPr>
        <p:txBody>
          <a:bodyPr wrap="none" rtlCol="0">
            <a:spAutoFit/>
          </a:bodyPr>
          <a:lstStyle/>
          <a:p>
            <a:r>
              <a:rPr lang="en-US" dirty="0" smtClean="0"/>
              <a:t>AND TIME SERIES OF WEB-BASED</a:t>
            </a:r>
          </a:p>
          <a:p>
            <a:r>
              <a:rPr lang="en-US" dirty="0" smtClean="0"/>
              <a:t>EO DATASETS (OPEN ACCESS)</a:t>
            </a:r>
          </a:p>
          <a:p>
            <a:r>
              <a:rPr lang="en-US" dirty="0"/>
              <a:t>u</a:t>
            </a:r>
            <a:r>
              <a:rPr lang="en-US" dirty="0" smtClean="0"/>
              <a:t>sing ftp or http transfer</a:t>
            </a:r>
            <a:endParaRPr lang="en-US"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98686" y="0"/>
            <a:ext cx="1145314" cy="1143000"/>
          </a:xfrm>
          <a:prstGeom prst="rect">
            <a:avLst/>
          </a:prstGeom>
        </p:spPr>
      </p:pic>
    </p:spTree>
    <p:extLst>
      <p:ext uri="{BB962C8B-B14F-4D97-AF65-F5344CB8AC3E}">
        <p14:creationId xmlns:p14="http://schemas.microsoft.com/office/powerpoint/2010/main" val="16798081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142999" y="506661"/>
            <a:ext cx="7775378" cy="732985"/>
          </a:xfrm>
        </p:spPr>
        <p:txBody>
          <a:bodyPr/>
          <a:lstStyle/>
          <a:p>
            <a:pPr>
              <a:defRPr/>
            </a:pPr>
            <a:r>
              <a:rPr lang="en-US" sz="3200" b="0" cap="none" dirty="0" smtClean="0">
                <a:solidFill>
                  <a:schemeClr val="tx2">
                    <a:lumMod val="85000"/>
                    <a:lumOff val="15000"/>
                  </a:schemeClr>
                </a:solidFill>
                <a:latin typeface="Tahoma" pitchFamily="34" charset="0"/>
                <a:ea typeface="Tahoma" pitchFamily="34" charset="0"/>
                <a:cs typeface="Tahoma" pitchFamily="34" charset="0"/>
              </a:rPr>
              <a:t>On-line Weather &amp; Climate Data -&gt; laptop</a:t>
            </a:r>
            <a:endParaRPr lang="en-US" sz="3200" b="0" cap="none" dirty="0">
              <a:solidFill>
                <a:schemeClr val="tx2">
                  <a:lumMod val="85000"/>
                  <a:lumOff val="15000"/>
                </a:schemeClr>
              </a:solidFill>
              <a:latin typeface="Tahoma" pitchFamily="34" charset="0"/>
              <a:ea typeface="Tahoma" pitchFamily="34" charset="0"/>
              <a:cs typeface="Tahoma" pitchFamily="34" charset="0"/>
            </a:endParaRPr>
          </a:p>
        </p:txBody>
      </p:sp>
      <p:sp>
        <p:nvSpPr>
          <p:cNvPr id="25604" name="Slide Number Placeholder 3"/>
          <p:cNvSpPr>
            <a:spLocks noGrp="1"/>
          </p:cNvSpPr>
          <p:nvPr>
            <p:ph type="sldNum" sz="quarter" idx="16"/>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3963EFFC-9DE7-4F12-8148-45A262F3399C}" type="slidenum">
              <a:rPr lang="en-US" smtClean="0"/>
              <a:pPr eaLnBrk="1" hangingPunct="1"/>
              <a:t>11</a:t>
            </a:fld>
            <a:endParaRPr lang="en-US" smtClean="0"/>
          </a:p>
        </p:txBody>
      </p:sp>
      <p:sp>
        <p:nvSpPr>
          <p:cNvPr id="4" name="TextBox 3"/>
          <p:cNvSpPr txBox="1"/>
          <p:nvPr/>
        </p:nvSpPr>
        <p:spPr>
          <a:xfrm rot="1096060">
            <a:off x="7800114" y="183496"/>
            <a:ext cx="1274708" cy="646331"/>
          </a:xfrm>
          <a:prstGeom prst="rect">
            <a:avLst/>
          </a:prstGeom>
          <a:noFill/>
        </p:spPr>
        <p:txBody>
          <a:bodyPr wrap="none" rtlCol="0">
            <a:spAutoFit/>
          </a:bodyPr>
          <a:lstStyle/>
          <a:p>
            <a:r>
              <a:rPr lang="en-US" dirty="0" smtClean="0">
                <a:solidFill>
                  <a:srgbClr val="FF0000"/>
                </a:solidFill>
              </a:rPr>
              <a:t>EXAMPLE</a:t>
            </a:r>
          </a:p>
          <a:p>
            <a:r>
              <a:rPr lang="en-US" dirty="0" smtClean="0">
                <a:solidFill>
                  <a:srgbClr val="FF0000"/>
                </a:solidFill>
              </a:rPr>
              <a:t>ROUTINE</a:t>
            </a:r>
            <a:endParaRPr lang="en-GB" dirty="0">
              <a:solidFill>
                <a:srgbClr val="FF0000"/>
              </a:solidFill>
            </a:endParaRPr>
          </a:p>
        </p:txBody>
      </p:sp>
      <p:sp>
        <p:nvSpPr>
          <p:cNvPr id="3" name="TextBox 2"/>
          <p:cNvSpPr txBox="1"/>
          <p:nvPr/>
        </p:nvSpPr>
        <p:spPr>
          <a:xfrm>
            <a:off x="1142999" y="1676399"/>
            <a:ext cx="5412572" cy="646331"/>
          </a:xfrm>
          <a:prstGeom prst="rect">
            <a:avLst/>
          </a:prstGeom>
          <a:noFill/>
        </p:spPr>
        <p:txBody>
          <a:bodyPr wrap="none" rtlCol="0">
            <a:spAutoFit/>
          </a:bodyPr>
          <a:lstStyle/>
          <a:p>
            <a:r>
              <a:rPr lang="en-US" dirty="0" smtClean="0">
                <a:solidFill>
                  <a:schemeClr val="tx2">
                    <a:lumMod val="85000"/>
                    <a:lumOff val="15000"/>
                  </a:schemeClr>
                </a:solidFill>
              </a:rPr>
              <a:t>Various in-situ online climatological data resources:</a:t>
            </a:r>
          </a:p>
          <a:p>
            <a:pPr marL="285750" indent="-285750">
              <a:buFont typeface="Arial" panose="020B0604020202020204" pitchFamily="34" charset="0"/>
              <a:buChar char="•"/>
            </a:pPr>
            <a:r>
              <a:rPr lang="en-US" dirty="0" smtClean="0">
                <a:solidFill>
                  <a:schemeClr val="tx2">
                    <a:lumMod val="85000"/>
                    <a:lumOff val="15000"/>
                  </a:schemeClr>
                </a:solidFill>
              </a:rPr>
              <a:t>SYNOP, *GSOD, METAR, TAF,..</a:t>
            </a:r>
            <a:endParaRPr lang="en-GB" dirty="0">
              <a:solidFill>
                <a:schemeClr val="tx2">
                  <a:lumMod val="85000"/>
                  <a:lumOff val="15000"/>
                </a:schemeClr>
              </a:solidFill>
            </a:endParaRPr>
          </a:p>
        </p:txBody>
      </p:sp>
      <p:pic>
        <p:nvPicPr>
          <p:cNvPr id="7" name="Picture 6"/>
          <p:cNvPicPr/>
          <p:nvPr/>
        </p:nvPicPr>
        <p:blipFill>
          <a:blip r:embed="rId2" cstate="print">
            <a:extLst>
              <a:ext uri="{28A0092B-C50C-407E-A947-70E740481C1C}">
                <a14:useLocalDpi xmlns:a14="http://schemas.microsoft.com/office/drawing/2010/main" val="0"/>
              </a:ext>
            </a:extLst>
          </a:blip>
          <a:stretch>
            <a:fillRect/>
          </a:stretch>
        </p:blipFill>
        <p:spPr>
          <a:xfrm>
            <a:off x="5575300" y="4212645"/>
            <a:ext cx="3200400" cy="2111954"/>
          </a:xfrm>
          <a:prstGeom prst="rect">
            <a:avLst/>
          </a:prstGeom>
        </p:spPr>
      </p:pic>
      <p:pic>
        <p:nvPicPr>
          <p:cNvPr id="8" name="Picture 7" descr="nw_euro"/>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8317" y="2360830"/>
            <a:ext cx="2660967" cy="1667149"/>
          </a:xfrm>
          <a:prstGeom prst="rect">
            <a:avLst/>
          </a:prstGeom>
          <a:noFill/>
          <a:ln>
            <a:noFill/>
          </a:ln>
        </p:spPr>
      </p:pic>
      <p:pic>
        <p:nvPicPr>
          <p:cNvPr id="9" name="Picture 8" descr="tw"/>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37001" y="2369086"/>
            <a:ext cx="1460332" cy="1658893"/>
          </a:xfrm>
          <a:prstGeom prst="rect">
            <a:avLst/>
          </a:prstGeom>
          <a:noFill/>
          <a:ln>
            <a:noFill/>
          </a:ln>
        </p:spPr>
      </p:pic>
      <p:pic>
        <p:nvPicPr>
          <p:cNvPr id="10" name="Picture 9" descr="capture3"/>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88317" y="4343399"/>
            <a:ext cx="4209016" cy="1981200"/>
          </a:xfrm>
          <a:prstGeom prst="rect">
            <a:avLst/>
          </a:prstGeom>
          <a:noFill/>
          <a:ln>
            <a:noFill/>
          </a:ln>
        </p:spPr>
      </p:pic>
      <p:sp>
        <p:nvSpPr>
          <p:cNvPr id="5" name="TextBox 4"/>
          <p:cNvSpPr txBox="1"/>
          <p:nvPr/>
        </p:nvSpPr>
        <p:spPr>
          <a:xfrm>
            <a:off x="1201017" y="4027979"/>
            <a:ext cx="3659976" cy="369332"/>
          </a:xfrm>
          <a:prstGeom prst="rect">
            <a:avLst/>
          </a:prstGeom>
          <a:noFill/>
        </p:spPr>
        <p:txBody>
          <a:bodyPr wrap="none" rtlCol="0">
            <a:spAutoFit/>
          </a:bodyPr>
          <a:lstStyle/>
          <a:p>
            <a:r>
              <a:rPr lang="en-US" dirty="0" smtClean="0"/>
              <a:t>GSOD* station and yearly records</a:t>
            </a:r>
            <a:endParaRPr lang="en-GB" dirty="0"/>
          </a:p>
        </p:txBody>
      </p:sp>
      <p:sp>
        <p:nvSpPr>
          <p:cNvPr id="12" name="TextBox 11"/>
          <p:cNvSpPr txBox="1"/>
          <p:nvPr/>
        </p:nvSpPr>
        <p:spPr>
          <a:xfrm>
            <a:off x="5562600" y="3828363"/>
            <a:ext cx="3390672" cy="369332"/>
          </a:xfrm>
          <a:prstGeom prst="rect">
            <a:avLst/>
          </a:prstGeom>
          <a:noFill/>
        </p:spPr>
        <p:txBody>
          <a:bodyPr wrap="none" rtlCol="0">
            <a:spAutoFit/>
          </a:bodyPr>
          <a:lstStyle/>
          <a:p>
            <a:r>
              <a:rPr lang="en-US" dirty="0" smtClean="0"/>
              <a:t>GTS stations and precipitation</a:t>
            </a:r>
            <a:endParaRPr lang="en-GB" dirty="0"/>
          </a:p>
        </p:txBody>
      </p:sp>
      <p:sp>
        <p:nvSpPr>
          <p:cNvPr id="11" name="TextBox 10"/>
          <p:cNvSpPr txBox="1"/>
          <p:nvPr/>
        </p:nvSpPr>
        <p:spPr>
          <a:xfrm>
            <a:off x="1101968" y="1222103"/>
            <a:ext cx="7002751" cy="369332"/>
          </a:xfrm>
          <a:prstGeom prst="rect">
            <a:avLst/>
          </a:prstGeom>
          <a:noFill/>
        </p:spPr>
        <p:txBody>
          <a:bodyPr wrap="none" rtlCol="0">
            <a:spAutoFit/>
          </a:bodyPr>
          <a:lstStyle/>
          <a:p>
            <a:r>
              <a:rPr lang="en-US" dirty="0" smtClean="0"/>
              <a:t>Retrieval from </a:t>
            </a:r>
            <a:r>
              <a:rPr lang="en-US" dirty="0" smtClean="0"/>
              <a:t>databases </a:t>
            </a:r>
            <a:r>
              <a:rPr lang="en-US" dirty="0" smtClean="0"/>
              <a:t>and (pre-)processing to </a:t>
            </a:r>
            <a:r>
              <a:rPr lang="en-US" dirty="0" smtClean="0"/>
              <a:t>ILWIS open </a:t>
            </a:r>
            <a:r>
              <a:rPr lang="en-US" dirty="0" smtClean="0"/>
              <a:t>data</a:t>
            </a:r>
            <a:endParaRPr lang="en-US" dirty="0"/>
          </a:p>
        </p:txBody>
      </p:sp>
      <p:sp>
        <p:nvSpPr>
          <p:cNvPr id="13" name="TextBox 12"/>
          <p:cNvSpPr txBox="1"/>
          <p:nvPr/>
        </p:nvSpPr>
        <p:spPr>
          <a:xfrm>
            <a:off x="4012858" y="6368534"/>
            <a:ext cx="4762842" cy="369332"/>
          </a:xfrm>
          <a:prstGeom prst="rect">
            <a:avLst/>
          </a:prstGeom>
          <a:noFill/>
        </p:spPr>
        <p:txBody>
          <a:bodyPr wrap="none" rtlCol="0">
            <a:spAutoFit/>
          </a:bodyPr>
          <a:lstStyle/>
          <a:p>
            <a:r>
              <a:rPr lang="en-US" dirty="0" smtClean="0"/>
              <a:t>* WMO Resolution 40 for data access -024hr</a:t>
            </a:r>
            <a:endParaRPr lang="en-US" dirty="0"/>
          </a:p>
        </p:txBody>
      </p:sp>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75300" y="2018496"/>
            <a:ext cx="3125550" cy="1847154"/>
          </a:xfrm>
          <a:prstGeom prst="rect">
            <a:avLst/>
          </a:prstGeom>
        </p:spPr>
      </p:pic>
    </p:spTree>
    <p:extLst>
      <p:ext uri="{BB962C8B-B14F-4D97-AF65-F5344CB8AC3E}">
        <p14:creationId xmlns:p14="http://schemas.microsoft.com/office/powerpoint/2010/main" val="13494083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1001713" y="1096963"/>
            <a:ext cx="7773987" cy="285750"/>
          </a:xfrm>
        </p:spPr>
        <p:txBody>
          <a:bodyPr/>
          <a:lstStyle/>
          <a:p>
            <a:pPr>
              <a:defRPr/>
            </a:pPr>
            <a:r>
              <a:rPr lang="en-US" dirty="0" smtClean="0">
                <a:solidFill>
                  <a:schemeClr val="tx2">
                    <a:lumMod val="85000"/>
                    <a:lumOff val="15000"/>
                  </a:schemeClr>
                </a:solidFill>
              </a:rPr>
              <a:t>open source </a:t>
            </a:r>
            <a:r>
              <a:rPr lang="en-US" dirty="0" err="1" smtClean="0">
                <a:solidFill>
                  <a:schemeClr val="tx2">
                    <a:lumMod val="85000"/>
                    <a:lumOff val="15000"/>
                  </a:schemeClr>
                </a:solidFill>
              </a:rPr>
              <a:t>eo</a:t>
            </a:r>
            <a:r>
              <a:rPr lang="en-US" dirty="0" smtClean="0">
                <a:solidFill>
                  <a:schemeClr val="tx2">
                    <a:lumMod val="85000"/>
                    <a:lumOff val="15000"/>
                  </a:schemeClr>
                </a:solidFill>
              </a:rPr>
              <a:t> &amp; geospatial data analysis (core)</a:t>
            </a:r>
            <a:endParaRPr lang="en-US" dirty="0">
              <a:solidFill>
                <a:schemeClr val="tx2">
                  <a:lumMod val="85000"/>
                  <a:lumOff val="15000"/>
                </a:schemeClr>
              </a:solidFill>
            </a:endParaRPr>
          </a:p>
        </p:txBody>
      </p:sp>
      <p:sp>
        <p:nvSpPr>
          <p:cNvPr id="4" name="Text Placeholder 3"/>
          <p:cNvSpPr>
            <a:spLocks noGrp="1"/>
          </p:cNvSpPr>
          <p:nvPr>
            <p:ph type="body" sz="quarter" idx="16"/>
          </p:nvPr>
        </p:nvSpPr>
        <p:spPr>
          <a:xfrm>
            <a:off x="5486400" y="1712913"/>
            <a:ext cx="3373438" cy="4324350"/>
          </a:xfrm>
        </p:spPr>
        <p:txBody>
          <a:bodyPr/>
          <a:lstStyle/>
          <a:p>
            <a:pPr>
              <a:lnSpc>
                <a:spcPct val="100000"/>
              </a:lnSpc>
              <a:defRPr/>
            </a:pPr>
            <a:r>
              <a:rPr lang="en-US" sz="1200" b="1" dirty="0">
                <a:solidFill>
                  <a:schemeClr val="tx2">
                    <a:lumMod val="85000"/>
                    <a:lumOff val="15000"/>
                  </a:schemeClr>
                </a:solidFill>
                <a:latin typeface="+mn-lt"/>
                <a:ea typeface="Tahoma" panose="020B0604030504040204" pitchFamily="34" charset="0"/>
                <a:cs typeface="Tahoma" panose="020B0604030504040204" pitchFamily="34" charset="0"/>
              </a:rPr>
              <a:t>Key features: </a:t>
            </a:r>
          </a:p>
          <a:p>
            <a:pPr marL="171450" indent="-171450">
              <a:lnSpc>
                <a:spcPct val="100000"/>
              </a:lnSpc>
              <a:buFont typeface="Arial" pitchFamily="34" charset="0"/>
              <a:buChar char="•"/>
              <a:defRPr/>
            </a:pPr>
            <a:r>
              <a:rPr lang="en-US" sz="1200" b="1" dirty="0">
                <a:solidFill>
                  <a:schemeClr val="tx2">
                    <a:lumMod val="85000"/>
                    <a:lumOff val="15000"/>
                  </a:schemeClr>
                </a:solidFill>
                <a:latin typeface="+mn-lt"/>
                <a:ea typeface="Tahoma" panose="020B0604030504040204" pitchFamily="34" charset="0"/>
                <a:cs typeface="Tahoma" panose="020B0604030504040204" pitchFamily="34" charset="0"/>
              </a:rPr>
              <a:t>integrated raster and vector design</a:t>
            </a:r>
          </a:p>
          <a:p>
            <a:pPr marL="171450" indent="-171450">
              <a:lnSpc>
                <a:spcPct val="100000"/>
              </a:lnSpc>
              <a:buFont typeface="Arial" pitchFamily="34" charset="0"/>
              <a:buChar char="•"/>
              <a:defRPr/>
            </a:pPr>
            <a:r>
              <a:rPr lang="en-US" sz="1200" b="1" dirty="0">
                <a:solidFill>
                  <a:schemeClr val="tx2">
                    <a:lumMod val="85000"/>
                    <a:lumOff val="15000"/>
                  </a:schemeClr>
                </a:solidFill>
                <a:latin typeface="+mn-lt"/>
                <a:ea typeface="Tahoma" panose="020B0604030504040204" pitchFamily="34" charset="0"/>
                <a:cs typeface="Tahoma" panose="020B0604030504040204" pitchFamily="34" charset="0"/>
              </a:rPr>
              <a:t>import </a:t>
            </a:r>
            <a:r>
              <a:rPr lang="en-US" sz="1200" b="1" dirty="0" smtClean="0">
                <a:solidFill>
                  <a:schemeClr val="tx2">
                    <a:lumMod val="85000"/>
                    <a:lumOff val="15000"/>
                  </a:schemeClr>
                </a:solidFill>
                <a:latin typeface="+mn-lt"/>
                <a:ea typeface="Tahoma" panose="020B0604030504040204" pitchFamily="34" charset="0"/>
                <a:cs typeface="Tahoma" panose="020B0604030504040204" pitchFamily="34" charset="0"/>
              </a:rPr>
              <a:t>- export </a:t>
            </a:r>
            <a:r>
              <a:rPr lang="en-US" sz="1200" b="1" dirty="0">
                <a:solidFill>
                  <a:schemeClr val="tx2">
                    <a:lumMod val="85000"/>
                    <a:lumOff val="15000"/>
                  </a:schemeClr>
                </a:solidFill>
                <a:latin typeface="+mn-lt"/>
                <a:ea typeface="Tahoma" panose="020B0604030504040204" pitchFamily="34" charset="0"/>
                <a:cs typeface="Tahoma" panose="020B0604030504040204" pitchFamily="34" charset="0"/>
              </a:rPr>
              <a:t>of </a:t>
            </a:r>
            <a:r>
              <a:rPr lang="en-US" sz="1200" b="1" dirty="0" smtClean="0">
                <a:solidFill>
                  <a:schemeClr val="tx2">
                    <a:lumMod val="85000"/>
                    <a:lumOff val="15000"/>
                  </a:schemeClr>
                </a:solidFill>
                <a:latin typeface="+mn-lt"/>
                <a:ea typeface="Tahoma" panose="020B0604030504040204" pitchFamily="34" charset="0"/>
                <a:cs typeface="Tahoma" panose="020B0604030504040204" pitchFamily="34" charset="0"/>
              </a:rPr>
              <a:t>widely </a:t>
            </a:r>
            <a:r>
              <a:rPr lang="en-US" sz="1200" b="1" dirty="0">
                <a:solidFill>
                  <a:schemeClr val="tx2">
                    <a:lumMod val="85000"/>
                    <a:lumOff val="15000"/>
                  </a:schemeClr>
                </a:solidFill>
                <a:latin typeface="+mn-lt"/>
                <a:ea typeface="Tahoma" panose="020B0604030504040204" pitchFamily="34" charset="0"/>
                <a:cs typeface="Tahoma" panose="020B0604030504040204" pitchFamily="34" charset="0"/>
              </a:rPr>
              <a:t>used geospatial data formats</a:t>
            </a:r>
          </a:p>
          <a:p>
            <a:pPr marL="171450" indent="-171450">
              <a:lnSpc>
                <a:spcPct val="100000"/>
              </a:lnSpc>
              <a:buFont typeface="Arial" pitchFamily="34" charset="0"/>
              <a:buChar char="•"/>
              <a:defRPr/>
            </a:pPr>
            <a:r>
              <a:rPr lang="en-US" sz="1200" b="1" dirty="0">
                <a:solidFill>
                  <a:schemeClr val="tx2">
                    <a:lumMod val="85000"/>
                    <a:lumOff val="15000"/>
                  </a:schemeClr>
                </a:solidFill>
                <a:latin typeface="+mn-lt"/>
                <a:ea typeface="Tahoma" panose="020B0604030504040204" pitchFamily="34" charset="0"/>
                <a:cs typeface="Tahoma" panose="020B0604030504040204" pitchFamily="34" charset="0"/>
              </a:rPr>
              <a:t>on-screen digitizing</a:t>
            </a:r>
          </a:p>
          <a:p>
            <a:pPr marL="171450" indent="-171450">
              <a:lnSpc>
                <a:spcPct val="100000"/>
              </a:lnSpc>
              <a:buFont typeface="Arial" pitchFamily="34" charset="0"/>
              <a:buChar char="•"/>
              <a:defRPr/>
            </a:pPr>
            <a:r>
              <a:rPr lang="en-US" sz="1200" b="1" dirty="0">
                <a:solidFill>
                  <a:schemeClr val="tx2">
                    <a:lumMod val="85000"/>
                    <a:lumOff val="15000"/>
                  </a:schemeClr>
                </a:solidFill>
                <a:latin typeface="+mn-lt"/>
                <a:ea typeface="Tahoma" panose="020B0604030504040204" pitchFamily="34" charset="0"/>
                <a:cs typeface="Tahoma" panose="020B0604030504040204" pitchFamily="34" charset="0"/>
              </a:rPr>
              <a:t>comprehensive </a:t>
            </a:r>
            <a:r>
              <a:rPr lang="en-US" sz="1200" b="1" dirty="0" smtClean="0">
                <a:solidFill>
                  <a:schemeClr val="tx2">
                    <a:lumMod val="85000"/>
                    <a:lumOff val="15000"/>
                  </a:schemeClr>
                </a:solidFill>
                <a:latin typeface="+mn-lt"/>
                <a:ea typeface="Tahoma" panose="020B0604030504040204" pitchFamily="34" charset="0"/>
                <a:cs typeface="Tahoma" panose="020B0604030504040204" pitchFamily="34" charset="0"/>
              </a:rPr>
              <a:t>image </a:t>
            </a:r>
            <a:r>
              <a:rPr lang="en-US" sz="1200" b="1" dirty="0">
                <a:solidFill>
                  <a:schemeClr val="tx2">
                    <a:lumMod val="85000"/>
                    <a:lumOff val="15000"/>
                  </a:schemeClr>
                </a:solidFill>
                <a:latin typeface="+mn-lt"/>
                <a:ea typeface="Tahoma" panose="020B0604030504040204" pitchFamily="34" charset="0"/>
                <a:cs typeface="Tahoma" panose="020B0604030504040204" pitchFamily="34" charset="0"/>
              </a:rPr>
              <a:t>processing tools</a:t>
            </a:r>
          </a:p>
          <a:p>
            <a:pPr marL="171450" indent="-171450">
              <a:lnSpc>
                <a:spcPct val="100000"/>
              </a:lnSpc>
              <a:buFont typeface="Arial" pitchFamily="34" charset="0"/>
              <a:buChar char="•"/>
              <a:defRPr/>
            </a:pPr>
            <a:r>
              <a:rPr lang="en-US" sz="1200" b="1" dirty="0" err="1">
                <a:solidFill>
                  <a:schemeClr val="tx2">
                    <a:lumMod val="85000"/>
                    <a:lumOff val="15000"/>
                  </a:schemeClr>
                </a:solidFill>
                <a:latin typeface="+mn-lt"/>
                <a:ea typeface="Tahoma" panose="020B0604030504040204" pitchFamily="34" charset="0"/>
                <a:cs typeface="Tahoma" panose="020B0604030504040204" pitchFamily="34" charset="0"/>
              </a:rPr>
              <a:t>orthophoto</a:t>
            </a:r>
            <a:r>
              <a:rPr lang="en-US" sz="1200" b="1" dirty="0">
                <a:solidFill>
                  <a:schemeClr val="tx2">
                    <a:lumMod val="85000"/>
                    <a:lumOff val="15000"/>
                  </a:schemeClr>
                </a:solidFill>
                <a:latin typeface="+mn-lt"/>
                <a:ea typeface="Tahoma" panose="020B0604030504040204" pitchFamily="34" charset="0"/>
                <a:cs typeface="Tahoma" panose="020B0604030504040204" pitchFamily="34" charset="0"/>
              </a:rPr>
              <a:t>, image </a:t>
            </a:r>
            <a:r>
              <a:rPr lang="en-US" sz="1200" b="1" dirty="0" err="1">
                <a:solidFill>
                  <a:schemeClr val="tx2">
                    <a:lumMod val="85000"/>
                    <a:lumOff val="15000"/>
                  </a:schemeClr>
                </a:solidFill>
                <a:latin typeface="+mn-lt"/>
                <a:ea typeface="Tahoma" panose="020B0604030504040204" pitchFamily="34" charset="0"/>
                <a:cs typeface="Tahoma" panose="020B0604030504040204" pitchFamily="34" charset="0"/>
              </a:rPr>
              <a:t>georeferencing</a:t>
            </a:r>
            <a:r>
              <a:rPr lang="en-US" sz="1200" b="1" dirty="0">
                <a:solidFill>
                  <a:schemeClr val="tx2">
                    <a:lumMod val="85000"/>
                    <a:lumOff val="15000"/>
                  </a:schemeClr>
                </a:solidFill>
                <a:latin typeface="+mn-lt"/>
                <a:ea typeface="Tahoma" panose="020B0604030504040204" pitchFamily="34" charset="0"/>
                <a:cs typeface="Tahoma" panose="020B0604030504040204" pitchFamily="34" charset="0"/>
              </a:rPr>
              <a:t>, transformation and </a:t>
            </a:r>
            <a:r>
              <a:rPr lang="en-US" sz="1200" b="1" dirty="0" smtClean="0">
                <a:solidFill>
                  <a:schemeClr val="tx2">
                    <a:lumMod val="85000"/>
                    <a:lumOff val="15000"/>
                  </a:schemeClr>
                </a:solidFill>
                <a:latin typeface="+mn-lt"/>
                <a:ea typeface="Tahoma" panose="020B0604030504040204" pitchFamily="34" charset="0"/>
                <a:cs typeface="Tahoma" panose="020B0604030504040204" pitchFamily="34" charset="0"/>
              </a:rPr>
              <a:t>mosaicking</a:t>
            </a:r>
            <a:endParaRPr lang="en-US" sz="1200" b="1" dirty="0">
              <a:solidFill>
                <a:schemeClr val="tx2">
                  <a:lumMod val="85000"/>
                  <a:lumOff val="15000"/>
                </a:schemeClr>
              </a:solidFill>
              <a:latin typeface="+mn-lt"/>
              <a:ea typeface="Tahoma" panose="020B0604030504040204" pitchFamily="34" charset="0"/>
              <a:cs typeface="Tahoma" panose="020B0604030504040204" pitchFamily="34" charset="0"/>
            </a:endParaRPr>
          </a:p>
          <a:p>
            <a:pPr marL="171450" indent="-171450">
              <a:lnSpc>
                <a:spcPct val="100000"/>
              </a:lnSpc>
              <a:buFont typeface="Arial" pitchFamily="34" charset="0"/>
              <a:buChar char="•"/>
              <a:defRPr/>
            </a:pPr>
            <a:r>
              <a:rPr lang="en-US" sz="1200" b="1" dirty="0">
                <a:solidFill>
                  <a:schemeClr val="tx2">
                    <a:lumMod val="85000"/>
                    <a:lumOff val="15000"/>
                  </a:schemeClr>
                </a:solidFill>
                <a:latin typeface="+mn-lt"/>
                <a:ea typeface="Tahoma" panose="020B0604030504040204" pitchFamily="34" charset="0"/>
                <a:cs typeface="Tahoma" panose="020B0604030504040204" pitchFamily="34" charset="0"/>
              </a:rPr>
              <a:t>advanced modeling and spatial data analysis</a:t>
            </a:r>
          </a:p>
          <a:p>
            <a:pPr marL="171450" indent="-171450">
              <a:lnSpc>
                <a:spcPct val="100000"/>
              </a:lnSpc>
              <a:buFont typeface="Arial" pitchFamily="34" charset="0"/>
              <a:buChar char="•"/>
              <a:defRPr/>
            </a:pPr>
            <a:r>
              <a:rPr lang="en-US" sz="1200" b="1" dirty="0">
                <a:solidFill>
                  <a:schemeClr val="tx2">
                    <a:lumMod val="85000"/>
                    <a:lumOff val="15000"/>
                  </a:schemeClr>
                </a:solidFill>
                <a:latin typeface="+mn-lt"/>
                <a:ea typeface="Tahoma" panose="020B0604030504040204" pitchFamily="34" charset="0"/>
                <a:cs typeface="Tahoma" panose="020B0604030504040204" pitchFamily="34" charset="0"/>
              </a:rPr>
              <a:t>3D visualization </a:t>
            </a:r>
            <a:r>
              <a:rPr lang="en-US" sz="1200" b="1" dirty="0" smtClean="0">
                <a:solidFill>
                  <a:schemeClr val="tx2">
                    <a:lumMod val="85000"/>
                    <a:lumOff val="15000"/>
                  </a:schemeClr>
                </a:solidFill>
                <a:latin typeface="+mn-lt"/>
                <a:ea typeface="Tahoma" panose="020B0604030504040204" pitchFamily="34" charset="0"/>
                <a:cs typeface="Tahoma" panose="020B0604030504040204" pitchFamily="34" charset="0"/>
              </a:rPr>
              <a:t>&amp; animation (optional </a:t>
            </a:r>
            <a:r>
              <a:rPr lang="en-US" sz="1200" b="1" dirty="0">
                <a:solidFill>
                  <a:schemeClr val="tx2">
                    <a:lumMod val="85000"/>
                    <a:lumOff val="15000"/>
                  </a:schemeClr>
                </a:solidFill>
                <a:latin typeface="+mn-lt"/>
                <a:ea typeface="Tahoma" panose="020B0604030504040204" pitchFamily="34" charset="0"/>
                <a:cs typeface="Tahoma" panose="020B0604030504040204" pitchFamily="34" charset="0"/>
              </a:rPr>
              <a:t>3D)</a:t>
            </a:r>
          </a:p>
          <a:p>
            <a:pPr marL="171450" indent="-171450">
              <a:lnSpc>
                <a:spcPct val="100000"/>
              </a:lnSpc>
              <a:buFont typeface="Arial" pitchFamily="34" charset="0"/>
              <a:buChar char="•"/>
              <a:defRPr/>
            </a:pPr>
            <a:r>
              <a:rPr lang="en-US" sz="1200" b="1" dirty="0">
                <a:solidFill>
                  <a:schemeClr val="tx2">
                    <a:lumMod val="85000"/>
                    <a:lumOff val="15000"/>
                  </a:schemeClr>
                </a:solidFill>
                <a:latin typeface="+mn-lt"/>
                <a:ea typeface="Tahoma" panose="020B0604030504040204" pitchFamily="34" charset="0"/>
                <a:cs typeface="Tahoma" panose="020B0604030504040204" pitchFamily="34" charset="0"/>
              </a:rPr>
              <a:t>auto resampling of different spatial geometries</a:t>
            </a:r>
          </a:p>
          <a:p>
            <a:pPr marL="171450" indent="-171450">
              <a:lnSpc>
                <a:spcPct val="100000"/>
              </a:lnSpc>
              <a:buFont typeface="Arial" pitchFamily="34" charset="0"/>
              <a:buChar char="•"/>
              <a:defRPr/>
            </a:pPr>
            <a:r>
              <a:rPr lang="en-US" sz="1200" b="1" dirty="0" smtClean="0">
                <a:solidFill>
                  <a:schemeClr val="tx2">
                    <a:lumMod val="85000"/>
                    <a:lumOff val="15000"/>
                  </a:schemeClr>
                </a:solidFill>
                <a:latin typeface="+mn-lt"/>
                <a:ea typeface="Tahoma" panose="020B0604030504040204" pitchFamily="34" charset="0"/>
                <a:cs typeface="Tahoma" panose="020B0604030504040204" pitchFamily="34" charset="0"/>
              </a:rPr>
              <a:t>rich </a:t>
            </a:r>
            <a:r>
              <a:rPr lang="en-US" sz="1200" b="1" dirty="0">
                <a:solidFill>
                  <a:schemeClr val="tx2">
                    <a:lumMod val="85000"/>
                    <a:lumOff val="15000"/>
                  </a:schemeClr>
                </a:solidFill>
                <a:latin typeface="+mn-lt"/>
                <a:ea typeface="Tahoma" panose="020B0604030504040204" pitchFamily="34" charset="0"/>
                <a:cs typeface="Tahoma" panose="020B0604030504040204" pitchFamily="34" charset="0"/>
              </a:rPr>
              <a:t>projection and coordinate system library</a:t>
            </a:r>
          </a:p>
          <a:p>
            <a:pPr marL="171450" indent="-171450">
              <a:lnSpc>
                <a:spcPct val="100000"/>
              </a:lnSpc>
              <a:buFont typeface="Arial" pitchFamily="34" charset="0"/>
              <a:buChar char="•"/>
              <a:defRPr/>
            </a:pPr>
            <a:r>
              <a:rPr lang="en-US" sz="1200" b="1" dirty="0">
                <a:solidFill>
                  <a:schemeClr val="tx2">
                    <a:lumMod val="85000"/>
                    <a:lumOff val="15000"/>
                  </a:schemeClr>
                </a:solidFill>
                <a:latin typeface="+mn-lt"/>
                <a:ea typeface="Tahoma" panose="020B0604030504040204" pitchFamily="34" charset="0"/>
                <a:cs typeface="Tahoma" panose="020B0604030504040204" pitchFamily="34" charset="0"/>
              </a:rPr>
              <a:t>geo-statistical </a:t>
            </a:r>
            <a:r>
              <a:rPr lang="en-US" sz="1200" b="1" dirty="0" smtClean="0">
                <a:solidFill>
                  <a:schemeClr val="tx2">
                    <a:lumMod val="85000"/>
                    <a:lumOff val="15000"/>
                  </a:schemeClr>
                </a:solidFill>
                <a:latin typeface="+mn-lt"/>
                <a:ea typeface="Tahoma" panose="020B0604030504040204" pitchFamily="34" charset="0"/>
                <a:cs typeface="Tahoma" panose="020B0604030504040204" pitchFamily="34" charset="0"/>
              </a:rPr>
              <a:t>analyses &amp; interpolators</a:t>
            </a:r>
          </a:p>
          <a:p>
            <a:pPr marL="171450" indent="-171450">
              <a:lnSpc>
                <a:spcPct val="100000"/>
              </a:lnSpc>
              <a:buFont typeface="Arial" pitchFamily="34" charset="0"/>
              <a:buChar char="•"/>
              <a:defRPr/>
            </a:pPr>
            <a:r>
              <a:rPr lang="en-US" sz="1200" b="1" dirty="0" smtClean="0">
                <a:solidFill>
                  <a:schemeClr val="tx2">
                    <a:lumMod val="85000"/>
                    <a:lumOff val="15000"/>
                  </a:schemeClr>
                </a:solidFill>
                <a:latin typeface="+mn-lt"/>
                <a:ea typeface="Tahoma" panose="020B0604030504040204" pitchFamily="34" charset="0"/>
                <a:cs typeface="Tahoma" panose="020B0604030504040204" pitchFamily="34" charset="0"/>
              </a:rPr>
              <a:t>Spatial </a:t>
            </a:r>
            <a:r>
              <a:rPr lang="en-US" sz="1200" b="1" dirty="0">
                <a:solidFill>
                  <a:schemeClr val="tx2">
                    <a:lumMod val="85000"/>
                    <a:lumOff val="15000"/>
                  </a:schemeClr>
                </a:solidFill>
                <a:latin typeface="+mn-lt"/>
                <a:ea typeface="Tahoma" panose="020B0604030504040204" pitchFamily="34" charset="0"/>
                <a:cs typeface="Tahoma" panose="020B0604030504040204" pitchFamily="34" charset="0"/>
              </a:rPr>
              <a:t>Multiple Criteria </a:t>
            </a:r>
            <a:r>
              <a:rPr lang="en-US" sz="1200" b="1" dirty="0" smtClean="0">
                <a:solidFill>
                  <a:schemeClr val="tx2">
                    <a:lumMod val="85000"/>
                    <a:lumOff val="15000"/>
                  </a:schemeClr>
                </a:solidFill>
                <a:latin typeface="+mn-lt"/>
                <a:ea typeface="Tahoma" panose="020B0604030504040204" pitchFamily="34" charset="0"/>
                <a:cs typeface="Tahoma" panose="020B0604030504040204" pitchFamily="34" charset="0"/>
              </a:rPr>
              <a:t>Evaluation</a:t>
            </a:r>
          </a:p>
          <a:p>
            <a:pPr marL="171450" indent="-171450">
              <a:lnSpc>
                <a:spcPct val="100000"/>
              </a:lnSpc>
              <a:buFont typeface="Arial" pitchFamily="34" charset="0"/>
              <a:buChar char="•"/>
              <a:defRPr/>
            </a:pPr>
            <a:r>
              <a:rPr lang="en-US" sz="1100" b="1" dirty="0">
                <a:solidFill>
                  <a:schemeClr val="tx2">
                    <a:lumMod val="85000"/>
                    <a:lumOff val="15000"/>
                  </a:schemeClr>
                </a:solidFill>
                <a:latin typeface="+mn-lt"/>
                <a:ea typeface="Tahoma" panose="020B0604030504040204" pitchFamily="34" charset="0"/>
                <a:cs typeface="Tahoma" panose="020B0604030504040204" pitchFamily="34" charset="0"/>
              </a:rPr>
              <a:t>Web </a:t>
            </a:r>
            <a:r>
              <a:rPr lang="en-US" sz="1100" b="1" dirty="0" smtClean="0">
                <a:solidFill>
                  <a:schemeClr val="tx2">
                    <a:lumMod val="85000"/>
                    <a:lumOff val="15000"/>
                  </a:schemeClr>
                </a:solidFill>
                <a:latin typeface="+mn-lt"/>
                <a:ea typeface="Tahoma" panose="020B0604030504040204" pitchFamily="34" charset="0"/>
                <a:cs typeface="Tahoma" panose="020B0604030504040204" pitchFamily="34" charset="0"/>
              </a:rPr>
              <a:t>Mapping &amp; Processing Services</a:t>
            </a:r>
            <a:endParaRPr lang="en-US" sz="1100" b="1" dirty="0">
              <a:solidFill>
                <a:schemeClr val="tx2">
                  <a:lumMod val="85000"/>
                  <a:lumOff val="15000"/>
                </a:schemeClr>
              </a:solidFill>
              <a:latin typeface="+mn-lt"/>
              <a:ea typeface="Tahoma" panose="020B0604030504040204" pitchFamily="34" charset="0"/>
              <a:cs typeface="Tahoma" panose="020B0604030504040204" pitchFamily="34" charset="0"/>
            </a:endParaRPr>
          </a:p>
          <a:p>
            <a:pPr marL="171450" indent="-171450">
              <a:lnSpc>
                <a:spcPct val="100000"/>
              </a:lnSpc>
              <a:buFont typeface="Arial" pitchFamily="34" charset="0"/>
              <a:buChar char="•"/>
              <a:defRPr/>
            </a:pPr>
            <a:r>
              <a:rPr lang="en-US" sz="1100" b="1" dirty="0">
                <a:solidFill>
                  <a:schemeClr val="tx2">
                    <a:lumMod val="85000"/>
                    <a:lumOff val="15000"/>
                  </a:schemeClr>
                </a:solidFill>
                <a:latin typeface="+mn-lt"/>
                <a:ea typeface="Tahoma" panose="020B0604030504040204" pitchFamily="34" charset="0"/>
                <a:cs typeface="Tahoma" panose="020B0604030504040204" pitchFamily="34" charset="0"/>
              </a:rPr>
              <a:t>Hydrological </a:t>
            </a:r>
            <a:r>
              <a:rPr lang="en-US" sz="1100" b="1" dirty="0" smtClean="0">
                <a:solidFill>
                  <a:schemeClr val="tx2">
                    <a:lumMod val="85000"/>
                    <a:lumOff val="15000"/>
                  </a:schemeClr>
                </a:solidFill>
                <a:latin typeface="+mn-lt"/>
                <a:ea typeface="Tahoma" panose="020B0604030504040204" pitchFamily="34" charset="0"/>
                <a:cs typeface="Tahoma" panose="020B0604030504040204" pitchFamily="34" charset="0"/>
              </a:rPr>
              <a:t>digital  terrain modeling</a:t>
            </a:r>
            <a:endParaRPr lang="en-US" sz="1100" b="1" dirty="0">
              <a:solidFill>
                <a:schemeClr val="tx2">
                  <a:lumMod val="85000"/>
                  <a:lumOff val="15000"/>
                </a:schemeClr>
              </a:solidFill>
              <a:latin typeface="+mn-lt"/>
              <a:ea typeface="Tahoma" panose="020B0604030504040204" pitchFamily="34" charset="0"/>
              <a:cs typeface="Tahoma" panose="020B0604030504040204" pitchFamily="34" charset="0"/>
            </a:endParaRPr>
          </a:p>
          <a:p>
            <a:pPr marL="171450" indent="-171450">
              <a:lnSpc>
                <a:spcPct val="100000"/>
              </a:lnSpc>
              <a:buFont typeface="Arial" pitchFamily="34" charset="0"/>
              <a:buChar char="•"/>
              <a:defRPr/>
            </a:pPr>
            <a:r>
              <a:rPr lang="en-US" sz="1100" b="1" dirty="0">
                <a:solidFill>
                  <a:schemeClr val="tx2">
                    <a:lumMod val="85000"/>
                    <a:lumOff val="15000"/>
                  </a:schemeClr>
                </a:solidFill>
                <a:latin typeface="+mn-lt"/>
                <a:ea typeface="Tahoma" panose="020B0604030504040204" pitchFamily="34" charset="0"/>
                <a:cs typeface="Tahoma" panose="020B0604030504040204" pitchFamily="34" charset="0"/>
              </a:rPr>
              <a:t>Surface Energy Balances (SEBS) </a:t>
            </a:r>
            <a:r>
              <a:rPr lang="en-US" sz="1100" b="1" dirty="0" smtClean="0">
                <a:solidFill>
                  <a:schemeClr val="tx2">
                    <a:lumMod val="85000"/>
                    <a:lumOff val="15000"/>
                  </a:schemeClr>
                </a:solidFill>
                <a:latin typeface="+mn-lt"/>
                <a:ea typeface="Tahoma" panose="020B0604030504040204" pitchFamily="34" charset="0"/>
                <a:cs typeface="Tahoma" panose="020B0604030504040204" pitchFamily="34" charset="0"/>
              </a:rPr>
              <a:t>functionality</a:t>
            </a:r>
          </a:p>
          <a:p>
            <a:pPr marL="171450" indent="-171450">
              <a:lnSpc>
                <a:spcPct val="100000"/>
              </a:lnSpc>
              <a:buFont typeface="Arial" pitchFamily="34" charset="0"/>
              <a:buChar char="•"/>
              <a:defRPr/>
            </a:pPr>
            <a:r>
              <a:rPr lang="en-US" sz="1100" b="1" dirty="0" smtClean="0">
                <a:solidFill>
                  <a:schemeClr val="tx2">
                    <a:lumMod val="85000"/>
                    <a:lumOff val="15000"/>
                  </a:schemeClr>
                </a:solidFill>
                <a:latin typeface="+mn-lt"/>
                <a:ea typeface="Tahoma" panose="020B0604030504040204" pitchFamily="34" charset="0"/>
                <a:cs typeface="Tahoma" panose="020B0604030504040204" pitchFamily="34" charset="0"/>
              </a:rPr>
              <a:t>Application Plug-in architecture  (Toolboxes</a:t>
            </a:r>
            <a:r>
              <a:rPr lang="en-US" sz="1100" b="1" dirty="0" smtClean="0">
                <a:solidFill>
                  <a:srgbClr val="000099"/>
                </a:solidFill>
                <a:latin typeface="+mn-lt"/>
                <a:ea typeface="Tahoma" panose="020B0604030504040204" pitchFamily="34" charset="0"/>
                <a:cs typeface="Tahoma" panose="020B0604030504040204" pitchFamily="34" charset="0"/>
              </a:rPr>
              <a:t>)</a:t>
            </a:r>
            <a:endParaRPr lang="en-US" sz="1100" b="1" dirty="0">
              <a:solidFill>
                <a:srgbClr val="000099"/>
              </a:solidFill>
              <a:latin typeface="+mn-lt"/>
              <a:ea typeface="Tahoma" panose="020B0604030504040204" pitchFamily="34" charset="0"/>
              <a:cs typeface="Tahoma" panose="020B0604030504040204" pitchFamily="34" charset="0"/>
            </a:endParaRPr>
          </a:p>
          <a:p>
            <a:pPr marL="171450" indent="-171450">
              <a:lnSpc>
                <a:spcPct val="100000"/>
              </a:lnSpc>
              <a:buFont typeface="Arial" pitchFamily="34" charset="0"/>
              <a:buChar char="•"/>
              <a:defRPr/>
            </a:pPr>
            <a:endParaRPr lang="en-US" sz="1200" dirty="0"/>
          </a:p>
          <a:p>
            <a:pPr>
              <a:defRPr/>
            </a:pPr>
            <a:endParaRPr lang="en-US" dirty="0"/>
          </a:p>
        </p:txBody>
      </p:sp>
      <p:pic>
        <p:nvPicPr>
          <p:cNvPr id="20484" name="Picture 3" descr="ilwis_promo"/>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l="3333" r="3333"/>
          <a:stretch>
            <a:fillRect/>
          </a:stretch>
        </p:blipFill>
        <p:spPr>
          <a:xfrm>
            <a:off x="838200" y="1828800"/>
            <a:ext cx="4335463" cy="4186238"/>
          </a:xfrm>
          <a:noFill/>
        </p:spPr>
      </p:pic>
      <p:pic>
        <p:nvPicPr>
          <p:cNvPr id="20485" name="Picture 11" descr="logo52nclai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5098" y="0"/>
            <a:ext cx="1914525" cy="673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487" name="Rectangle 5"/>
          <p:cNvSpPr>
            <a:spLocks noChangeArrowheads="1"/>
          </p:cNvSpPr>
          <p:nvPr/>
        </p:nvSpPr>
        <p:spPr bwMode="auto">
          <a:xfrm>
            <a:off x="4254500" y="3244850"/>
            <a:ext cx="635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chemeClr val="bg1"/>
                </a:solidFill>
              </a:rPr>
              <a:t>3.72</a:t>
            </a:r>
          </a:p>
        </p:txBody>
      </p:sp>
      <p:sp>
        <p:nvSpPr>
          <p:cNvPr id="2" name="Text Placeholder 1"/>
          <p:cNvSpPr>
            <a:spLocks noGrp="1"/>
          </p:cNvSpPr>
          <p:nvPr>
            <p:ph type="body" sz="quarter" idx="17"/>
          </p:nvPr>
        </p:nvSpPr>
        <p:spPr>
          <a:xfrm>
            <a:off x="1001713" y="317500"/>
            <a:ext cx="7775575" cy="733425"/>
          </a:xfrm>
        </p:spPr>
        <p:txBody>
          <a:bodyPr/>
          <a:lstStyle/>
          <a:p>
            <a:pPr>
              <a:defRPr/>
            </a:pPr>
            <a:r>
              <a:rPr lang="en-US" sz="2800" b="0" dirty="0" smtClean="0">
                <a:solidFill>
                  <a:schemeClr val="tx2">
                    <a:lumMod val="85000"/>
                    <a:lumOff val="15000"/>
                  </a:schemeClr>
                </a:solidFill>
                <a:latin typeface="Tahoma" pitchFamily="34" charset="0"/>
                <a:ea typeface="Tahoma" pitchFamily="34" charset="0"/>
                <a:cs typeface="Tahoma" pitchFamily="34" charset="0"/>
              </a:rPr>
              <a:t>Ilwis open </a:t>
            </a:r>
            <a:endParaRPr lang="en-US" sz="1800" b="0" dirty="0">
              <a:solidFill>
                <a:schemeClr val="tx2">
                  <a:lumMod val="85000"/>
                  <a:lumOff val="15000"/>
                </a:schemeClr>
              </a:solidFill>
              <a:latin typeface="Tahoma" pitchFamily="34" charset="0"/>
              <a:ea typeface="Tahoma" pitchFamily="34" charset="0"/>
              <a:cs typeface="Tahoma" pitchFamily="34" charset="0"/>
            </a:endParaRPr>
          </a:p>
        </p:txBody>
      </p:sp>
      <p:sp>
        <p:nvSpPr>
          <p:cNvPr id="20489" name="TextBox 5"/>
          <p:cNvSpPr txBox="1">
            <a:spLocks noChangeArrowheads="1"/>
          </p:cNvSpPr>
          <p:nvPr/>
        </p:nvSpPr>
        <p:spPr bwMode="auto">
          <a:xfrm>
            <a:off x="4254500" y="6211888"/>
            <a:ext cx="35163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600" dirty="0">
                <a:solidFill>
                  <a:srgbClr val="0070C0"/>
                </a:solidFill>
              </a:rPr>
              <a:t>Compact main package: </a:t>
            </a:r>
            <a:r>
              <a:rPr lang="en-US" sz="1600" dirty="0" smtClean="0">
                <a:solidFill>
                  <a:srgbClr val="0070C0"/>
                </a:solidFill>
              </a:rPr>
              <a:t>25 MB </a:t>
            </a:r>
            <a:r>
              <a:rPr lang="en-US" sz="1600" dirty="0">
                <a:solidFill>
                  <a:srgbClr val="0070C0"/>
                </a:solidFill>
              </a:rPr>
              <a:t>only!</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69623" y="0"/>
            <a:ext cx="1374377" cy="1371600"/>
          </a:xfrm>
          <a:prstGeom prst="rect">
            <a:avLst/>
          </a:prstGeom>
        </p:spPr>
      </p:pic>
    </p:spTree>
    <p:extLst>
      <p:ext uri="{BB962C8B-B14F-4D97-AF65-F5344CB8AC3E}">
        <p14:creationId xmlns:p14="http://schemas.microsoft.com/office/powerpoint/2010/main" val="19925281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bwMode="auto">
          <a:xfrm>
            <a:off x="1066800" y="403436"/>
            <a:ext cx="7391400" cy="990600"/>
          </a:xfrm>
          <a:prstGeom prst="rect">
            <a:avLst/>
          </a:prstGeom>
          <a:solidFill>
            <a:srgbClr val="FFFFFF"/>
          </a:solidFill>
          <a:ln>
            <a:noFill/>
            <a:miter lim="800000"/>
            <a:headEnd/>
            <a:tailEnd/>
          </a:ln>
        </p:spPr>
        <p:txBody>
          <a:bodyPr/>
          <a:lstStyle/>
          <a:p>
            <a:pPr>
              <a:defRPr/>
            </a:pPr>
            <a:r>
              <a:rPr lang="en-US" sz="2400" b="0" dirty="0" smtClean="0">
                <a:solidFill>
                  <a:schemeClr val="tx2">
                    <a:lumMod val="85000"/>
                    <a:lumOff val="15000"/>
                  </a:schemeClr>
                </a:solidFill>
                <a:latin typeface="Tahoma" pitchFamily="34" charset="0"/>
              </a:rPr>
              <a:t>GEONETCAST and </a:t>
            </a:r>
            <a:r>
              <a:rPr lang="en-US" sz="2400" b="0" i="1" dirty="0" smtClean="0">
                <a:solidFill>
                  <a:schemeClr val="tx2">
                    <a:lumMod val="85000"/>
                    <a:lumOff val="15000"/>
                  </a:schemeClr>
                </a:solidFill>
                <a:latin typeface="Tahoma" pitchFamily="34" charset="0"/>
              </a:rPr>
              <a:t>in-situ</a:t>
            </a:r>
            <a:r>
              <a:rPr lang="en-US" sz="2400" b="0" dirty="0" smtClean="0">
                <a:solidFill>
                  <a:schemeClr val="tx2">
                    <a:lumMod val="85000"/>
                    <a:lumOff val="15000"/>
                  </a:schemeClr>
                </a:solidFill>
                <a:latin typeface="Tahoma" pitchFamily="34" charset="0"/>
              </a:rPr>
              <a:t> data streams </a:t>
            </a:r>
            <a:br>
              <a:rPr lang="en-US" sz="2400" b="0" dirty="0" smtClean="0">
                <a:solidFill>
                  <a:schemeClr val="tx2">
                    <a:lumMod val="85000"/>
                    <a:lumOff val="15000"/>
                  </a:schemeClr>
                </a:solidFill>
                <a:latin typeface="Tahoma" pitchFamily="34" charset="0"/>
              </a:rPr>
            </a:br>
            <a:r>
              <a:rPr lang="en-US" sz="2400" b="0" dirty="0" smtClean="0">
                <a:solidFill>
                  <a:schemeClr val="tx2">
                    <a:lumMod val="85000"/>
                    <a:lumOff val="15000"/>
                  </a:schemeClr>
                </a:solidFill>
                <a:latin typeface="Tahoma" pitchFamily="34" charset="0"/>
              </a:rPr>
              <a:t>for CLIMATE OBSERVATION &amp; EARLY WARNING SYSTEMS</a:t>
            </a:r>
          </a:p>
        </p:txBody>
      </p:sp>
      <p:sp>
        <p:nvSpPr>
          <p:cNvPr id="35843" name="Rectangle 3"/>
          <p:cNvSpPr>
            <a:spLocks noGrp="1" noChangeArrowheads="1"/>
          </p:cNvSpPr>
          <p:nvPr>
            <p:ph type="body" idx="4294967295"/>
          </p:nvPr>
        </p:nvSpPr>
        <p:spPr>
          <a:xfrm>
            <a:off x="1188183" y="1752600"/>
            <a:ext cx="7800975" cy="3560763"/>
          </a:xfrm>
          <a:ln w="19050">
            <a:noFill/>
          </a:ln>
        </p:spPr>
        <p:txBody>
          <a:bodyPr/>
          <a:lstStyle/>
          <a:p>
            <a:pPr>
              <a:lnSpc>
                <a:spcPct val="100000"/>
              </a:lnSpc>
              <a:defRPr/>
            </a:pPr>
            <a:r>
              <a:rPr lang="en-US" sz="2000" dirty="0" smtClean="0">
                <a:solidFill>
                  <a:schemeClr val="tx2">
                    <a:lumMod val="85000"/>
                    <a:lumOff val="15000"/>
                  </a:schemeClr>
                </a:solidFill>
                <a:latin typeface="Tahoma" pitchFamily="34" charset="0"/>
              </a:rPr>
              <a:t>The Global Meteorological satellite constellation is data backbone with geostationary and polar orbiters,</a:t>
            </a:r>
            <a:r>
              <a:rPr lang="en-US" sz="2000" dirty="0" smtClean="0">
                <a:solidFill>
                  <a:srgbClr val="003399"/>
                </a:solidFill>
                <a:latin typeface="Tahoma" pitchFamily="34" charset="0"/>
              </a:rPr>
              <a:t> </a:t>
            </a:r>
            <a:r>
              <a:rPr lang="en-US" sz="2000" dirty="0" smtClean="0">
                <a:solidFill>
                  <a:schemeClr val="tx2">
                    <a:lumMod val="85000"/>
                    <a:lumOff val="15000"/>
                  </a:schemeClr>
                </a:solidFill>
                <a:latin typeface="Tahoma" pitchFamily="34" charset="0"/>
              </a:rPr>
              <a:t>but also many 3th party providers (VITO, INPE,…) and other satellite data &amp; products</a:t>
            </a:r>
          </a:p>
          <a:p>
            <a:pPr lvl="1">
              <a:defRPr/>
            </a:pPr>
            <a:endParaRPr lang="en-US" sz="2400" dirty="0">
              <a:solidFill>
                <a:schemeClr val="accent4">
                  <a:lumMod val="75000"/>
                </a:schemeClr>
              </a:solidFill>
              <a:latin typeface="Tahoma" pitchFamily="34" charset="0"/>
            </a:endParaRPr>
          </a:p>
        </p:txBody>
      </p:sp>
      <p:sp>
        <p:nvSpPr>
          <p:cNvPr id="2" name="TextBox 1"/>
          <p:cNvSpPr txBox="1"/>
          <p:nvPr/>
        </p:nvSpPr>
        <p:spPr>
          <a:xfrm>
            <a:off x="1447800" y="2888574"/>
            <a:ext cx="1988045" cy="3570208"/>
          </a:xfrm>
          <a:prstGeom prst="rect">
            <a:avLst/>
          </a:prstGeom>
          <a:noFill/>
          <a:ln w="19050">
            <a:solidFill>
              <a:srgbClr val="0033CC"/>
            </a:solidFill>
          </a:ln>
        </p:spPr>
        <p:txBody>
          <a:bodyPr wrap="none" rtlCol="0">
            <a:spAutoFit/>
          </a:bodyPr>
          <a:lstStyle/>
          <a:p>
            <a:r>
              <a:rPr lang="en-US" b="1" dirty="0" smtClean="0">
                <a:solidFill>
                  <a:schemeClr val="tx2">
                    <a:lumMod val="85000"/>
                    <a:lumOff val="15000"/>
                  </a:schemeClr>
                </a:solidFill>
                <a:latin typeface="Tahoma" panose="020B0604030504040204" pitchFamily="34" charset="0"/>
                <a:ea typeface="Tahoma" panose="020B0604030504040204" pitchFamily="34" charset="0"/>
                <a:cs typeface="Tahoma" panose="020B0604030504040204" pitchFamily="34" charset="0"/>
              </a:rPr>
              <a:t>WATER</a:t>
            </a:r>
          </a:p>
          <a:p>
            <a:r>
              <a:rPr lang="en-US" sz="1600" b="1" i="1" dirty="0" smtClean="0">
                <a:solidFill>
                  <a:schemeClr val="tx2">
                    <a:lumMod val="85000"/>
                    <a:lumOff val="15000"/>
                  </a:schemeClr>
                </a:solidFill>
                <a:latin typeface="Tahoma" panose="020B0604030504040204" pitchFamily="34" charset="0"/>
                <a:ea typeface="Tahoma" panose="020B0604030504040204" pitchFamily="34" charset="0"/>
                <a:cs typeface="Tahoma" panose="020B0604030504040204" pitchFamily="34" charset="0"/>
              </a:rPr>
              <a:t>Precipitation</a:t>
            </a:r>
          </a:p>
          <a:p>
            <a:pPr marL="285750" indent="-285750">
              <a:buFontTx/>
              <a:buChar char="-"/>
            </a:pPr>
            <a:r>
              <a:rPr lang="en-US" sz="1600" dirty="0" smtClean="0">
                <a:solidFill>
                  <a:schemeClr val="tx2">
                    <a:lumMod val="85000"/>
                    <a:lumOff val="15000"/>
                  </a:schemeClr>
                </a:solidFill>
                <a:latin typeface="Tahoma" panose="020B0604030504040204" pitchFamily="34" charset="0"/>
                <a:ea typeface="Tahoma" panose="020B0604030504040204" pitchFamily="34" charset="0"/>
                <a:cs typeface="Tahoma" panose="020B0604030504040204" pitchFamily="34" charset="0"/>
              </a:rPr>
              <a:t>MSGMPE NRT</a:t>
            </a:r>
          </a:p>
          <a:p>
            <a:pPr marL="285750" indent="-285750">
              <a:buFontTx/>
              <a:buChar char="-"/>
            </a:pPr>
            <a:r>
              <a:rPr lang="en-US" sz="1600" dirty="0" smtClean="0">
                <a:solidFill>
                  <a:schemeClr val="tx2">
                    <a:lumMod val="85000"/>
                    <a:lumOff val="15000"/>
                  </a:schemeClr>
                </a:solidFill>
                <a:latin typeface="Tahoma" panose="020B0604030504040204" pitchFamily="34" charset="0"/>
                <a:ea typeface="Tahoma" panose="020B0604030504040204" pitchFamily="34" charset="0"/>
                <a:cs typeface="Tahoma" panose="020B0604030504040204" pitchFamily="34" charset="0"/>
              </a:rPr>
              <a:t>TAMSAT 10-D</a:t>
            </a:r>
          </a:p>
          <a:p>
            <a:pPr marL="285750" indent="-285750">
              <a:buFontTx/>
              <a:buChar char="-"/>
            </a:pPr>
            <a:r>
              <a:rPr lang="en-US" sz="1600" dirty="0" smtClean="0">
                <a:solidFill>
                  <a:schemeClr val="tx2">
                    <a:lumMod val="85000"/>
                    <a:lumOff val="15000"/>
                  </a:schemeClr>
                </a:solidFill>
                <a:latin typeface="Tahoma" panose="020B0604030504040204" pitchFamily="34" charset="0"/>
                <a:ea typeface="Tahoma" panose="020B0604030504040204" pitchFamily="34" charset="0"/>
                <a:cs typeface="Tahoma" panose="020B0604030504040204" pitchFamily="34" charset="0"/>
              </a:rPr>
              <a:t>GPM NRT</a:t>
            </a:r>
          </a:p>
          <a:p>
            <a:pPr marL="285750" indent="-285750">
              <a:buFontTx/>
              <a:buChar char="-"/>
            </a:pPr>
            <a:r>
              <a:rPr lang="en-US" sz="1600" dirty="0" smtClean="0">
                <a:solidFill>
                  <a:schemeClr val="tx2">
                    <a:lumMod val="85000"/>
                    <a:lumOff val="15000"/>
                  </a:schemeClr>
                </a:solidFill>
                <a:latin typeface="Tahoma" panose="020B0604030504040204" pitchFamily="34" charset="0"/>
                <a:ea typeface="Tahoma" panose="020B0604030504040204" pitchFamily="34" charset="0"/>
                <a:cs typeface="Tahoma" panose="020B0604030504040204" pitchFamily="34" charset="0"/>
              </a:rPr>
              <a:t>FY-2D/E (ASIA)</a:t>
            </a:r>
          </a:p>
          <a:p>
            <a:pPr marL="285750" indent="-285750">
              <a:buFontTx/>
              <a:buChar char="-"/>
            </a:pPr>
            <a:r>
              <a:rPr lang="en-US" sz="1600" dirty="0" smtClean="0">
                <a:solidFill>
                  <a:schemeClr val="tx2">
                    <a:lumMod val="85000"/>
                    <a:lumOff val="15000"/>
                  </a:schemeClr>
                </a:solidFill>
                <a:latin typeface="Tahoma" panose="020B0604030504040204" pitchFamily="34" charset="0"/>
                <a:ea typeface="Tahoma" panose="020B0604030504040204" pitchFamily="34" charset="0"/>
                <a:cs typeface="Tahoma" panose="020B0604030504040204" pitchFamily="34" charset="0"/>
              </a:rPr>
              <a:t>INPE (</a:t>
            </a:r>
            <a:r>
              <a:rPr lang="en-US" sz="1600" dirty="0" err="1" smtClean="0">
                <a:solidFill>
                  <a:schemeClr val="tx2">
                    <a:lumMod val="85000"/>
                    <a:lumOff val="15000"/>
                  </a:schemeClr>
                </a:solidFill>
                <a:latin typeface="Tahoma" panose="020B0604030504040204" pitchFamily="34" charset="0"/>
                <a:ea typeface="Tahoma" panose="020B0604030504040204" pitchFamily="34" charset="0"/>
                <a:cs typeface="Tahoma" panose="020B0604030504040204" pitchFamily="34" charset="0"/>
              </a:rPr>
              <a:t>LAm</a:t>
            </a:r>
            <a:r>
              <a:rPr lang="en-US" sz="1600" dirty="0" smtClean="0">
                <a:solidFill>
                  <a:schemeClr val="tx2">
                    <a:lumMod val="85000"/>
                    <a:lumOff val="15000"/>
                  </a:schemeClr>
                </a:solidFill>
                <a:latin typeface="Tahoma" panose="020B0604030504040204" pitchFamily="34" charset="0"/>
                <a:ea typeface="Tahoma" panose="020B0604030504040204" pitchFamily="34" charset="0"/>
                <a:cs typeface="Tahoma" panose="020B0604030504040204" pitchFamily="34" charset="0"/>
              </a:rPr>
              <a:t>)</a:t>
            </a:r>
          </a:p>
          <a:p>
            <a:r>
              <a:rPr lang="en-US" sz="1600" b="1" i="1" dirty="0" smtClean="0">
                <a:solidFill>
                  <a:schemeClr val="tx2">
                    <a:lumMod val="85000"/>
                    <a:lumOff val="15000"/>
                  </a:schemeClr>
                </a:solidFill>
                <a:latin typeface="Tahoma" panose="020B0604030504040204" pitchFamily="34" charset="0"/>
                <a:ea typeface="Tahoma" panose="020B0604030504040204" pitchFamily="34" charset="0"/>
                <a:cs typeface="Tahoma" panose="020B0604030504040204" pitchFamily="34" charset="0"/>
              </a:rPr>
              <a:t>ET (</a:t>
            </a:r>
            <a:r>
              <a:rPr lang="en-US" sz="1600" b="1" i="1" dirty="0" err="1" smtClean="0">
                <a:solidFill>
                  <a:schemeClr val="tx2">
                    <a:lumMod val="85000"/>
                    <a:lumOff val="15000"/>
                  </a:schemeClr>
                </a:solidFill>
                <a:latin typeface="Tahoma" panose="020B0604030504040204" pitchFamily="34" charset="0"/>
                <a:ea typeface="Tahoma" panose="020B0604030504040204" pitchFamily="34" charset="0"/>
                <a:cs typeface="Tahoma" panose="020B0604030504040204" pitchFamily="34" charset="0"/>
              </a:rPr>
              <a:t>evapotrans</a:t>
            </a:r>
            <a:r>
              <a:rPr lang="en-US" sz="1600" b="1" i="1" dirty="0" smtClean="0">
                <a:solidFill>
                  <a:schemeClr val="tx2">
                    <a:lumMod val="85000"/>
                    <a:lumOff val="15000"/>
                  </a:schemeClr>
                </a:solidFill>
                <a:latin typeface="Tahoma" panose="020B0604030504040204" pitchFamily="34" charset="0"/>
                <a:ea typeface="Tahoma" panose="020B0604030504040204" pitchFamily="34" charset="0"/>
                <a:cs typeface="Tahoma" panose="020B0604030504040204" pitchFamily="34" charset="0"/>
              </a:rPr>
              <a:t>..)</a:t>
            </a:r>
          </a:p>
          <a:p>
            <a:pPr marL="285750" indent="-285750">
              <a:buFontTx/>
              <a:buChar char="-"/>
            </a:pPr>
            <a:r>
              <a:rPr lang="en-US" sz="1600" dirty="0" smtClean="0">
                <a:solidFill>
                  <a:schemeClr val="tx2">
                    <a:lumMod val="85000"/>
                    <a:lumOff val="15000"/>
                  </a:schemeClr>
                </a:solidFill>
                <a:latin typeface="Tahoma" panose="020B0604030504040204" pitchFamily="34" charset="0"/>
                <a:ea typeface="Tahoma" panose="020B0604030504040204" pitchFamily="34" charset="0"/>
                <a:cs typeface="Tahoma" panose="020B0604030504040204" pitchFamily="34" charset="0"/>
              </a:rPr>
              <a:t>LST, DWSF…</a:t>
            </a:r>
          </a:p>
          <a:p>
            <a:pPr marL="285750" indent="-285750">
              <a:buFontTx/>
              <a:buChar char="-"/>
            </a:pPr>
            <a:r>
              <a:rPr lang="en-US" sz="1600" dirty="0" smtClean="0">
                <a:solidFill>
                  <a:schemeClr val="tx2">
                    <a:lumMod val="85000"/>
                    <a:lumOff val="15000"/>
                  </a:schemeClr>
                </a:solidFill>
                <a:latin typeface="Tahoma" panose="020B0604030504040204" pitchFamily="34" charset="0"/>
                <a:ea typeface="Tahoma" panose="020B0604030504040204" pitchFamily="34" charset="0"/>
                <a:cs typeface="Tahoma" panose="020B0604030504040204" pitchFamily="34" charset="0"/>
              </a:rPr>
              <a:t>AET-LSASAF</a:t>
            </a:r>
          </a:p>
          <a:p>
            <a:r>
              <a:rPr lang="en-US" sz="1600" b="1" i="1" dirty="0" smtClean="0">
                <a:solidFill>
                  <a:schemeClr val="tx2">
                    <a:lumMod val="85000"/>
                    <a:lumOff val="15000"/>
                  </a:schemeClr>
                </a:solidFill>
                <a:latin typeface="Tahoma" panose="020B0604030504040204" pitchFamily="34" charset="0"/>
                <a:ea typeface="Tahoma" panose="020B0604030504040204" pitchFamily="34" charset="0"/>
                <a:cs typeface="Tahoma" panose="020B0604030504040204" pitchFamily="34" charset="0"/>
              </a:rPr>
              <a:t>SM (soil moisture</a:t>
            </a:r>
          </a:p>
          <a:p>
            <a:pPr marL="285750" indent="-285750">
              <a:buFontTx/>
              <a:buChar char="-"/>
            </a:pPr>
            <a:r>
              <a:rPr lang="en-US" sz="1600" dirty="0" smtClean="0">
                <a:solidFill>
                  <a:schemeClr val="tx2">
                    <a:lumMod val="85000"/>
                    <a:lumOff val="15000"/>
                  </a:schemeClr>
                </a:solidFill>
                <a:latin typeface="Tahoma" panose="020B0604030504040204" pitchFamily="34" charset="0"/>
                <a:ea typeface="Tahoma" panose="020B0604030504040204" pitchFamily="34" charset="0"/>
                <a:cs typeface="Tahoma" panose="020B0604030504040204" pitchFamily="34" charset="0"/>
              </a:rPr>
              <a:t>METOP SSM/I</a:t>
            </a:r>
          </a:p>
          <a:p>
            <a:pPr marL="285750" indent="-285750">
              <a:buFontTx/>
              <a:buChar char="-"/>
            </a:pPr>
            <a:r>
              <a:rPr lang="en-US" sz="1600" dirty="0" smtClean="0">
                <a:solidFill>
                  <a:schemeClr val="tx2">
                    <a:lumMod val="85000"/>
                    <a:lumOff val="15000"/>
                  </a:schemeClr>
                </a:solidFill>
                <a:latin typeface="Tahoma" panose="020B0604030504040204" pitchFamily="34" charset="0"/>
                <a:ea typeface="Tahoma" panose="020B0604030504040204" pitchFamily="34" charset="0"/>
                <a:cs typeface="Tahoma" panose="020B0604030504040204" pitchFamily="34" charset="0"/>
              </a:rPr>
              <a:t>SENTINEL-1A</a:t>
            </a:r>
          </a:p>
          <a:p>
            <a:pPr marL="285750" indent="-285750">
              <a:buFontTx/>
              <a:buChar char="-"/>
            </a:pPr>
            <a:r>
              <a:rPr lang="en-US" sz="1600" dirty="0" smtClean="0">
                <a:solidFill>
                  <a:schemeClr val="tx2">
                    <a:lumMod val="85000"/>
                    <a:lumOff val="15000"/>
                  </a:schemeClr>
                </a:solidFill>
                <a:latin typeface="Tahoma" panose="020B0604030504040204" pitchFamily="34" charset="0"/>
                <a:ea typeface="Tahoma" panose="020B0604030504040204" pitchFamily="34" charset="0"/>
                <a:cs typeface="Tahoma" panose="020B0604030504040204" pitchFamily="34" charset="0"/>
              </a:rPr>
              <a:t>Other</a:t>
            </a:r>
          </a:p>
        </p:txBody>
      </p:sp>
      <p:sp>
        <p:nvSpPr>
          <p:cNvPr id="3" name="TextBox 2"/>
          <p:cNvSpPr txBox="1"/>
          <p:nvPr/>
        </p:nvSpPr>
        <p:spPr>
          <a:xfrm>
            <a:off x="3407249" y="2888574"/>
            <a:ext cx="2595069" cy="3570208"/>
          </a:xfrm>
          <a:prstGeom prst="rect">
            <a:avLst/>
          </a:prstGeom>
          <a:noFill/>
          <a:ln w="19050">
            <a:solidFill>
              <a:srgbClr val="FF0000"/>
            </a:solidFill>
          </a:ln>
        </p:spPr>
        <p:txBody>
          <a:bodyPr wrap="none" rtlCol="0">
            <a:spAutoFit/>
          </a:bodyPr>
          <a:lstStyle/>
          <a:p>
            <a:r>
              <a:rPr lang="en-US" b="1" dirty="0" smtClean="0"/>
              <a:t>ENERGY</a:t>
            </a:r>
          </a:p>
          <a:p>
            <a:r>
              <a:rPr lang="en-US" sz="1600" b="1" i="1" dirty="0" smtClean="0"/>
              <a:t>SOLAR Radiation</a:t>
            </a:r>
          </a:p>
          <a:p>
            <a:pPr marL="285750" indent="-285750">
              <a:buFontTx/>
              <a:buChar char="-"/>
            </a:pPr>
            <a:r>
              <a:rPr lang="en-US" sz="1600" dirty="0" smtClean="0"/>
              <a:t>DWSF, DWLF, PAR</a:t>
            </a:r>
          </a:p>
          <a:p>
            <a:pPr marL="285750" indent="-285750">
              <a:buFontTx/>
              <a:buChar char="-"/>
            </a:pPr>
            <a:r>
              <a:rPr lang="en-US" sz="1600" dirty="0" smtClean="0"/>
              <a:t>LST, SST</a:t>
            </a:r>
          </a:p>
          <a:p>
            <a:r>
              <a:rPr lang="en-US" sz="1600" b="1" i="1" dirty="0" smtClean="0"/>
              <a:t>WIND</a:t>
            </a:r>
            <a:r>
              <a:rPr lang="en-US" sz="1600" dirty="0" smtClean="0"/>
              <a:t> </a:t>
            </a:r>
            <a:r>
              <a:rPr lang="en-US" sz="1600" b="1" i="1" dirty="0" smtClean="0"/>
              <a:t>Energy</a:t>
            </a:r>
          </a:p>
          <a:p>
            <a:pPr marL="285750" indent="-285750">
              <a:buFontTx/>
              <a:buChar char="-"/>
            </a:pPr>
            <a:r>
              <a:rPr lang="en-US" sz="1600" dirty="0" smtClean="0"/>
              <a:t>MSG </a:t>
            </a:r>
            <a:r>
              <a:rPr lang="en-US" sz="1600" dirty="0" err="1" smtClean="0"/>
              <a:t>Atm.motion.vecs</a:t>
            </a:r>
            <a:r>
              <a:rPr lang="en-US" sz="1600" dirty="0" smtClean="0"/>
              <a:t> </a:t>
            </a:r>
          </a:p>
          <a:p>
            <a:pPr marL="285750" indent="-285750">
              <a:buFontTx/>
              <a:buChar char="-"/>
            </a:pPr>
            <a:r>
              <a:rPr lang="en-US" sz="1600" dirty="0" err="1" smtClean="0"/>
              <a:t>Metop</a:t>
            </a:r>
            <a:r>
              <a:rPr lang="en-US" sz="1600" dirty="0" smtClean="0"/>
              <a:t> ASCAT winds</a:t>
            </a:r>
          </a:p>
          <a:p>
            <a:r>
              <a:rPr lang="en-US" sz="1600" b="1" i="1" dirty="0" smtClean="0"/>
              <a:t>*GTS METEO MODEL</a:t>
            </a:r>
          </a:p>
          <a:p>
            <a:r>
              <a:rPr lang="en-US" sz="1600" b="1" i="1" dirty="0" smtClean="0"/>
              <a:t>outputs -&gt; Forecasts </a:t>
            </a:r>
          </a:p>
          <a:p>
            <a:r>
              <a:rPr lang="en-US" sz="1600" dirty="0" smtClean="0"/>
              <a:t>(*</a:t>
            </a:r>
            <a:r>
              <a:rPr lang="en-US" sz="1600" dirty="0" err="1" smtClean="0"/>
              <a:t>MetService</a:t>
            </a:r>
            <a:r>
              <a:rPr lang="en-US" sz="1600" dirty="0" smtClean="0"/>
              <a:t> distribution)</a:t>
            </a:r>
          </a:p>
          <a:p>
            <a:r>
              <a:rPr lang="en-US" sz="1600" dirty="0" smtClean="0"/>
              <a:t>-&gt; Weather model but also</a:t>
            </a:r>
          </a:p>
          <a:p>
            <a:r>
              <a:rPr lang="en-US" sz="1600" i="1" dirty="0" smtClean="0"/>
              <a:t>Agricultural and</a:t>
            </a:r>
          </a:p>
          <a:p>
            <a:r>
              <a:rPr lang="en-US" sz="1600" i="1" dirty="0" smtClean="0"/>
              <a:t>Hydrological</a:t>
            </a:r>
            <a:r>
              <a:rPr lang="en-US" sz="1600" i="1" dirty="0"/>
              <a:t> </a:t>
            </a:r>
            <a:r>
              <a:rPr lang="en-US" sz="1600" i="1" dirty="0" smtClean="0"/>
              <a:t>forecasting</a:t>
            </a:r>
          </a:p>
          <a:p>
            <a:endParaRPr lang="en-US" sz="1600" dirty="0"/>
          </a:p>
        </p:txBody>
      </p:sp>
      <p:sp>
        <p:nvSpPr>
          <p:cNvPr id="4" name="TextBox 3"/>
          <p:cNvSpPr txBox="1"/>
          <p:nvPr/>
        </p:nvSpPr>
        <p:spPr>
          <a:xfrm>
            <a:off x="5993179" y="2894045"/>
            <a:ext cx="2983035" cy="3323987"/>
          </a:xfrm>
          <a:prstGeom prst="rect">
            <a:avLst/>
          </a:prstGeom>
          <a:noFill/>
          <a:ln w="19050">
            <a:solidFill>
              <a:schemeClr val="accent1">
                <a:lumMod val="50000"/>
              </a:schemeClr>
            </a:solidFill>
          </a:ln>
        </p:spPr>
        <p:txBody>
          <a:bodyPr wrap="square" rtlCol="0">
            <a:spAutoFit/>
          </a:bodyPr>
          <a:lstStyle/>
          <a:p>
            <a:r>
              <a:rPr lang="en-US" b="1" dirty="0" smtClean="0"/>
              <a:t>FOOD SECURITY</a:t>
            </a:r>
          </a:p>
          <a:p>
            <a:r>
              <a:rPr lang="en-US" sz="1600" b="1" i="1" dirty="0" smtClean="0"/>
              <a:t>LULC: Land Use – Land Cover</a:t>
            </a:r>
          </a:p>
          <a:p>
            <a:pPr marL="285750" indent="-285750">
              <a:buFontTx/>
              <a:buChar char="-"/>
            </a:pPr>
            <a:r>
              <a:rPr lang="en-US" sz="1600" dirty="0" smtClean="0"/>
              <a:t>MSG NDVI, LST, FVC,…</a:t>
            </a:r>
          </a:p>
          <a:p>
            <a:pPr marL="285750" indent="-285750">
              <a:buFontTx/>
              <a:buChar char="-"/>
            </a:pPr>
            <a:r>
              <a:rPr lang="en-US" sz="1600" dirty="0" smtClean="0"/>
              <a:t>SPOT-VGT, PROBA-V</a:t>
            </a:r>
          </a:p>
          <a:p>
            <a:pPr marL="285750" indent="-285750">
              <a:buFontTx/>
              <a:buChar char="-"/>
            </a:pPr>
            <a:r>
              <a:rPr lang="en-US" sz="1600" dirty="0" smtClean="0"/>
              <a:t>METOP a/b, NPP</a:t>
            </a:r>
          </a:p>
          <a:p>
            <a:r>
              <a:rPr lang="en-US" sz="1600" dirty="0" smtClean="0"/>
              <a:t>Many </a:t>
            </a:r>
            <a:r>
              <a:rPr lang="en-US" sz="1600" dirty="0"/>
              <a:t>o</a:t>
            </a:r>
            <a:r>
              <a:rPr lang="en-US" sz="1600" dirty="0" smtClean="0"/>
              <a:t>ther via on-line </a:t>
            </a:r>
            <a:endParaRPr lang="en-US" sz="1600" dirty="0"/>
          </a:p>
          <a:p>
            <a:r>
              <a:rPr lang="en-US" sz="1600" dirty="0"/>
              <a:t>r</a:t>
            </a:r>
            <a:r>
              <a:rPr lang="en-US" sz="1600" dirty="0" smtClean="0"/>
              <a:t>etrieval (e.g. </a:t>
            </a:r>
            <a:r>
              <a:rPr lang="en-US" sz="1600" b="1" i="1" dirty="0" smtClean="0"/>
              <a:t>ISOD OTB</a:t>
            </a:r>
            <a:r>
              <a:rPr lang="en-US" sz="1600" dirty="0" smtClean="0"/>
              <a:t>)</a:t>
            </a:r>
          </a:p>
          <a:p>
            <a:pPr marL="285750" indent="-285750">
              <a:buFontTx/>
              <a:buChar char="-"/>
            </a:pPr>
            <a:r>
              <a:rPr lang="en-US" sz="1600" b="1" i="1" dirty="0" smtClean="0"/>
              <a:t>LDAAC</a:t>
            </a:r>
            <a:r>
              <a:rPr lang="en-US" sz="1600" dirty="0" smtClean="0"/>
              <a:t>: e.g. MODIS,…</a:t>
            </a:r>
          </a:p>
          <a:p>
            <a:pPr marL="285750" indent="-285750">
              <a:buFontTx/>
              <a:buChar char="-"/>
            </a:pPr>
            <a:r>
              <a:rPr lang="en-US" sz="1600" b="1" i="1" dirty="0" smtClean="0"/>
              <a:t>USGS</a:t>
            </a:r>
            <a:r>
              <a:rPr lang="en-US" sz="1600" dirty="0" smtClean="0"/>
              <a:t>: LANDSAT-8</a:t>
            </a:r>
          </a:p>
          <a:p>
            <a:pPr marL="285750" indent="-285750">
              <a:buFontTx/>
              <a:buChar char="-"/>
            </a:pPr>
            <a:r>
              <a:rPr lang="en-US" sz="1600" b="1" i="1" dirty="0" smtClean="0"/>
              <a:t>ESA</a:t>
            </a:r>
            <a:r>
              <a:rPr lang="en-US" sz="1600" dirty="0" smtClean="0"/>
              <a:t>: </a:t>
            </a:r>
            <a:r>
              <a:rPr lang="en-US" sz="1600" b="1" dirty="0" smtClean="0"/>
              <a:t>SENTINEL-2</a:t>
            </a:r>
            <a:r>
              <a:rPr lang="en-US" sz="1600" dirty="0" smtClean="0"/>
              <a:t> (&amp; 3)</a:t>
            </a:r>
          </a:p>
          <a:p>
            <a:pPr marL="285750" indent="-285750">
              <a:buFontTx/>
              <a:buChar char="-"/>
            </a:pPr>
            <a:r>
              <a:rPr lang="en-US" sz="1600" b="1" i="1" dirty="0" smtClean="0"/>
              <a:t>INPE (Br)</a:t>
            </a:r>
            <a:r>
              <a:rPr lang="en-US" sz="1600" dirty="0" smtClean="0"/>
              <a:t>: CBERS </a:t>
            </a:r>
            <a:r>
              <a:rPr lang="en-US" sz="1400" dirty="0" smtClean="0"/>
              <a:t>collection</a:t>
            </a:r>
          </a:p>
          <a:p>
            <a:r>
              <a:rPr lang="en-US" sz="1600" dirty="0" smtClean="0"/>
              <a:t>-    ….</a:t>
            </a:r>
          </a:p>
        </p:txBody>
      </p:sp>
      <p:pic>
        <p:nvPicPr>
          <p:cNvPr id="7" name="Picture 5" descr="Msg_small">
            <a:hlinkClick r:id="rId3" action="ppaction://hlinkfile"/>
            <a:hlinkHover r:id="rId4" action="ppaction://program"/>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5029200"/>
            <a:ext cx="911958" cy="95059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042566" y="6285531"/>
            <a:ext cx="2929007" cy="338554"/>
          </a:xfrm>
          <a:prstGeom prst="rect">
            <a:avLst/>
          </a:prstGeom>
          <a:solidFill>
            <a:schemeClr val="accent3">
              <a:lumMod val="40000"/>
              <a:lumOff val="60000"/>
            </a:schemeClr>
          </a:solidFill>
        </p:spPr>
        <p:txBody>
          <a:bodyPr wrap="none" rtlCol="0">
            <a:spAutoFit/>
          </a:bodyPr>
          <a:lstStyle/>
          <a:p>
            <a:r>
              <a:rPr lang="en-US" sz="1600" dirty="0" smtClean="0"/>
              <a:t>Some GNC data snapshots -&gt;</a:t>
            </a:r>
            <a:endParaRPr lang="en-US" sz="1600" dirty="0"/>
          </a:p>
        </p:txBody>
      </p:sp>
      <p:pic>
        <p:nvPicPr>
          <p:cNvPr id="9" name="Picture 8" descr="3_sa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15013" y="0"/>
            <a:ext cx="1455148" cy="1086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53304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idx="4294967295"/>
          </p:nvPr>
        </p:nvSpPr>
        <p:spPr bwMode="auto">
          <a:xfrm>
            <a:off x="1409700" y="294108"/>
            <a:ext cx="7391400" cy="1143000"/>
          </a:xfrm>
          <a:prstGeom prst="rect">
            <a:avLst/>
          </a:prstGeom>
          <a:solidFill>
            <a:srgbClr val="FFFFFF"/>
          </a:solidFill>
          <a:ln>
            <a:solidFill>
              <a:srgbClr val="000000"/>
            </a:solidFill>
            <a:miter lim="800000"/>
            <a:headEnd/>
            <a:tailEnd/>
          </a:ln>
        </p:spPr>
        <p:txBody>
          <a:bodyPr/>
          <a:lstStyle/>
          <a:p>
            <a:pPr>
              <a:defRPr/>
            </a:pPr>
            <a:r>
              <a:rPr lang="en-US" sz="2400" b="0" dirty="0" smtClean="0">
                <a:solidFill>
                  <a:schemeClr val="tx2">
                    <a:lumMod val="85000"/>
                    <a:lumOff val="15000"/>
                  </a:schemeClr>
                </a:solidFill>
                <a:latin typeface="Tahoma" pitchFamily="34" charset="0"/>
              </a:rPr>
              <a:t>[1] MSG Real time weather and rainfall monitoring over Europe &amp; Africa: </a:t>
            </a:r>
            <a:r>
              <a:rPr lang="en-US" sz="2000" b="0" dirty="0" smtClean="0">
                <a:solidFill>
                  <a:schemeClr val="tx2">
                    <a:lumMod val="85000"/>
                    <a:lumOff val="15000"/>
                  </a:schemeClr>
                </a:solidFill>
                <a:latin typeface="Tahoma" pitchFamily="34" charset="0"/>
              </a:rPr>
              <a:t>-&gt;ex. </a:t>
            </a:r>
            <a:r>
              <a:rPr lang="en-US" sz="2000" b="0" dirty="0" err="1" smtClean="0">
                <a:solidFill>
                  <a:schemeClr val="tx2">
                    <a:lumMod val="85000"/>
                    <a:lumOff val="15000"/>
                  </a:schemeClr>
                </a:solidFill>
                <a:latin typeface="Tahoma" pitchFamily="34" charset="0"/>
              </a:rPr>
              <a:t>Incomati</a:t>
            </a:r>
            <a:r>
              <a:rPr lang="en-US" sz="2000" b="0" dirty="0">
                <a:solidFill>
                  <a:schemeClr val="tx2">
                    <a:lumMod val="85000"/>
                    <a:lumOff val="15000"/>
                  </a:schemeClr>
                </a:solidFill>
                <a:latin typeface="Tahoma" pitchFamily="34" charset="0"/>
              </a:rPr>
              <a:t> </a:t>
            </a:r>
            <a:r>
              <a:rPr lang="en-US" sz="2000" b="0" dirty="0" smtClean="0">
                <a:solidFill>
                  <a:schemeClr val="tx2">
                    <a:lumMod val="85000"/>
                    <a:lumOff val="15000"/>
                  </a:schemeClr>
                </a:solidFill>
                <a:latin typeface="Tahoma" pitchFamily="34" charset="0"/>
              </a:rPr>
              <a:t>basin, SA</a:t>
            </a:r>
          </a:p>
        </p:txBody>
      </p:sp>
      <p:sp>
        <p:nvSpPr>
          <p:cNvPr id="28675" name="Rectangle 3"/>
          <p:cNvSpPr>
            <a:spLocks noGrp="1" noChangeArrowheads="1"/>
          </p:cNvSpPr>
          <p:nvPr>
            <p:ph type="body" idx="4294967295"/>
          </p:nvPr>
        </p:nvSpPr>
        <p:spPr>
          <a:xfrm>
            <a:off x="1066800" y="2057400"/>
            <a:ext cx="7800975" cy="3560763"/>
          </a:xfrm>
        </p:spPr>
        <p:txBody>
          <a:bodyPr/>
          <a:lstStyle/>
          <a:p>
            <a:endParaRPr lang="en-US" sz="2400" smtClean="0">
              <a:latin typeface="Tahoma" pitchFamily="34" charset="0"/>
            </a:endParaRPr>
          </a:p>
          <a:p>
            <a:endParaRPr lang="en-US" sz="2400" smtClean="0">
              <a:latin typeface="Tahoma" pitchFamily="34" charset="0"/>
            </a:endParaRPr>
          </a:p>
          <a:p>
            <a:endParaRPr lang="en-US" sz="2400" smtClean="0">
              <a:latin typeface="Tahoma" pitchFamily="34" charset="0"/>
            </a:endParaRPr>
          </a:p>
          <a:p>
            <a:endParaRPr lang="en-US" sz="2400" smtClean="0">
              <a:latin typeface="Tahoma" pitchFamily="34" charset="0"/>
            </a:endParaRPr>
          </a:p>
          <a:p>
            <a:endParaRPr lang="en-US" sz="2400" smtClean="0">
              <a:latin typeface="Tahoma" pitchFamily="34" charset="0"/>
            </a:endParaRPr>
          </a:p>
          <a:p>
            <a:endParaRPr lang="en-US" sz="2400" smtClean="0">
              <a:latin typeface="Tahoma" pitchFamily="34" charset="0"/>
            </a:endParaRPr>
          </a:p>
          <a:p>
            <a:endParaRPr lang="en-US" sz="1200" smtClean="0">
              <a:latin typeface="Tahoma" pitchFamily="34" charset="0"/>
            </a:endParaRPr>
          </a:p>
        </p:txBody>
      </p:sp>
      <p:pic>
        <p:nvPicPr>
          <p:cNvPr id="28676" name="Picture 3" descr="D:\mannaerts\My Documents\Openwater\110418_OSwater_IHE_delft\msg_disk_fcc11031312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743075"/>
            <a:ext cx="2446407"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Box 2"/>
          <p:cNvSpPr txBox="1">
            <a:spLocks noChangeArrowheads="1"/>
          </p:cNvSpPr>
          <p:nvPr/>
        </p:nvSpPr>
        <p:spPr bwMode="auto">
          <a:xfrm>
            <a:off x="1625002" y="1172290"/>
            <a:ext cx="575670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050" dirty="0" smtClean="0">
                <a:solidFill>
                  <a:schemeClr val="tx2">
                    <a:lumMod val="85000"/>
                    <a:lumOff val="15000"/>
                  </a:schemeClr>
                </a:solidFill>
              </a:rPr>
              <a:t>Event shown: 08 March 2012 (2012-03-08) 1100 UTC view and accumulated  </a:t>
            </a:r>
            <a:r>
              <a:rPr lang="en-US" sz="1050" dirty="0">
                <a:solidFill>
                  <a:schemeClr val="tx2">
                    <a:lumMod val="85000"/>
                    <a:lumOff val="15000"/>
                  </a:schemeClr>
                </a:solidFill>
              </a:rPr>
              <a:t>24hr MSGMPE</a:t>
            </a:r>
          </a:p>
        </p:txBody>
      </p:sp>
      <p:sp>
        <p:nvSpPr>
          <p:cNvPr id="28680" name="TextBox 3"/>
          <p:cNvSpPr txBox="1">
            <a:spLocks noChangeArrowheads="1"/>
          </p:cNvSpPr>
          <p:nvPr/>
        </p:nvSpPr>
        <p:spPr bwMode="auto">
          <a:xfrm>
            <a:off x="1137138" y="4350404"/>
            <a:ext cx="4038600"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dirty="0">
                <a:solidFill>
                  <a:schemeClr val="tx2">
                    <a:lumMod val="85000"/>
                    <a:lumOff val="15000"/>
                  </a:schemeClr>
                </a:solidFill>
              </a:rPr>
              <a:t>Monitoring at </a:t>
            </a:r>
            <a:r>
              <a:rPr lang="en-US" sz="1400" dirty="0" smtClean="0">
                <a:solidFill>
                  <a:schemeClr val="tx2">
                    <a:lumMod val="85000"/>
                    <a:lumOff val="15000"/>
                  </a:schemeClr>
                </a:solidFill>
              </a:rPr>
              <a:t>15-min </a:t>
            </a:r>
            <a:r>
              <a:rPr lang="en-US" sz="1400" dirty="0">
                <a:solidFill>
                  <a:schemeClr val="tx2">
                    <a:lumMod val="85000"/>
                    <a:lumOff val="15000"/>
                  </a:schemeClr>
                </a:solidFill>
              </a:rPr>
              <a:t>intervals – 3 km resolution</a:t>
            </a:r>
          </a:p>
          <a:p>
            <a:pPr eaLnBrk="1" hangingPunct="1"/>
            <a:r>
              <a:rPr lang="en-US" sz="1400" dirty="0">
                <a:solidFill>
                  <a:schemeClr val="tx2">
                    <a:lumMod val="85000"/>
                    <a:lumOff val="15000"/>
                  </a:schemeClr>
                </a:solidFill>
              </a:rPr>
              <a:t>Available less then </a:t>
            </a:r>
            <a:r>
              <a:rPr lang="en-US" sz="1400" dirty="0" smtClean="0">
                <a:solidFill>
                  <a:schemeClr val="tx2">
                    <a:lumMod val="85000"/>
                    <a:lumOff val="15000"/>
                  </a:schemeClr>
                </a:solidFill>
              </a:rPr>
              <a:t>10’ </a:t>
            </a:r>
            <a:r>
              <a:rPr lang="en-US" sz="1400" dirty="0">
                <a:solidFill>
                  <a:schemeClr val="tx2">
                    <a:lumMod val="85000"/>
                    <a:lumOff val="15000"/>
                  </a:schemeClr>
                </a:solidFill>
              </a:rPr>
              <a:t>after </a:t>
            </a:r>
            <a:r>
              <a:rPr lang="en-US" sz="1400" dirty="0" smtClean="0">
                <a:solidFill>
                  <a:schemeClr val="tx2">
                    <a:lumMod val="85000"/>
                    <a:lumOff val="15000"/>
                  </a:schemeClr>
                </a:solidFill>
              </a:rPr>
              <a:t>real observation </a:t>
            </a:r>
            <a:r>
              <a:rPr lang="en-US" sz="1400" dirty="0">
                <a:solidFill>
                  <a:schemeClr val="tx2">
                    <a:lumMod val="85000"/>
                    <a:lumOff val="15000"/>
                  </a:schemeClr>
                </a:solidFill>
              </a:rPr>
              <a:t>via </a:t>
            </a:r>
          </a:p>
          <a:p>
            <a:pPr eaLnBrk="1" hangingPunct="1"/>
            <a:r>
              <a:rPr lang="en-US" sz="1400" dirty="0">
                <a:solidFill>
                  <a:schemeClr val="tx2">
                    <a:lumMod val="85000"/>
                    <a:lumOff val="15000"/>
                  </a:schemeClr>
                </a:solidFill>
              </a:rPr>
              <a:t>GEONETCast DVB-S or EUMETSAT website</a:t>
            </a:r>
          </a:p>
          <a:p>
            <a:pPr eaLnBrk="1" hangingPunct="1"/>
            <a:r>
              <a:rPr lang="en-US" sz="1400" dirty="0">
                <a:solidFill>
                  <a:schemeClr val="tx2">
                    <a:lumMod val="85000"/>
                    <a:lumOff val="15000"/>
                  </a:schemeClr>
                </a:solidFill>
              </a:rPr>
              <a:t>-&gt; Use: Extreme rainfall </a:t>
            </a:r>
            <a:r>
              <a:rPr lang="en-US" sz="1400" dirty="0" smtClean="0">
                <a:solidFill>
                  <a:schemeClr val="tx2">
                    <a:lumMod val="85000"/>
                    <a:lumOff val="15000"/>
                  </a:schemeClr>
                </a:solidFill>
              </a:rPr>
              <a:t>estimation, tropical depressions, thunderstorm </a:t>
            </a:r>
            <a:r>
              <a:rPr lang="en-US" sz="1400" dirty="0">
                <a:solidFill>
                  <a:schemeClr val="tx2">
                    <a:lumMod val="85000"/>
                    <a:lumOff val="15000"/>
                  </a:schemeClr>
                </a:solidFill>
              </a:rPr>
              <a:t>activity, etc.</a:t>
            </a:r>
          </a:p>
          <a:p>
            <a:pPr eaLnBrk="1" hangingPunct="1"/>
            <a:r>
              <a:rPr lang="en-US" sz="1400" dirty="0">
                <a:solidFill>
                  <a:schemeClr val="tx2">
                    <a:lumMod val="85000"/>
                    <a:lumOff val="15000"/>
                  </a:schemeClr>
                </a:solidFill>
              </a:rPr>
              <a:t>-&gt; e.g</a:t>
            </a:r>
            <a:r>
              <a:rPr lang="en-US" sz="1400" b="1" dirty="0">
                <a:solidFill>
                  <a:schemeClr val="tx2">
                    <a:lumMod val="85000"/>
                    <a:lumOff val="15000"/>
                  </a:schemeClr>
                </a:solidFill>
              </a:rPr>
              <a:t>. Flood risk </a:t>
            </a:r>
            <a:r>
              <a:rPr lang="en-US" sz="1400" b="1" dirty="0" smtClean="0">
                <a:solidFill>
                  <a:schemeClr val="tx2">
                    <a:lumMod val="85000"/>
                    <a:lumOff val="15000"/>
                  </a:schemeClr>
                </a:solidFill>
              </a:rPr>
              <a:t>early warning</a:t>
            </a:r>
            <a:r>
              <a:rPr lang="en-US" sz="1400" dirty="0" smtClean="0">
                <a:solidFill>
                  <a:schemeClr val="tx2">
                    <a:lumMod val="85000"/>
                    <a:lumOff val="15000"/>
                  </a:schemeClr>
                </a:solidFill>
              </a:rPr>
              <a:t>, forecasting </a:t>
            </a:r>
            <a:r>
              <a:rPr lang="en-US" sz="1400" dirty="0">
                <a:solidFill>
                  <a:schemeClr val="tx2">
                    <a:lumMod val="85000"/>
                    <a:lumOff val="15000"/>
                  </a:schemeClr>
                </a:solidFill>
              </a:rPr>
              <a:t>and prediction</a:t>
            </a:r>
          </a:p>
          <a:p>
            <a:pPr eaLnBrk="1" hangingPunct="1"/>
            <a:endParaRPr lang="en-US" dirty="0"/>
          </a:p>
        </p:txBody>
      </p:sp>
      <p:pic>
        <p:nvPicPr>
          <p:cNvPr id="28681" name="Picture 3" descr="Hurricane Andrew person walki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46312" y="1172290"/>
            <a:ext cx="1521540" cy="1541083"/>
          </a:xfrm>
          <a:prstGeom prst="rect">
            <a:avLst/>
          </a:prstGeom>
          <a:noFill/>
          <a:ln w="158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2" descr="mpe_i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64121" y="2789789"/>
            <a:ext cx="1466698" cy="1470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08675" y="1743281"/>
            <a:ext cx="3377925" cy="2447719"/>
          </a:xfrm>
          <a:prstGeom prst="rect">
            <a:avLst/>
          </a:prstGeom>
        </p:spPr>
      </p:pic>
      <p:pic>
        <p:nvPicPr>
          <p:cNvPr id="12" name="Picture 6" descr="Msg_small">
            <a:hlinkClick r:id="rId7" action="ppaction://hlinkfile"/>
            <a:hlinkHover r:id="rId8" action="ppaction://program"/>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1"/>
            <a:ext cx="1242753"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43364" y="4350404"/>
            <a:ext cx="3159243" cy="2372383"/>
          </a:xfrm>
          <a:prstGeom prst="rect">
            <a:avLst/>
          </a:prstGeom>
        </p:spPr>
      </p:pic>
    </p:spTree>
    <p:extLst>
      <p:ext uri="{BB962C8B-B14F-4D97-AF65-F5344CB8AC3E}">
        <p14:creationId xmlns:p14="http://schemas.microsoft.com/office/powerpoint/2010/main" val="32040954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728" y="1635869"/>
            <a:ext cx="5795010" cy="3087456"/>
          </a:xfrm>
          <a:prstGeom prst="rect">
            <a:avLst/>
          </a:prstGeom>
        </p:spPr>
      </p:pic>
      <p:sp>
        <p:nvSpPr>
          <p:cNvPr id="2" name="Text Placeholder 1"/>
          <p:cNvSpPr>
            <a:spLocks noGrp="1"/>
          </p:cNvSpPr>
          <p:nvPr>
            <p:ph type="body" sz="quarter" idx="13"/>
          </p:nvPr>
        </p:nvSpPr>
        <p:spPr>
          <a:xfrm>
            <a:off x="914400" y="457200"/>
            <a:ext cx="7775575" cy="733425"/>
          </a:xfrm>
        </p:spPr>
        <p:txBody>
          <a:bodyPr/>
          <a:lstStyle/>
          <a:p>
            <a:pPr>
              <a:defRPr/>
            </a:pPr>
            <a:r>
              <a:rPr lang="en-US" b="0" dirty="0" smtClean="0">
                <a:solidFill>
                  <a:schemeClr val="tx2">
                    <a:lumMod val="85000"/>
                    <a:lumOff val="15000"/>
                  </a:schemeClr>
                </a:solidFill>
                <a:latin typeface="Tahoma" panose="020B0604030504040204" pitchFamily="34" charset="0"/>
                <a:ea typeface="Tahoma" panose="020B0604030504040204" pitchFamily="34" charset="0"/>
                <a:cs typeface="Tahoma" panose="020B0604030504040204" pitchFamily="34" charset="0"/>
              </a:rPr>
              <a:t>[1] Global </a:t>
            </a:r>
            <a:r>
              <a:rPr lang="en-US" b="0" i="1" dirty="0" smtClean="0">
                <a:solidFill>
                  <a:schemeClr val="tx2">
                    <a:lumMod val="85000"/>
                    <a:lumOff val="15000"/>
                  </a:schemeClr>
                </a:solidFill>
                <a:latin typeface="Tahoma" panose="020B0604030504040204" pitchFamily="34" charset="0"/>
                <a:ea typeface="Tahoma" panose="020B0604030504040204" pitchFamily="34" charset="0"/>
                <a:cs typeface="Tahoma" panose="020B0604030504040204" pitchFamily="34" charset="0"/>
              </a:rPr>
              <a:t>in-situ</a:t>
            </a:r>
            <a:r>
              <a:rPr lang="en-US" b="0" dirty="0" smtClean="0">
                <a:solidFill>
                  <a:schemeClr val="tx2">
                    <a:lumMod val="85000"/>
                    <a:lumOff val="15000"/>
                  </a:schemeClr>
                </a:solidFill>
                <a:latin typeface="Tahoma" panose="020B0604030504040204" pitchFamily="34" charset="0"/>
                <a:ea typeface="Tahoma" panose="020B0604030504040204" pitchFamily="34" charset="0"/>
                <a:cs typeface="Tahoma" panose="020B0604030504040204" pitchFamily="34" charset="0"/>
              </a:rPr>
              <a:t> (gauge) data</a:t>
            </a:r>
            <a:r>
              <a:rPr lang="en-US" b="0" dirty="0">
                <a:solidFill>
                  <a:schemeClr val="tx2">
                    <a:lumMod val="85000"/>
                    <a:lumOff val="15000"/>
                  </a:schemeClr>
                </a:solidFill>
                <a:latin typeface="Tahoma" panose="020B0604030504040204" pitchFamily="34" charset="0"/>
                <a:ea typeface="Tahoma" panose="020B0604030504040204" pitchFamily="34" charset="0"/>
                <a:cs typeface="Tahoma" panose="020B0604030504040204" pitchFamily="34" charset="0"/>
              </a:rPr>
              <a:t> </a:t>
            </a:r>
            <a:r>
              <a:rPr lang="en-US" b="0" dirty="0" smtClean="0">
                <a:solidFill>
                  <a:schemeClr val="tx2">
                    <a:lumMod val="85000"/>
                    <a:lumOff val="15000"/>
                  </a:schemeClr>
                </a:solidFill>
                <a:latin typeface="Tahoma" panose="020B0604030504040204" pitchFamily="34" charset="0"/>
                <a:ea typeface="Tahoma" panose="020B0604030504040204" pitchFamily="34" charset="0"/>
                <a:cs typeface="Tahoma" panose="020B0604030504040204" pitchFamily="34" charset="0"/>
              </a:rPr>
              <a:t>analysis</a:t>
            </a:r>
            <a:endParaRPr lang="en-US" b="0" dirty="0">
              <a:solidFill>
                <a:schemeClr val="tx2">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a:p>
            <a:pPr>
              <a:defRPr/>
            </a:pPr>
            <a:r>
              <a:rPr lang="en-US" b="0" dirty="0" smtClean="0">
                <a:solidFill>
                  <a:schemeClr val="tx2">
                    <a:lumMod val="85000"/>
                    <a:lumOff val="15000"/>
                  </a:schemeClr>
                </a:solidFill>
                <a:latin typeface="Tahoma" panose="020B0604030504040204" pitchFamily="34" charset="0"/>
                <a:ea typeface="Tahoma" panose="020B0604030504040204" pitchFamily="34" charset="0"/>
                <a:cs typeface="Tahoma" panose="020B0604030504040204" pitchFamily="34" charset="0"/>
              </a:rPr>
              <a:t>Example GPR (precipitation) via GTS</a:t>
            </a:r>
            <a:endParaRPr lang="en-US" b="0" dirty="0">
              <a:solidFill>
                <a:schemeClr val="tx2">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 Placeholder 2"/>
          <p:cNvSpPr>
            <a:spLocks noGrp="1"/>
          </p:cNvSpPr>
          <p:nvPr>
            <p:ph type="body" sz="quarter" idx="14"/>
          </p:nvPr>
        </p:nvSpPr>
        <p:spPr>
          <a:xfrm>
            <a:off x="990600" y="1219200"/>
            <a:ext cx="7775575" cy="285750"/>
          </a:xfrm>
        </p:spPr>
        <p:txBody>
          <a:bodyPr/>
          <a:lstStyle/>
          <a:p>
            <a:pPr>
              <a:defRPr/>
            </a:pPr>
            <a:r>
              <a:rPr lang="en-US" sz="1600" dirty="0" smtClean="0">
                <a:latin typeface="Tahoma" panose="020B0604030504040204" pitchFamily="34" charset="0"/>
                <a:ea typeface="Tahoma" panose="020B0604030504040204" pitchFamily="34" charset="0"/>
                <a:cs typeface="Tahoma" panose="020B0604030504040204" pitchFamily="34" charset="0"/>
              </a:rPr>
              <a:t>Daily - 024hr delayed GTS (Global Telecommunication system - WMO</a:t>
            </a:r>
            <a:r>
              <a:rPr lang="en-US" sz="1600" dirty="0" smtClean="0"/>
              <a:t>)</a:t>
            </a:r>
            <a:endParaRPr lang="en-US" sz="1600" dirty="0"/>
          </a:p>
        </p:txBody>
      </p:sp>
      <p:sp>
        <p:nvSpPr>
          <p:cNvPr id="29700" name="Slide Number Placeholder 3"/>
          <p:cNvSpPr>
            <a:spLocks noGrp="1"/>
          </p:cNvSpPr>
          <p:nvPr>
            <p:ph type="sldNum" sz="quarter" idx="16"/>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FDCF213A-1F5D-4BA1-BA33-D5D067CC5900}" type="slidenum">
              <a:rPr lang="en-US" smtClean="0"/>
              <a:pPr eaLnBrk="1" hangingPunct="1"/>
              <a:t>15</a:t>
            </a:fld>
            <a:endParaRPr lang="en-US" smtClean="0"/>
          </a:p>
        </p:txBody>
      </p:sp>
      <p:pic>
        <p:nvPicPr>
          <p:cNvPr id="29702"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3132" y="4163218"/>
            <a:ext cx="3419475" cy="204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99942" y="1676400"/>
            <a:ext cx="371475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20013" y="4163219"/>
            <a:ext cx="3460750" cy="204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5" name="TextBox 8"/>
          <p:cNvSpPr txBox="1">
            <a:spLocks noChangeArrowheads="1"/>
          </p:cNvSpPr>
          <p:nvPr/>
        </p:nvSpPr>
        <p:spPr bwMode="auto">
          <a:xfrm>
            <a:off x="3722688" y="6327775"/>
            <a:ext cx="46101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600" i="1"/>
              <a:t>e.g. For validation and bias control of space data</a:t>
            </a:r>
          </a:p>
        </p:txBody>
      </p:sp>
      <p:sp>
        <p:nvSpPr>
          <p:cNvPr id="4" name="TextBox 3"/>
          <p:cNvSpPr txBox="1"/>
          <p:nvPr/>
        </p:nvSpPr>
        <p:spPr>
          <a:xfrm>
            <a:off x="7436577" y="4038600"/>
            <a:ext cx="1672253" cy="2031325"/>
          </a:xfrm>
          <a:prstGeom prst="rect">
            <a:avLst/>
          </a:prstGeom>
          <a:noFill/>
        </p:spPr>
        <p:txBody>
          <a:bodyPr wrap="none" rtlCol="0">
            <a:spAutoFit/>
          </a:bodyPr>
          <a:lstStyle/>
          <a:p>
            <a:r>
              <a:rPr lang="en-US" dirty="0" smtClean="0"/>
              <a:t>Not only</a:t>
            </a:r>
          </a:p>
          <a:p>
            <a:r>
              <a:rPr lang="en-US" dirty="0"/>
              <a:t>s</a:t>
            </a:r>
            <a:r>
              <a:rPr lang="en-US" dirty="0" smtClean="0"/>
              <a:t>atellite data</a:t>
            </a:r>
          </a:p>
          <a:p>
            <a:r>
              <a:rPr lang="en-US" dirty="0"/>
              <a:t>b</a:t>
            </a:r>
            <a:r>
              <a:rPr lang="en-US" dirty="0" smtClean="0"/>
              <a:t>ut also </a:t>
            </a:r>
            <a:r>
              <a:rPr lang="en-US" i="1" dirty="0" smtClean="0"/>
              <a:t>in-situ</a:t>
            </a:r>
          </a:p>
          <a:p>
            <a:r>
              <a:rPr lang="en-US" dirty="0"/>
              <a:t>d</a:t>
            </a:r>
            <a:r>
              <a:rPr lang="en-US" dirty="0" smtClean="0"/>
              <a:t>ata can be</a:t>
            </a:r>
          </a:p>
          <a:p>
            <a:r>
              <a:rPr lang="en-US" dirty="0" smtClean="0"/>
              <a:t>accessed &amp;</a:t>
            </a:r>
          </a:p>
          <a:p>
            <a:r>
              <a:rPr lang="en-US" dirty="0" smtClean="0"/>
              <a:t>processed</a:t>
            </a:r>
          </a:p>
          <a:p>
            <a:r>
              <a:rPr lang="en-US" dirty="0"/>
              <a:t>b</a:t>
            </a:r>
            <a:r>
              <a:rPr lang="en-US" dirty="0" smtClean="0"/>
              <a:t>y the OTB</a:t>
            </a:r>
            <a:endParaRPr lang="en-US" dirty="0"/>
          </a:p>
        </p:txBody>
      </p:sp>
    </p:spTree>
    <p:extLst>
      <p:ext uri="{BB962C8B-B14F-4D97-AF65-F5344CB8AC3E}">
        <p14:creationId xmlns:p14="http://schemas.microsoft.com/office/powerpoint/2010/main" val="7848214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idx="4294967295"/>
          </p:nvPr>
        </p:nvSpPr>
        <p:spPr bwMode="auto">
          <a:xfrm>
            <a:off x="1219200" y="304800"/>
            <a:ext cx="7162800" cy="1143000"/>
          </a:xfrm>
          <a:prstGeom prst="rect">
            <a:avLst/>
          </a:prstGeom>
          <a:solidFill>
            <a:srgbClr val="FFFFFF"/>
          </a:solidFill>
          <a:ln>
            <a:solidFill>
              <a:srgbClr val="000000"/>
            </a:solidFill>
            <a:miter lim="800000"/>
            <a:headEnd/>
            <a:tailEnd/>
          </a:ln>
        </p:spPr>
        <p:txBody>
          <a:bodyPr anchor="ctr"/>
          <a:lstStyle/>
          <a:p>
            <a:pPr>
              <a:defRPr/>
            </a:pPr>
            <a:r>
              <a:rPr lang="en-US" sz="2400" b="0" dirty="0" smtClean="0">
                <a:solidFill>
                  <a:schemeClr val="tx2">
                    <a:lumMod val="85000"/>
                    <a:lumOff val="15000"/>
                  </a:schemeClr>
                </a:solidFill>
                <a:latin typeface="Tahoma" pitchFamily="34" charset="0"/>
                <a:cs typeface="Tahoma" pitchFamily="34" charset="0"/>
              </a:rPr>
              <a:t>[2] Satellite ET: Monitoring of ET component of water cycle over large areas at med. spatial &amp; high temporal frequency (e.g. 1km, daily to sub-daily)</a:t>
            </a:r>
          </a:p>
        </p:txBody>
      </p:sp>
      <p:sp>
        <p:nvSpPr>
          <p:cNvPr id="31747" name="Text Box 41"/>
          <p:cNvSpPr txBox="1">
            <a:spLocks noChangeArrowheads="1"/>
          </p:cNvSpPr>
          <p:nvPr/>
        </p:nvSpPr>
        <p:spPr bwMode="auto">
          <a:xfrm>
            <a:off x="3322637" y="5959475"/>
            <a:ext cx="5453063"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latin typeface="Tahoma" pitchFamily="34" charset="0"/>
              </a:rPr>
              <a:t>Ps. most of the EO and </a:t>
            </a:r>
            <a:r>
              <a:rPr lang="en-US" i="1" dirty="0">
                <a:latin typeface="Tahoma" pitchFamily="34" charset="0"/>
              </a:rPr>
              <a:t>in situ </a:t>
            </a:r>
            <a:r>
              <a:rPr lang="en-US" i="1" dirty="0" smtClean="0">
                <a:latin typeface="Tahoma" pitchFamily="34" charset="0"/>
              </a:rPr>
              <a:t> </a:t>
            </a:r>
            <a:r>
              <a:rPr lang="en-US" dirty="0" smtClean="0">
                <a:latin typeface="Tahoma" pitchFamily="34" charset="0"/>
              </a:rPr>
              <a:t>meteorological </a:t>
            </a:r>
            <a:r>
              <a:rPr lang="en-US" dirty="0">
                <a:latin typeface="Tahoma" pitchFamily="34" charset="0"/>
              </a:rPr>
              <a:t>data can be obtained from </a:t>
            </a:r>
            <a:r>
              <a:rPr lang="en-US" dirty="0" smtClean="0">
                <a:latin typeface="Tahoma" pitchFamily="34" charset="0"/>
              </a:rPr>
              <a:t>GNC </a:t>
            </a:r>
            <a:r>
              <a:rPr lang="en-US" sz="2000" dirty="0" smtClean="0">
                <a:latin typeface="Trebuchet MS" pitchFamily="34" charset="0"/>
              </a:rPr>
              <a:t>DVB-S, ECMWF server</a:t>
            </a:r>
            <a:endParaRPr lang="en-US" sz="2000" dirty="0">
              <a:latin typeface="Trebuchet MS" pitchFamily="34" charset="0"/>
            </a:endParaRPr>
          </a:p>
        </p:txBody>
      </p:sp>
      <p:pic>
        <p:nvPicPr>
          <p:cNvPr id="31748" name="Picture 4" descr="SEBS_para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4695" y="2192215"/>
            <a:ext cx="2618643"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5" descr="leg_dailyevap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6750" y="4148138"/>
            <a:ext cx="4667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Text Box 6"/>
          <p:cNvSpPr txBox="1">
            <a:spLocks noChangeArrowheads="1"/>
          </p:cNvSpPr>
          <p:nvPr/>
        </p:nvSpPr>
        <p:spPr bwMode="auto">
          <a:xfrm>
            <a:off x="1014046" y="1724147"/>
            <a:ext cx="468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000" dirty="0">
                <a:latin typeface="Tahoma" pitchFamily="34" charset="0"/>
                <a:cs typeface="Tahoma" pitchFamily="34" charset="0"/>
              </a:rPr>
              <a:t>ET: Evapotranspiration (example below)</a:t>
            </a:r>
          </a:p>
        </p:txBody>
      </p:sp>
      <p:sp>
        <p:nvSpPr>
          <p:cNvPr id="31751" name="Text Box 7"/>
          <p:cNvSpPr txBox="1">
            <a:spLocks noChangeArrowheads="1"/>
          </p:cNvSpPr>
          <p:nvPr/>
        </p:nvSpPr>
        <p:spPr bwMode="auto">
          <a:xfrm>
            <a:off x="762000" y="5105400"/>
            <a:ext cx="5121275"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atin typeface="Tahoma" pitchFamily="34" charset="0"/>
                <a:cs typeface="Tahoma" pitchFamily="34" charset="0"/>
              </a:rPr>
              <a:t>Daily ET estimate - Zambezi basin – region using</a:t>
            </a:r>
          </a:p>
          <a:p>
            <a:pPr eaLnBrk="1" hangingPunct="1"/>
            <a:r>
              <a:rPr lang="en-US">
                <a:latin typeface="Tahoma" pitchFamily="34" charset="0"/>
                <a:cs typeface="Tahoma" pitchFamily="34" charset="0"/>
              </a:rPr>
              <a:t>SEBS - SURFACE ENERGY BALANCE SYSTEM – </a:t>
            </a:r>
          </a:p>
          <a:p>
            <a:pPr eaLnBrk="1" hangingPunct="1"/>
            <a:r>
              <a:rPr lang="en-US">
                <a:latin typeface="Tahoma" pitchFamily="34" charset="0"/>
                <a:cs typeface="Tahoma" pitchFamily="34" charset="0"/>
              </a:rPr>
              <a:t>ILWIS Open Plug-in</a:t>
            </a:r>
          </a:p>
        </p:txBody>
      </p:sp>
      <p:pic>
        <p:nvPicPr>
          <p:cNvPr id="31752" name="Picture 8" descr="daily_evapot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2519" y="2192215"/>
            <a:ext cx="5171587"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55422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0318" y="1553307"/>
            <a:ext cx="5721277" cy="336545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3509477"/>
            <a:ext cx="5181600" cy="3084393"/>
          </a:xfrm>
          <a:prstGeom prst="rect">
            <a:avLst/>
          </a:prstGeom>
        </p:spPr>
      </p:pic>
      <p:sp>
        <p:nvSpPr>
          <p:cNvPr id="4" name="Text Placeholder 3"/>
          <p:cNvSpPr>
            <a:spLocks noGrp="1"/>
          </p:cNvSpPr>
          <p:nvPr>
            <p:ph type="body" sz="quarter" idx="13"/>
          </p:nvPr>
        </p:nvSpPr>
        <p:spPr>
          <a:xfrm>
            <a:off x="838200" y="381000"/>
            <a:ext cx="7775378" cy="732985"/>
          </a:xfrm>
        </p:spPr>
        <p:txBody>
          <a:bodyPr/>
          <a:lstStyle/>
          <a:p>
            <a:r>
              <a:rPr lang="en-US" sz="2400" b="0" dirty="0" smtClean="0">
                <a:solidFill>
                  <a:schemeClr val="tx2">
                    <a:lumMod val="85000"/>
                    <a:lumOff val="15000"/>
                  </a:schemeClr>
                </a:solidFill>
                <a:latin typeface="Tahoma" panose="020B0604030504040204" pitchFamily="34" charset="0"/>
                <a:ea typeface="Tahoma" panose="020B0604030504040204" pitchFamily="34" charset="0"/>
                <a:cs typeface="Tahoma" panose="020B0604030504040204" pitchFamily="34" charset="0"/>
              </a:rPr>
              <a:t>[2] </a:t>
            </a:r>
            <a:r>
              <a:rPr lang="en-US" sz="2400" b="0" dirty="0" err="1" smtClean="0">
                <a:solidFill>
                  <a:schemeClr val="tx2">
                    <a:lumMod val="85000"/>
                    <a:lumOff val="15000"/>
                  </a:schemeClr>
                </a:solidFill>
                <a:latin typeface="Tahoma" panose="020B0604030504040204" pitchFamily="34" charset="0"/>
                <a:ea typeface="Tahoma" panose="020B0604030504040204" pitchFamily="34" charset="0"/>
                <a:cs typeface="Tahoma" panose="020B0604030504040204" pitchFamily="34" charset="0"/>
              </a:rPr>
              <a:t>Meteosat</a:t>
            </a:r>
            <a:r>
              <a:rPr lang="en-US" sz="2400" b="0" dirty="0" smtClean="0">
                <a:solidFill>
                  <a:schemeClr val="tx2">
                    <a:lumMod val="85000"/>
                    <a:lumOff val="15000"/>
                  </a:schemeClr>
                </a:solidFill>
                <a:latin typeface="Tahoma" panose="020B0604030504040204" pitchFamily="34" charset="0"/>
                <a:ea typeface="Tahoma" panose="020B0604030504040204" pitchFamily="34" charset="0"/>
                <a:cs typeface="Tahoma" panose="020B0604030504040204" pitchFamily="34" charset="0"/>
              </a:rPr>
              <a:t> land surface &amp; ET data in near real time Received every 30’ minutes &amp; 24-7</a:t>
            </a:r>
            <a:endParaRPr lang="en-US" sz="2400" b="0" dirty="0">
              <a:solidFill>
                <a:schemeClr val="tx2">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5" name="Text Placeholder 4"/>
          <p:cNvSpPr>
            <a:spLocks noGrp="1"/>
          </p:cNvSpPr>
          <p:nvPr>
            <p:ph type="body" sz="quarter" idx="14"/>
          </p:nvPr>
        </p:nvSpPr>
        <p:spPr>
          <a:xfrm>
            <a:off x="838200" y="1143000"/>
            <a:ext cx="7775393" cy="285750"/>
          </a:xfrm>
        </p:spPr>
        <p:txBody>
          <a:bodyPr/>
          <a:lstStyle/>
          <a:p>
            <a:r>
              <a:rPr lang="en-US" dirty="0" smtClean="0">
                <a:solidFill>
                  <a:schemeClr val="tx2">
                    <a:lumMod val="85000"/>
                    <a:lumOff val="15000"/>
                  </a:schemeClr>
                </a:solidFill>
              </a:rPr>
              <a:t>A river Basin evaporative use monitor</a:t>
            </a:r>
            <a:endParaRPr lang="en-US" dirty="0">
              <a:solidFill>
                <a:schemeClr val="tx2">
                  <a:lumMod val="85000"/>
                  <a:lumOff val="15000"/>
                </a:schemeClr>
              </a:solidFill>
            </a:endParaRPr>
          </a:p>
        </p:txBody>
      </p:sp>
      <p:pic>
        <p:nvPicPr>
          <p:cNvPr id="6" name="Picture 7" descr="et_ls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5400" y="4559446"/>
            <a:ext cx="2286000" cy="2160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236090" y="1758707"/>
            <a:ext cx="2628797" cy="1631216"/>
          </a:xfrm>
          <a:prstGeom prst="rect">
            <a:avLst/>
          </a:prstGeom>
          <a:noFill/>
        </p:spPr>
        <p:txBody>
          <a:bodyPr wrap="none" rtlCol="0">
            <a:spAutoFit/>
          </a:bodyPr>
          <a:lstStyle/>
          <a:p>
            <a:r>
              <a:rPr lang="en-US" sz="1600" dirty="0" smtClean="0">
                <a:latin typeface="Tahoma" panose="020B0604030504040204" pitchFamily="34" charset="0"/>
                <a:ea typeface="Tahoma" panose="020B0604030504040204" pitchFamily="34" charset="0"/>
                <a:cs typeface="Tahoma" panose="020B0604030504040204" pitchFamily="34" charset="0"/>
              </a:rPr>
              <a:t>Monitoring of land surface </a:t>
            </a:r>
          </a:p>
          <a:p>
            <a:r>
              <a:rPr lang="en-US" sz="1600" dirty="0" smtClean="0">
                <a:latin typeface="Tahoma" panose="020B0604030504040204" pitchFamily="34" charset="0"/>
                <a:ea typeface="Tahoma" panose="020B0604030504040204" pitchFamily="34" charset="0"/>
                <a:cs typeface="Tahoma" panose="020B0604030504040204" pitchFamily="34" charset="0"/>
              </a:rPr>
              <a:t>variables at diurnal and </a:t>
            </a:r>
          </a:p>
          <a:p>
            <a:r>
              <a:rPr lang="en-US" sz="1600" dirty="0" smtClean="0">
                <a:latin typeface="Tahoma" panose="020B0604030504040204" pitchFamily="34" charset="0"/>
                <a:ea typeface="Tahoma" panose="020B0604030504040204" pitchFamily="34" charset="0"/>
                <a:cs typeface="Tahoma" panose="020B0604030504040204" pitchFamily="34" charset="0"/>
              </a:rPr>
              <a:t>longer time scale over </a:t>
            </a:r>
          </a:p>
          <a:p>
            <a:r>
              <a:rPr lang="en-US" sz="1600" dirty="0" smtClean="0">
                <a:latin typeface="Tahoma" panose="020B0604030504040204" pitchFamily="34" charset="0"/>
                <a:ea typeface="Tahoma" panose="020B0604030504040204" pitchFamily="34" charset="0"/>
                <a:cs typeface="Tahoma" panose="020B0604030504040204" pitchFamily="34" charset="0"/>
              </a:rPr>
              <a:t>Europe, Africa, Middle-East</a:t>
            </a:r>
          </a:p>
          <a:p>
            <a:r>
              <a:rPr lang="en-US" sz="1600" dirty="0" smtClean="0">
                <a:latin typeface="Tahoma" panose="020B0604030504040204" pitchFamily="34" charset="0"/>
                <a:ea typeface="Tahoma" panose="020B0604030504040204" pitchFamily="34" charset="0"/>
                <a:cs typeface="Tahoma" panose="020B0604030504040204" pitchFamily="34" charset="0"/>
              </a:rPr>
              <a:t>e.g. evapotranspiration,</a:t>
            </a:r>
          </a:p>
          <a:p>
            <a:r>
              <a:rPr lang="en-US" sz="1600" dirty="0">
                <a:latin typeface="Tahoma" panose="020B0604030504040204" pitchFamily="34" charset="0"/>
                <a:ea typeface="Tahoma" panose="020B0604030504040204" pitchFamily="34" charset="0"/>
                <a:cs typeface="Tahoma" panose="020B0604030504040204" pitchFamily="34" charset="0"/>
              </a:rPr>
              <a:t>l</a:t>
            </a:r>
            <a:r>
              <a:rPr lang="en-US" sz="1600" dirty="0" smtClean="0">
                <a:latin typeface="Tahoma" panose="020B0604030504040204" pitchFamily="34" charset="0"/>
                <a:ea typeface="Tahoma" panose="020B0604030504040204" pitchFamily="34" charset="0"/>
                <a:cs typeface="Tahoma" panose="020B0604030504040204" pitchFamily="34" charset="0"/>
              </a:rPr>
              <a:t>and surface temp,…</a:t>
            </a:r>
            <a:endParaRPr lang="en-US" sz="1600" dirty="0">
              <a:latin typeface="Tahoma" panose="020B0604030504040204" pitchFamily="34" charset="0"/>
              <a:ea typeface="Tahoma" panose="020B0604030504040204" pitchFamily="34" charset="0"/>
              <a:cs typeface="Tahoma" panose="020B0604030504040204" pitchFamily="34" charset="0"/>
            </a:endParaRPr>
          </a:p>
        </p:txBody>
      </p:sp>
      <p:sp>
        <p:nvSpPr>
          <p:cNvPr id="8" name="TextBox 7"/>
          <p:cNvSpPr txBox="1"/>
          <p:nvPr/>
        </p:nvSpPr>
        <p:spPr>
          <a:xfrm>
            <a:off x="7511777" y="5334000"/>
            <a:ext cx="1402948" cy="1323439"/>
          </a:xfrm>
          <a:prstGeom prst="rect">
            <a:avLst/>
          </a:prstGeom>
          <a:noFill/>
        </p:spPr>
        <p:txBody>
          <a:bodyPr wrap="none" rtlCol="0">
            <a:spAutoFit/>
          </a:bodyPr>
          <a:lstStyle/>
          <a:p>
            <a:r>
              <a:rPr lang="en-US" sz="1600" dirty="0" smtClean="0">
                <a:latin typeface="Tahoma" pitchFamily="34" charset="0"/>
                <a:ea typeface="Tahoma" pitchFamily="34" charset="0"/>
                <a:cs typeface="Tahoma" pitchFamily="34" charset="0"/>
              </a:rPr>
              <a:t>Time series</a:t>
            </a:r>
          </a:p>
          <a:p>
            <a:r>
              <a:rPr lang="en-US" sz="1600" dirty="0" smtClean="0">
                <a:latin typeface="Tahoma" pitchFamily="34" charset="0"/>
                <a:ea typeface="Tahoma" pitchFamily="34" charset="0"/>
                <a:cs typeface="Tahoma" pitchFamily="34" charset="0"/>
              </a:rPr>
              <a:t>evaluation on</a:t>
            </a:r>
          </a:p>
          <a:p>
            <a:r>
              <a:rPr lang="en-US" sz="1600" dirty="0">
                <a:latin typeface="Tahoma" pitchFamily="34" charset="0"/>
                <a:ea typeface="Tahoma" pitchFamily="34" charset="0"/>
                <a:cs typeface="Tahoma" pitchFamily="34" charset="0"/>
              </a:rPr>
              <a:t>p</a:t>
            </a:r>
            <a:r>
              <a:rPr lang="en-US" sz="1600" dirty="0" smtClean="0">
                <a:latin typeface="Tahoma" pitchFamily="34" charset="0"/>
                <a:ea typeface="Tahoma" pitchFamily="34" charset="0"/>
                <a:cs typeface="Tahoma" pitchFamily="34" charset="0"/>
              </a:rPr>
              <a:t>ixel, area </a:t>
            </a:r>
          </a:p>
          <a:p>
            <a:r>
              <a:rPr lang="en-US" sz="1600" dirty="0" smtClean="0">
                <a:latin typeface="Tahoma" pitchFamily="34" charset="0"/>
                <a:ea typeface="Tahoma" pitchFamily="34" charset="0"/>
                <a:cs typeface="Tahoma" pitchFamily="34" charset="0"/>
              </a:rPr>
              <a:t>or basin </a:t>
            </a:r>
            <a:r>
              <a:rPr lang="en-US" sz="1050" dirty="0" smtClean="0">
                <a:latin typeface="Tahoma" pitchFamily="34" charset="0"/>
                <a:ea typeface="Tahoma" pitchFamily="34" charset="0"/>
                <a:cs typeface="Tahoma" pitchFamily="34" charset="0"/>
              </a:rPr>
              <a:t>(demo</a:t>
            </a:r>
          </a:p>
          <a:p>
            <a:r>
              <a:rPr lang="en-US" sz="1050" dirty="0" smtClean="0">
                <a:latin typeface="Tahoma" pitchFamily="34" charset="0"/>
                <a:ea typeface="Tahoma" pitchFamily="34" charset="0"/>
                <a:cs typeface="Tahoma" pitchFamily="34" charset="0"/>
              </a:rPr>
              <a:t>dataset</a:t>
            </a:r>
            <a:r>
              <a:rPr lang="en-US" sz="1400" dirty="0" smtClean="0">
                <a:latin typeface="Tahoma" pitchFamily="34" charset="0"/>
                <a:ea typeface="Tahoma" pitchFamily="34" charset="0"/>
                <a:cs typeface="Tahoma" pitchFamily="34" charset="0"/>
              </a:rPr>
              <a:t>)</a:t>
            </a:r>
            <a:endParaRPr lang="en-US" sz="1400" dirty="0">
              <a:latin typeface="Tahoma" pitchFamily="34" charset="0"/>
              <a:ea typeface="Tahoma" pitchFamily="34" charset="0"/>
              <a:cs typeface="Tahoma" pitchFamily="34" charset="0"/>
            </a:endParaRPr>
          </a:p>
        </p:txBody>
      </p:sp>
      <p:sp>
        <p:nvSpPr>
          <p:cNvPr id="9" name="TextBox 8"/>
          <p:cNvSpPr txBox="1"/>
          <p:nvPr/>
        </p:nvSpPr>
        <p:spPr>
          <a:xfrm>
            <a:off x="3810000" y="5224177"/>
            <a:ext cx="1141531" cy="830997"/>
          </a:xfrm>
          <a:prstGeom prst="rect">
            <a:avLst/>
          </a:prstGeom>
          <a:noFill/>
        </p:spPr>
        <p:txBody>
          <a:bodyPr wrap="none" rtlCol="0">
            <a:spAutoFit/>
          </a:bodyPr>
          <a:lstStyle/>
          <a:p>
            <a:r>
              <a:rPr lang="en-US" sz="1600" dirty="0" smtClean="0"/>
              <a:t>ET 30’ flux</a:t>
            </a:r>
          </a:p>
          <a:p>
            <a:r>
              <a:rPr lang="en-US" sz="1600" dirty="0" smtClean="0"/>
              <a:t>20130808</a:t>
            </a:r>
          </a:p>
          <a:p>
            <a:r>
              <a:rPr lang="en-US" sz="1600" dirty="0" smtClean="0"/>
              <a:t>1200 UTC</a:t>
            </a:r>
            <a:endParaRPr lang="en-US" sz="1600" dirty="0"/>
          </a:p>
        </p:txBody>
      </p:sp>
      <p:pic>
        <p:nvPicPr>
          <p:cNvPr id="10" name="Picture 5" descr="Msg_small">
            <a:hlinkClick r:id="rId5" action="ppaction://hlinkfile"/>
            <a:hlinkHover r:id="rId6" action="ppaction://program"/>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39637" y="152400"/>
            <a:ext cx="911958" cy="950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962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990600" y="381000"/>
            <a:ext cx="7775575" cy="733425"/>
          </a:xfrm>
        </p:spPr>
        <p:txBody>
          <a:bodyPr/>
          <a:lstStyle/>
          <a:p>
            <a:pPr>
              <a:defRPr/>
            </a:pPr>
            <a:r>
              <a:rPr lang="en-US" sz="2400" b="0" dirty="0" smtClean="0">
                <a:solidFill>
                  <a:schemeClr val="tx2">
                    <a:lumMod val="85000"/>
                    <a:lumOff val="15000"/>
                  </a:schemeClr>
                </a:solidFill>
              </a:rPr>
              <a:t>[3] Soil moisture estimates from satellites: </a:t>
            </a:r>
            <a:r>
              <a:rPr lang="en-US" sz="2400" b="0" dirty="0" err="1" smtClean="0">
                <a:solidFill>
                  <a:schemeClr val="tx2">
                    <a:lumMod val="85000"/>
                    <a:lumOff val="15000"/>
                  </a:schemeClr>
                </a:solidFill>
              </a:rPr>
              <a:t>Metop</a:t>
            </a:r>
            <a:r>
              <a:rPr lang="en-US" sz="2400" b="0" dirty="0" smtClean="0">
                <a:solidFill>
                  <a:schemeClr val="tx2">
                    <a:lumMod val="85000"/>
                    <a:lumOff val="15000"/>
                  </a:schemeClr>
                </a:solidFill>
              </a:rPr>
              <a:t> / </a:t>
            </a:r>
            <a:r>
              <a:rPr lang="en-US" sz="2400" b="0" dirty="0" err="1" smtClean="0">
                <a:solidFill>
                  <a:schemeClr val="tx2">
                    <a:lumMod val="85000"/>
                    <a:lumOff val="15000"/>
                  </a:schemeClr>
                </a:solidFill>
              </a:rPr>
              <a:t>ascat</a:t>
            </a:r>
            <a:r>
              <a:rPr lang="en-US" sz="2400" b="0" dirty="0" smtClean="0">
                <a:solidFill>
                  <a:schemeClr val="tx2">
                    <a:lumMod val="85000"/>
                    <a:lumOff val="15000"/>
                  </a:schemeClr>
                </a:solidFill>
              </a:rPr>
              <a:t> </a:t>
            </a:r>
            <a:r>
              <a:rPr lang="en-US" sz="2000" b="0" dirty="0" smtClean="0">
                <a:solidFill>
                  <a:schemeClr val="tx2">
                    <a:lumMod val="85000"/>
                    <a:lumOff val="15000"/>
                  </a:schemeClr>
                </a:solidFill>
              </a:rPr>
              <a:t>surface soil moisture inde</a:t>
            </a:r>
            <a:r>
              <a:rPr lang="en-US" sz="2000" b="0" dirty="0" smtClean="0">
                <a:solidFill>
                  <a:srgbClr val="002060"/>
                </a:solidFill>
              </a:rPr>
              <a:t>x</a:t>
            </a:r>
            <a:endParaRPr lang="en-US" sz="2400" b="0" dirty="0">
              <a:solidFill>
                <a:srgbClr val="002060"/>
              </a:solidFill>
            </a:endParaRPr>
          </a:p>
        </p:txBody>
      </p:sp>
      <p:sp>
        <p:nvSpPr>
          <p:cNvPr id="3" name="Text Placeholder 2"/>
          <p:cNvSpPr>
            <a:spLocks noGrp="1"/>
          </p:cNvSpPr>
          <p:nvPr>
            <p:ph type="body" sz="quarter" idx="14"/>
          </p:nvPr>
        </p:nvSpPr>
        <p:spPr>
          <a:xfrm>
            <a:off x="990600" y="1152525"/>
            <a:ext cx="7775575" cy="285750"/>
          </a:xfrm>
        </p:spPr>
        <p:txBody>
          <a:bodyPr/>
          <a:lstStyle/>
          <a:p>
            <a:pPr>
              <a:defRPr/>
            </a:pPr>
            <a:r>
              <a:rPr lang="en-US" dirty="0" smtClean="0">
                <a:solidFill>
                  <a:schemeClr val="tx2">
                    <a:lumMod val="85000"/>
                    <a:lumOff val="15000"/>
                  </a:schemeClr>
                </a:solidFill>
              </a:rPr>
              <a:t>Ref. quick look SA </a:t>
            </a:r>
            <a:endParaRPr lang="en-US" dirty="0">
              <a:solidFill>
                <a:schemeClr val="tx2">
                  <a:lumMod val="85000"/>
                  <a:lumOff val="15000"/>
                </a:schemeClr>
              </a:solidFill>
            </a:endParaRPr>
          </a:p>
        </p:txBody>
      </p:sp>
      <p:sp>
        <p:nvSpPr>
          <p:cNvPr id="36868" name="Slide Number Placeholder 3"/>
          <p:cNvSpPr>
            <a:spLocks noGrp="1"/>
          </p:cNvSpPr>
          <p:nvPr>
            <p:ph type="sldNum" sz="quarter" idx="16"/>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9160C1BB-0658-46CB-A318-D63F7527BE63}" type="slidenum">
              <a:rPr lang="en-US" smtClean="0"/>
              <a:pPr eaLnBrk="1" hangingPunct="1"/>
              <a:t>18</a:t>
            </a:fld>
            <a:endParaRPr lang="en-US" smtClean="0"/>
          </a:p>
        </p:txBody>
      </p:sp>
      <p:pic>
        <p:nvPicPr>
          <p:cNvPr id="36871"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5911" y="1718683"/>
            <a:ext cx="3868738" cy="281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TextBox 7"/>
          <p:cNvSpPr txBox="1">
            <a:spLocks noChangeArrowheads="1"/>
          </p:cNvSpPr>
          <p:nvPr/>
        </p:nvSpPr>
        <p:spPr bwMode="auto">
          <a:xfrm>
            <a:off x="5334000" y="5461031"/>
            <a:ext cx="368046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600" dirty="0"/>
              <a:t>ASCAT </a:t>
            </a:r>
            <a:r>
              <a:rPr lang="en-US" sz="1600" dirty="0" smtClean="0"/>
              <a:t>orbit 12.5 km scan during METOP-a/b satellite overpass, processed with Ilwis Open</a:t>
            </a:r>
          </a:p>
          <a:p>
            <a:pPr eaLnBrk="1" hangingPunct="1"/>
            <a:r>
              <a:rPr lang="en-US" sz="1600" dirty="0" smtClean="0"/>
              <a:t>Unit: % saturation [0-100]</a:t>
            </a:r>
            <a:endParaRPr lang="en-US" sz="16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00" y="1295400"/>
            <a:ext cx="3528060" cy="257937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64492" y="3064374"/>
            <a:ext cx="3241308" cy="2379071"/>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04656" y="3641161"/>
            <a:ext cx="2929344" cy="2726761"/>
          </a:xfrm>
          <a:prstGeom prst="rect">
            <a:avLst/>
          </a:prstGeom>
        </p:spPr>
      </p:pic>
      <p:sp>
        <p:nvSpPr>
          <p:cNvPr id="7" name="TextBox 6"/>
          <p:cNvSpPr txBox="1"/>
          <p:nvPr/>
        </p:nvSpPr>
        <p:spPr>
          <a:xfrm>
            <a:off x="185825" y="4564216"/>
            <a:ext cx="2055371" cy="861774"/>
          </a:xfrm>
          <a:prstGeom prst="rect">
            <a:avLst/>
          </a:prstGeom>
          <a:noFill/>
        </p:spPr>
        <p:txBody>
          <a:bodyPr wrap="none" rtlCol="0">
            <a:spAutoFit/>
          </a:bodyPr>
          <a:lstStyle/>
          <a:p>
            <a:r>
              <a:rPr lang="en-US" sz="1600" dirty="0" smtClean="0"/>
              <a:t>Operationalization</a:t>
            </a:r>
          </a:p>
          <a:p>
            <a:r>
              <a:rPr lang="en-US" sz="1600" dirty="0"/>
              <a:t>r</a:t>
            </a:r>
            <a:r>
              <a:rPr lang="en-US" sz="1600" dirty="0" smtClean="0"/>
              <a:t>esearch in progress</a:t>
            </a:r>
          </a:p>
          <a:p>
            <a:r>
              <a:rPr lang="en-US" sz="1600" dirty="0" smtClean="0"/>
              <a:t>Ref. </a:t>
            </a:r>
            <a:r>
              <a:rPr lang="en-US" sz="1600" dirty="0" err="1" smtClean="0"/>
              <a:t>Geoville</a:t>
            </a:r>
            <a:r>
              <a:rPr lang="en-US" sz="1600" dirty="0" smtClean="0"/>
              <a:t>, etc.</a:t>
            </a:r>
          </a:p>
        </p:txBody>
      </p:sp>
      <p:sp>
        <p:nvSpPr>
          <p:cNvPr id="9" name="TextBox 8"/>
          <p:cNvSpPr txBox="1"/>
          <p:nvPr/>
        </p:nvSpPr>
        <p:spPr>
          <a:xfrm>
            <a:off x="2904283" y="6368534"/>
            <a:ext cx="2582117" cy="307777"/>
          </a:xfrm>
          <a:prstGeom prst="rect">
            <a:avLst/>
          </a:prstGeom>
          <a:noFill/>
        </p:spPr>
        <p:txBody>
          <a:bodyPr wrap="none" rtlCol="0">
            <a:spAutoFit/>
          </a:bodyPr>
          <a:lstStyle/>
          <a:p>
            <a:r>
              <a:rPr lang="en-US" sz="1400" dirty="0" smtClean="0"/>
              <a:t>METOP 2011-05-02 1839UTC</a:t>
            </a:r>
            <a:endParaRPr lang="en-US" sz="1400" dirty="0"/>
          </a:p>
        </p:txBody>
      </p:sp>
      <p:pic>
        <p:nvPicPr>
          <p:cNvPr id="12" name="Picture 5" descr="meto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11082" y="1295400"/>
            <a:ext cx="1705333" cy="1217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1160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400" y="2742250"/>
            <a:ext cx="5722620" cy="335740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7024" y="4907305"/>
            <a:ext cx="1291936" cy="1192349"/>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63857" y="4420952"/>
            <a:ext cx="635339" cy="640080"/>
          </a:xfrm>
          <a:prstGeom prst="rect">
            <a:avLst/>
          </a:prstGeom>
        </p:spPr>
      </p:pic>
      <p:sp>
        <p:nvSpPr>
          <p:cNvPr id="4" name="Text Placeholder 3"/>
          <p:cNvSpPr>
            <a:spLocks noGrp="1"/>
          </p:cNvSpPr>
          <p:nvPr>
            <p:ph type="body" sz="quarter" idx="13"/>
          </p:nvPr>
        </p:nvSpPr>
        <p:spPr>
          <a:xfrm>
            <a:off x="914400" y="533400"/>
            <a:ext cx="7924800" cy="732985"/>
          </a:xfrm>
        </p:spPr>
        <p:txBody>
          <a:bodyPr/>
          <a:lstStyle/>
          <a:p>
            <a:r>
              <a:rPr lang="en-US" b="0" dirty="0" smtClean="0">
                <a:solidFill>
                  <a:schemeClr val="tx2">
                    <a:lumMod val="85000"/>
                    <a:lumOff val="15000"/>
                  </a:schemeClr>
                </a:solidFill>
              </a:rPr>
              <a:t>[4] </a:t>
            </a:r>
            <a:r>
              <a:rPr lang="en-US" b="0" dirty="0" smtClean="0">
                <a:solidFill>
                  <a:schemeClr val="tx2">
                    <a:lumMod val="85000"/>
                    <a:lumOff val="15000"/>
                  </a:schemeClr>
                </a:solidFill>
              </a:rPr>
              <a:t>Vegetation &amp; land use monitoring: </a:t>
            </a:r>
            <a:r>
              <a:rPr lang="en-US" sz="2400" b="0" dirty="0" smtClean="0">
                <a:solidFill>
                  <a:schemeClr val="tx2">
                    <a:lumMod val="85000"/>
                    <a:lumOff val="15000"/>
                  </a:schemeClr>
                </a:solidFill>
              </a:rPr>
              <a:t>From coarse 3k, 1K to Medium high res. 10m</a:t>
            </a:r>
            <a:endParaRPr lang="en-US" sz="2400" b="0" dirty="0">
              <a:solidFill>
                <a:schemeClr val="tx2">
                  <a:lumMod val="85000"/>
                  <a:lumOff val="15000"/>
                </a:schemeClr>
              </a:solidFill>
            </a:endParaRPr>
          </a:p>
        </p:txBody>
      </p:sp>
      <p:sp>
        <p:nvSpPr>
          <p:cNvPr id="6" name="Text Placeholder 5"/>
          <p:cNvSpPr>
            <a:spLocks noGrp="1"/>
          </p:cNvSpPr>
          <p:nvPr>
            <p:ph type="body" sz="quarter" idx="14"/>
          </p:nvPr>
        </p:nvSpPr>
        <p:spPr>
          <a:xfrm>
            <a:off x="937846" y="1295400"/>
            <a:ext cx="7775393" cy="285750"/>
          </a:xfrm>
        </p:spPr>
        <p:txBody>
          <a:bodyPr/>
          <a:lstStyle/>
          <a:p>
            <a:r>
              <a:rPr lang="en-US" sz="1600" dirty="0" smtClean="0">
                <a:solidFill>
                  <a:schemeClr val="tx2">
                    <a:lumMod val="85000"/>
                    <a:lumOff val="15000"/>
                  </a:schemeClr>
                </a:solidFill>
              </a:rPr>
              <a:t>SATS: </a:t>
            </a:r>
            <a:r>
              <a:rPr lang="en-US" sz="1600" dirty="0" err="1" smtClean="0">
                <a:solidFill>
                  <a:schemeClr val="tx2">
                    <a:lumMod val="85000"/>
                    <a:lumOff val="15000"/>
                  </a:schemeClr>
                </a:solidFill>
              </a:rPr>
              <a:t>Meteosat</a:t>
            </a:r>
            <a:r>
              <a:rPr lang="en-US" sz="1600" dirty="0" smtClean="0">
                <a:solidFill>
                  <a:schemeClr val="tx2">
                    <a:lumMod val="85000"/>
                    <a:lumOff val="15000"/>
                  </a:schemeClr>
                </a:solidFill>
              </a:rPr>
              <a:t>- </a:t>
            </a:r>
            <a:r>
              <a:rPr lang="en-US" sz="1600" dirty="0" err="1" smtClean="0">
                <a:solidFill>
                  <a:schemeClr val="tx2">
                    <a:lumMod val="85000"/>
                    <a:lumOff val="15000"/>
                  </a:schemeClr>
                </a:solidFill>
              </a:rPr>
              <a:t>metop</a:t>
            </a:r>
            <a:r>
              <a:rPr lang="en-US" sz="1600" dirty="0" smtClean="0">
                <a:solidFill>
                  <a:schemeClr val="tx2">
                    <a:lumMod val="85000"/>
                    <a:lumOff val="15000"/>
                  </a:schemeClr>
                </a:solidFill>
              </a:rPr>
              <a:t> – </a:t>
            </a:r>
            <a:r>
              <a:rPr lang="en-US" sz="1600" dirty="0" err="1" smtClean="0">
                <a:solidFill>
                  <a:schemeClr val="tx2">
                    <a:lumMod val="85000"/>
                    <a:lumOff val="15000"/>
                  </a:schemeClr>
                </a:solidFill>
              </a:rPr>
              <a:t>spot</a:t>
            </a:r>
            <a:r>
              <a:rPr lang="en-US" sz="1100" dirty="0" err="1" smtClean="0">
                <a:solidFill>
                  <a:schemeClr val="tx2">
                    <a:lumMod val="85000"/>
                    <a:lumOff val="15000"/>
                  </a:schemeClr>
                </a:solidFill>
              </a:rPr>
              <a:t>vgt</a:t>
            </a:r>
            <a:r>
              <a:rPr lang="en-US" sz="1600" dirty="0" smtClean="0">
                <a:solidFill>
                  <a:schemeClr val="tx2">
                    <a:lumMod val="85000"/>
                    <a:lumOff val="15000"/>
                  </a:schemeClr>
                </a:solidFill>
              </a:rPr>
              <a:t> – </a:t>
            </a:r>
            <a:r>
              <a:rPr lang="en-US" sz="1600" dirty="0" err="1" smtClean="0">
                <a:solidFill>
                  <a:schemeClr val="tx2">
                    <a:lumMod val="85000"/>
                    <a:lumOff val="15000"/>
                  </a:schemeClr>
                </a:solidFill>
              </a:rPr>
              <a:t>modis</a:t>
            </a:r>
            <a:r>
              <a:rPr lang="en-US" sz="1600" dirty="0" smtClean="0">
                <a:solidFill>
                  <a:schemeClr val="tx2">
                    <a:lumMod val="85000"/>
                    <a:lumOff val="15000"/>
                  </a:schemeClr>
                </a:solidFill>
              </a:rPr>
              <a:t>  &amp; </a:t>
            </a:r>
            <a:r>
              <a:rPr lang="en-US" sz="1600" dirty="0" err="1" smtClean="0">
                <a:solidFill>
                  <a:schemeClr val="tx2">
                    <a:lumMod val="85000"/>
                    <a:lumOff val="15000"/>
                  </a:schemeClr>
                </a:solidFill>
              </a:rPr>
              <a:t>landsat</a:t>
            </a:r>
            <a:r>
              <a:rPr lang="en-US" sz="1600" dirty="0" smtClean="0">
                <a:solidFill>
                  <a:schemeClr val="tx2">
                    <a:lumMod val="85000"/>
                    <a:lumOff val="15000"/>
                  </a:schemeClr>
                </a:solidFill>
              </a:rPr>
              <a:t> (ftp) - </a:t>
            </a:r>
            <a:r>
              <a:rPr lang="en-US" sz="1600" dirty="0" err="1" smtClean="0">
                <a:solidFill>
                  <a:schemeClr val="tx2">
                    <a:lumMod val="85000"/>
                    <a:lumOff val="15000"/>
                  </a:schemeClr>
                </a:solidFill>
              </a:rPr>
              <a:t>cbers</a:t>
            </a:r>
            <a:endParaRPr lang="en-US" sz="1600" dirty="0">
              <a:solidFill>
                <a:schemeClr val="tx2">
                  <a:lumMod val="85000"/>
                  <a:lumOff val="15000"/>
                </a:schemeClr>
              </a:solidFill>
            </a:endParaRPr>
          </a:p>
        </p:txBody>
      </p:sp>
      <p:sp>
        <p:nvSpPr>
          <p:cNvPr id="7" name="TextBox 6"/>
          <p:cNvSpPr txBox="1"/>
          <p:nvPr/>
        </p:nvSpPr>
        <p:spPr>
          <a:xfrm>
            <a:off x="914400" y="1752600"/>
            <a:ext cx="8174033" cy="923330"/>
          </a:xfrm>
          <a:prstGeom prst="rect">
            <a:avLst/>
          </a:prstGeom>
          <a:noFill/>
        </p:spPr>
        <p:txBody>
          <a:bodyPr wrap="none" rtlCol="0">
            <a:spAutoFit/>
          </a:bodyPr>
          <a:lstStyle/>
          <a:p>
            <a:r>
              <a:rPr lang="en-US" dirty="0" smtClean="0">
                <a:solidFill>
                  <a:schemeClr val="tx2">
                    <a:lumMod val="85000"/>
                    <a:lumOff val="15000"/>
                  </a:schemeClr>
                </a:solidFill>
              </a:rPr>
              <a:t>Several indicators of land cover, vegetation status, crops can be observed</a:t>
            </a:r>
          </a:p>
          <a:p>
            <a:r>
              <a:rPr lang="en-US" dirty="0">
                <a:solidFill>
                  <a:schemeClr val="tx2">
                    <a:lumMod val="85000"/>
                    <a:lumOff val="15000"/>
                  </a:schemeClr>
                </a:solidFill>
              </a:rPr>
              <a:t>v</a:t>
            </a:r>
            <a:r>
              <a:rPr lang="en-US" dirty="0" smtClean="0">
                <a:solidFill>
                  <a:schemeClr val="tx2">
                    <a:lumMod val="85000"/>
                    <a:lumOff val="15000"/>
                  </a:schemeClr>
                </a:solidFill>
              </a:rPr>
              <a:t>ia GEONETCast data streams (or via ISOD). From simple vegetation indices </a:t>
            </a:r>
          </a:p>
          <a:p>
            <a:r>
              <a:rPr lang="en-US" dirty="0" smtClean="0">
                <a:solidFill>
                  <a:schemeClr val="tx2">
                    <a:lumMod val="85000"/>
                    <a:lumOff val="15000"/>
                  </a:schemeClr>
                </a:solidFill>
              </a:rPr>
              <a:t>to biomass productivity, land surface temps, areal coverage and so on.</a:t>
            </a:r>
            <a:endParaRPr lang="en-US" dirty="0">
              <a:solidFill>
                <a:schemeClr val="tx2">
                  <a:lumMod val="85000"/>
                  <a:lumOff val="15000"/>
                </a:schemeClr>
              </a:solidFill>
            </a:endParaRPr>
          </a:p>
        </p:txBody>
      </p:sp>
      <p:sp>
        <p:nvSpPr>
          <p:cNvPr id="8" name="TextBox 7"/>
          <p:cNvSpPr txBox="1"/>
          <p:nvPr/>
        </p:nvSpPr>
        <p:spPr>
          <a:xfrm>
            <a:off x="228111" y="2675930"/>
            <a:ext cx="2972289" cy="2339102"/>
          </a:xfrm>
          <a:prstGeom prst="rect">
            <a:avLst/>
          </a:prstGeom>
          <a:noFill/>
        </p:spPr>
        <p:txBody>
          <a:bodyPr wrap="none" rtlCol="0">
            <a:spAutoFit/>
          </a:bodyPr>
          <a:lstStyle/>
          <a:p>
            <a:r>
              <a:rPr lang="en-US" sz="1600" dirty="0" smtClean="0">
                <a:solidFill>
                  <a:schemeClr val="tx2">
                    <a:lumMod val="85000"/>
                    <a:lumOff val="15000"/>
                  </a:schemeClr>
                </a:solidFill>
                <a:latin typeface="Tahoma" pitchFamily="34" charset="0"/>
                <a:ea typeface="Tahoma" pitchFamily="34" charset="0"/>
                <a:cs typeface="Tahoma" pitchFamily="34" charset="0"/>
              </a:rPr>
              <a:t>Choice of satellites:</a:t>
            </a:r>
          </a:p>
          <a:p>
            <a:pPr marL="285750" indent="-285750">
              <a:buFontTx/>
              <a:buChar char="-"/>
            </a:pPr>
            <a:r>
              <a:rPr lang="en-US" sz="1600" dirty="0" smtClean="0">
                <a:solidFill>
                  <a:schemeClr val="tx2">
                    <a:lumMod val="85000"/>
                    <a:lumOff val="15000"/>
                  </a:schemeClr>
                </a:solidFill>
                <a:latin typeface="Tahoma" pitchFamily="34" charset="0"/>
                <a:ea typeface="Tahoma" pitchFamily="34" charset="0"/>
                <a:cs typeface="Tahoma" pitchFamily="34" charset="0"/>
              </a:rPr>
              <a:t>MSG 3k – 30’</a:t>
            </a:r>
          </a:p>
          <a:p>
            <a:pPr marL="285750" indent="-285750">
              <a:buFontTx/>
              <a:buChar char="-"/>
            </a:pPr>
            <a:r>
              <a:rPr lang="en-US" sz="1600" dirty="0" smtClean="0">
                <a:solidFill>
                  <a:schemeClr val="tx2">
                    <a:lumMod val="85000"/>
                    <a:lumOff val="15000"/>
                  </a:schemeClr>
                </a:solidFill>
                <a:latin typeface="Tahoma" pitchFamily="34" charset="0"/>
                <a:ea typeface="Tahoma" pitchFamily="34" charset="0"/>
                <a:cs typeface="Tahoma" pitchFamily="34" charset="0"/>
              </a:rPr>
              <a:t>METOP 1k – 24h</a:t>
            </a:r>
          </a:p>
          <a:p>
            <a:pPr marL="285750" indent="-285750">
              <a:buFontTx/>
              <a:buChar char="-"/>
            </a:pPr>
            <a:r>
              <a:rPr lang="en-US" sz="1600" dirty="0" smtClean="0">
                <a:solidFill>
                  <a:schemeClr val="tx2">
                    <a:lumMod val="85000"/>
                    <a:lumOff val="15000"/>
                  </a:schemeClr>
                </a:solidFill>
                <a:latin typeface="Tahoma" pitchFamily="34" charset="0"/>
                <a:ea typeface="Tahoma" pitchFamily="34" charset="0"/>
                <a:cs typeface="Tahoma" pitchFamily="34" charset="0"/>
              </a:rPr>
              <a:t>SPOT-VGT 1k – 10d</a:t>
            </a:r>
          </a:p>
          <a:p>
            <a:pPr marL="285750" indent="-285750">
              <a:buFontTx/>
              <a:buChar char="-"/>
            </a:pPr>
            <a:r>
              <a:rPr lang="en-US" sz="1600" dirty="0" smtClean="0">
                <a:solidFill>
                  <a:schemeClr val="tx2">
                    <a:lumMod val="85000"/>
                    <a:lumOff val="15000"/>
                  </a:schemeClr>
                </a:solidFill>
                <a:latin typeface="Tahoma" pitchFamily="34" charset="0"/>
                <a:ea typeface="Tahoma" pitchFamily="34" charset="0"/>
                <a:cs typeface="Tahoma" pitchFamily="34" charset="0"/>
              </a:rPr>
              <a:t>PROBA-V 1k/300m – 10d</a:t>
            </a:r>
          </a:p>
          <a:p>
            <a:pPr marL="285750" indent="-285750">
              <a:buFontTx/>
              <a:buChar char="-"/>
            </a:pPr>
            <a:r>
              <a:rPr lang="en-US" sz="1600" dirty="0" err="1" smtClean="0">
                <a:solidFill>
                  <a:schemeClr val="tx2">
                    <a:lumMod val="85000"/>
                    <a:lumOff val="15000"/>
                  </a:schemeClr>
                </a:solidFill>
                <a:latin typeface="Tahoma" pitchFamily="34" charset="0"/>
                <a:ea typeface="Tahoma" pitchFamily="34" charset="0"/>
                <a:cs typeface="Tahoma" pitchFamily="34" charset="0"/>
              </a:rPr>
              <a:t>eMODIS</a:t>
            </a:r>
            <a:r>
              <a:rPr lang="en-US" sz="1600" dirty="0" smtClean="0">
                <a:solidFill>
                  <a:schemeClr val="tx2">
                    <a:lumMod val="85000"/>
                    <a:lumOff val="15000"/>
                  </a:schemeClr>
                </a:solidFill>
                <a:latin typeface="Tahoma" pitchFamily="34" charset="0"/>
                <a:ea typeface="Tahoma" pitchFamily="34" charset="0"/>
                <a:cs typeface="Tahoma" pitchFamily="34" charset="0"/>
              </a:rPr>
              <a:t> 250/500m – 5/10d</a:t>
            </a:r>
          </a:p>
          <a:p>
            <a:pPr marL="285750" indent="-285750">
              <a:buFontTx/>
              <a:buChar char="-"/>
            </a:pPr>
            <a:r>
              <a:rPr lang="en-US" sz="1600" dirty="0" smtClean="0">
                <a:solidFill>
                  <a:schemeClr val="tx2">
                    <a:lumMod val="85000"/>
                    <a:lumOff val="15000"/>
                  </a:schemeClr>
                </a:solidFill>
                <a:latin typeface="Tahoma" pitchFamily="34" charset="0"/>
                <a:ea typeface="Tahoma" pitchFamily="34" charset="0"/>
                <a:cs typeface="Tahoma" pitchFamily="34" charset="0"/>
              </a:rPr>
              <a:t>LANDSAT8 30m – +-21d</a:t>
            </a:r>
          </a:p>
          <a:p>
            <a:pPr marL="285750" indent="-285750">
              <a:buFontTx/>
              <a:buChar char="-"/>
            </a:pPr>
            <a:r>
              <a:rPr lang="en-US" sz="1600" dirty="0" smtClean="0">
                <a:solidFill>
                  <a:schemeClr val="tx2">
                    <a:lumMod val="85000"/>
                    <a:lumOff val="15000"/>
                  </a:schemeClr>
                </a:solidFill>
                <a:latin typeface="Tahoma" pitchFamily="34" charset="0"/>
                <a:ea typeface="Tahoma" pitchFamily="34" charset="0"/>
                <a:cs typeface="Tahoma" pitchFamily="34" charset="0"/>
              </a:rPr>
              <a:t>CBERS2B 20m – 10m</a:t>
            </a:r>
          </a:p>
          <a:p>
            <a:endParaRPr lang="en-US" dirty="0"/>
          </a:p>
        </p:txBody>
      </p:sp>
      <p:pic>
        <p:nvPicPr>
          <p:cNvPr id="9" name="Picture 6" descr="mlist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91000" y="5257801"/>
            <a:ext cx="191746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6189478" y="6128962"/>
            <a:ext cx="2803973" cy="584775"/>
          </a:xfrm>
          <a:prstGeom prst="rect">
            <a:avLst/>
          </a:prstGeom>
          <a:noFill/>
        </p:spPr>
        <p:txBody>
          <a:bodyPr wrap="none" rtlCol="0">
            <a:spAutoFit/>
          </a:bodyPr>
          <a:lstStyle/>
          <a:p>
            <a:r>
              <a:rPr lang="en-US" sz="1600" dirty="0" smtClean="0"/>
              <a:t>- CBERS2b inset Maputo</a:t>
            </a:r>
          </a:p>
          <a:p>
            <a:r>
              <a:rPr lang="en-US" sz="1600" dirty="0" smtClean="0"/>
              <a:t>- Seasonal pixel profile NDVI</a:t>
            </a:r>
            <a:endParaRPr lang="en-US" sz="1600" dirty="0"/>
          </a:p>
        </p:txBody>
      </p:sp>
      <p:sp>
        <p:nvSpPr>
          <p:cNvPr id="11" name="TextBox 10"/>
          <p:cNvSpPr txBox="1"/>
          <p:nvPr/>
        </p:nvSpPr>
        <p:spPr>
          <a:xfrm>
            <a:off x="1225062" y="6097447"/>
            <a:ext cx="1893019" cy="276999"/>
          </a:xfrm>
          <a:prstGeom prst="rect">
            <a:avLst/>
          </a:prstGeom>
          <a:noFill/>
        </p:spPr>
        <p:txBody>
          <a:bodyPr wrap="none" rtlCol="0">
            <a:spAutoFit/>
          </a:bodyPr>
          <a:lstStyle/>
          <a:p>
            <a:r>
              <a:rPr lang="en-US" sz="1200" dirty="0" smtClean="0"/>
              <a:t>Data source: NDVI Africa</a:t>
            </a:r>
            <a:endParaRPr lang="en-US" sz="1200" dirty="0"/>
          </a:p>
        </p:txBody>
      </p:sp>
      <p:cxnSp>
        <p:nvCxnSpPr>
          <p:cNvPr id="13" name="Straight Arrow Connector 12"/>
          <p:cNvCxnSpPr/>
          <p:nvPr/>
        </p:nvCxnSpPr>
        <p:spPr>
          <a:xfrm flipV="1">
            <a:off x="2133600" y="4770797"/>
            <a:ext cx="2895600" cy="974008"/>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sp>
        <p:nvSpPr>
          <p:cNvPr id="17" name="Rectangle 16"/>
          <p:cNvSpPr/>
          <p:nvPr/>
        </p:nvSpPr>
        <p:spPr>
          <a:xfrm>
            <a:off x="2039815" y="5757524"/>
            <a:ext cx="152400" cy="993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50772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Grp="1" noChangeArrowheads="1"/>
          </p:cNvSpPr>
          <p:nvPr>
            <p:ph type="body" idx="4294967295"/>
          </p:nvPr>
        </p:nvSpPr>
        <p:spPr>
          <a:xfrm>
            <a:off x="1066800" y="1905000"/>
            <a:ext cx="7800975" cy="3286125"/>
          </a:xfrm>
        </p:spPr>
        <p:txBody>
          <a:bodyPr/>
          <a:lstStyle/>
          <a:p>
            <a:r>
              <a:rPr lang="en-US" sz="2000" dirty="0" smtClean="0">
                <a:solidFill>
                  <a:schemeClr val="tx2">
                    <a:lumMod val="85000"/>
                    <a:lumOff val="15000"/>
                  </a:schemeClr>
                </a:solidFill>
                <a:latin typeface="Tahoma" pitchFamily="34" charset="0"/>
              </a:rPr>
              <a:t>Near real time Data dissemination Infrastructures </a:t>
            </a:r>
          </a:p>
          <a:p>
            <a:pPr lvl="1"/>
            <a:r>
              <a:rPr lang="en-US" sz="2000" dirty="0" err="1" smtClean="0">
                <a:solidFill>
                  <a:schemeClr val="tx2">
                    <a:lumMod val="85000"/>
                    <a:lumOff val="15000"/>
                  </a:schemeClr>
                </a:solidFill>
                <a:latin typeface="Tahoma" pitchFamily="34" charset="0"/>
              </a:rPr>
              <a:t>EUMETCast</a:t>
            </a:r>
            <a:r>
              <a:rPr lang="en-US" sz="2000" dirty="0" smtClean="0">
                <a:solidFill>
                  <a:schemeClr val="tx2">
                    <a:lumMod val="85000"/>
                    <a:lumOff val="15000"/>
                  </a:schemeClr>
                </a:solidFill>
                <a:latin typeface="Tahoma" pitchFamily="34" charset="0"/>
              </a:rPr>
              <a:t> </a:t>
            </a:r>
            <a:r>
              <a:rPr lang="en-US" sz="2000" dirty="0">
                <a:solidFill>
                  <a:schemeClr val="tx2">
                    <a:lumMod val="85000"/>
                    <a:lumOff val="15000"/>
                  </a:schemeClr>
                </a:solidFill>
                <a:latin typeface="Tahoma" pitchFamily="34" charset="0"/>
              </a:rPr>
              <a:t>a</a:t>
            </a:r>
            <a:r>
              <a:rPr lang="en-US" sz="2000" dirty="0" smtClean="0">
                <a:solidFill>
                  <a:schemeClr val="tx2">
                    <a:lumMod val="85000"/>
                    <a:lumOff val="15000"/>
                  </a:schemeClr>
                </a:solidFill>
                <a:latin typeface="Tahoma" pitchFamily="34" charset="0"/>
              </a:rPr>
              <a:t>nd </a:t>
            </a:r>
            <a:r>
              <a:rPr lang="en-US" sz="2000" dirty="0" err="1" smtClean="0">
                <a:solidFill>
                  <a:schemeClr val="tx2">
                    <a:lumMod val="85000"/>
                    <a:lumOff val="15000"/>
                  </a:schemeClr>
                </a:solidFill>
                <a:latin typeface="Tahoma" pitchFamily="34" charset="0"/>
              </a:rPr>
              <a:t>GEONETCast</a:t>
            </a:r>
            <a:r>
              <a:rPr lang="en-US" sz="2000" dirty="0" smtClean="0">
                <a:solidFill>
                  <a:schemeClr val="tx2">
                    <a:lumMod val="85000"/>
                    <a:lumOff val="15000"/>
                  </a:schemeClr>
                </a:solidFill>
                <a:latin typeface="Tahoma" pitchFamily="34" charset="0"/>
              </a:rPr>
              <a:t> systems</a:t>
            </a:r>
          </a:p>
          <a:p>
            <a:pPr lvl="1"/>
            <a:r>
              <a:rPr lang="en-US" sz="2000" dirty="0" smtClean="0">
                <a:solidFill>
                  <a:schemeClr val="tx2">
                    <a:lumMod val="85000"/>
                    <a:lumOff val="15000"/>
                  </a:schemeClr>
                </a:solidFill>
                <a:latin typeface="Tahoma" pitchFamily="34" charset="0"/>
              </a:rPr>
              <a:t>Open Source Tools (ITC GEONETCast Toolboxes)</a:t>
            </a:r>
          </a:p>
          <a:p>
            <a:pPr lvl="1"/>
            <a:r>
              <a:rPr lang="en-US" sz="2000" dirty="0" smtClean="0">
                <a:solidFill>
                  <a:schemeClr val="tx2">
                    <a:lumMod val="85000"/>
                    <a:lumOff val="15000"/>
                  </a:schemeClr>
                </a:solidFill>
                <a:latin typeface="Tahoma" pitchFamily="34" charset="0"/>
              </a:rPr>
              <a:t>Web-based data</a:t>
            </a:r>
          </a:p>
          <a:p>
            <a:r>
              <a:rPr lang="en-US" sz="2000" dirty="0" smtClean="0">
                <a:solidFill>
                  <a:schemeClr val="tx2">
                    <a:lumMod val="85000"/>
                    <a:lumOff val="15000"/>
                  </a:schemeClr>
                </a:solidFill>
                <a:latin typeface="Tahoma" pitchFamily="34" charset="0"/>
              </a:rPr>
              <a:t>Data streams for Weather, Climate and Early Warning Systems</a:t>
            </a:r>
          </a:p>
          <a:p>
            <a:r>
              <a:rPr lang="en-US" sz="2000" dirty="0" smtClean="0">
                <a:solidFill>
                  <a:schemeClr val="tx2">
                    <a:lumMod val="85000"/>
                    <a:lumOff val="15000"/>
                  </a:schemeClr>
                </a:solidFill>
                <a:latin typeface="Tahoma" pitchFamily="34" charset="0"/>
              </a:rPr>
              <a:t>Some project Use Cases </a:t>
            </a:r>
          </a:p>
          <a:p>
            <a:pPr marL="519113" lvl="2" indent="-255588"/>
            <a:r>
              <a:rPr lang="en-US" sz="1600" dirty="0">
                <a:solidFill>
                  <a:schemeClr val="tx2">
                    <a:lumMod val="85000"/>
                    <a:lumOff val="15000"/>
                  </a:schemeClr>
                </a:solidFill>
                <a:latin typeface="Tahoma" pitchFamily="34" charset="0"/>
              </a:rPr>
              <a:t>GEONETCast 4 EW &amp; Food Security – </a:t>
            </a:r>
            <a:r>
              <a:rPr lang="en-US" sz="1600" dirty="0" smtClean="0">
                <a:solidFill>
                  <a:schemeClr val="tx2">
                    <a:lumMod val="85000"/>
                    <a:lumOff val="15000"/>
                  </a:schemeClr>
                </a:solidFill>
                <a:latin typeface="Tahoma" pitchFamily="34" charset="0"/>
              </a:rPr>
              <a:t>Ethiopia</a:t>
            </a:r>
          </a:p>
          <a:p>
            <a:pPr marL="519113" lvl="2" indent="-255588"/>
            <a:r>
              <a:rPr lang="en-US" dirty="0" smtClean="0">
                <a:solidFill>
                  <a:schemeClr val="tx2">
                    <a:lumMod val="85000"/>
                    <a:lumOff val="15000"/>
                  </a:schemeClr>
                </a:solidFill>
                <a:latin typeface="Tahoma" pitchFamily="34" charset="0"/>
              </a:rPr>
              <a:t>GIACIS: </a:t>
            </a:r>
            <a:r>
              <a:rPr lang="en-US" dirty="0" err="1" smtClean="0">
                <a:solidFill>
                  <a:schemeClr val="tx2">
                    <a:lumMod val="85000"/>
                    <a:lumOff val="15000"/>
                  </a:schemeClr>
                </a:solidFill>
                <a:latin typeface="Tahoma" pitchFamily="34" charset="0"/>
              </a:rPr>
              <a:t>Geodata</a:t>
            </a:r>
            <a:r>
              <a:rPr lang="en-US" dirty="0" smtClean="0">
                <a:solidFill>
                  <a:schemeClr val="tx2">
                    <a:lumMod val="85000"/>
                    <a:lumOff val="15000"/>
                  </a:schemeClr>
                </a:solidFill>
                <a:latin typeface="Tahoma" pitchFamily="34" charset="0"/>
              </a:rPr>
              <a:t> for Agricultural Credit Insurance</a:t>
            </a:r>
          </a:p>
          <a:p>
            <a:pPr marL="519113" lvl="2" indent="-255588"/>
            <a:r>
              <a:rPr lang="en-US" dirty="0" smtClean="0">
                <a:solidFill>
                  <a:schemeClr val="tx2">
                    <a:lumMod val="85000"/>
                    <a:lumOff val="15000"/>
                  </a:schemeClr>
                </a:solidFill>
                <a:latin typeface="Tahoma" pitchFamily="34" charset="0"/>
              </a:rPr>
              <a:t>AMESD-SADC Toolbox for Drought, Agriculture,</a:t>
            </a:r>
          </a:p>
          <a:p>
            <a:pPr marL="263525" lvl="2" indent="0">
              <a:buNone/>
            </a:pPr>
            <a:r>
              <a:rPr lang="en-US" dirty="0">
                <a:solidFill>
                  <a:schemeClr val="tx2">
                    <a:lumMod val="85000"/>
                    <a:lumOff val="15000"/>
                  </a:schemeClr>
                </a:solidFill>
                <a:latin typeface="Tahoma" pitchFamily="34" charset="0"/>
              </a:rPr>
              <a:t>a</a:t>
            </a:r>
            <a:r>
              <a:rPr lang="en-US" dirty="0" smtClean="0">
                <a:solidFill>
                  <a:schemeClr val="tx2">
                    <a:lumMod val="85000"/>
                    <a:lumOff val="15000"/>
                  </a:schemeClr>
                </a:solidFill>
                <a:latin typeface="Tahoma" pitchFamily="34" charset="0"/>
              </a:rPr>
              <a:t>nd Fire Hazard risk monitoring</a:t>
            </a:r>
            <a:r>
              <a:rPr lang="en-US" sz="1600" dirty="0" smtClean="0">
                <a:solidFill>
                  <a:schemeClr val="tx2">
                    <a:lumMod val="85000"/>
                    <a:lumOff val="15000"/>
                  </a:schemeClr>
                </a:solidFill>
                <a:latin typeface="Tahoma" pitchFamily="34" charset="0"/>
              </a:rPr>
              <a:t> </a:t>
            </a:r>
          </a:p>
          <a:p>
            <a:r>
              <a:rPr lang="en-US" sz="2000" dirty="0" smtClean="0">
                <a:solidFill>
                  <a:schemeClr val="tx2">
                    <a:lumMod val="85000"/>
                    <a:lumOff val="15000"/>
                  </a:schemeClr>
                </a:solidFill>
                <a:latin typeface="Tahoma" pitchFamily="34" charset="0"/>
              </a:rPr>
              <a:t>Closing remarks</a:t>
            </a:r>
          </a:p>
        </p:txBody>
      </p:sp>
      <p:pic>
        <p:nvPicPr>
          <p:cNvPr id="12291" name="Picture 4" descr="hoofdingang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29126" y="4267200"/>
            <a:ext cx="1614873"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Rectangle 5"/>
          <p:cNvSpPr>
            <a:spLocks noGrp="1" noChangeArrowheads="1"/>
          </p:cNvSpPr>
          <p:nvPr>
            <p:ph type="title" idx="4294967295"/>
          </p:nvPr>
        </p:nvSpPr>
        <p:spPr bwMode="auto">
          <a:xfrm>
            <a:off x="1143000" y="609600"/>
            <a:ext cx="7543800" cy="86836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r>
              <a:rPr lang="en-US" sz="3200" b="0" dirty="0" smtClean="0">
                <a:solidFill>
                  <a:schemeClr val="tx2">
                    <a:lumMod val="85000"/>
                    <a:lumOff val="15000"/>
                  </a:schemeClr>
                </a:solidFill>
                <a:latin typeface="Tahoma" pitchFamily="34" charset="0"/>
              </a:rPr>
              <a:t>Overview</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nSpc>
                <a:spcPct val="100000"/>
              </a:lnSpc>
            </a:pPr>
            <a:r>
              <a:rPr lang="en-US" dirty="0" smtClean="0">
                <a:solidFill>
                  <a:schemeClr val="tx2">
                    <a:lumMod val="75000"/>
                    <a:lumOff val="25000"/>
                  </a:schemeClr>
                </a:solidFill>
              </a:rPr>
              <a:t>Water </a:t>
            </a:r>
            <a:r>
              <a:rPr lang="en-US" dirty="0">
                <a:solidFill>
                  <a:schemeClr val="tx2">
                    <a:lumMod val="75000"/>
                    <a:lumOff val="25000"/>
                  </a:schemeClr>
                </a:solidFill>
              </a:rPr>
              <a:t>&amp; Food Security – Ethiopia </a:t>
            </a:r>
            <a:r>
              <a:rPr lang="en-US" dirty="0" smtClean="0">
                <a:solidFill>
                  <a:schemeClr val="tx2">
                    <a:lumMod val="75000"/>
                    <a:lumOff val="25000"/>
                  </a:schemeClr>
                </a:solidFill>
              </a:rPr>
              <a:t>Toolbox</a:t>
            </a:r>
          </a:p>
          <a:p>
            <a:pPr lvl="1">
              <a:lnSpc>
                <a:spcPct val="100000"/>
              </a:lnSpc>
            </a:pPr>
            <a:r>
              <a:rPr lang="en-US" dirty="0" smtClean="0">
                <a:solidFill>
                  <a:schemeClr val="tx2">
                    <a:lumMod val="75000"/>
                    <a:lumOff val="25000"/>
                  </a:schemeClr>
                </a:solidFill>
              </a:rPr>
              <a:t>Assessing numbers of people at risk (UN-WFP 2011-13)</a:t>
            </a:r>
            <a:endParaRPr lang="en-US" dirty="0">
              <a:solidFill>
                <a:schemeClr val="tx2">
                  <a:lumMod val="75000"/>
                  <a:lumOff val="25000"/>
                </a:schemeClr>
              </a:solidFill>
            </a:endParaRPr>
          </a:p>
          <a:p>
            <a:pPr>
              <a:lnSpc>
                <a:spcPct val="100000"/>
              </a:lnSpc>
            </a:pPr>
            <a:r>
              <a:rPr lang="en-US" dirty="0" smtClean="0">
                <a:solidFill>
                  <a:schemeClr val="tx2">
                    <a:lumMod val="75000"/>
                    <a:lumOff val="25000"/>
                  </a:schemeClr>
                </a:solidFill>
              </a:rPr>
              <a:t>GIACIS project: </a:t>
            </a:r>
            <a:r>
              <a:rPr lang="en-US" dirty="0" err="1" smtClean="0">
                <a:solidFill>
                  <a:schemeClr val="tx2">
                    <a:lumMod val="75000"/>
                    <a:lumOff val="25000"/>
                  </a:schemeClr>
                </a:solidFill>
              </a:rPr>
              <a:t>GeoData</a:t>
            </a:r>
            <a:r>
              <a:rPr lang="en-US" dirty="0" smtClean="0">
                <a:solidFill>
                  <a:schemeClr val="tx2">
                    <a:lumMod val="75000"/>
                    <a:lumOff val="25000"/>
                  </a:schemeClr>
                </a:solidFill>
              </a:rPr>
              <a:t> for Innovative Agricultural Credit</a:t>
            </a:r>
          </a:p>
          <a:p>
            <a:pPr marL="0" indent="0">
              <a:lnSpc>
                <a:spcPct val="100000"/>
              </a:lnSpc>
              <a:buNone/>
            </a:pPr>
            <a:r>
              <a:rPr lang="en-US" dirty="0" smtClean="0">
                <a:solidFill>
                  <a:schemeClr val="tx2">
                    <a:lumMod val="75000"/>
                    <a:lumOff val="25000"/>
                  </a:schemeClr>
                </a:solidFill>
              </a:rPr>
              <a:t>Insurance Systems (2014-2017) </a:t>
            </a:r>
          </a:p>
          <a:p>
            <a:pPr>
              <a:lnSpc>
                <a:spcPct val="100000"/>
              </a:lnSpc>
            </a:pPr>
            <a:r>
              <a:rPr lang="en-US" dirty="0">
                <a:solidFill>
                  <a:schemeClr val="tx2">
                    <a:lumMod val="75000"/>
                    <a:lumOff val="25000"/>
                  </a:schemeClr>
                </a:solidFill>
              </a:rPr>
              <a:t>AMESD – SADC Toolbox (dedicated to SADC region)</a:t>
            </a:r>
          </a:p>
          <a:p>
            <a:pPr marL="0" indent="0">
              <a:lnSpc>
                <a:spcPct val="100000"/>
              </a:lnSpc>
              <a:buNone/>
            </a:pPr>
            <a:endParaRPr lang="en-US" dirty="0" smtClean="0">
              <a:solidFill>
                <a:schemeClr val="tx2">
                  <a:lumMod val="75000"/>
                  <a:lumOff val="25000"/>
                </a:schemeClr>
              </a:solidFill>
            </a:endParaRPr>
          </a:p>
          <a:p>
            <a:pPr>
              <a:lnSpc>
                <a:spcPct val="100000"/>
              </a:lnSpc>
            </a:pPr>
            <a:endParaRPr lang="en-US" dirty="0">
              <a:solidFill>
                <a:schemeClr val="tx2">
                  <a:lumMod val="75000"/>
                  <a:lumOff val="25000"/>
                </a:schemeClr>
              </a:solidFill>
            </a:endParaRPr>
          </a:p>
        </p:txBody>
      </p:sp>
      <p:sp>
        <p:nvSpPr>
          <p:cNvPr id="3" name="Text Placeholder 2"/>
          <p:cNvSpPr>
            <a:spLocks noGrp="1"/>
          </p:cNvSpPr>
          <p:nvPr>
            <p:ph type="body" sz="quarter" idx="13"/>
          </p:nvPr>
        </p:nvSpPr>
        <p:spPr/>
        <p:txBody>
          <a:bodyPr/>
          <a:lstStyle/>
          <a:p>
            <a:r>
              <a:rPr lang="en-US" b="0" dirty="0" smtClean="0">
                <a:solidFill>
                  <a:schemeClr val="tx2">
                    <a:lumMod val="75000"/>
                    <a:lumOff val="25000"/>
                  </a:schemeClr>
                </a:solidFill>
                <a:latin typeface="Tahoma" panose="020B0604030504040204" pitchFamily="34" charset="0"/>
                <a:ea typeface="Tahoma" panose="020B0604030504040204" pitchFamily="34" charset="0"/>
                <a:cs typeface="Tahoma" panose="020B0604030504040204" pitchFamily="34" charset="0"/>
              </a:rPr>
              <a:t>Some project cases quick looks of open toolboxes for water &amp; food security </a:t>
            </a:r>
            <a:endParaRPr lang="en-US" b="0" dirty="0">
              <a:solidFill>
                <a:schemeClr val="tx2">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 Placeholder 3"/>
          <p:cNvSpPr>
            <a:spLocks noGrp="1"/>
          </p:cNvSpPr>
          <p:nvPr>
            <p:ph type="body" sz="quarter" idx="14"/>
          </p:nvPr>
        </p:nvSpPr>
        <p:spPr/>
        <p:txBody>
          <a:bodyPr/>
          <a:lstStyle/>
          <a:p>
            <a:r>
              <a:rPr lang="en-US" dirty="0" smtClean="0"/>
              <a:t>-</a:t>
            </a:r>
            <a:endParaRPr lang="en-US" dirty="0"/>
          </a:p>
        </p:txBody>
      </p:sp>
      <p:sp>
        <p:nvSpPr>
          <p:cNvPr id="5" name="Slide Number Placeholder 4"/>
          <p:cNvSpPr>
            <a:spLocks noGrp="1"/>
          </p:cNvSpPr>
          <p:nvPr>
            <p:ph type="sldNum" sz="quarter" idx="16"/>
          </p:nvPr>
        </p:nvSpPr>
        <p:spPr/>
        <p:txBody>
          <a:bodyPr/>
          <a:lstStyle/>
          <a:p>
            <a:pPr>
              <a:defRPr/>
            </a:pPr>
            <a:fld id="{CA55DBD1-8EBF-4F46-AF60-C3D2558B66CE}" type="slidenum">
              <a:rPr lang="en-US" smtClean="0"/>
              <a:pPr>
                <a:defRPr/>
              </a:pPr>
              <a:t>20</a:t>
            </a:fld>
            <a:endParaRPr lang="en-US"/>
          </a:p>
        </p:txBody>
      </p:sp>
      <p:pic>
        <p:nvPicPr>
          <p:cNvPr id="6" name="Picture 11" descr="la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5009" y="2078708"/>
            <a:ext cx="1351316"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42538" y="3977071"/>
            <a:ext cx="2615942" cy="196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9985" y="4419600"/>
            <a:ext cx="2438400" cy="1442917"/>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54569" y="3901862"/>
            <a:ext cx="3028432" cy="1954793"/>
          </a:xfrm>
          <a:prstGeom prst="rect">
            <a:avLst/>
          </a:prstGeom>
        </p:spPr>
      </p:pic>
    </p:spTree>
    <p:extLst>
      <p:ext uri="{BB962C8B-B14F-4D97-AF65-F5344CB8AC3E}">
        <p14:creationId xmlns:p14="http://schemas.microsoft.com/office/powerpoint/2010/main" val="35686711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5319" y="5472113"/>
            <a:ext cx="321945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6"/>
          <p:cNvSpPr>
            <a:spLocks noGrp="1"/>
          </p:cNvSpPr>
          <p:nvPr>
            <p:ph type="title"/>
          </p:nvPr>
        </p:nvSpPr>
        <p:spPr>
          <a:xfrm>
            <a:off x="1106488" y="533400"/>
            <a:ext cx="7775575" cy="735013"/>
          </a:xfrm>
        </p:spPr>
        <p:txBody>
          <a:bodyPr/>
          <a:lstStyle/>
          <a:p>
            <a:pPr>
              <a:defRPr/>
            </a:pPr>
            <a:r>
              <a:rPr lang="en-US" b="0" dirty="0" smtClean="0">
                <a:solidFill>
                  <a:schemeClr val="tx2">
                    <a:lumMod val="75000"/>
                    <a:lumOff val="25000"/>
                  </a:schemeClr>
                </a:solidFill>
              </a:rPr>
              <a:t>GEONETCast services for food </a:t>
            </a:r>
            <a:br>
              <a:rPr lang="en-US" b="0" dirty="0" smtClean="0">
                <a:solidFill>
                  <a:schemeClr val="tx2">
                    <a:lumMod val="75000"/>
                    <a:lumOff val="25000"/>
                  </a:schemeClr>
                </a:solidFill>
              </a:rPr>
            </a:br>
            <a:r>
              <a:rPr lang="en-US" b="0" dirty="0" smtClean="0">
                <a:solidFill>
                  <a:schemeClr val="tx2">
                    <a:lumMod val="75000"/>
                    <a:lumOff val="25000"/>
                  </a:schemeClr>
                </a:solidFill>
              </a:rPr>
              <a:t>security early warning </a:t>
            </a:r>
            <a:r>
              <a:rPr lang="en-US" sz="2400" b="0" dirty="0">
                <a:solidFill>
                  <a:schemeClr val="tx2">
                    <a:lumMod val="75000"/>
                    <a:lumOff val="25000"/>
                  </a:schemeClr>
                </a:solidFill>
              </a:rPr>
              <a:t> </a:t>
            </a:r>
            <a:r>
              <a:rPr lang="en-US" sz="2400" b="0" dirty="0" smtClean="0">
                <a:solidFill>
                  <a:schemeClr val="tx2">
                    <a:lumMod val="75000"/>
                    <a:lumOff val="25000"/>
                  </a:schemeClr>
                </a:solidFill>
              </a:rPr>
              <a:t>- Ethiopia</a:t>
            </a:r>
            <a:endParaRPr lang="en-US" sz="2400" b="0" dirty="0">
              <a:solidFill>
                <a:schemeClr val="tx2">
                  <a:lumMod val="75000"/>
                  <a:lumOff val="25000"/>
                </a:schemeClr>
              </a:solidFill>
            </a:endParaRPr>
          </a:p>
        </p:txBody>
      </p:sp>
      <p:sp>
        <p:nvSpPr>
          <p:cNvPr id="8" name="Content Placeholder 7"/>
          <p:cNvSpPr>
            <a:spLocks noGrp="1"/>
          </p:cNvSpPr>
          <p:nvPr>
            <p:ph idx="1"/>
          </p:nvPr>
        </p:nvSpPr>
        <p:spPr>
          <a:xfrm>
            <a:off x="1100138" y="1604963"/>
            <a:ext cx="7781925" cy="4803775"/>
          </a:xfrm>
        </p:spPr>
        <p:txBody>
          <a:bodyPr/>
          <a:lstStyle/>
          <a:p>
            <a:pPr>
              <a:lnSpc>
                <a:spcPct val="100000"/>
              </a:lnSpc>
              <a:defRPr/>
            </a:pPr>
            <a:r>
              <a:rPr lang="en-US" sz="1600" dirty="0" smtClean="0">
                <a:solidFill>
                  <a:schemeClr val="tx2">
                    <a:lumMod val="85000"/>
                    <a:lumOff val="15000"/>
                  </a:schemeClr>
                </a:solidFill>
              </a:rPr>
              <a:t>ITC cooperation with Government of Ethiopia and WFP: Early </a:t>
            </a:r>
            <a:r>
              <a:rPr lang="en-US" sz="1600" dirty="0">
                <a:solidFill>
                  <a:schemeClr val="tx2">
                    <a:lumMod val="85000"/>
                    <a:lumOff val="15000"/>
                  </a:schemeClr>
                </a:solidFill>
              </a:rPr>
              <a:t>W</a:t>
            </a:r>
            <a:r>
              <a:rPr lang="en-US" sz="1600" dirty="0" smtClean="0">
                <a:solidFill>
                  <a:schemeClr val="tx2">
                    <a:lumMod val="85000"/>
                    <a:lumOff val="15000"/>
                  </a:schemeClr>
                </a:solidFill>
              </a:rPr>
              <a:t>arning for Food Security to support their Livelihood Early Assessment &amp; Protection program</a:t>
            </a:r>
          </a:p>
          <a:p>
            <a:pPr>
              <a:lnSpc>
                <a:spcPct val="100000"/>
              </a:lnSpc>
              <a:defRPr/>
            </a:pPr>
            <a:r>
              <a:rPr lang="en-US" sz="1600" dirty="0" smtClean="0">
                <a:solidFill>
                  <a:schemeClr val="tx2">
                    <a:lumMod val="85000"/>
                    <a:lumOff val="15000"/>
                  </a:schemeClr>
                </a:solidFill>
              </a:rPr>
              <a:t>Use of GEONETCast satellite and </a:t>
            </a:r>
            <a:r>
              <a:rPr lang="en-US" sz="1600" i="1" dirty="0" smtClean="0">
                <a:solidFill>
                  <a:schemeClr val="tx2">
                    <a:lumMod val="85000"/>
                    <a:lumOff val="15000"/>
                  </a:schemeClr>
                </a:solidFill>
              </a:rPr>
              <a:t>in-situ</a:t>
            </a:r>
            <a:r>
              <a:rPr lang="en-US" sz="1600" dirty="0" smtClean="0">
                <a:solidFill>
                  <a:schemeClr val="tx2">
                    <a:lumMod val="85000"/>
                    <a:lumOff val="15000"/>
                  </a:schemeClr>
                </a:solidFill>
              </a:rPr>
              <a:t> data reception and analysis systems and GNC Toolbox open source software technologies </a:t>
            </a:r>
          </a:p>
          <a:p>
            <a:pPr>
              <a:lnSpc>
                <a:spcPct val="100000"/>
              </a:lnSpc>
              <a:defRPr/>
            </a:pPr>
            <a:r>
              <a:rPr lang="en-US" sz="1600" dirty="0" smtClean="0">
                <a:solidFill>
                  <a:schemeClr val="tx2">
                    <a:lumMod val="85000"/>
                    <a:lumOff val="15000"/>
                  </a:schemeClr>
                </a:solidFill>
              </a:rPr>
              <a:t>Focus: capacity development</a:t>
            </a:r>
            <a:r>
              <a:rPr lang="en-US" sz="1600" dirty="0">
                <a:solidFill>
                  <a:schemeClr val="tx2">
                    <a:lumMod val="85000"/>
                    <a:lumOff val="15000"/>
                  </a:schemeClr>
                </a:solidFill>
              </a:rPr>
              <a:t> </a:t>
            </a:r>
            <a:r>
              <a:rPr lang="en-US" sz="1600" dirty="0" smtClean="0">
                <a:solidFill>
                  <a:schemeClr val="tx2">
                    <a:lumMod val="85000"/>
                    <a:lumOff val="15000"/>
                  </a:schemeClr>
                </a:solidFill>
              </a:rPr>
              <a:t>(training) &amp; research</a:t>
            </a:r>
          </a:p>
          <a:p>
            <a:pPr>
              <a:lnSpc>
                <a:spcPct val="100000"/>
              </a:lnSpc>
              <a:defRPr/>
            </a:pPr>
            <a:r>
              <a:rPr lang="en-US" sz="1600" dirty="0" smtClean="0">
                <a:solidFill>
                  <a:schemeClr val="tx2">
                    <a:lumMod val="85000"/>
                    <a:lumOff val="15000"/>
                  </a:schemeClr>
                </a:solidFill>
              </a:rPr>
              <a:t>Partners</a:t>
            </a:r>
            <a:r>
              <a:rPr lang="en-US" sz="1600" dirty="0" smtClean="0">
                <a:solidFill>
                  <a:schemeClr val="tx2">
                    <a:lumMod val="75000"/>
                    <a:lumOff val="25000"/>
                  </a:schemeClr>
                </a:solidFill>
              </a:rPr>
              <a:t>: </a:t>
            </a:r>
            <a:r>
              <a:rPr lang="en-US" dirty="0" smtClean="0">
                <a:solidFill>
                  <a:schemeClr val="tx2">
                    <a:lumMod val="75000"/>
                    <a:lumOff val="25000"/>
                  </a:schemeClr>
                </a:solidFill>
              </a:rPr>
              <a:t> </a:t>
            </a:r>
          </a:p>
          <a:p>
            <a:pPr lvl="1">
              <a:defRPr/>
            </a:pPr>
            <a:r>
              <a:rPr lang="en-US" sz="1400" b="1" dirty="0" smtClean="0"/>
              <a:t>      </a:t>
            </a:r>
            <a:r>
              <a:rPr lang="en-US" sz="1600" b="1" dirty="0" err="1" smtClean="0">
                <a:solidFill>
                  <a:schemeClr val="accent1">
                    <a:lumMod val="50000"/>
                  </a:schemeClr>
                </a:solidFill>
              </a:rPr>
              <a:t>MOArD</a:t>
            </a:r>
            <a:r>
              <a:rPr lang="en-US" sz="1600" b="1" dirty="0" smtClean="0">
                <a:solidFill>
                  <a:schemeClr val="accent1">
                    <a:lumMod val="50000"/>
                  </a:schemeClr>
                </a:solidFill>
              </a:rPr>
              <a:t>/DRMFSS </a:t>
            </a:r>
            <a:r>
              <a:rPr lang="en-US" sz="1100" b="1" dirty="0" smtClean="0">
                <a:solidFill>
                  <a:schemeClr val="accent1">
                    <a:lumMod val="50000"/>
                  </a:schemeClr>
                </a:solidFill>
              </a:rPr>
              <a:t>Disaster Risk Management </a:t>
            </a:r>
            <a:r>
              <a:rPr lang="en-US" sz="1100" b="1" dirty="0">
                <a:solidFill>
                  <a:schemeClr val="accent1">
                    <a:lumMod val="50000"/>
                  </a:schemeClr>
                </a:solidFill>
              </a:rPr>
              <a:t> </a:t>
            </a:r>
            <a:r>
              <a:rPr lang="en-US" sz="1100" b="1" dirty="0" smtClean="0">
                <a:solidFill>
                  <a:schemeClr val="accent1">
                    <a:lumMod val="50000"/>
                  </a:schemeClr>
                </a:solidFill>
              </a:rPr>
              <a:t>Food Security Sector Agency</a:t>
            </a:r>
            <a:endParaRPr lang="en-US" sz="1400" dirty="0" smtClean="0">
              <a:solidFill>
                <a:schemeClr val="accent1">
                  <a:lumMod val="50000"/>
                </a:schemeClr>
              </a:solidFill>
            </a:endParaRPr>
          </a:p>
          <a:p>
            <a:pPr>
              <a:defRPr/>
            </a:pPr>
            <a:endParaRPr lang="en-US" dirty="0"/>
          </a:p>
        </p:txBody>
      </p:sp>
      <p:sp>
        <p:nvSpPr>
          <p:cNvPr id="26629"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FD444621-3015-4081-9DB8-20B057AE6275}" type="slidenum">
              <a:rPr lang="en-GB" smtClean="0"/>
              <a:pPr eaLnBrk="1" hangingPunct="1"/>
              <a:t>21</a:t>
            </a:fld>
            <a:endParaRPr lang="en-GB" smtClean="0"/>
          </a:p>
        </p:txBody>
      </p:sp>
      <p:pic>
        <p:nvPicPr>
          <p:cNvPr id="26630" name="Picture 8"/>
          <p:cNvPicPr>
            <a:picLocks noChangeAspect="1" noChangeArrowheads="1"/>
          </p:cNvPicPr>
          <p:nvPr/>
        </p:nvPicPr>
        <p:blipFill>
          <a:blip r:embed="rId4">
            <a:extLst>
              <a:ext uri="{28A0092B-C50C-407E-A947-70E740481C1C}">
                <a14:useLocalDpi xmlns:a14="http://schemas.microsoft.com/office/drawing/2010/main" val="0"/>
              </a:ext>
            </a:extLst>
          </a:blip>
          <a:srcRect t="-1921"/>
          <a:stretch>
            <a:fillRect/>
          </a:stretch>
        </p:blipFill>
        <p:spPr bwMode="auto">
          <a:xfrm>
            <a:off x="6324600" y="2624138"/>
            <a:ext cx="1611313" cy="7254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31"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262938" y="3730625"/>
            <a:ext cx="628650"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2" name="Picture 7" descr="IMG_0383"/>
          <p:cNvPicPr>
            <a:picLocks noChangeAspect="1" noChangeArrowheads="1"/>
          </p:cNvPicPr>
          <p:nvPr/>
        </p:nvPicPr>
        <p:blipFill>
          <a:blip r:embed="rId6">
            <a:extLst>
              <a:ext uri="{28A0092B-C50C-407E-A947-70E740481C1C}">
                <a14:useLocalDpi xmlns:a14="http://schemas.microsoft.com/office/drawing/2010/main" val="0"/>
              </a:ext>
            </a:extLst>
          </a:blip>
          <a:srcRect b="-14941"/>
          <a:stretch>
            <a:fillRect/>
          </a:stretch>
        </p:blipFill>
        <p:spPr bwMode="auto">
          <a:xfrm>
            <a:off x="8088313" y="2584450"/>
            <a:ext cx="793750"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3" name="Picture 2" descr="200px-Coat_of_arms_of_Ethiopi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00150" y="3308350"/>
            <a:ext cx="566738"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4"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8075" y="3852863"/>
            <a:ext cx="7778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5"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20775" y="4638675"/>
            <a:ext cx="754063"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6" name="Picture 4" descr="http://www.ethiomet.gov.et/image/NMSA.gif"/>
          <p:cNvPicPr>
            <a:picLocks noChangeAspect="1" noChangeArrowheads="1"/>
          </p:cNvPicPr>
          <p:nvPr/>
        </p:nvPicPr>
        <p:blipFill>
          <a:blip r:embed="rId10" r:link="rId11">
            <a:extLst>
              <a:ext uri="{28A0092B-C50C-407E-A947-70E740481C1C}">
                <a14:useLocalDpi xmlns:a14="http://schemas.microsoft.com/office/drawing/2010/main" val="0"/>
              </a:ext>
            </a:extLst>
          </a:blip>
          <a:srcRect/>
          <a:stretch>
            <a:fillRect/>
          </a:stretch>
        </p:blipFill>
        <p:spPr bwMode="auto">
          <a:xfrm>
            <a:off x="1885950" y="4006850"/>
            <a:ext cx="4151313"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7" name="TextBox 16"/>
          <p:cNvSpPr txBox="1">
            <a:spLocks noChangeArrowheads="1"/>
          </p:cNvSpPr>
          <p:nvPr/>
        </p:nvSpPr>
        <p:spPr bwMode="auto">
          <a:xfrm>
            <a:off x="1766888" y="4770438"/>
            <a:ext cx="23241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a:solidFill>
                  <a:srgbClr val="0033CC"/>
                </a:solidFill>
              </a:rPr>
              <a:t>UN World Food Program </a:t>
            </a:r>
          </a:p>
          <a:p>
            <a:pPr eaLnBrk="1" hangingPunct="1"/>
            <a:r>
              <a:rPr lang="en-US" sz="1200">
                <a:solidFill>
                  <a:srgbClr val="0033CC"/>
                </a:solidFill>
              </a:rPr>
              <a:t>Country Office Ethiopia</a:t>
            </a:r>
          </a:p>
        </p:txBody>
      </p:sp>
      <p:sp>
        <p:nvSpPr>
          <p:cNvPr id="18" name="TextBox 17"/>
          <p:cNvSpPr txBox="1"/>
          <p:nvPr/>
        </p:nvSpPr>
        <p:spPr>
          <a:xfrm>
            <a:off x="2143125" y="5734050"/>
            <a:ext cx="2014538" cy="246063"/>
          </a:xfrm>
          <a:prstGeom prst="rect">
            <a:avLst/>
          </a:prstGeom>
          <a:gradFill>
            <a:gsLst>
              <a:gs pos="25000">
                <a:srgbClr val="0070C0"/>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none">
            <a:spAutoFit/>
          </a:bodyPr>
          <a:lstStyle/>
          <a:p>
            <a:pPr>
              <a:defRPr/>
            </a:pPr>
            <a:r>
              <a:rPr lang="en-US" sz="1000" dirty="0"/>
              <a:t>Department of Water Resources</a:t>
            </a:r>
          </a:p>
        </p:txBody>
      </p:sp>
      <p:pic>
        <p:nvPicPr>
          <p:cNvPr id="26639" name="Picture 1"/>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868863" y="4967288"/>
            <a:ext cx="2228850" cy="167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0" name="Picture 2"/>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161088" y="3800475"/>
            <a:ext cx="1871662"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493124" y="152400"/>
            <a:ext cx="1350962" cy="135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57852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ontent Placeholder 1"/>
          <p:cNvSpPr>
            <a:spLocks noGrp="1"/>
          </p:cNvSpPr>
          <p:nvPr>
            <p:ph idx="1"/>
          </p:nvPr>
        </p:nvSpPr>
        <p:spPr>
          <a:xfrm>
            <a:off x="1077979" y="1688598"/>
            <a:ext cx="7800975" cy="3560763"/>
          </a:xfrm>
        </p:spPr>
        <p:txBody>
          <a:bodyPr/>
          <a:lstStyle/>
          <a:p>
            <a:pPr>
              <a:lnSpc>
                <a:spcPct val="100000"/>
              </a:lnSpc>
            </a:pPr>
            <a:r>
              <a:rPr lang="en-US" sz="1400" dirty="0" smtClean="0">
                <a:solidFill>
                  <a:schemeClr val="tx2">
                    <a:lumMod val="85000"/>
                    <a:lumOff val="15000"/>
                  </a:schemeClr>
                </a:solidFill>
              </a:rPr>
              <a:t>Satellite rainfall </a:t>
            </a:r>
            <a:r>
              <a:rPr lang="en-US" sz="1400" dirty="0" smtClean="0">
                <a:solidFill>
                  <a:schemeClr val="tx2">
                    <a:lumMod val="85000"/>
                    <a:lumOff val="15000"/>
                  </a:schemeClr>
                </a:solidFill>
              </a:rPr>
              <a:t>MSG MPE</a:t>
            </a:r>
            <a:r>
              <a:rPr lang="en-US" sz="1400" dirty="0" smtClean="0">
                <a:solidFill>
                  <a:schemeClr val="tx2">
                    <a:lumMod val="85000"/>
                    <a:lumOff val="15000"/>
                  </a:schemeClr>
                </a:solidFill>
              </a:rPr>
              <a:t>, TAMSAT, </a:t>
            </a:r>
          </a:p>
          <a:p>
            <a:pPr>
              <a:lnSpc>
                <a:spcPct val="100000"/>
              </a:lnSpc>
            </a:pPr>
            <a:r>
              <a:rPr lang="en-US" sz="1400" dirty="0" smtClean="0">
                <a:solidFill>
                  <a:schemeClr val="tx2">
                    <a:lumMod val="85000"/>
                    <a:lumOff val="15000"/>
                  </a:schemeClr>
                </a:solidFill>
              </a:rPr>
              <a:t>Surface soil moisture indices e.g. </a:t>
            </a:r>
            <a:r>
              <a:rPr lang="en-US" sz="1400" dirty="0" err="1" smtClean="0">
                <a:solidFill>
                  <a:schemeClr val="tx2">
                    <a:lumMod val="85000"/>
                    <a:lumOff val="15000"/>
                  </a:schemeClr>
                </a:solidFill>
              </a:rPr>
              <a:t>Metop</a:t>
            </a:r>
            <a:r>
              <a:rPr lang="en-US" sz="1400" dirty="0" smtClean="0">
                <a:solidFill>
                  <a:schemeClr val="tx2">
                    <a:lumMod val="85000"/>
                    <a:lumOff val="15000"/>
                  </a:schemeClr>
                </a:solidFill>
              </a:rPr>
              <a:t>/ASCAT</a:t>
            </a:r>
          </a:p>
          <a:p>
            <a:pPr>
              <a:lnSpc>
                <a:spcPct val="100000"/>
              </a:lnSpc>
            </a:pPr>
            <a:r>
              <a:rPr lang="en-US" sz="1400" dirty="0" smtClean="0">
                <a:solidFill>
                  <a:schemeClr val="tx2">
                    <a:lumMod val="85000"/>
                    <a:lumOff val="15000"/>
                  </a:schemeClr>
                </a:solidFill>
              </a:rPr>
              <a:t>actual evapotranspiration estimates (LSA-SAF AET) &amp; in-situ NMA</a:t>
            </a:r>
          </a:p>
          <a:p>
            <a:pPr>
              <a:lnSpc>
                <a:spcPct val="100000"/>
              </a:lnSpc>
            </a:pPr>
            <a:r>
              <a:rPr lang="en-US" sz="1400" dirty="0" smtClean="0">
                <a:solidFill>
                  <a:schemeClr val="tx2">
                    <a:lumMod val="85000"/>
                    <a:lumOff val="15000"/>
                  </a:schemeClr>
                </a:solidFill>
              </a:rPr>
              <a:t>vegetation indices (e.g. NDVI SPOTVGT, MSG, FVC</a:t>
            </a:r>
            <a:r>
              <a:rPr lang="en-US" sz="1400" dirty="0">
                <a:solidFill>
                  <a:schemeClr val="tx2">
                    <a:lumMod val="85000"/>
                    <a:lumOff val="15000"/>
                  </a:schemeClr>
                </a:solidFill>
              </a:rPr>
              <a:t>)</a:t>
            </a:r>
            <a:r>
              <a:rPr lang="en-US" sz="1400" dirty="0" smtClean="0">
                <a:solidFill>
                  <a:schemeClr val="tx2">
                    <a:lumMod val="85000"/>
                    <a:lumOff val="15000"/>
                  </a:schemeClr>
                </a:solidFill>
              </a:rPr>
              <a:t> </a:t>
            </a:r>
          </a:p>
          <a:p>
            <a:pPr>
              <a:lnSpc>
                <a:spcPct val="100000"/>
              </a:lnSpc>
            </a:pPr>
            <a:r>
              <a:rPr lang="en-US" sz="1400" dirty="0" smtClean="0">
                <a:solidFill>
                  <a:schemeClr val="tx2">
                    <a:lumMod val="85000"/>
                    <a:lumOff val="15000"/>
                  </a:schemeClr>
                </a:solidFill>
              </a:rPr>
              <a:t>To compute crop water requirement WRSI &amp; crop yield reduction (YR)</a:t>
            </a:r>
          </a:p>
          <a:p>
            <a:pPr>
              <a:lnSpc>
                <a:spcPct val="100000"/>
              </a:lnSpc>
            </a:pPr>
            <a:r>
              <a:rPr lang="en-US" sz="1400" dirty="0" smtClean="0">
                <a:solidFill>
                  <a:schemeClr val="tx2">
                    <a:lumMod val="85000"/>
                    <a:lumOff val="15000"/>
                  </a:schemeClr>
                </a:solidFill>
              </a:rPr>
              <a:t>affected population # early warning at district level scale (LEAP)</a:t>
            </a:r>
          </a:p>
        </p:txBody>
      </p:sp>
      <p:sp>
        <p:nvSpPr>
          <p:cNvPr id="3" name="Text Placeholder 2"/>
          <p:cNvSpPr>
            <a:spLocks noGrp="1"/>
          </p:cNvSpPr>
          <p:nvPr>
            <p:ph type="body" sz="quarter" idx="13"/>
          </p:nvPr>
        </p:nvSpPr>
        <p:spPr>
          <a:xfrm>
            <a:off x="1082675" y="500063"/>
            <a:ext cx="7775575" cy="733425"/>
          </a:xfrm>
        </p:spPr>
        <p:txBody>
          <a:bodyPr/>
          <a:lstStyle/>
          <a:p>
            <a:pPr>
              <a:defRPr/>
            </a:pPr>
            <a:r>
              <a:rPr lang="en-US" sz="2000" b="0" dirty="0" smtClean="0">
                <a:solidFill>
                  <a:schemeClr val="tx2">
                    <a:lumMod val="85000"/>
                    <a:lumOff val="15000"/>
                  </a:schemeClr>
                </a:solidFill>
              </a:rPr>
              <a:t>Some </a:t>
            </a:r>
            <a:r>
              <a:rPr lang="en-US" sz="2000" b="0" dirty="0" err="1" smtClean="0">
                <a:solidFill>
                  <a:schemeClr val="tx2">
                    <a:lumMod val="85000"/>
                    <a:lumOff val="15000"/>
                  </a:schemeClr>
                </a:solidFill>
              </a:rPr>
              <a:t>wfs</a:t>
            </a:r>
            <a:r>
              <a:rPr lang="en-US" sz="2000" b="0" dirty="0" smtClean="0">
                <a:solidFill>
                  <a:schemeClr val="tx2">
                    <a:lumMod val="85000"/>
                    <a:lumOff val="15000"/>
                  </a:schemeClr>
                </a:solidFill>
              </a:rPr>
              <a:t> - Ethiopia project outputs : GEONETCast &amp; </a:t>
            </a:r>
            <a:r>
              <a:rPr lang="en-US" sz="2000" b="0" i="1" dirty="0" smtClean="0">
                <a:solidFill>
                  <a:schemeClr val="tx2">
                    <a:lumMod val="85000"/>
                    <a:lumOff val="15000"/>
                  </a:schemeClr>
                </a:solidFill>
              </a:rPr>
              <a:t>in-situ </a:t>
            </a:r>
            <a:r>
              <a:rPr lang="en-US" sz="2000" b="0" dirty="0" smtClean="0">
                <a:solidFill>
                  <a:schemeClr val="tx2">
                    <a:lumMod val="85000"/>
                    <a:lumOff val="15000"/>
                  </a:schemeClr>
                </a:solidFill>
              </a:rPr>
              <a:t>DATA</a:t>
            </a:r>
            <a:r>
              <a:rPr lang="en-US" sz="2000" dirty="0" smtClean="0">
                <a:solidFill>
                  <a:schemeClr val="tx2">
                    <a:lumMod val="85000"/>
                    <a:lumOff val="15000"/>
                  </a:schemeClr>
                </a:solidFill>
              </a:rPr>
              <a:t> </a:t>
            </a:r>
            <a:r>
              <a:rPr lang="en-US" sz="2000" b="0" dirty="0" smtClean="0">
                <a:solidFill>
                  <a:schemeClr val="tx2">
                    <a:lumMod val="85000"/>
                    <a:lumOff val="15000"/>
                  </a:schemeClr>
                </a:solidFill>
              </a:rPr>
              <a:t>for food security early warning</a:t>
            </a:r>
            <a:endParaRPr lang="en-US" sz="2000" dirty="0" smtClean="0">
              <a:solidFill>
                <a:schemeClr val="tx2">
                  <a:lumMod val="85000"/>
                  <a:lumOff val="15000"/>
                </a:schemeClr>
              </a:solidFill>
            </a:endParaRPr>
          </a:p>
        </p:txBody>
      </p:sp>
      <p:sp>
        <p:nvSpPr>
          <p:cNvPr id="4" name="Text Placeholder 3"/>
          <p:cNvSpPr>
            <a:spLocks noGrp="1"/>
          </p:cNvSpPr>
          <p:nvPr>
            <p:ph type="body" sz="quarter" idx="14"/>
          </p:nvPr>
        </p:nvSpPr>
        <p:spPr>
          <a:xfrm>
            <a:off x="1082675" y="1227138"/>
            <a:ext cx="7775575" cy="285750"/>
          </a:xfrm>
        </p:spPr>
        <p:txBody>
          <a:bodyPr/>
          <a:lstStyle/>
          <a:p>
            <a:pPr>
              <a:defRPr/>
            </a:pPr>
            <a:r>
              <a:rPr lang="en-US" sz="1400" dirty="0"/>
              <a:t> </a:t>
            </a:r>
            <a:r>
              <a:rPr lang="en-US" sz="1400" dirty="0" smtClean="0">
                <a:solidFill>
                  <a:schemeClr val="tx2">
                    <a:lumMod val="85000"/>
                    <a:lumOff val="15000"/>
                  </a:schemeClr>
                </a:solidFill>
              </a:rPr>
              <a:t>GEONETCast4wfs project outputs (ITC-DRMFSS-NMA-WFP)</a:t>
            </a:r>
            <a:endParaRPr lang="en-US" sz="1400" dirty="0">
              <a:solidFill>
                <a:schemeClr val="tx2">
                  <a:lumMod val="85000"/>
                  <a:lumOff val="15000"/>
                </a:schemeClr>
              </a:solidFill>
            </a:endParaRPr>
          </a:p>
        </p:txBody>
      </p:sp>
      <p:sp>
        <p:nvSpPr>
          <p:cNvPr id="28677" name="Slide Number Placeholder 4"/>
          <p:cNvSpPr>
            <a:spLocks noGrp="1"/>
          </p:cNvSpPr>
          <p:nvPr>
            <p:ph type="sldNum" sz="quarter" idx="16"/>
          </p:nvPr>
        </p:nvSpPr>
        <p:spPr>
          <a:xfrm>
            <a:off x="8461363" y="6391275"/>
            <a:ext cx="3746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8759B07B-8515-4912-95FC-7185A3157582}" type="slidenum">
              <a:rPr lang="en-US" smtClean="0"/>
              <a:pPr eaLnBrk="1" hangingPunct="1"/>
              <a:t>22</a:t>
            </a:fld>
            <a:endParaRPr lang="en-US" smtClean="0"/>
          </a:p>
        </p:txBody>
      </p:sp>
      <p:pic>
        <p:nvPicPr>
          <p:cNvPr id="28678"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4285" y="3406884"/>
            <a:ext cx="3124200"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01470" y="3417049"/>
            <a:ext cx="3124200" cy="186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2"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35404" y="1472406"/>
            <a:ext cx="2460996" cy="199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p:nvPr/>
        </p:nvPicPr>
        <p:blipFill>
          <a:blip r:embed="rId5"/>
          <a:stretch>
            <a:fillRect/>
          </a:stretch>
        </p:blipFill>
        <p:spPr>
          <a:xfrm>
            <a:off x="1524000" y="4481830"/>
            <a:ext cx="3230245" cy="2147570"/>
          </a:xfrm>
          <a:prstGeom prst="rect">
            <a:avLst/>
          </a:prstGeom>
        </p:spPr>
      </p:pic>
      <p:pic>
        <p:nvPicPr>
          <p:cNvPr id="28681" name="Picture 1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493643" y="4657049"/>
            <a:ext cx="2535237"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2"/>
          <p:cNvGrpSpPr>
            <a:grpSpLocks noChangeAspect="1"/>
          </p:cNvGrpSpPr>
          <p:nvPr/>
        </p:nvGrpSpPr>
        <p:grpSpPr>
          <a:xfrm>
            <a:off x="4891099" y="5232462"/>
            <a:ext cx="2077417" cy="1396938"/>
            <a:chOff x="0" y="0"/>
            <a:chExt cx="8229600" cy="6154250"/>
          </a:xfrm>
        </p:grpSpPr>
        <p:pic>
          <p:nvPicPr>
            <p:cNvPr id="14" name="Picture 13"/>
            <p:cNvPicPr>
              <a:picLocks noChangeAspect="1" noChangeArrowheads="1"/>
            </p:cNvPicPr>
            <p:nvPr/>
          </p:nvPicPr>
          <p:blipFill>
            <a:blip r:embed="rId7" cstate="print"/>
            <a:srcRect/>
            <a:stretch>
              <a:fillRect/>
            </a:stretch>
          </p:blipFill>
          <p:spPr bwMode="auto">
            <a:xfrm>
              <a:off x="0" y="0"/>
              <a:ext cx="8229600" cy="6154250"/>
            </a:xfrm>
            <a:prstGeom prst="rect">
              <a:avLst/>
            </a:prstGeom>
            <a:noFill/>
            <a:ln w="9525">
              <a:noFill/>
              <a:miter lim="800000"/>
              <a:headEnd/>
              <a:tailEnd/>
            </a:ln>
          </p:spPr>
        </p:pic>
        <p:pic>
          <p:nvPicPr>
            <p:cNvPr id="15" name="Picture 14"/>
            <p:cNvPicPr>
              <a:picLocks noChangeAspect="1" noChangeArrowheads="1"/>
            </p:cNvPicPr>
            <p:nvPr/>
          </p:nvPicPr>
          <p:blipFill>
            <a:blip r:embed="rId8" cstate="print"/>
            <a:srcRect/>
            <a:stretch>
              <a:fillRect/>
            </a:stretch>
          </p:blipFill>
          <p:spPr bwMode="auto">
            <a:xfrm>
              <a:off x="4953000" y="2590800"/>
              <a:ext cx="605481" cy="533400"/>
            </a:xfrm>
            <a:prstGeom prst="rect">
              <a:avLst/>
            </a:prstGeom>
            <a:noFill/>
            <a:ln w="9525">
              <a:noFill/>
              <a:miter lim="800000"/>
              <a:headEnd/>
              <a:tailEnd/>
            </a:ln>
          </p:spPr>
        </p:pic>
        <p:pic>
          <p:nvPicPr>
            <p:cNvPr id="16" name="Picture 15"/>
            <p:cNvPicPr>
              <a:picLocks noChangeAspect="1" noChangeArrowheads="1"/>
            </p:cNvPicPr>
            <p:nvPr/>
          </p:nvPicPr>
          <p:blipFill>
            <a:blip r:embed="rId8" cstate="print"/>
            <a:srcRect/>
            <a:stretch>
              <a:fillRect/>
            </a:stretch>
          </p:blipFill>
          <p:spPr bwMode="auto">
            <a:xfrm>
              <a:off x="3581400" y="1981200"/>
              <a:ext cx="605481" cy="533400"/>
            </a:xfrm>
            <a:prstGeom prst="rect">
              <a:avLst/>
            </a:prstGeom>
            <a:noFill/>
            <a:ln w="9525">
              <a:noFill/>
              <a:miter lim="800000"/>
              <a:headEnd/>
              <a:tailEnd/>
            </a:ln>
          </p:spPr>
        </p:pic>
        <p:pic>
          <p:nvPicPr>
            <p:cNvPr id="17" name="Picture 16"/>
            <p:cNvPicPr>
              <a:picLocks noChangeAspect="1" noChangeArrowheads="1"/>
            </p:cNvPicPr>
            <p:nvPr/>
          </p:nvPicPr>
          <p:blipFill>
            <a:blip r:embed="rId8" cstate="print"/>
            <a:srcRect/>
            <a:stretch>
              <a:fillRect/>
            </a:stretch>
          </p:blipFill>
          <p:spPr bwMode="auto">
            <a:xfrm>
              <a:off x="3505200" y="3048000"/>
              <a:ext cx="605481" cy="533400"/>
            </a:xfrm>
            <a:prstGeom prst="rect">
              <a:avLst/>
            </a:prstGeom>
            <a:noFill/>
            <a:ln w="9525">
              <a:noFill/>
              <a:miter lim="800000"/>
              <a:headEnd/>
              <a:tailEnd/>
            </a:ln>
          </p:spPr>
        </p:pic>
        <p:pic>
          <p:nvPicPr>
            <p:cNvPr id="18" name="Picture 17"/>
            <p:cNvPicPr>
              <a:picLocks noChangeAspect="1" noChangeArrowheads="1"/>
            </p:cNvPicPr>
            <p:nvPr/>
          </p:nvPicPr>
          <p:blipFill>
            <a:blip r:embed="rId8" cstate="print"/>
            <a:srcRect/>
            <a:stretch>
              <a:fillRect/>
            </a:stretch>
          </p:blipFill>
          <p:spPr bwMode="auto">
            <a:xfrm>
              <a:off x="2895600" y="3962400"/>
              <a:ext cx="605481" cy="533400"/>
            </a:xfrm>
            <a:prstGeom prst="rect">
              <a:avLst/>
            </a:prstGeom>
            <a:noFill/>
            <a:ln w="9525">
              <a:noFill/>
              <a:miter lim="800000"/>
              <a:headEnd/>
              <a:tailEnd/>
            </a:ln>
          </p:spPr>
        </p:pic>
        <p:pic>
          <p:nvPicPr>
            <p:cNvPr id="19" name="Picture 18"/>
            <p:cNvPicPr>
              <a:picLocks noChangeAspect="1" noChangeArrowheads="1"/>
            </p:cNvPicPr>
            <p:nvPr/>
          </p:nvPicPr>
          <p:blipFill>
            <a:blip r:embed="rId8" cstate="print"/>
            <a:srcRect/>
            <a:stretch>
              <a:fillRect/>
            </a:stretch>
          </p:blipFill>
          <p:spPr bwMode="auto">
            <a:xfrm>
              <a:off x="1257825" y="3132415"/>
              <a:ext cx="605481" cy="533400"/>
            </a:xfrm>
            <a:prstGeom prst="rect">
              <a:avLst/>
            </a:prstGeom>
            <a:noFill/>
            <a:ln w="9525">
              <a:noFill/>
              <a:miter lim="800000"/>
              <a:headEnd/>
              <a:tailEnd/>
            </a:ln>
          </p:spPr>
        </p:pic>
        <p:pic>
          <p:nvPicPr>
            <p:cNvPr id="20" name="Picture 19"/>
            <p:cNvPicPr>
              <a:picLocks noChangeAspect="1" noChangeArrowheads="1"/>
            </p:cNvPicPr>
            <p:nvPr/>
          </p:nvPicPr>
          <p:blipFill>
            <a:blip r:embed="rId8" cstate="print"/>
            <a:srcRect/>
            <a:stretch>
              <a:fillRect/>
            </a:stretch>
          </p:blipFill>
          <p:spPr bwMode="auto">
            <a:xfrm>
              <a:off x="2267116" y="3042917"/>
              <a:ext cx="605481" cy="533400"/>
            </a:xfrm>
            <a:prstGeom prst="rect">
              <a:avLst/>
            </a:prstGeom>
            <a:noFill/>
            <a:ln w="9525">
              <a:noFill/>
              <a:miter lim="800000"/>
              <a:headEnd/>
              <a:tailEnd/>
            </a:ln>
          </p:spPr>
        </p:pic>
        <p:pic>
          <p:nvPicPr>
            <p:cNvPr id="21" name="Picture 20"/>
            <p:cNvPicPr>
              <a:picLocks noChangeAspect="1" noChangeArrowheads="1"/>
            </p:cNvPicPr>
            <p:nvPr/>
          </p:nvPicPr>
          <p:blipFill>
            <a:blip r:embed="rId8" cstate="print"/>
            <a:srcRect/>
            <a:stretch>
              <a:fillRect/>
            </a:stretch>
          </p:blipFill>
          <p:spPr bwMode="auto">
            <a:xfrm>
              <a:off x="1676400" y="1905000"/>
              <a:ext cx="605481" cy="533400"/>
            </a:xfrm>
            <a:prstGeom prst="rect">
              <a:avLst/>
            </a:prstGeom>
            <a:noFill/>
            <a:ln w="9525">
              <a:noFill/>
              <a:miter lim="800000"/>
              <a:headEnd/>
              <a:tailEnd/>
            </a:ln>
          </p:spPr>
        </p:pic>
        <p:pic>
          <p:nvPicPr>
            <p:cNvPr id="22" name="Picture 21"/>
            <p:cNvPicPr>
              <a:picLocks noChangeAspect="1" noChangeArrowheads="1"/>
            </p:cNvPicPr>
            <p:nvPr/>
          </p:nvPicPr>
          <p:blipFill>
            <a:blip r:embed="rId8" cstate="print"/>
            <a:srcRect/>
            <a:stretch>
              <a:fillRect/>
            </a:stretch>
          </p:blipFill>
          <p:spPr bwMode="auto">
            <a:xfrm>
              <a:off x="2590800" y="1219200"/>
              <a:ext cx="605481" cy="533400"/>
            </a:xfrm>
            <a:prstGeom prst="rect">
              <a:avLst/>
            </a:prstGeom>
            <a:noFill/>
            <a:ln w="9525">
              <a:noFill/>
              <a:miter lim="800000"/>
              <a:headEnd/>
              <a:tailEnd/>
            </a:ln>
          </p:spPr>
        </p:pic>
        <p:pic>
          <p:nvPicPr>
            <p:cNvPr id="23" name="Picture 22"/>
            <p:cNvPicPr>
              <a:picLocks noChangeAspect="1" noChangeArrowheads="1"/>
            </p:cNvPicPr>
            <p:nvPr/>
          </p:nvPicPr>
          <p:blipFill>
            <a:blip r:embed="rId8" cstate="print"/>
            <a:srcRect/>
            <a:stretch>
              <a:fillRect/>
            </a:stretch>
          </p:blipFill>
          <p:spPr bwMode="auto">
            <a:xfrm>
              <a:off x="3581400" y="533400"/>
              <a:ext cx="605481" cy="533400"/>
            </a:xfrm>
            <a:prstGeom prst="rect">
              <a:avLst/>
            </a:prstGeom>
            <a:noFill/>
            <a:ln w="9525">
              <a:noFill/>
              <a:miter lim="800000"/>
              <a:headEnd/>
              <a:tailEnd/>
            </a:ln>
          </p:spPr>
        </p:pic>
        <p:pic>
          <p:nvPicPr>
            <p:cNvPr id="24" name="Picture 23"/>
            <p:cNvPicPr>
              <a:picLocks noChangeAspect="1" noChangeArrowheads="1"/>
            </p:cNvPicPr>
            <p:nvPr/>
          </p:nvPicPr>
          <p:blipFill>
            <a:blip r:embed="rId8" cstate="print"/>
            <a:srcRect/>
            <a:stretch>
              <a:fillRect/>
            </a:stretch>
          </p:blipFill>
          <p:spPr bwMode="auto">
            <a:xfrm>
              <a:off x="4267200" y="1447800"/>
              <a:ext cx="605481" cy="533400"/>
            </a:xfrm>
            <a:prstGeom prst="rect">
              <a:avLst/>
            </a:prstGeom>
            <a:noFill/>
            <a:ln w="9525">
              <a:noFill/>
              <a:miter lim="800000"/>
              <a:headEnd/>
              <a:tailEnd/>
            </a:ln>
          </p:spPr>
        </p:pic>
        <p:pic>
          <p:nvPicPr>
            <p:cNvPr id="25" name="Picture 24"/>
            <p:cNvPicPr>
              <a:picLocks noChangeAspect="1" noChangeArrowheads="1"/>
            </p:cNvPicPr>
            <p:nvPr/>
          </p:nvPicPr>
          <p:blipFill>
            <a:blip r:embed="rId9" cstate="print"/>
            <a:srcRect/>
            <a:stretch>
              <a:fillRect/>
            </a:stretch>
          </p:blipFill>
          <p:spPr bwMode="auto">
            <a:xfrm>
              <a:off x="4191000" y="3886200"/>
              <a:ext cx="605481" cy="533400"/>
            </a:xfrm>
            <a:prstGeom prst="rect">
              <a:avLst/>
            </a:prstGeom>
            <a:noFill/>
            <a:ln w="9525">
              <a:noFill/>
              <a:miter lim="800000"/>
              <a:headEnd/>
              <a:tailEnd/>
            </a:ln>
          </p:spPr>
        </p:pic>
      </p:grpSp>
      <p:pic>
        <p:nvPicPr>
          <p:cNvPr id="2" name="Picture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12707" y="3048000"/>
            <a:ext cx="2403877" cy="1828800"/>
          </a:xfrm>
          <a:prstGeom prst="rect">
            <a:avLst/>
          </a:prstGeom>
        </p:spPr>
      </p:pic>
    </p:spTree>
    <p:extLst>
      <p:ext uri="{BB962C8B-B14F-4D97-AF65-F5344CB8AC3E}">
        <p14:creationId xmlns:p14="http://schemas.microsoft.com/office/powerpoint/2010/main" val="2804719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90625" y="1948844"/>
            <a:ext cx="7800975" cy="3560763"/>
          </a:xfrm>
        </p:spPr>
        <p:txBody>
          <a:bodyPr/>
          <a:lstStyle/>
          <a:p>
            <a:pPr>
              <a:lnSpc>
                <a:spcPct val="100000"/>
              </a:lnSpc>
            </a:pPr>
            <a:r>
              <a:rPr lang="en-US" sz="1600" dirty="0" smtClean="0">
                <a:latin typeface="Tahoma" panose="020B0604030504040204" pitchFamily="34" charset="0"/>
                <a:ea typeface="Tahoma" panose="020B0604030504040204" pitchFamily="34" charset="0"/>
                <a:cs typeface="Tahoma" panose="020B0604030504040204" pitchFamily="34" charset="0"/>
              </a:rPr>
              <a:t>Increase weather-based risk and agricultural forecasting capacity (in cooperation with Ethiopian actors (public private p.): NMA, ATA, </a:t>
            </a:r>
            <a:r>
              <a:rPr lang="en-US" sz="1600" dirty="0" err="1" smtClean="0">
                <a:latin typeface="Tahoma" panose="020B0604030504040204" pitchFamily="34" charset="0"/>
                <a:ea typeface="Tahoma" panose="020B0604030504040204" pitchFamily="34" charset="0"/>
                <a:cs typeface="Tahoma" panose="020B0604030504040204" pitchFamily="34" charset="0"/>
              </a:rPr>
              <a:t>Kifya</a:t>
            </a:r>
            <a:r>
              <a:rPr lang="en-US" sz="1600" dirty="0" smtClean="0">
                <a:latin typeface="Tahoma" panose="020B0604030504040204" pitchFamily="34" charset="0"/>
                <a:ea typeface="Tahoma" panose="020B0604030504040204" pitchFamily="34" charset="0"/>
                <a:cs typeface="Tahoma" panose="020B0604030504040204" pitchFamily="34" charset="0"/>
              </a:rPr>
              <a:t> Insurance, ITC</a:t>
            </a:r>
          </a:p>
          <a:p>
            <a:pPr>
              <a:lnSpc>
                <a:spcPct val="100000"/>
              </a:lnSpc>
            </a:pPr>
            <a:r>
              <a:rPr lang="en-US" sz="1600" dirty="0">
                <a:latin typeface="Tahoma" panose="020B0604030504040204" pitchFamily="34" charset="0"/>
                <a:ea typeface="Tahoma" panose="020B0604030504040204" pitchFamily="34" charset="0"/>
                <a:cs typeface="Tahoma" panose="020B0604030504040204" pitchFamily="34" charset="0"/>
              </a:rPr>
              <a:t>D</a:t>
            </a:r>
            <a:r>
              <a:rPr lang="en-US" sz="1600" dirty="0" smtClean="0">
                <a:latin typeface="Tahoma" panose="020B0604030504040204" pitchFamily="34" charset="0"/>
                <a:ea typeface="Tahoma" panose="020B0604030504040204" pitchFamily="34" charset="0"/>
                <a:cs typeface="Tahoma" panose="020B0604030504040204" pitchFamily="34" charset="0"/>
              </a:rPr>
              <a:t>ata readers and visualizations for GEONETCast disseminated GTS forecast data; GFS, FS (Global and Integrated Forecasting Systems (of NOAA/NWS/NCEP, ECMWF, </a:t>
            </a:r>
            <a:r>
              <a:rPr lang="en-US" sz="1600" dirty="0" err="1" smtClean="0">
                <a:latin typeface="Tahoma" panose="020B0604030504040204" pitchFamily="34" charset="0"/>
                <a:ea typeface="Tahoma" panose="020B0604030504040204" pitchFamily="34" charset="0"/>
                <a:cs typeface="Tahoma" panose="020B0604030504040204" pitchFamily="34" charset="0"/>
              </a:rPr>
              <a:t>MeteoFrance</a:t>
            </a:r>
            <a:r>
              <a:rPr lang="en-US" sz="1600" dirty="0">
                <a:latin typeface="Tahoma" panose="020B0604030504040204" pitchFamily="34" charset="0"/>
                <a:ea typeface="Tahoma" panose="020B0604030504040204" pitchFamily="34" charset="0"/>
                <a:cs typeface="Tahoma" panose="020B0604030504040204" pitchFamily="34" charset="0"/>
              </a:rPr>
              <a:t> </a:t>
            </a:r>
            <a:r>
              <a:rPr lang="en-US" sz="1600" dirty="0" err="1" smtClean="0">
                <a:latin typeface="Tahoma" panose="020B0604030504040204" pitchFamily="34" charset="0"/>
                <a:ea typeface="Tahoma" panose="020B0604030504040204" pitchFamily="34" charset="0"/>
                <a:cs typeface="Tahoma" panose="020B0604030504040204" pitchFamily="34" charset="0"/>
              </a:rPr>
              <a:t>Arpege</a:t>
            </a:r>
            <a:r>
              <a:rPr lang="en-US" sz="1600" dirty="0" smtClean="0">
                <a:latin typeface="Tahoma" panose="020B0604030504040204" pitchFamily="34" charset="0"/>
                <a:ea typeface="Tahoma" panose="020B0604030504040204" pitchFamily="34" charset="0"/>
                <a:cs typeface="Tahoma" panose="020B0604030504040204" pitchFamily="34" charset="0"/>
              </a:rPr>
              <a:t>, UK </a:t>
            </a:r>
            <a:r>
              <a:rPr lang="en-US" sz="1600" dirty="0" err="1" smtClean="0">
                <a:latin typeface="Tahoma" panose="020B0604030504040204" pitchFamily="34" charset="0"/>
                <a:ea typeface="Tahoma" panose="020B0604030504040204" pitchFamily="34" charset="0"/>
                <a:cs typeface="Tahoma" panose="020B0604030504040204" pitchFamily="34" charset="0"/>
              </a:rPr>
              <a:t>MetOffice</a:t>
            </a:r>
            <a:r>
              <a:rPr lang="en-US" sz="1600" dirty="0" smtClean="0">
                <a:latin typeface="Tahoma" panose="020B0604030504040204" pitchFamily="34" charset="0"/>
                <a:ea typeface="Tahoma" panose="020B0604030504040204" pitchFamily="34" charset="0"/>
                <a:cs typeface="Tahoma" panose="020B0604030504040204" pitchFamily="34" charset="0"/>
              </a:rPr>
              <a:t> UMD)</a:t>
            </a:r>
          </a:p>
          <a:p>
            <a:pPr>
              <a:lnSpc>
                <a:spcPct val="100000"/>
              </a:lnSpc>
            </a:pPr>
            <a:r>
              <a:rPr lang="en-US" sz="1600" dirty="0" smtClean="0">
                <a:latin typeface="Tahoma" panose="020B0604030504040204" pitchFamily="34" charset="0"/>
                <a:ea typeface="Tahoma" panose="020B0604030504040204" pitchFamily="34" charset="0"/>
                <a:cs typeface="Tahoma" panose="020B0604030504040204" pitchFamily="34" charset="0"/>
              </a:rPr>
              <a:t>Development of spatial insurance model (applicable to small holders, farmers)</a:t>
            </a:r>
            <a:endParaRPr lang="en-US" sz="1600" dirty="0">
              <a:latin typeface="Tahoma" panose="020B0604030504040204" pitchFamily="34" charset="0"/>
              <a:ea typeface="Tahoma" panose="020B0604030504040204" pitchFamily="34" charset="0"/>
              <a:cs typeface="Tahoma" panose="020B0604030504040204" pitchFamily="34" charset="0"/>
            </a:endParaRPr>
          </a:p>
        </p:txBody>
      </p:sp>
      <p:sp>
        <p:nvSpPr>
          <p:cNvPr id="3" name="Text Placeholder 2"/>
          <p:cNvSpPr>
            <a:spLocks noGrp="1"/>
          </p:cNvSpPr>
          <p:nvPr>
            <p:ph type="body" sz="quarter" idx="13"/>
          </p:nvPr>
        </p:nvSpPr>
        <p:spPr/>
        <p:txBody>
          <a:bodyPr/>
          <a:lstStyle/>
          <a:p>
            <a:r>
              <a:rPr lang="en-US" sz="2400" b="0" dirty="0" smtClean="0">
                <a:solidFill>
                  <a:schemeClr val="tx2">
                    <a:lumMod val="75000"/>
                    <a:lumOff val="25000"/>
                  </a:schemeClr>
                </a:solidFill>
                <a:latin typeface="Tahoma" panose="020B0604030504040204" pitchFamily="34" charset="0"/>
                <a:ea typeface="Tahoma" panose="020B0604030504040204" pitchFamily="34" charset="0"/>
                <a:cs typeface="Tahoma" panose="020B0604030504040204" pitchFamily="34" charset="0"/>
              </a:rPr>
              <a:t>Current developments -&gt; GIACIS </a:t>
            </a:r>
          </a:p>
          <a:p>
            <a:r>
              <a:rPr lang="en-US" sz="2400" b="0" dirty="0" smtClean="0">
                <a:solidFill>
                  <a:schemeClr val="tx2">
                    <a:lumMod val="75000"/>
                    <a:lumOff val="25000"/>
                  </a:schemeClr>
                </a:solidFill>
                <a:latin typeface="Tahoma" panose="020B0604030504040204" pitchFamily="34" charset="0"/>
                <a:ea typeface="Tahoma" panose="020B0604030504040204" pitchFamily="34" charset="0"/>
                <a:cs typeface="Tahoma" panose="020B0604030504040204" pitchFamily="34" charset="0"/>
              </a:rPr>
              <a:t>project (with Ethiopia)</a:t>
            </a:r>
            <a:endParaRPr lang="en-US" sz="2400" b="0" dirty="0">
              <a:solidFill>
                <a:schemeClr val="tx2">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 Placeholder 3"/>
          <p:cNvSpPr>
            <a:spLocks noGrp="1"/>
          </p:cNvSpPr>
          <p:nvPr>
            <p:ph type="body" sz="quarter" idx="14"/>
          </p:nvPr>
        </p:nvSpPr>
        <p:spPr/>
        <p:txBody>
          <a:bodyPr/>
          <a:lstStyle/>
          <a:p>
            <a:r>
              <a:rPr lang="en-US" sz="1600" dirty="0" err="1" smtClean="0"/>
              <a:t>Geodata</a:t>
            </a:r>
            <a:r>
              <a:rPr lang="en-US" sz="1600" dirty="0" smtClean="0"/>
              <a:t> for innovative agricultural credit insurance systems </a:t>
            </a:r>
            <a:endParaRPr lang="en-US" sz="1600" dirty="0"/>
          </a:p>
        </p:txBody>
      </p:sp>
      <p:sp>
        <p:nvSpPr>
          <p:cNvPr id="5" name="Slide Number Placeholder 4"/>
          <p:cNvSpPr>
            <a:spLocks noGrp="1"/>
          </p:cNvSpPr>
          <p:nvPr>
            <p:ph type="sldNum" sz="quarter" idx="16"/>
          </p:nvPr>
        </p:nvSpPr>
        <p:spPr/>
        <p:txBody>
          <a:bodyPr/>
          <a:lstStyle/>
          <a:p>
            <a:pPr>
              <a:defRPr/>
            </a:pPr>
            <a:fld id="{CA55DBD1-8EBF-4F46-AF60-C3D2558B66CE}" type="slidenum">
              <a:rPr lang="en-US" smtClean="0"/>
              <a:pPr>
                <a:defRPr/>
              </a:pPr>
              <a:t>23</a:t>
            </a:fld>
            <a:endParaRPr lang="en-US"/>
          </a:p>
        </p:txBody>
      </p:sp>
      <p:pic>
        <p:nvPicPr>
          <p:cNvPr id="6" name="Picture 10"/>
          <p:cNvPicPr>
            <a:picLocks noChangeAspect="1" noChangeArrowheads="1"/>
          </p:cNvPicPr>
          <p:nvPr/>
        </p:nvPicPr>
        <p:blipFill>
          <a:blip r:embed="rId3">
            <a:extLst>
              <a:ext uri="{28A0092B-C50C-407E-A947-70E740481C1C}">
                <a14:useLocalDpi xmlns:a14="http://schemas.microsoft.com/office/drawing/2010/main" val="0"/>
              </a:ext>
            </a:extLst>
          </a:blip>
          <a:srcRect t="-1921"/>
          <a:stretch>
            <a:fillRect/>
          </a:stretch>
        </p:blipFill>
        <p:spPr bwMode="auto">
          <a:xfrm>
            <a:off x="6595346" y="284131"/>
            <a:ext cx="1514983" cy="69912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9918" y="284131"/>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29015" y="3610707"/>
            <a:ext cx="3962400" cy="2680811"/>
          </a:xfrm>
          <a:prstGeom prst="rect">
            <a:avLst/>
          </a:prstGeom>
        </p:spPr>
      </p:pic>
      <p:pic>
        <p:nvPicPr>
          <p:cNvPr id="9" name="Picture 8">
            <a:hlinkClick r:id="rId6" action="ppaction://hlinkfile"/>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19200" y="3640015"/>
            <a:ext cx="3086100" cy="2743200"/>
          </a:xfrm>
          <a:prstGeom prst="rect">
            <a:avLst/>
          </a:prstGeom>
        </p:spPr>
      </p:pic>
      <p:sp>
        <p:nvSpPr>
          <p:cNvPr id="10" name="TextBox 9"/>
          <p:cNvSpPr txBox="1"/>
          <p:nvPr/>
        </p:nvSpPr>
        <p:spPr>
          <a:xfrm>
            <a:off x="4305300" y="6371492"/>
            <a:ext cx="4349652" cy="338554"/>
          </a:xfrm>
          <a:prstGeom prst="rect">
            <a:avLst/>
          </a:prstGeom>
          <a:noFill/>
        </p:spPr>
        <p:txBody>
          <a:bodyPr wrap="none" rtlCol="0">
            <a:spAutoFit/>
          </a:bodyPr>
          <a:lstStyle/>
          <a:p>
            <a:r>
              <a:rPr lang="en-US" sz="1600" i="1" dirty="0" smtClean="0"/>
              <a:t>Ps. All made and processed using Ilwis Open </a:t>
            </a:r>
            <a:endParaRPr lang="en-US" sz="1600" i="1" dirty="0"/>
          </a:p>
        </p:txBody>
      </p:sp>
    </p:spTree>
    <p:extLst>
      <p:ext uri="{BB962C8B-B14F-4D97-AF65-F5344CB8AC3E}">
        <p14:creationId xmlns:p14="http://schemas.microsoft.com/office/powerpoint/2010/main" val="9740764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65488" y="2992438"/>
            <a:ext cx="5411787" cy="346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3248" y="2992439"/>
            <a:ext cx="2342377" cy="2646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extBox 4"/>
          <p:cNvSpPr txBox="1">
            <a:spLocks noChangeArrowheads="1"/>
          </p:cNvSpPr>
          <p:nvPr/>
        </p:nvSpPr>
        <p:spPr bwMode="auto">
          <a:xfrm>
            <a:off x="677863" y="1597025"/>
            <a:ext cx="4884737"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285750" indent="-285750" eaLnBrk="1" hangingPunct="1">
              <a:buFont typeface="Arial" pitchFamily="34" charset="0"/>
              <a:buChar char="•"/>
              <a:defRPr/>
            </a:pPr>
            <a:r>
              <a:rPr lang="en-US" sz="1600" dirty="0" smtClean="0">
                <a:solidFill>
                  <a:schemeClr val="tx2">
                    <a:lumMod val="85000"/>
                    <a:lumOff val="15000"/>
                  </a:schemeClr>
                </a:solidFill>
              </a:rPr>
              <a:t>Dedicated GEONETCast Toolbox for SADC Earth Observation </a:t>
            </a:r>
            <a:r>
              <a:rPr lang="en-US" sz="1600" dirty="0">
                <a:solidFill>
                  <a:schemeClr val="tx2">
                    <a:lumMod val="85000"/>
                    <a:lumOff val="15000"/>
                  </a:schemeClr>
                </a:solidFill>
              </a:rPr>
              <a:t>S</a:t>
            </a:r>
            <a:r>
              <a:rPr lang="en-US" sz="1600" dirty="0" smtClean="0">
                <a:solidFill>
                  <a:schemeClr val="tx2">
                    <a:lumMod val="85000"/>
                    <a:lumOff val="15000"/>
                  </a:schemeClr>
                </a:solidFill>
              </a:rPr>
              <a:t>ervices in ILWIS Open</a:t>
            </a:r>
          </a:p>
          <a:p>
            <a:pPr marL="285750" indent="-285750" eaLnBrk="1" hangingPunct="1">
              <a:buFont typeface="Arial" pitchFamily="34" charset="0"/>
              <a:buChar char="•"/>
              <a:defRPr/>
            </a:pPr>
            <a:r>
              <a:rPr lang="en-US" sz="1600" dirty="0" smtClean="0">
                <a:solidFill>
                  <a:schemeClr val="tx2">
                    <a:lumMod val="85000"/>
                    <a:lumOff val="15000"/>
                  </a:schemeClr>
                </a:solidFill>
              </a:rPr>
              <a:t>Developed by SADC project &amp; education partners: BDMS, CSIR, ARC, UZ, UB, BCA, ITC</a:t>
            </a:r>
          </a:p>
          <a:p>
            <a:pPr marL="285750" indent="-285750" eaLnBrk="1" hangingPunct="1">
              <a:buFont typeface="Arial" pitchFamily="34" charset="0"/>
              <a:buChar char="•"/>
              <a:defRPr/>
            </a:pPr>
            <a:r>
              <a:rPr lang="en-US" sz="1600" dirty="0" smtClean="0">
                <a:solidFill>
                  <a:schemeClr val="tx2">
                    <a:lumMod val="85000"/>
                    <a:lumOff val="15000"/>
                  </a:schemeClr>
                </a:solidFill>
              </a:rPr>
              <a:t>Data products disseminated via EUMETCast</a:t>
            </a:r>
          </a:p>
          <a:p>
            <a:pPr eaLnBrk="1" hangingPunct="1">
              <a:defRPr/>
            </a:pPr>
            <a:endParaRPr lang="en-US" sz="1600" dirty="0" smtClean="0"/>
          </a:p>
          <a:p>
            <a:pPr eaLnBrk="1" hangingPunct="1">
              <a:defRPr/>
            </a:pPr>
            <a:endParaRPr lang="en-US" dirty="0" smtClean="0"/>
          </a:p>
        </p:txBody>
      </p:sp>
      <p:pic>
        <p:nvPicPr>
          <p:cNvPr id="24581"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45138" y="544513"/>
            <a:ext cx="3246437" cy="20462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582" name="Picture 6" descr="ames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544513"/>
            <a:ext cx="4589463" cy="8921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583" name="Picture 10" descr="ilwisopen3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65488" y="2971800"/>
            <a:ext cx="642937"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8"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00200" y="5754836"/>
            <a:ext cx="672471" cy="602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82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70778" y="5754836"/>
            <a:ext cx="781477" cy="589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821"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4459" y="5759349"/>
            <a:ext cx="1043200" cy="642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84805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Box 1"/>
          <p:cNvSpPr txBox="1">
            <a:spLocks noChangeArrowheads="1"/>
          </p:cNvSpPr>
          <p:nvPr/>
        </p:nvSpPr>
        <p:spPr bwMode="auto">
          <a:xfrm>
            <a:off x="741363" y="5456238"/>
            <a:ext cx="418550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dirty="0">
                <a:solidFill>
                  <a:schemeClr val="tx2">
                    <a:lumMod val="85000"/>
                    <a:lumOff val="15000"/>
                  </a:schemeClr>
                </a:solidFill>
              </a:rPr>
              <a:t>Training opportunities </a:t>
            </a:r>
            <a:r>
              <a:rPr lang="en-US" sz="1400" dirty="0" smtClean="0">
                <a:solidFill>
                  <a:schemeClr val="tx2">
                    <a:lumMod val="85000"/>
                    <a:lumOff val="15000"/>
                  </a:schemeClr>
                </a:solidFill>
              </a:rPr>
              <a:t>(in 2013) </a:t>
            </a:r>
            <a:r>
              <a:rPr lang="en-US" sz="1400" dirty="0">
                <a:solidFill>
                  <a:schemeClr val="tx2">
                    <a:lumMod val="85000"/>
                    <a:lumOff val="15000"/>
                  </a:schemeClr>
                </a:solidFill>
              </a:rPr>
              <a:t>using Distance </a:t>
            </a:r>
          </a:p>
          <a:p>
            <a:pPr eaLnBrk="1" hangingPunct="1"/>
            <a:r>
              <a:rPr lang="en-US" sz="1400" dirty="0">
                <a:solidFill>
                  <a:schemeClr val="tx2">
                    <a:lumMod val="85000"/>
                    <a:lumOff val="15000"/>
                  </a:schemeClr>
                </a:solidFill>
              </a:rPr>
              <a:t>Education by our SADC partners UZ, UB &amp; BCA </a:t>
            </a:r>
          </a:p>
          <a:p>
            <a:pPr eaLnBrk="1" hangingPunct="1"/>
            <a:r>
              <a:rPr lang="en-US" sz="1400" dirty="0">
                <a:solidFill>
                  <a:schemeClr val="tx2">
                    <a:lumMod val="85000"/>
                    <a:lumOff val="15000"/>
                  </a:schemeClr>
                </a:solidFill>
              </a:rPr>
              <a:t>using the ITC digital BB environment</a:t>
            </a:r>
          </a:p>
        </p:txBody>
      </p:sp>
      <p:pic>
        <p:nvPicPr>
          <p:cNvPr id="25603" name="Picture 4"/>
          <p:cNvPicPr>
            <a:picLocks noChangeAspect="1" noChangeArrowheads="1"/>
          </p:cNvPicPr>
          <p:nvPr/>
        </p:nvPicPr>
        <p:blipFill>
          <a:blip r:embed="rId2">
            <a:extLst>
              <a:ext uri="{28A0092B-C50C-407E-A947-70E740481C1C}">
                <a14:useLocalDpi xmlns:a14="http://schemas.microsoft.com/office/drawing/2010/main" val="0"/>
              </a:ext>
            </a:extLst>
          </a:blip>
          <a:srcRect l="2873" t="2617"/>
          <a:stretch>
            <a:fillRect/>
          </a:stretch>
        </p:blipFill>
        <p:spPr bwMode="auto">
          <a:xfrm>
            <a:off x="203200" y="1741488"/>
            <a:ext cx="3040063" cy="25050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6628" name="Picture 5"/>
          <p:cNvPicPr>
            <a:picLocks noChangeAspect="1" noChangeArrowheads="1"/>
          </p:cNvPicPr>
          <p:nvPr/>
        </p:nvPicPr>
        <p:blipFill>
          <a:blip r:embed="rId3"/>
          <a:srcRect l="17438" t="20750" r="20438" b="17375"/>
          <a:stretch>
            <a:fillRect/>
          </a:stretch>
        </p:blipFill>
        <p:spPr bwMode="auto">
          <a:xfrm>
            <a:off x="5975350" y="1831975"/>
            <a:ext cx="2832100" cy="2116138"/>
          </a:xfrm>
          <a:prstGeom prst="rect">
            <a:avLst/>
          </a:prstGeom>
          <a:solidFill>
            <a:schemeClr val="accent3">
              <a:lumMod val="60000"/>
              <a:lumOff val="40000"/>
            </a:schemeClr>
          </a:solidFill>
          <a:ln w="6350">
            <a:solidFill>
              <a:srgbClr val="000000"/>
            </a:solidFill>
            <a:miter lim="800000"/>
            <a:headEnd/>
            <a:tailEnd/>
          </a:ln>
          <a:effectLst/>
        </p:spPr>
      </p:pic>
      <p:grpSp>
        <p:nvGrpSpPr>
          <p:cNvPr id="25605" name="Group 6"/>
          <p:cNvGrpSpPr>
            <a:grpSpLocks noChangeAspect="1"/>
          </p:cNvGrpSpPr>
          <p:nvPr/>
        </p:nvGrpSpPr>
        <p:grpSpPr bwMode="auto">
          <a:xfrm>
            <a:off x="5099050" y="4087813"/>
            <a:ext cx="3759200" cy="2133191"/>
            <a:chOff x="1710" y="10059"/>
            <a:chExt cx="7607" cy="4320"/>
          </a:xfrm>
        </p:grpSpPr>
        <p:pic>
          <p:nvPicPr>
            <p:cNvPr id="25612" name="Picture 7" descr="pic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7" y="10059"/>
              <a:ext cx="287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3" name="Picture 8" descr="pict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10" y="10059"/>
              <a:ext cx="4678"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Text Placeholder 2"/>
          <p:cNvSpPr>
            <a:spLocks noGrp="1"/>
          </p:cNvSpPr>
          <p:nvPr>
            <p:ph type="body" sz="quarter" idx="13"/>
          </p:nvPr>
        </p:nvSpPr>
        <p:spPr>
          <a:xfrm>
            <a:off x="990600" y="381000"/>
            <a:ext cx="7775575" cy="733425"/>
          </a:xfrm>
        </p:spPr>
        <p:txBody>
          <a:bodyPr/>
          <a:lstStyle/>
          <a:p>
            <a:pPr>
              <a:defRPr/>
            </a:pPr>
            <a:r>
              <a:rPr lang="en-US" sz="2800" b="0" dirty="0" smtClean="0">
                <a:solidFill>
                  <a:schemeClr val="tx2">
                    <a:lumMod val="85000"/>
                    <a:lumOff val="15000"/>
                  </a:schemeClr>
                </a:solidFill>
                <a:latin typeface="Tahoma" pitchFamily="34" charset="0"/>
                <a:ea typeface="Tahoma" pitchFamily="34" charset="0"/>
                <a:cs typeface="Tahoma" pitchFamily="34" charset="0"/>
              </a:rPr>
              <a:t>AMESD-SADC GNC toolbox: snapshots</a:t>
            </a:r>
            <a:endParaRPr lang="en-US" sz="2800" b="0" dirty="0">
              <a:solidFill>
                <a:schemeClr val="tx2">
                  <a:lumMod val="85000"/>
                  <a:lumOff val="15000"/>
                </a:schemeClr>
              </a:solidFill>
              <a:latin typeface="Tahoma" pitchFamily="34" charset="0"/>
              <a:ea typeface="Tahoma" pitchFamily="34" charset="0"/>
              <a:cs typeface="Tahoma" pitchFamily="34" charset="0"/>
            </a:endParaRPr>
          </a:p>
        </p:txBody>
      </p:sp>
      <p:sp>
        <p:nvSpPr>
          <p:cNvPr id="4" name="Text Placeholder 3"/>
          <p:cNvSpPr>
            <a:spLocks noGrp="1"/>
          </p:cNvSpPr>
          <p:nvPr>
            <p:ph type="body" sz="quarter" idx="14"/>
          </p:nvPr>
        </p:nvSpPr>
        <p:spPr>
          <a:xfrm>
            <a:off x="1031875" y="1143000"/>
            <a:ext cx="7775575" cy="285750"/>
          </a:xfrm>
        </p:spPr>
        <p:txBody>
          <a:bodyPr/>
          <a:lstStyle/>
          <a:p>
            <a:pPr>
              <a:defRPr/>
            </a:pPr>
            <a:r>
              <a:rPr lang="en-US" dirty="0" smtClean="0">
                <a:solidFill>
                  <a:schemeClr val="tx2">
                    <a:lumMod val="75000"/>
                    <a:lumOff val="25000"/>
                  </a:schemeClr>
                </a:solidFill>
                <a:latin typeface="Tahoma" pitchFamily="34" charset="0"/>
                <a:ea typeface="Tahoma" pitchFamily="34" charset="0"/>
                <a:cs typeface="Tahoma" pitchFamily="34" charset="0"/>
              </a:rPr>
              <a:t>An Ilwis open v.3.72 plug-in</a:t>
            </a:r>
            <a:endParaRPr lang="en-US" dirty="0">
              <a:solidFill>
                <a:schemeClr val="tx2">
                  <a:lumMod val="75000"/>
                  <a:lumOff val="25000"/>
                </a:schemeClr>
              </a:solidFill>
              <a:latin typeface="Tahoma" pitchFamily="34" charset="0"/>
              <a:ea typeface="Tahoma" pitchFamily="34" charset="0"/>
              <a:cs typeface="Tahoma" pitchFamily="34" charset="0"/>
            </a:endParaRPr>
          </a:p>
        </p:txBody>
      </p:sp>
      <p:pic>
        <p:nvPicPr>
          <p:cNvPr id="25608" name="Picture 3"/>
          <p:cNvPicPr>
            <a:picLocks noChangeAspect="1" noChangeArrowheads="1"/>
          </p:cNvPicPr>
          <p:nvPr/>
        </p:nvPicPr>
        <p:blipFill>
          <a:blip r:embed="rId6">
            <a:extLst>
              <a:ext uri="{28A0092B-C50C-407E-A947-70E740481C1C}">
                <a14:useLocalDpi xmlns:a14="http://schemas.microsoft.com/office/drawing/2010/main" val="0"/>
              </a:ext>
            </a:extLst>
          </a:blip>
          <a:srcRect l="1561"/>
          <a:stretch>
            <a:fillRect/>
          </a:stretch>
        </p:blipFill>
        <p:spPr bwMode="auto">
          <a:xfrm>
            <a:off x="1717675" y="2786063"/>
            <a:ext cx="2914650" cy="254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9" name="TextBox 4"/>
          <p:cNvSpPr txBox="1">
            <a:spLocks noChangeArrowheads="1"/>
          </p:cNvSpPr>
          <p:nvPr/>
        </p:nvSpPr>
        <p:spPr bwMode="auto">
          <a:xfrm>
            <a:off x="3286125" y="1831975"/>
            <a:ext cx="21812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600" dirty="0">
                <a:solidFill>
                  <a:schemeClr val="tx2">
                    <a:lumMod val="85000"/>
                    <a:lumOff val="15000"/>
                  </a:schemeClr>
                </a:solidFill>
              </a:rPr>
              <a:t>Rainfall analysis and</a:t>
            </a:r>
          </a:p>
          <a:p>
            <a:pPr eaLnBrk="1" hangingPunct="1"/>
            <a:r>
              <a:rPr lang="en-US" sz="1600" dirty="0">
                <a:solidFill>
                  <a:schemeClr val="tx2">
                    <a:lumMod val="85000"/>
                    <a:lumOff val="15000"/>
                  </a:schemeClr>
                </a:solidFill>
              </a:rPr>
              <a:t>Onset of rainy season</a:t>
            </a:r>
          </a:p>
          <a:p>
            <a:pPr eaLnBrk="1" hangingPunct="1"/>
            <a:r>
              <a:rPr lang="en-US" sz="1600" dirty="0">
                <a:solidFill>
                  <a:schemeClr val="tx2">
                    <a:lumMod val="85000"/>
                    <a:lumOff val="15000"/>
                  </a:schemeClr>
                </a:solidFill>
              </a:rPr>
              <a:t>determination</a:t>
            </a:r>
          </a:p>
        </p:txBody>
      </p:sp>
      <p:sp>
        <p:nvSpPr>
          <p:cNvPr id="25610" name="TextBox 5"/>
          <p:cNvSpPr txBox="1">
            <a:spLocks noChangeArrowheads="1"/>
          </p:cNvSpPr>
          <p:nvPr/>
        </p:nvSpPr>
        <p:spPr bwMode="auto">
          <a:xfrm>
            <a:off x="5099050" y="2370138"/>
            <a:ext cx="27289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600" dirty="0">
                <a:solidFill>
                  <a:schemeClr val="tx2">
                    <a:lumMod val="85000"/>
                    <a:lumOff val="15000"/>
                  </a:schemeClr>
                </a:solidFill>
              </a:rPr>
              <a:t>Biomass and crops</a:t>
            </a:r>
          </a:p>
          <a:p>
            <a:pPr eaLnBrk="1" hangingPunct="1"/>
            <a:r>
              <a:rPr lang="en-US" sz="1600" dirty="0">
                <a:solidFill>
                  <a:schemeClr val="tx2">
                    <a:lumMod val="85000"/>
                    <a:lumOff val="15000"/>
                  </a:schemeClr>
                </a:solidFill>
              </a:rPr>
              <a:t>Graphic output: Cumulative </a:t>
            </a:r>
          </a:p>
          <a:p>
            <a:pPr eaLnBrk="1" hangingPunct="1"/>
            <a:r>
              <a:rPr lang="en-US" sz="1600" dirty="0">
                <a:solidFill>
                  <a:schemeClr val="tx2">
                    <a:lumMod val="85000"/>
                    <a:lumOff val="15000"/>
                  </a:schemeClr>
                </a:solidFill>
              </a:rPr>
              <a:t>dry matter productivity</a:t>
            </a:r>
          </a:p>
        </p:txBody>
      </p:sp>
      <p:sp>
        <p:nvSpPr>
          <p:cNvPr id="25611" name="TextBox 6"/>
          <p:cNvSpPr txBox="1">
            <a:spLocks noChangeArrowheads="1"/>
          </p:cNvSpPr>
          <p:nvPr/>
        </p:nvSpPr>
        <p:spPr bwMode="auto">
          <a:xfrm>
            <a:off x="4988896" y="6221004"/>
            <a:ext cx="3084499"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600" dirty="0">
                <a:solidFill>
                  <a:schemeClr val="tx2">
                    <a:lumMod val="85000"/>
                    <a:lumOff val="15000"/>
                  </a:schemeClr>
                </a:solidFill>
              </a:rPr>
              <a:t>ABBA-MSG fire </a:t>
            </a:r>
            <a:r>
              <a:rPr lang="en-US" sz="1600" dirty="0" smtClean="0">
                <a:solidFill>
                  <a:schemeClr val="tx2">
                    <a:lumMod val="85000"/>
                    <a:lumOff val="15000"/>
                  </a:schemeClr>
                </a:solidFill>
              </a:rPr>
              <a:t>incidence</a:t>
            </a:r>
          </a:p>
          <a:p>
            <a:pPr eaLnBrk="1" hangingPunct="1"/>
            <a:r>
              <a:rPr lang="en-US" sz="1100" dirty="0" smtClean="0">
                <a:solidFill>
                  <a:schemeClr val="tx2">
                    <a:lumMod val="85000"/>
                    <a:lumOff val="15000"/>
                  </a:schemeClr>
                </a:solidFill>
              </a:rPr>
              <a:t>Automated Biomass Burning 3-band Algorithm</a:t>
            </a:r>
            <a:endParaRPr lang="en-US" sz="1050" dirty="0">
              <a:solidFill>
                <a:schemeClr val="tx2">
                  <a:lumMod val="85000"/>
                  <a:lumOff val="15000"/>
                </a:schemeClr>
              </a:solidFill>
            </a:endParaRPr>
          </a:p>
        </p:txBody>
      </p:sp>
      <p:pic>
        <p:nvPicPr>
          <p:cNvPr id="3584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3200" y="4395787"/>
            <a:ext cx="1524118" cy="938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503837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894007" y="457200"/>
            <a:ext cx="7775575" cy="733425"/>
          </a:xfrm>
        </p:spPr>
        <p:txBody>
          <a:bodyPr/>
          <a:lstStyle/>
          <a:p>
            <a:pPr>
              <a:defRPr/>
            </a:pPr>
            <a:r>
              <a:rPr lang="en-US" sz="2800" b="0" dirty="0" smtClean="0">
                <a:solidFill>
                  <a:schemeClr val="tx2">
                    <a:lumMod val="85000"/>
                    <a:lumOff val="15000"/>
                  </a:schemeClr>
                </a:solidFill>
                <a:latin typeface="Tahoma" pitchFamily="34" charset="0"/>
                <a:ea typeface="Tahoma" pitchFamily="34" charset="0"/>
                <a:cs typeface="Tahoma" pitchFamily="34" charset="0"/>
              </a:rPr>
              <a:t>Develop your own earth observatory application </a:t>
            </a:r>
            <a:endParaRPr lang="en-US" sz="2800" b="0" dirty="0">
              <a:solidFill>
                <a:schemeClr val="tx2">
                  <a:lumMod val="85000"/>
                  <a:lumOff val="15000"/>
                </a:schemeClr>
              </a:solidFill>
              <a:latin typeface="Tahoma" pitchFamily="34" charset="0"/>
              <a:ea typeface="Tahoma" pitchFamily="34" charset="0"/>
              <a:cs typeface="Tahoma" pitchFamily="34" charset="0"/>
            </a:endParaRPr>
          </a:p>
        </p:txBody>
      </p:sp>
      <p:sp>
        <p:nvSpPr>
          <p:cNvPr id="3" name="Text Placeholder 2"/>
          <p:cNvSpPr>
            <a:spLocks noGrp="1"/>
          </p:cNvSpPr>
          <p:nvPr>
            <p:ph type="body" sz="quarter" idx="14"/>
          </p:nvPr>
        </p:nvSpPr>
        <p:spPr>
          <a:xfrm>
            <a:off x="858838" y="1219200"/>
            <a:ext cx="7775575" cy="285750"/>
          </a:xfrm>
        </p:spPr>
        <p:txBody>
          <a:bodyPr/>
          <a:lstStyle/>
          <a:p>
            <a:pPr>
              <a:defRPr/>
            </a:pPr>
            <a:r>
              <a:rPr lang="en-US" sz="1600" dirty="0" smtClean="0">
                <a:solidFill>
                  <a:schemeClr val="tx2">
                    <a:lumMod val="85000"/>
                    <a:lumOff val="15000"/>
                  </a:schemeClr>
                </a:solidFill>
              </a:rPr>
              <a:t>Open data &amp; design permits to create your own dedicated OTB</a:t>
            </a:r>
            <a:endParaRPr lang="en-US" sz="1600" dirty="0">
              <a:solidFill>
                <a:schemeClr val="tx2">
                  <a:lumMod val="85000"/>
                  <a:lumOff val="15000"/>
                </a:schemeClr>
              </a:solidFill>
            </a:endParaRPr>
          </a:p>
        </p:txBody>
      </p:sp>
      <p:sp>
        <p:nvSpPr>
          <p:cNvPr id="25604" name="Slide Number Placeholder 3"/>
          <p:cNvSpPr>
            <a:spLocks noGrp="1"/>
          </p:cNvSpPr>
          <p:nvPr>
            <p:ph type="sldNum" sz="quarter" idx="16"/>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3963EFFC-9DE7-4F12-8148-45A262F3399C}" type="slidenum">
              <a:rPr lang="en-US" smtClean="0"/>
              <a:pPr eaLnBrk="1" hangingPunct="1"/>
              <a:t>26</a:t>
            </a:fld>
            <a:endParaRPr lang="en-US" smtClean="0"/>
          </a:p>
        </p:txBody>
      </p:sp>
      <p:pic>
        <p:nvPicPr>
          <p:cNvPr id="25605" name="Picture 2" descr="gn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746250"/>
            <a:ext cx="2012950"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3" descr="iso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150" y="2963863"/>
            <a:ext cx="198120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4" descr="amesd_sad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150" y="4132263"/>
            <a:ext cx="1981200" cy="112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5" descr="start_WFS_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150" y="5362575"/>
            <a:ext cx="19812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9" name="TextBox 4"/>
          <p:cNvSpPr txBox="1">
            <a:spLocks noChangeArrowheads="1"/>
          </p:cNvSpPr>
          <p:nvPr/>
        </p:nvSpPr>
        <p:spPr bwMode="auto">
          <a:xfrm>
            <a:off x="2611438" y="1706563"/>
            <a:ext cx="6560963"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dirty="0">
                <a:solidFill>
                  <a:srgbClr val="002060"/>
                </a:solidFill>
                <a:latin typeface="+mj-lt"/>
              </a:rPr>
              <a:t>Standard GEONETCast Toolbox v.1.3 </a:t>
            </a:r>
            <a:r>
              <a:rPr lang="en-US" sz="1200" b="1" dirty="0" smtClean="0">
                <a:solidFill>
                  <a:srgbClr val="002060"/>
                </a:solidFill>
                <a:latin typeface="+mj-lt"/>
              </a:rPr>
              <a:t>-&gt; generic &amp; global application</a:t>
            </a:r>
            <a:endParaRPr lang="en-US" sz="1200" b="1" dirty="0">
              <a:solidFill>
                <a:srgbClr val="002060"/>
              </a:solidFill>
              <a:latin typeface="+mj-lt"/>
            </a:endParaRPr>
          </a:p>
          <a:p>
            <a:pPr eaLnBrk="1" hangingPunct="1"/>
            <a:r>
              <a:rPr lang="en-US" sz="1200" dirty="0">
                <a:solidFill>
                  <a:srgbClr val="002060"/>
                </a:solidFill>
                <a:latin typeface="+mj-lt"/>
              </a:rPr>
              <a:t>Import of Geostationary Constellation: </a:t>
            </a:r>
            <a:r>
              <a:rPr lang="en-US" sz="1200" dirty="0" smtClean="0">
                <a:solidFill>
                  <a:srgbClr val="002060"/>
                </a:solidFill>
                <a:latin typeface="+mj-lt"/>
              </a:rPr>
              <a:t>MSG-1,2, MET-7</a:t>
            </a:r>
            <a:r>
              <a:rPr lang="en-US" sz="1200" dirty="0">
                <a:solidFill>
                  <a:srgbClr val="002060"/>
                </a:solidFill>
                <a:latin typeface="+mj-lt"/>
              </a:rPr>
              <a:t>, GOES-E/W, FY-2D/E, MTSAT </a:t>
            </a:r>
          </a:p>
          <a:p>
            <a:pPr eaLnBrk="1" hangingPunct="1"/>
            <a:r>
              <a:rPr lang="en-US" sz="1200" dirty="0">
                <a:solidFill>
                  <a:srgbClr val="002060"/>
                </a:solidFill>
                <a:latin typeface="+mj-lt"/>
              </a:rPr>
              <a:t>Import of Polar </a:t>
            </a:r>
            <a:r>
              <a:rPr lang="en-US" sz="1200" dirty="0" smtClean="0">
                <a:solidFill>
                  <a:srgbClr val="002060"/>
                </a:solidFill>
                <a:latin typeface="+mj-lt"/>
              </a:rPr>
              <a:t>Orbiting satellites</a:t>
            </a:r>
            <a:r>
              <a:rPr lang="en-US" sz="1200" dirty="0">
                <a:solidFill>
                  <a:srgbClr val="002060"/>
                </a:solidFill>
                <a:latin typeface="+mj-lt"/>
              </a:rPr>
              <a:t>: EPS/METOP-a, NOAA -series, JASON-2,..</a:t>
            </a:r>
          </a:p>
          <a:p>
            <a:pPr eaLnBrk="1" hangingPunct="1"/>
            <a:r>
              <a:rPr lang="en-US" sz="1200" dirty="0">
                <a:solidFill>
                  <a:srgbClr val="002060"/>
                </a:solidFill>
                <a:latin typeface="+mj-lt"/>
              </a:rPr>
              <a:t>EUMETSAT MPEF and Satellite Application Facilities (SAF) data </a:t>
            </a:r>
            <a:r>
              <a:rPr lang="en-US" sz="1200" dirty="0" smtClean="0">
                <a:solidFill>
                  <a:srgbClr val="002060"/>
                </a:solidFill>
                <a:latin typeface="+mj-lt"/>
              </a:rPr>
              <a:t>e.g</a:t>
            </a:r>
            <a:r>
              <a:rPr lang="en-US" sz="1200" dirty="0">
                <a:solidFill>
                  <a:srgbClr val="002060"/>
                </a:solidFill>
                <a:latin typeface="+mj-lt"/>
              </a:rPr>
              <a:t>. </a:t>
            </a:r>
            <a:r>
              <a:rPr lang="en-US" sz="1200" dirty="0" smtClean="0">
                <a:solidFill>
                  <a:srgbClr val="002060"/>
                </a:solidFill>
                <a:latin typeface="+mj-lt"/>
              </a:rPr>
              <a:t>LSA-SAF </a:t>
            </a:r>
            <a:endParaRPr lang="en-US" sz="1200" dirty="0">
              <a:solidFill>
                <a:srgbClr val="002060"/>
              </a:solidFill>
              <a:latin typeface="+mj-lt"/>
            </a:endParaRPr>
          </a:p>
          <a:p>
            <a:pPr eaLnBrk="1" hangingPunct="1"/>
            <a:r>
              <a:rPr lang="en-US" sz="1200" dirty="0">
                <a:solidFill>
                  <a:srgbClr val="002060"/>
                </a:solidFill>
                <a:latin typeface="+mj-lt"/>
              </a:rPr>
              <a:t>3th party Data: NOAA, CMA , INPE-CPTEC, MODIS products, SPOT Vegetation, DevCoCast </a:t>
            </a:r>
          </a:p>
          <a:p>
            <a:pPr eaLnBrk="1" hangingPunct="1"/>
            <a:r>
              <a:rPr lang="en-US" sz="1200" dirty="0">
                <a:solidFill>
                  <a:srgbClr val="002060"/>
                </a:solidFill>
                <a:latin typeface="+mj-lt"/>
              </a:rPr>
              <a:t>Real time MSG visualization. calculation of solar and MSG zenith and azimuth angles,…</a:t>
            </a:r>
          </a:p>
        </p:txBody>
      </p:sp>
      <p:sp>
        <p:nvSpPr>
          <p:cNvPr id="25610" name="Rectangle 5"/>
          <p:cNvSpPr>
            <a:spLocks noChangeArrowheads="1"/>
          </p:cNvSpPr>
          <p:nvPr/>
        </p:nvSpPr>
        <p:spPr bwMode="auto">
          <a:xfrm>
            <a:off x="2663825" y="2963863"/>
            <a:ext cx="5970588"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b="1" dirty="0">
                <a:solidFill>
                  <a:srgbClr val="002060"/>
                </a:solidFill>
              </a:rPr>
              <a:t>In-situ &amp; Online Data Toolbox </a:t>
            </a:r>
            <a:r>
              <a:rPr lang="en-US" sz="1400" b="1" dirty="0" smtClean="0">
                <a:solidFill>
                  <a:srgbClr val="002060"/>
                </a:solidFill>
              </a:rPr>
              <a:t>v.1.0 </a:t>
            </a:r>
            <a:r>
              <a:rPr lang="en-US" sz="1200" b="1" dirty="0">
                <a:solidFill>
                  <a:srgbClr val="002060"/>
                </a:solidFill>
              </a:rPr>
              <a:t>-&gt; </a:t>
            </a:r>
            <a:r>
              <a:rPr lang="en-US" sz="1200" b="1" dirty="0" smtClean="0">
                <a:solidFill>
                  <a:srgbClr val="002060"/>
                </a:solidFill>
              </a:rPr>
              <a:t>generic &amp; global </a:t>
            </a:r>
            <a:r>
              <a:rPr lang="en-US" sz="1200" b="1" dirty="0">
                <a:solidFill>
                  <a:srgbClr val="002060"/>
                </a:solidFill>
              </a:rPr>
              <a:t>data</a:t>
            </a:r>
          </a:p>
          <a:p>
            <a:r>
              <a:rPr lang="en-US" sz="1200" dirty="0">
                <a:solidFill>
                  <a:srgbClr val="002060"/>
                </a:solidFill>
              </a:rPr>
              <a:t>Direct import of data from</a:t>
            </a:r>
            <a:r>
              <a:rPr lang="en-US" sz="1200" i="1" dirty="0">
                <a:solidFill>
                  <a:srgbClr val="002060"/>
                </a:solidFill>
              </a:rPr>
              <a:t> internet </a:t>
            </a:r>
            <a:r>
              <a:rPr lang="en-US" sz="1200" dirty="0">
                <a:solidFill>
                  <a:srgbClr val="002060"/>
                </a:solidFill>
              </a:rPr>
              <a:t>online archives related to </a:t>
            </a:r>
            <a:r>
              <a:rPr lang="en-US" sz="1200" i="1" dirty="0">
                <a:solidFill>
                  <a:srgbClr val="002060"/>
                </a:solidFill>
              </a:rPr>
              <a:t>in-situ</a:t>
            </a:r>
            <a:r>
              <a:rPr lang="en-US" sz="1200" dirty="0">
                <a:solidFill>
                  <a:srgbClr val="002060"/>
                </a:solidFill>
              </a:rPr>
              <a:t> climatological observations, gauge and satellite derived rainfall estimates, weather </a:t>
            </a:r>
            <a:r>
              <a:rPr lang="en-US" sz="1200" dirty="0" smtClean="0">
                <a:solidFill>
                  <a:srgbClr val="002060"/>
                </a:solidFill>
              </a:rPr>
              <a:t>forecasts, </a:t>
            </a:r>
            <a:r>
              <a:rPr lang="en-US" sz="1200" dirty="0">
                <a:solidFill>
                  <a:srgbClr val="002060"/>
                </a:solidFill>
              </a:rPr>
              <a:t>normalized difference vegetation indices and elevation information. Examples: GSOD, GLDAS, ERA-I, GPR, CMORPH, FEWSNET</a:t>
            </a:r>
            <a:r>
              <a:rPr lang="en-US" sz="1200" dirty="0" smtClean="0">
                <a:solidFill>
                  <a:srgbClr val="002060"/>
                </a:solidFill>
              </a:rPr>
              <a:t>,..</a:t>
            </a:r>
            <a:endParaRPr lang="en-US" sz="1200" dirty="0">
              <a:solidFill>
                <a:srgbClr val="002060"/>
              </a:solidFill>
            </a:endParaRPr>
          </a:p>
        </p:txBody>
      </p:sp>
      <p:sp>
        <p:nvSpPr>
          <p:cNvPr id="25611" name="Rectangle 6"/>
          <p:cNvSpPr>
            <a:spLocks noChangeArrowheads="1"/>
          </p:cNvSpPr>
          <p:nvPr/>
        </p:nvSpPr>
        <p:spPr bwMode="auto">
          <a:xfrm>
            <a:off x="2663825" y="4132263"/>
            <a:ext cx="5715000"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b="1" dirty="0">
                <a:solidFill>
                  <a:srgbClr val="002060"/>
                </a:solidFill>
              </a:rPr>
              <a:t>AMESD SADC project Toolbox  </a:t>
            </a:r>
            <a:r>
              <a:rPr lang="en-US" sz="1200" b="1" dirty="0" smtClean="0">
                <a:solidFill>
                  <a:srgbClr val="002060"/>
                </a:solidFill>
              </a:rPr>
              <a:t>-&gt; </a:t>
            </a:r>
            <a:r>
              <a:rPr lang="en-US" sz="1200" b="1" dirty="0">
                <a:solidFill>
                  <a:srgbClr val="002060"/>
                </a:solidFill>
              </a:rPr>
              <a:t>regional Southern African countries</a:t>
            </a:r>
          </a:p>
          <a:p>
            <a:r>
              <a:rPr lang="en-US" sz="1200" dirty="0">
                <a:solidFill>
                  <a:srgbClr val="002060"/>
                </a:solidFill>
              </a:rPr>
              <a:t>Import and pre-processing of all products disseminated by the AMESD-SADC program related to agriculture, drought, fire and long range forecasting. Developed together with AMESD-SADC Regional Implementation Centre, Botswana Department of Meteorological Services (BDMS).</a:t>
            </a:r>
          </a:p>
        </p:txBody>
      </p:sp>
      <p:sp>
        <p:nvSpPr>
          <p:cNvPr id="25612" name="Rectangle 7"/>
          <p:cNvSpPr>
            <a:spLocks noChangeArrowheads="1"/>
          </p:cNvSpPr>
          <p:nvPr/>
        </p:nvSpPr>
        <p:spPr bwMode="auto">
          <a:xfrm>
            <a:off x="2690813" y="5319713"/>
            <a:ext cx="5943600"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b="1" dirty="0">
                <a:solidFill>
                  <a:srgbClr val="002060"/>
                </a:solidFill>
              </a:rPr>
              <a:t>Early Warning for Water &amp; Food Security </a:t>
            </a:r>
            <a:r>
              <a:rPr lang="en-US" sz="1200" b="1" dirty="0" smtClean="0">
                <a:solidFill>
                  <a:srgbClr val="002060"/>
                </a:solidFill>
              </a:rPr>
              <a:t>-&gt; project </a:t>
            </a:r>
            <a:r>
              <a:rPr lang="en-US" sz="1200" b="1" dirty="0">
                <a:solidFill>
                  <a:srgbClr val="002060"/>
                </a:solidFill>
              </a:rPr>
              <a:t>Toolbox </a:t>
            </a:r>
            <a:r>
              <a:rPr lang="en-US" sz="1200" b="1" dirty="0" smtClean="0">
                <a:solidFill>
                  <a:srgbClr val="002060"/>
                </a:solidFill>
              </a:rPr>
              <a:t>for country</a:t>
            </a:r>
            <a:endParaRPr lang="en-US" sz="1200" b="1" dirty="0">
              <a:solidFill>
                <a:srgbClr val="002060"/>
              </a:solidFill>
            </a:endParaRPr>
          </a:p>
          <a:p>
            <a:r>
              <a:rPr lang="en-US" sz="1200" dirty="0">
                <a:solidFill>
                  <a:srgbClr val="002060"/>
                </a:solidFill>
              </a:rPr>
              <a:t>Import and processing of data from GEONETCast for water and food security monitoring in Ethiopia, like MPEF, SAF, VGT, TAMSAT and fire products, real time visualization, surface soil moisture and WMO GTS MDD service. Developed together with National Meteorological Agency, Ministry of Agriculture and UN-WFP Ethiopia.</a:t>
            </a:r>
            <a:endParaRPr lang="en-US" dirty="0">
              <a:solidFill>
                <a:srgbClr val="002060"/>
              </a:solidFill>
            </a:endParaRPr>
          </a:p>
        </p:txBody>
      </p:sp>
    </p:spTree>
    <p:extLst>
      <p:ext uri="{BB962C8B-B14F-4D97-AF65-F5344CB8AC3E}">
        <p14:creationId xmlns:p14="http://schemas.microsoft.com/office/powerpoint/2010/main" val="62828519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6406" y="257908"/>
            <a:ext cx="7775575" cy="735013"/>
          </a:xfrm>
        </p:spPr>
        <p:txBody>
          <a:bodyPr/>
          <a:lstStyle/>
          <a:p>
            <a:pPr>
              <a:defRPr/>
            </a:pPr>
            <a:r>
              <a:rPr lang="en-US" b="0" dirty="0" smtClean="0">
                <a:solidFill>
                  <a:schemeClr val="tx2">
                    <a:lumMod val="85000"/>
                    <a:lumOff val="15000"/>
                  </a:schemeClr>
                </a:solidFill>
                <a:latin typeface="Tahoma" pitchFamily="34" charset="0"/>
                <a:ea typeface="Tahoma" pitchFamily="34" charset="0"/>
                <a:cs typeface="Tahoma" pitchFamily="34" charset="0"/>
              </a:rPr>
              <a:t>concluding remarks (1): </a:t>
            </a:r>
            <a:r>
              <a:rPr lang="en-US" sz="2000" b="0" dirty="0" smtClean="0">
                <a:solidFill>
                  <a:schemeClr val="tx2">
                    <a:lumMod val="85000"/>
                    <a:lumOff val="15000"/>
                  </a:schemeClr>
                </a:solidFill>
                <a:latin typeface="Tahoma" pitchFamily="34" charset="0"/>
                <a:ea typeface="Tahoma" pitchFamily="34" charset="0"/>
                <a:cs typeface="Tahoma" pitchFamily="34" charset="0"/>
              </a:rPr>
              <a:t>road ahead</a:t>
            </a:r>
            <a:endParaRPr lang="en-US" b="0" dirty="0">
              <a:solidFill>
                <a:schemeClr val="tx2">
                  <a:lumMod val="85000"/>
                  <a:lumOff val="15000"/>
                </a:schemeClr>
              </a:solidFill>
              <a:latin typeface="Tahoma" pitchFamily="34" charset="0"/>
              <a:ea typeface="Tahoma" pitchFamily="34" charset="0"/>
              <a:cs typeface="Tahoma" pitchFamily="34" charset="0"/>
            </a:endParaRPr>
          </a:p>
        </p:txBody>
      </p:sp>
      <p:sp>
        <p:nvSpPr>
          <p:cNvPr id="31747" name="Content Placeholder 2"/>
          <p:cNvSpPr>
            <a:spLocks noGrp="1"/>
          </p:cNvSpPr>
          <p:nvPr>
            <p:ph idx="1"/>
          </p:nvPr>
        </p:nvSpPr>
        <p:spPr>
          <a:xfrm>
            <a:off x="1066800" y="1258484"/>
            <a:ext cx="7800975" cy="4587875"/>
          </a:xfrm>
        </p:spPr>
        <p:txBody>
          <a:bodyPr/>
          <a:lstStyle/>
          <a:p>
            <a:pPr>
              <a:defRPr/>
            </a:pPr>
            <a:r>
              <a:rPr lang="en-US" dirty="0" smtClean="0">
                <a:solidFill>
                  <a:schemeClr val="tx2">
                    <a:lumMod val="85000"/>
                    <a:lumOff val="15000"/>
                  </a:schemeClr>
                </a:solidFill>
                <a:latin typeface="+mj-lt"/>
                <a:ea typeface="Tahoma" pitchFamily="34" charset="0"/>
                <a:cs typeface="Tahoma" pitchFamily="34" charset="0"/>
              </a:rPr>
              <a:t>The GEONETCast data dissemination system (backbone meteorological satellite constellation and data) contains and can provide important geo-information for weather and climate monitoring &amp; early warning</a:t>
            </a:r>
          </a:p>
          <a:p>
            <a:pPr>
              <a:defRPr/>
            </a:pPr>
            <a:r>
              <a:rPr lang="en-US" dirty="0" smtClean="0">
                <a:solidFill>
                  <a:schemeClr val="tx2">
                    <a:lumMod val="85000"/>
                    <a:lumOff val="15000"/>
                  </a:schemeClr>
                </a:solidFill>
                <a:latin typeface="+mj-lt"/>
                <a:ea typeface="Tahoma" pitchFamily="34" charset="0"/>
                <a:cs typeface="Tahoma" pitchFamily="34" charset="0"/>
              </a:rPr>
              <a:t>Weather, hydrological</a:t>
            </a:r>
            <a:r>
              <a:rPr lang="en-US" dirty="0">
                <a:solidFill>
                  <a:schemeClr val="tx2">
                    <a:lumMod val="85000"/>
                    <a:lumOff val="15000"/>
                  </a:schemeClr>
                </a:solidFill>
                <a:latin typeface="+mj-lt"/>
                <a:ea typeface="Tahoma" pitchFamily="34" charset="0"/>
                <a:cs typeface="Tahoma" pitchFamily="34" charset="0"/>
              </a:rPr>
              <a:t> </a:t>
            </a:r>
            <a:r>
              <a:rPr lang="en-US" dirty="0" smtClean="0">
                <a:solidFill>
                  <a:schemeClr val="tx2">
                    <a:lumMod val="85000"/>
                    <a:lumOff val="15000"/>
                  </a:schemeClr>
                </a:solidFill>
                <a:latin typeface="+mj-lt"/>
                <a:ea typeface="Tahoma" pitchFamily="34" charset="0"/>
                <a:cs typeface="Tahoma" pitchFamily="34" charset="0"/>
              </a:rPr>
              <a:t>and agriculture related satellite data are available</a:t>
            </a:r>
          </a:p>
          <a:p>
            <a:pPr>
              <a:defRPr/>
            </a:pPr>
            <a:r>
              <a:rPr lang="en-US" dirty="0" smtClean="0">
                <a:solidFill>
                  <a:schemeClr val="tx2">
                    <a:lumMod val="85000"/>
                    <a:lumOff val="15000"/>
                  </a:schemeClr>
                </a:solidFill>
                <a:latin typeface="+mj-lt"/>
                <a:ea typeface="Tahoma" pitchFamily="34" charset="0"/>
                <a:cs typeface="Tahoma" pitchFamily="34" charset="0"/>
              </a:rPr>
              <a:t>Fast and open access to satellite and </a:t>
            </a:r>
            <a:r>
              <a:rPr lang="en-US" i="1" dirty="0" smtClean="0">
                <a:solidFill>
                  <a:schemeClr val="tx2">
                    <a:lumMod val="85000"/>
                    <a:lumOff val="15000"/>
                  </a:schemeClr>
                </a:solidFill>
                <a:latin typeface="+mj-lt"/>
                <a:ea typeface="Tahoma" pitchFamily="34" charset="0"/>
                <a:cs typeface="Tahoma" pitchFamily="34" charset="0"/>
              </a:rPr>
              <a:t>in-situ</a:t>
            </a:r>
            <a:r>
              <a:rPr lang="en-US" dirty="0" smtClean="0">
                <a:solidFill>
                  <a:schemeClr val="tx2">
                    <a:lumMod val="85000"/>
                    <a:lumOff val="15000"/>
                  </a:schemeClr>
                </a:solidFill>
                <a:latin typeface="+mj-lt"/>
                <a:ea typeface="Tahoma" pitchFamily="34" charset="0"/>
                <a:cs typeface="Tahoma" pitchFamily="34" charset="0"/>
              </a:rPr>
              <a:t> data, combined with Open Source Tools foster rapid uptake of remote sensing concepts and design of own satellite applications for climate information provision to the public</a:t>
            </a:r>
          </a:p>
          <a:p>
            <a:pPr>
              <a:defRPr/>
            </a:pPr>
            <a:r>
              <a:rPr lang="en-US" dirty="0" smtClean="0">
                <a:solidFill>
                  <a:schemeClr val="tx2">
                    <a:lumMod val="85000"/>
                    <a:lumOff val="15000"/>
                  </a:schemeClr>
                </a:solidFill>
                <a:latin typeface="+mj-lt"/>
                <a:ea typeface="Tahoma" pitchFamily="34" charset="0"/>
                <a:cs typeface="Tahoma" pitchFamily="34" charset="0"/>
              </a:rPr>
              <a:t>EO for scientists, but we need more Earth Observations (</a:t>
            </a:r>
            <a:r>
              <a:rPr lang="en-US" b="1" dirty="0" smtClean="0">
                <a:solidFill>
                  <a:schemeClr val="tx2">
                    <a:lumMod val="85000"/>
                    <a:lumOff val="15000"/>
                  </a:schemeClr>
                </a:solidFill>
                <a:latin typeface="+mj-lt"/>
                <a:ea typeface="Tahoma" pitchFamily="34" charset="0"/>
                <a:cs typeface="Tahoma" pitchFamily="34" charset="0"/>
              </a:rPr>
              <a:t>EO) for the application sector and public</a:t>
            </a:r>
          </a:p>
        </p:txBody>
      </p:sp>
      <p:pic>
        <p:nvPicPr>
          <p:cNvPr id="4" name="Picture 2" descr="gn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03831" y="0"/>
            <a:ext cx="1940169" cy="1107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0800" y="4774659"/>
            <a:ext cx="2539999" cy="19050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0" y="4774659"/>
            <a:ext cx="2784123" cy="17771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4778026"/>
            <a:ext cx="1984301" cy="1482102"/>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80296" y="5146432"/>
            <a:ext cx="2044303" cy="1533227"/>
          </a:xfrm>
          <a:prstGeom prst="rect">
            <a:avLst/>
          </a:prstGeom>
        </p:spPr>
      </p:pic>
      <p:pic>
        <p:nvPicPr>
          <p:cNvPr id="9"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52400" y="5957968"/>
            <a:ext cx="3166488" cy="72755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14332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bwMode="auto">
          <a:xfrm>
            <a:off x="513639" y="592967"/>
            <a:ext cx="8001000" cy="990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sw-KE" sz="2400" b="0" dirty="0" smtClean="0">
                <a:solidFill>
                  <a:schemeClr val="tx2">
                    <a:lumMod val="85000"/>
                    <a:lumOff val="15000"/>
                  </a:schemeClr>
                </a:solidFill>
                <a:latin typeface="Tahoma" pitchFamily="34" charset="0"/>
                <a:cs typeface="Tahoma" pitchFamily="34" charset="0"/>
              </a:rPr>
              <a:t>OPEN ACCESS to our OTB (OS TOOLBOXES)</a:t>
            </a:r>
            <a:br>
              <a:rPr lang="sw-KE" sz="2400" b="0" dirty="0" smtClean="0">
                <a:solidFill>
                  <a:schemeClr val="tx2">
                    <a:lumMod val="85000"/>
                    <a:lumOff val="15000"/>
                  </a:schemeClr>
                </a:solidFill>
                <a:latin typeface="Tahoma" pitchFamily="34" charset="0"/>
                <a:cs typeface="Tahoma" pitchFamily="34" charset="0"/>
              </a:rPr>
            </a:br>
            <a:r>
              <a:rPr lang="sw-KE" sz="2400" b="0" dirty="0" smtClean="0">
                <a:solidFill>
                  <a:schemeClr val="tx2">
                    <a:lumMod val="85000"/>
                    <a:lumOff val="15000"/>
                  </a:schemeClr>
                </a:solidFill>
                <a:latin typeface="Tahoma" pitchFamily="34" charset="0"/>
                <a:cs typeface="Tahoma" pitchFamily="34" charset="0"/>
              </a:rPr>
              <a:t>Capacity Development &amp; Research @</a:t>
            </a:r>
            <a:endParaRPr lang="en-GB" sz="2400" b="0" dirty="0" smtClean="0">
              <a:solidFill>
                <a:schemeClr val="tx2">
                  <a:lumMod val="85000"/>
                  <a:lumOff val="15000"/>
                </a:schemeClr>
              </a:solidFill>
              <a:latin typeface="Tahoma" pitchFamily="34" charset="0"/>
              <a:cs typeface="Tahoma" pitchFamily="34" charset="0"/>
            </a:endParaRPr>
          </a:p>
        </p:txBody>
      </p:sp>
      <p:sp>
        <p:nvSpPr>
          <p:cNvPr id="55299" name="Rectangle 3"/>
          <p:cNvSpPr>
            <a:spLocks noGrp="1" noChangeArrowheads="1"/>
          </p:cNvSpPr>
          <p:nvPr>
            <p:ph type="body" idx="4294967295"/>
          </p:nvPr>
        </p:nvSpPr>
        <p:spPr>
          <a:xfrm>
            <a:off x="363538" y="1637688"/>
            <a:ext cx="7848600" cy="4221163"/>
          </a:xfrm>
        </p:spPr>
        <p:txBody>
          <a:bodyPr/>
          <a:lstStyle/>
          <a:p>
            <a:pPr eaLnBrk="1" hangingPunct="1">
              <a:lnSpc>
                <a:spcPct val="100000"/>
              </a:lnSpc>
              <a:defRPr/>
            </a:pPr>
            <a:r>
              <a:rPr lang="en-US" b="1" dirty="0" smtClean="0">
                <a:solidFill>
                  <a:schemeClr val="tx2">
                    <a:lumMod val="85000"/>
                    <a:lumOff val="15000"/>
                  </a:schemeClr>
                </a:solidFill>
              </a:rPr>
              <a:t>Software portal</a:t>
            </a:r>
            <a:r>
              <a:rPr lang="en-US" dirty="0" smtClean="0">
                <a:solidFill>
                  <a:schemeClr val="tx2">
                    <a:lumMod val="85000"/>
                    <a:lumOff val="15000"/>
                  </a:schemeClr>
                </a:solidFill>
              </a:rPr>
              <a:t>: @ 52NORTH (OS consortium partner)</a:t>
            </a:r>
          </a:p>
          <a:p>
            <a:pPr lvl="1" eaLnBrk="1" hangingPunct="1">
              <a:lnSpc>
                <a:spcPct val="100000"/>
              </a:lnSpc>
              <a:defRPr/>
            </a:pPr>
            <a:r>
              <a:rPr lang="en-US" sz="1600" dirty="0" smtClean="0">
                <a:solidFill>
                  <a:schemeClr val="tx2">
                    <a:lumMod val="85000"/>
                    <a:lumOff val="15000"/>
                  </a:schemeClr>
                </a:solidFill>
              </a:rPr>
              <a:t>Software to handle and process the EUMETCast and GEONETCast data received is freely available through the </a:t>
            </a:r>
            <a:r>
              <a:rPr lang="en-US" sz="1600" b="1" i="1" dirty="0" smtClean="0">
                <a:solidFill>
                  <a:schemeClr val="tx2">
                    <a:lumMod val="85000"/>
                    <a:lumOff val="15000"/>
                  </a:schemeClr>
                </a:solidFill>
              </a:rPr>
              <a:t>Earth Observation</a:t>
            </a:r>
            <a:r>
              <a:rPr lang="en-US" sz="1600" b="1" dirty="0" smtClean="0">
                <a:solidFill>
                  <a:schemeClr val="tx2">
                    <a:lumMod val="85000"/>
                    <a:lumOff val="15000"/>
                  </a:schemeClr>
                </a:solidFill>
              </a:rPr>
              <a:t> Community @ </a:t>
            </a:r>
            <a:r>
              <a:rPr lang="en-US" sz="1600" b="1" dirty="0" smtClean="0">
                <a:solidFill>
                  <a:schemeClr val="tx2">
                    <a:lumMod val="85000"/>
                    <a:lumOff val="15000"/>
                  </a:schemeClr>
                </a:solidFill>
                <a:latin typeface="Baskerville Old Face" pitchFamily="18" charset="0"/>
              </a:rPr>
              <a:t>(</a:t>
            </a:r>
            <a:r>
              <a:rPr lang="en-US" sz="1600" b="1" u="sng" dirty="0" smtClean="0">
                <a:solidFill>
                  <a:schemeClr val="tx2">
                    <a:lumMod val="85000"/>
                    <a:lumOff val="15000"/>
                  </a:schemeClr>
                </a:solidFill>
              </a:rPr>
              <a:t>http://52north.org</a:t>
            </a:r>
            <a:r>
              <a:rPr lang="en-US" sz="1600" b="1" dirty="0" smtClean="0">
                <a:solidFill>
                  <a:schemeClr val="tx2">
                    <a:lumMod val="85000"/>
                    <a:lumOff val="15000"/>
                  </a:schemeClr>
                </a:solidFill>
                <a:latin typeface="Baskerville Old Face" pitchFamily="18" charset="0"/>
              </a:rPr>
              <a:t>).</a:t>
            </a:r>
            <a:r>
              <a:rPr lang="en-US" sz="1600" b="1" dirty="0" smtClean="0">
                <a:solidFill>
                  <a:schemeClr val="tx2">
                    <a:lumMod val="85000"/>
                    <a:lumOff val="15000"/>
                  </a:schemeClr>
                </a:solidFill>
              </a:rPr>
              <a:t>  </a:t>
            </a:r>
          </a:p>
          <a:p>
            <a:pPr>
              <a:lnSpc>
                <a:spcPct val="100000"/>
              </a:lnSpc>
              <a:defRPr/>
            </a:pPr>
            <a:r>
              <a:rPr lang="en-GB" b="1" dirty="0" smtClean="0">
                <a:solidFill>
                  <a:schemeClr val="tx2">
                    <a:lumMod val="85000"/>
                    <a:lumOff val="15000"/>
                  </a:schemeClr>
                </a:solidFill>
              </a:rPr>
              <a:t>Capacity development</a:t>
            </a:r>
            <a:r>
              <a:rPr lang="en-GB" b="1" dirty="0">
                <a:solidFill>
                  <a:schemeClr val="tx2">
                    <a:lumMod val="85000"/>
                    <a:lumOff val="15000"/>
                  </a:schemeClr>
                </a:solidFill>
              </a:rPr>
              <a:t> </a:t>
            </a:r>
            <a:r>
              <a:rPr lang="en-GB" b="1" dirty="0" smtClean="0">
                <a:solidFill>
                  <a:schemeClr val="tx2">
                    <a:lumMod val="85000"/>
                    <a:lumOff val="15000"/>
                  </a:schemeClr>
                </a:solidFill>
              </a:rPr>
              <a:t>portal</a:t>
            </a:r>
            <a:r>
              <a:rPr lang="en-GB" dirty="0" smtClean="0">
                <a:solidFill>
                  <a:schemeClr val="tx2">
                    <a:lumMod val="85000"/>
                    <a:lumOff val="15000"/>
                  </a:schemeClr>
                </a:solidFill>
              </a:rPr>
              <a:t>: @ ITC </a:t>
            </a:r>
          </a:p>
          <a:p>
            <a:pPr lvl="1">
              <a:lnSpc>
                <a:spcPct val="100000"/>
              </a:lnSpc>
              <a:defRPr/>
            </a:pPr>
            <a:r>
              <a:rPr lang="en-GB" sz="1600" dirty="0" smtClean="0">
                <a:solidFill>
                  <a:schemeClr val="tx2">
                    <a:lumMod val="85000"/>
                    <a:lumOff val="15000"/>
                  </a:schemeClr>
                </a:solidFill>
              </a:rPr>
              <a:t>Further information, hands on exercises, sample data</a:t>
            </a:r>
          </a:p>
          <a:p>
            <a:pPr marL="457200" lvl="1" indent="0">
              <a:lnSpc>
                <a:spcPct val="100000"/>
              </a:lnSpc>
              <a:buFont typeface="Wingdings" pitchFamily="2" charset="2"/>
              <a:buNone/>
              <a:defRPr/>
            </a:pPr>
            <a:r>
              <a:rPr lang="en-GB" sz="1600" b="1" u="sng" dirty="0" smtClean="0">
                <a:solidFill>
                  <a:schemeClr val="tx2">
                    <a:lumMod val="85000"/>
                    <a:lumOff val="15000"/>
                  </a:schemeClr>
                </a:solidFill>
              </a:rPr>
              <a:t>http://www.itc.nl/Pub/WRS/WRS-GEONETCast</a:t>
            </a:r>
            <a:r>
              <a:rPr lang="en-GB" sz="1600" b="1" dirty="0" smtClean="0">
                <a:solidFill>
                  <a:schemeClr val="tx2">
                    <a:lumMod val="85000"/>
                    <a:lumOff val="15000"/>
                  </a:schemeClr>
                </a:solidFill>
              </a:rPr>
              <a:t>)</a:t>
            </a:r>
          </a:p>
          <a:p>
            <a:pPr>
              <a:lnSpc>
                <a:spcPct val="100000"/>
              </a:lnSpc>
              <a:defRPr/>
            </a:pPr>
            <a:r>
              <a:rPr lang="en-GB" dirty="0" smtClean="0">
                <a:solidFill>
                  <a:schemeClr val="tx2">
                    <a:lumMod val="85000"/>
                    <a:lumOff val="15000"/>
                  </a:schemeClr>
                </a:solidFill>
              </a:rPr>
              <a:t>Registered components of </a:t>
            </a:r>
            <a:r>
              <a:rPr lang="en-GB" b="1" dirty="0" smtClean="0">
                <a:solidFill>
                  <a:schemeClr val="tx2">
                    <a:lumMod val="85000"/>
                    <a:lumOff val="15000"/>
                  </a:schemeClr>
                </a:solidFill>
              </a:rPr>
              <a:t>GEO</a:t>
            </a:r>
            <a:endParaRPr lang="en-GB" dirty="0" smtClean="0">
              <a:solidFill>
                <a:schemeClr val="tx2">
                  <a:lumMod val="85000"/>
                  <a:lumOff val="15000"/>
                </a:schemeClr>
              </a:solidFill>
            </a:endParaRPr>
          </a:p>
          <a:p>
            <a:pPr marL="257175" lvl="1" indent="0">
              <a:lnSpc>
                <a:spcPct val="100000"/>
              </a:lnSpc>
              <a:buFont typeface="Wingdings" pitchFamily="2" charset="2"/>
              <a:buNone/>
              <a:defRPr/>
            </a:pPr>
            <a:r>
              <a:rPr lang="en-GB" sz="1600" b="1" dirty="0" smtClean="0">
                <a:solidFill>
                  <a:schemeClr val="tx2">
                    <a:lumMod val="85000"/>
                    <a:lumOff val="15000"/>
                  </a:schemeClr>
                </a:solidFill>
              </a:rPr>
              <a:t>-&gt; </a:t>
            </a:r>
            <a:r>
              <a:rPr lang="en-GB" dirty="0" smtClean="0">
                <a:solidFill>
                  <a:schemeClr val="tx2">
                    <a:lumMod val="85000"/>
                    <a:lumOff val="15000"/>
                  </a:schemeClr>
                </a:solidFill>
                <a:latin typeface="Tahoma" panose="020B0604030504040204" pitchFamily="34" charset="0"/>
                <a:ea typeface="Tahoma" panose="020B0604030504040204" pitchFamily="34" charset="0"/>
                <a:cs typeface="Tahoma" panose="020B0604030504040204" pitchFamily="34" charset="0"/>
              </a:rPr>
              <a:t>GEOSS Common Infrastructure</a:t>
            </a:r>
            <a:endParaRPr lang="en-GB" sz="1600" dirty="0" smtClean="0">
              <a:solidFill>
                <a:schemeClr val="tx2">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a:p>
            <a:pPr>
              <a:defRPr/>
            </a:pPr>
            <a:endParaRPr lang="en-GB" sz="2000" dirty="0" smtClean="0"/>
          </a:p>
        </p:txBody>
      </p:sp>
      <p:pic>
        <p:nvPicPr>
          <p:cNvPr id="30724" name="Picture 5" descr="IMG_7381"/>
          <p:cNvPicPr>
            <a:picLocks noChangeAspect="1" noChangeArrowheads="1"/>
          </p:cNvPicPr>
          <p:nvPr/>
        </p:nvPicPr>
        <p:blipFill>
          <a:blip r:embed="rId2">
            <a:lum bright="12000"/>
            <a:extLst>
              <a:ext uri="{28A0092B-C50C-407E-A947-70E740481C1C}">
                <a14:useLocalDpi xmlns:a14="http://schemas.microsoft.com/office/drawing/2010/main" val="0"/>
              </a:ext>
            </a:extLst>
          </a:blip>
          <a:srcRect l="9448" t="2084" r="3891" b="3336"/>
          <a:stretch>
            <a:fillRect/>
          </a:stretch>
        </p:blipFill>
        <p:spPr bwMode="auto">
          <a:xfrm>
            <a:off x="1541463" y="4610100"/>
            <a:ext cx="2746375"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7"/>
          <p:cNvPicPr>
            <a:picLocks noChangeAspect="1" noChangeArrowheads="1"/>
          </p:cNvPicPr>
          <p:nvPr/>
        </p:nvPicPr>
        <p:blipFill>
          <a:blip r:embed="rId3">
            <a:extLst>
              <a:ext uri="{28A0092B-C50C-407E-A947-70E740481C1C}">
                <a14:useLocalDpi xmlns:a14="http://schemas.microsoft.com/office/drawing/2010/main" val="0"/>
              </a:ext>
            </a:extLst>
          </a:blip>
          <a:srcRect l="540"/>
          <a:stretch>
            <a:fillRect/>
          </a:stretch>
        </p:blipFill>
        <p:spPr bwMode="auto">
          <a:xfrm>
            <a:off x="0" y="5103813"/>
            <a:ext cx="1541463"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3" y="4610100"/>
            <a:ext cx="1455737"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27" name="Group 5"/>
          <p:cNvGrpSpPr>
            <a:grpSpLocks/>
          </p:cNvGrpSpPr>
          <p:nvPr/>
        </p:nvGrpSpPr>
        <p:grpSpPr bwMode="auto">
          <a:xfrm>
            <a:off x="5660677" y="2667000"/>
            <a:ext cx="3448398" cy="4124325"/>
            <a:chOff x="2068" y="1576"/>
            <a:chExt cx="1269" cy="2039"/>
          </a:xfrm>
        </p:grpSpPr>
        <p:pic>
          <p:nvPicPr>
            <p:cNvPr id="30729" name="Picture 6" descr="p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76" y="2693"/>
              <a:ext cx="1261" cy="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Picture 7" descr="p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68" y="1576"/>
              <a:ext cx="1267" cy="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728" name="Picture 11" descr="ITC_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32171" y="1261713"/>
            <a:ext cx="1205479" cy="137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32171" y="-11723"/>
            <a:ext cx="1211829" cy="1209381"/>
          </a:xfrm>
          <a:prstGeom prst="rect">
            <a:avLst/>
          </a:prstGeom>
        </p:spPr>
      </p:pic>
    </p:spTree>
  </p:cSld>
  <p:clrMapOvr>
    <a:masterClrMapping/>
  </p:clrMapOvr>
  <p:transition spd="slow" advClick="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70" name="Group 2"/>
          <p:cNvGrpSpPr>
            <a:grpSpLocks/>
          </p:cNvGrpSpPr>
          <p:nvPr/>
        </p:nvGrpSpPr>
        <p:grpSpPr bwMode="auto">
          <a:xfrm>
            <a:off x="9083675" y="4400550"/>
            <a:ext cx="60325" cy="38100"/>
            <a:chOff x="4823" y="643"/>
            <a:chExt cx="1333" cy="1015"/>
          </a:xfrm>
        </p:grpSpPr>
        <p:graphicFrame>
          <p:nvGraphicFramePr>
            <p:cNvPr id="32774" name="Object 3"/>
            <p:cNvGraphicFramePr>
              <a:graphicFrameLocks noChangeAspect="1"/>
            </p:cNvGraphicFramePr>
            <p:nvPr/>
          </p:nvGraphicFramePr>
          <p:xfrm>
            <a:off x="4823" y="681"/>
            <a:ext cx="520" cy="663"/>
          </p:xfrm>
          <a:graphic>
            <a:graphicData uri="http://schemas.openxmlformats.org/presentationml/2006/ole">
              <mc:AlternateContent xmlns:mc="http://schemas.openxmlformats.org/markup-compatibility/2006">
                <mc:Choice xmlns:v="urn:schemas-microsoft-com:vml" Requires="v">
                  <p:oleObj spid="_x0000_s34115" name="Image" r:id="rId4" imgW="3761384" imgH="5197317" progId="Photoshop.Image.8">
                    <p:embed/>
                  </p:oleObj>
                </mc:Choice>
                <mc:Fallback>
                  <p:oleObj name="Image" r:id="rId4" imgW="3761384" imgH="5197317" progId="Photoshop.Image.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3" y="681"/>
                          <a:ext cx="520" cy="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2775" name="Object 4"/>
            <p:cNvGraphicFramePr>
              <a:graphicFrameLocks noChangeAspect="1"/>
            </p:cNvGraphicFramePr>
            <p:nvPr/>
          </p:nvGraphicFramePr>
          <p:xfrm>
            <a:off x="5369" y="1124"/>
            <a:ext cx="563" cy="534"/>
          </p:xfrm>
          <a:graphic>
            <a:graphicData uri="http://schemas.openxmlformats.org/presentationml/2006/ole">
              <mc:AlternateContent xmlns:mc="http://schemas.openxmlformats.org/markup-compatibility/2006">
                <mc:Choice xmlns:v="urn:schemas-microsoft-com:vml" Requires="v">
                  <p:oleObj spid="_x0000_s34116" name="Photo Editor Photo" r:id="rId6" imgW="2838846" imgH="2572109" progId="MSPhotoEd.3">
                    <p:embed/>
                  </p:oleObj>
                </mc:Choice>
                <mc:Fallback>
                  <p:oleObj name="Photo Editor Photo" r:id="rId6" imgW="2838846" imgH="2572109" progId="MSPhotoEd.3">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69" y="1124"/>
                          <a:ext cx="563" cy="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2776" name="Object 5"/>
            <p:cNvGraphicFramePr>
              <a:graphicFrameLocks noChangeAspect="1"/>
            </p:cNvGraphicFramePr>
            <p:nvPr/>
          </p:nvGraphicFramePr>
          <p:xfrm>
            <a:off x="5351" y="643"/>
            <a:ext cx="805" cy="559"/>
          </p:xfrm>
          <a:graphic>
            <a:graphicData uri="http://schemas.openxmlformats.org/presentationml/2006/ole">
              <mc:AlternateContent xmlns:mc="http://schemas.openxmlformats.org/markup-compatibility/2006">
                <mc:Choice xmlns:v="urn:schemas-microsoft-com:vml" Requires="v">
                  <p:oleObj spid="_x0000_s34117" name="Photo Editor Photo" r:id="rId8" imgW="7419048" imgH="5133333" progId="MSPhotoEd.3">
                    <p:embed/>
                  </p:oleObj>
                </mc:Choice>
                <mc:Fallback>
                  <p:oleObj name="Photo Editor Photo" r:id="rId8" imgW="7419048" imgH="5133333" progId="MSPhotoEd.3">
                    <p:embed/>
                    <p:pic>
                      <p:nvPicPr>
                        <p:cNvPr id="0"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51" y="643"/>
                          <a:ext cx="805" cy="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pic>
        <p:nvPicPr>
          <p:cNvPr id="32771" name="Picture 7" descr="buildingITC"/>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05600" y="5047128"/>
            <a:ext cx="2438400" cy="1810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11" descr="ITC_log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724900" y="6381750"/>
            <a:ext cx="4191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Rectangle 17"/>
          <p:cNvSpPr>
            <a:spLocks noGrp="1" noChangeArrowheads="1"/>
          </p:cNvSpPr>
          <p:nvPr>
            <p:ph type="ctrTitle" idx="4294967295"/>
          </p:nvPr>
        </p:nvSpPr>
        <p:spPr bwMode="auto">
          <a:xfrm>
            <a:off x="2580542" y="2743200"/>
            <a:ext cx="6324600" cy="1600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r>
              <a:rPr lang="en-US" sz="1800" b="0" dirty="0" smtClean="0">
                <a:solidFill>
                  <a:schemeClr val="tx2">
                    <a:lumMod val="85000"/>
                    <a:lumOff val="15000"/>
                  </a:schemeClr>
                </a:solidFill>
                <a:latin typeface="Tahoma" panose="020B0604030504040204" pitchFamily="34" charset="0"/>
                <a:ea typeface="Tahoma" panose="020B0604030504040204" pitchFamily="34" charset="0"/>
                <a:cs typeface="Tahoma" panose="020B0604030504040204" pitchFamily="34" charset="0"/>
              </a:rPr>
              <a:t>Thank you and for further information, </a:t>
            </a:r>
            <a:br>
              <a:rPr lang="en-US" sz="1800" b="0" dirty="0" smtClean="0">
                <a:solidFill>
                  <a:schemeClr val="tx2">
                    <a:lumMod val="85000"/>
                    <a:lumOff val="15000"/>
                  </a:schemeClr>
                </a:solidFill>
                <a:latin typeface="Tahoma" panose="020B0604030504040204" pitchFamily="34" charset="0"/>
                <a:ea typeface="Tahoma" panose="020B0604030504040204" pitchFamily="34" charset="0"/>
                <a:cs typeface="Tahoma" panose="020B0604030504040204" pitchFamily="34" charset="0"/>
              </a:rPr>
            </a:br>
            <a:r>
              <a:rPr lang="en-US" sz="1800" b="0" dirty="0" smtClean="0">
                <a:solidFill>
                  <a:schemeClr val="tx2">
                    <a:lumMod val="85000"/>
                    <a:lumOff val="15000"/>
                  </a:schemeClr>
                </a:solidFill>
                <a:latin typeface="Tahoma" panose="020B0604030504040204" pitchFamily="34" charset="0"/>
                <a:ea typeface="Tahoma" panose="020B0604030504040204" pitchFamily="34" charset="0"/>
                <a:cs typeface="Tahoma" panose="020B0604030504040204" pitchFamily="34" charset="0"/>
              </a:rPr>
              <a:t>contact us @ </a:t>
            </a:r>
            <a:r>
              <a:rPr lang="en-US" sz="1800" b="0" dirty="0" smtClean="0">
                <a:solidFill>
                  <a:schemeClr val="tx2">
                    <a:lumMod val="85000"/>
                    <a:lumOff val="15000"/>
                  </a:schemeClr>
                </a:solidFill>
                <a:latin typeface="Tahoma" panose="020B0604030504040204" pitchFamily="34" charset="0"/>
                <a:ea typeface="Tahoma" panose="020B0604030504040204" pitchFamily="34" charset="0"/>
                <a:cs typeface="Tahoma" panose="020B0604030504040204" pitchFamily="34" charset="0"/>
                <a:hlinkClick r:id="rId12"/>
              </a:rPr>
              <a:t>www.itc.nl</a:t>
            </a:r>
            <a:r>
              <a:rPr lang="en-US" sz="1800" b="0" dirty="0" smtClean="0">
                <a:solidFill>
                  <a:schemeClr val="tx2">
                    <a:lumMod val="85000"/>
                    <a:lumOff val="15000"/>
                  </a:schemeClr>
                </a:solidFill>
                <a:latin typeface="Tahoma" panose="020B0604030504040204" pitchFamily="34" charset="0"/>
                <a:ea typeface="Tahoma" panose="020B0604030504040204" pitchFamily="34" charset="0"/>
                <a:cs typeface="Tahoma" panose="020B0604030504040204" pitchFamily="34" charset="0"/>
              </a:rPr>
              <a:t> or </a:t>
            </a:r>
            <a:r>
              <a:rPr lang="en-US" sz="1800" b="0" dirty="0" smtClean="0">
                <a:solidFill>
                  <a:schemeClr val="tx2">
                    <a:lumMod val="85000"/>
                    <a:lumOff val="15000"/>
                  </a:schemeClr>
                </a:solidFill>
                <a:latin typeface="Tahoma" panose="020B0604030504040204" pitchFamily="34" charset="0"/>
                <a:ea typeface="Tahoma" panose="020B0604030504040204" pitchFamily="34" charset="0"/>
                <a:cs typeface="Tahoma" panose="020B0604030504040204" pitchFamily="34" charset="0"/>
                <a:hlinkClick r:id="rId13"/>
              </a:rPr>
              <a:t>www.utwente.nl</a:t>
            </a:r>
            <a:r>
              <a:rPr lang="en-US" sz="1800" b="0" dirty="0" smtClean="0">
                <a:solidFill>
                  <a:schemeClr val="tx2">
                    <a:lumMod val="85000"/>
                    <a:lumOff val="15000"/>
                  </a:schemeClr>
                </a:solidFill>
                <a:latin typeface="Tahoma" panose="020B0604030504040204" pitchFamily="34" charset="0"/>
                <a:ea typeface="Tahoma" panose="020B0604030504040204" pitchFamily="34" charset="0"/>
                <a:cs typeface="Tahoma" panose="020B0604030504040204" pitchFamily="34" charset="0"/>
              </a:rPr>
              <a:t> </a:t>
            </a:r>
            <a:r>
              <a:rPr lang="en-US" sz="1600" b="0" dirty="0" smtClean="0">
                <a:solidFill>
                  <a:schemeClr val="tx2">
                    <a:lumMod val="85000"/>
                    <a:lumOff val="15000"/>
                  </a:schemeClr>
                </a:solidFill>
                <a:latin typeface="Tahoma" panose="020B0604030504040204" pitchFamily="34" charset="0"/>
                <a:ea typeface="Tahoma" panose="020B0604030504040204" pitchFamily="34" charset="0"/>
                <a:cs typeface="Tahoma" panose="020B0604030504040204" pitchFamily="34" charset="0"/>
              </a:rPr>
              <a:t/>
            </a:r>
            <a:br>
              <a:rPr lang="en-US" sz="1600" b="0" dirty="0" smtClean="0">
                <a:solidFill>
                  <a:schemeClr val="tx2">
                    <a:lumMod val="85000"/>
                    <a:lumOff val="15000"/>
                  </a:schemeClr>
                </a:solidFill>
                <a:latin typeface="Tahoma" panose="020B0604030504040204" pitchFamily="34" charset="0"/>
                <a:ea typeface="Tahoma" panose="020B0604030504040204" pitchFamily="34" charset="0"/>
                <a:cs typeface="Tahoma" panose="020B0604030504040204" pitchFamily="34" charset="0"/>
              </a:rPr>
            </a:br>
            <a:r>
              <a:rPr lang="en-US" sz="1600" b="0" dirty="0" smtClean="0">
                <a:solidFill>
                  <a:srgbClr val="006699"/>
                </a:solidFill>
                <a:latin typeface="+mn-lt"/>
              </a:rPr>
              <a:t/>
            </a:r>
            <a:br>
              <a:rPr lang="en-US" sz="1600" b="0" dirty="0" smtClean="0">
                <a:solidFill>
                  <a:srgbClr val="006699"/>
                </a:solidFill>
                <a:latin typeface="+mn-lt"/>
              </a:rPr>
            </a:br>
            <a:r>
              <a:rPr lang="en-US" sz="1600" b="0" dirty="0">
                <a:solidFill>
                  <a:schemeClr val="tx2">
                    <a:lumMod val="85000"/>
                    <a:lumOff val="15000"/>
                  </a:schemeClr>
                </a:solidFill>
                <a:latin typeface="Tahoma" panose="020B0604030504040204" pitchFamily="34" charset="0"/>
                <a:ea typeface="Tahoma" panose="020B0604030504040204" pitchFamily="34" charset="0"/>
                <a:cs typeface="Tahoma" panose="020B0604030504040204" pitchFamily="34" charset="0"/>
              </a:rPr>
              <a:t>T</a:t>
            </a:r>
            <a:r>
              <a:rPr lang="en-US" sz="1600" b="0" dirty="0" smtClean="0">
                <a:solidFill>
                  <a:schemeClr val="tx2">
                    <a:lumMod val="85000"/>
                    <a:lumOff val="15000"/>
                  </a:schemeClr>
                </a:solidFill>
                <a:latin typeface="Tahoma" panose="020B0604030504040204" pitchFamily="34" charset="0"/>
                <a:ea typeface="Tahoma" panose="020B0604030504040204" pitchFamily="34" charset="0"/>
                <a:cs typeface="Tahoma" panose="020B0604030504040204" pitchFamily="34" charset="0"/>
              </a:rPr>
              <a:t>he ITC GEOSS – GEONETCast team</a:t>
            </a:r>
            <a:r>
              <a:rPr lang="en-US" sz="1400" b="0" dirty="0" smtClean="0">
                <a:solidFill>
                  <a:schemeClr val="tx2">
                    <a:lumMod val="85000"/>
                    <a:lumOff val="15000"/>
                  </a:schemeClr>
                </a:solidFill>
                <a:latin typeface="Tahoma" panose="020B0604030504040204" pitchFamily="34" charset="0"/>
                <a:ea typeface="Tahoma" panose="020B0604030504040204" pitchFamily="34" charset="0"/>
                <a:cs typeface="Tahoma" panose="020B0604030504040204" pitchFamily="34" charset="0"/>
              </a:rPr>
              <a:t/>
            </a:r>
            <a:br>
              <a:rPr lang="en-US" sz="1400" b="0" dirty="0" smtClean="0">
                <a:solidFill>
                  <a:schemeClr val="tx2">
                    <a:lumMod val="85000"/>
                    <a:lumOff val="15000"/>
                  </a:schemeClr>
                </a:solidFill>
                <a:latin typeface="Tahoma" panose="020B0604030504040204" pitchFamily="34" charset="0"/>
                <a:ea typeface="Tahoma" panose="020B0604030504040204" pitchFamily="34" charset="0"/>
                <a:cs typeface="Tahoma" panose="020B0604030504040204" pitchFamily="34" charset="0"/>
              </a:rPr>
            </a:br>
            <a:r>
              <a:rPr lang="en-US" sz="1400" b="0" dirty="0" smtClean="0">
                <a:solidFill>
                  <a:schemeClr val="tx2">
                    <a:lumMod val="85000"/>
                    <a:lumOff val="15000"/>
                  </a:schemeClr>
                </a:solidFill>
                <a:latin typeface="Tahoma" panose="020B0604030504040204" pitchFamily="34" charset="0"/>
                <a:ea typeface="Tahoma" panose="020B0604030504040204" pitchFamily="34" charset="0"/>
                <a:cs typeface="Tahoma" panose="020B0604030504040204" pitchFamily="34" charset="0"/>
              </a:rPr>
              <a:t>Chris Mannaerts </a:t>
            </a:r>
            <a:r>
              <a:rPr lang="en-US" sz="1400" b="0" dirty="0" smtClean="0">
                <a:solidFill>
                  <a:schemeClr val="tx2">
                    <a:lumMod val="85000"/>
                    <a:lumOff val="15000"/>
                  </a:schemeClr>
                </a:solidFill>
                <a:latin typeface="Tahoma" panose="020B0604030504040204" pitchFamily="34" charset="0"/>
                <a:ea typeface="Tahoma" panose="020B0604030504040204" pitchFamily="34" charset="0"/>
                <a:cs typeface="Tahoma" panose="020B0604030504040204" pitchFamily="34" charset="0"/>
                <a:hlinkClick r:id="rId14"/>
              </a:rPr>
              <a:t>c.m.m.mannaerts@utwente.nl</a:t>
            </a:r>
            <a:r>
              <a:rPr lang="en-US" sz="1800" b="0" dirty="0" smtClean="0">
                <a:solidFill>
                  <a:schemeClr val="tx2">
                    <a:lumMod val="85000"/>
                    <a:lumOff val="15000"/>
                  </a:schemeClr>
                </a:solidFill>
                <a:latin typeface="Tahoma" panose="020B0604030504040204" pitchFamily="34" charset="0"/>
                <a:ea typeface="Tahoma" panose="020B0604030504040204" pitchFamily="34" charset="0"/>
                <a:cs typeface="Tahoma" panose="020B0604030504040204" pitchFamily="34" charset="0"/>
              </a:rPr>
              <a:t> </a:t>
            </a:r>
            <a:br>
              <a:rPr lang="en-US" sz="1800" b="0" dirty="0" smtClean="0">
                <a:solidFill>
                  <a:schemeClr val="tx2">
                    <a:lumMod val="85000"/>
                    <a:lumOff val="15000"/>
                  </a:schemeClr>
                </a:solidFill>
                <a:latin typeface="Tahoma" panose="020B0604030504040204" pitchFamily="34" charset="0"/>
                <a:ea typeface="Tahoma" panose="020B0604030504040204" pitchFamily="34" charset="0"/>
                <a:cs typeface="Tahoma" panose="020B0604030504040204" pitchFamily="34" charset="0"/>
              </a:rPr>
            </a:br>
            <a:r>
              <a:rPr lang="en-US" sz="1400" b="0" dirty="0" smtClean="0">
                <a:solidFill>
                  <a:schemeClr val="tx2">
                    <a:lumMod val="85000"/>
                    <a:lumOff val="15000"/>
                  </a:schemeClr>
                </a:solidFill>
                <a:latin typeface="Tahoma" panose="020B0604030504040204" pitchFamily="34" charset="0"/>
                <a:ea typeface="Tahoma" panose="020B0604030504040204" pitchFamily="34" charset="0"/>
                <a:cs typeface="Tahoma" panose="020B0604030504040204" pitchFamily="34" charset="0"/>
              </a:rPr>
              <a:t>Ben Maathuis </a:t>
            </a:r>
            <a:r>
              <a:rPr lang="en-US" sz="1400" b="0" dirty="0" smtClean="0">
                <a:solidFill>
                  <a:schemeClr val="tx2">
                    <a:lumMod val="85000"/>
                    <a:lumOff val="15000"/>
                  </a:schemeClr>
                </a:solidFill>
                <a:latin typeface="Tahoma" panose="020B0604030504040204" pitchFamily="34" charset="0"/>
                <a:ea typeface="Tahoma" panose="020B0604030504040204" pitchFamily="34" charset="0"/>
                <a:cs typeface="Tahoma" panose="020B0604030504040204" pitchFamily="34" charset="0"/>
                <a:hlinkClick r:id="rId15"/>
              </a:rPr>
              <a:t>b.h.p.maathuis@utwente.nl</a:t>
            </a:r>
            <a:r>
              <a:rPr lang="en-US" sz="1400" b="0" dirty="0" smtClean="0">
                <a:solidFill>
                  <a:schemeClr val="tx2">
                    <a:lumMod val="85000"/>
                    <a:lumOff val="15000"/>
                  </a:schemeClr>
                </a:solidFill>
                <a:latin typeface="Tahoma" panose="020B0604030504040204" pitchFamily="34" charset="0"/>
                <a:ea typeface="Tahoma" panose="020B0604030504040204" pitchFamily="34" charset="0"/>
                <a:cs typeface="Tahoma" panose="020B0604030504040204" pitchFamily="34" charset="0"/>
              </a:rPr>
              <a:t> </a:t>
            </a:r>
            <a:br>
              <a:rPr lang="en-US" sz="1400" b="0" dirty="0" smtClean="0">
                <a:solidFill>
                  <a:schemeClr val="tx2">
                    <a:lumMod val="85000"/>
                    <a:lumOff val="15000"/>
                  </a:schemeClr>
                </a:solidFill>
                <a:latin typeface="Tahoma" panose="020B0604030504040204" pitchFamily="34" charset="0"/>
                <a:ea typeface="Tahoma" panose="020B0604030504040204" pitchFamily="34" charset="0"/>
                <a:cs typeface="Tahoma" panose="020B0604030504040204" pitchFamily="34" charset="0"/>
              </a:rPr>
            </a:br>
            <a:r>
              <a:rPr lang="en-US" sz="1400" b="0" dirty="0">
                <a:solidFill>
                  <a:schemeClr val="tx2">
                    <a:lumMod val="85000"/>
                    <a:lumOff val="15000"/>
                  </a:schemeClr>
                </a:solidFill>
                <a:latin typeface="Tahoma" panose="020B0604030504040204" pitchFamily="34" charset="0"/>
                <a:ea typeface="Tahoma" panose="020B0604030504040204" pitchFamily="34" charset="0"/>
                <a:cs typeface="Tahoma" panose="020B0604030504040204" pitchFamily="34" charset="0"/>
              </a:rPr>
              <a:t>Bas </a:t>
            </a:r>
            <a:r>
              <a:rPr lang="en-US" sz="1400" b="0" dirty="0" smtClean="0">
                <a:solidFill>
                  <a:schemeClr val="tx2">
                    <a:lumMod val="85000"/>
                    <a:lumOff val="15000"/>
                  </a:schemeClr>
                </a:solidFill>
                <a:latin typeface="Tahoma" panose="020B0604030504040204" pitchFamily="34" charset="0"/>
                <a:ea typeface="Tahoma" panose="020B0604030504040204" pitchFamily="34" charset="0"/>
                <a:cs typeface="Tahoma" panose="020B0604030504040204" pitchFamily="34" charset="0"/>
              </a:rPr>
              <a:t>Retsios</a:t>
            </a:r>
            <a:br>
              <a:rPr lang="en-US" sz="1400" b="0" dirty="0" smtClean="0">
                <a:solidFill>
                  <a:schemeClr val="tx2">
                    <a:lumMod val="85000"/>
                    <a:lumOff val="15000"/>
                  </a:schemeClr>
                </a:solidFill>
                <a:latin typeface="Tahoma" panose="020B0604030504040204" pitchFamily="34" charset="0"/>
                <a:ea typeface="Tahoma" panose="020B0604030504040204" pitchFamily="34" charset="0"/>
                <a:cs typeface="Tahoma" panose="020B0604030504040204" pitchFamily="34" charset="0"/>
              </a:rPr>
            </a:br>
            <a:r>
              <a:rPr lang="en-US" sz="1400" b="0" dirty="0" smtClean="0">
                <a:solidFill>
                  <a:schemeClr val="tx2">
                    <a:lumMod val="85000"/>
                    <a:lumOff val="15000"/>
                  </a:schemeClr>
                </a:solidFill>
                <a:latin typeface="Tahoma" panose="020B0604030504040204" pitchFamily="34" charset="0"/>
                <a:ea typeface="Tahoma" panose="020B0604030504040204" pitchFamily="34" charset="0"/>
                <a:cs typeface="Tahoma" panose="020B0604030504040204" pitchFamily="34" charset="0"/>
              </a:rPr>
              <a:t>Martin Schouwenburg</a:t>
            </a:r>
            <a:br>
              <a:rPr lang="en-US" sz="1400" b="0" dirty="0" smtClean="0">
                <a:solidFill>
                  <a:schemeClr val="tx2">
                    <a:lumMod val="85000"/>
                    <a:lumOff val="15000"/>
                  </a:schemeClr>
                </a:solidFill>
                <a:latin typeface="Tahoma" panose="020B0604030504040204" pitchFamily="34" charset="0"/>
                <a:ea typeface="Tahoma" panose="020B0604030504040204" pitchFamily="34" charset="0"/>
                <a:cs typeface="Tahoma" panose="020B0604030504040204" pitchFamily="34" charset="0"/>
              </a:rPr>
            </a:br>
            <a:r>
              <a:rPr lang="en-US" sz="1400" b="0" dirty="0">
                <a:solidFill>
                  <a:schemeClr val="tx2">
                    <a:lumMod val="85000"/>
                    <a:lumOff val="15000"/>
                  </a:schemeClr>
                </a:solidFill>
                <a:latin typeface="Tahoma" panose="020B0604030504040204" pitchFamily="34" charset="0"/>
                <a:ea typeface="Tahoma" panose="020B0604030504040204" pitchFamily="34" charset="0"/>
                <a:cs typeface="Tahoma" panose="020B0604030504040204" pitchFamily="34" charset="0"/>
              </a:rPr>
              <a:t>Petra </a:t>
            </a:r>
            <a:r>
              <a:rPr lang="en-US" sz="1400" b="0" dirty="0" smtClean="0">
                <a:solidFill>
                  <a:schemeClr val="tx2">
                    <a:lumMod val="85000"/>
                    <a:lumOff val="15000"/>
                  </a:schemeClr>
                </a:solidFill>
                <a:latin typeface="Tahoma" panose="020B0604030504040204" pitchFamily="34" charset="0"/>
                <a:ea typeface="Tahoma" panose="020B0604030504040204" pitchFamily="34" charset="0"/>
                <a:cs typeface="Tahoma" panose="020B0604030504040204" pitchFamily="34" charset="0"/>
              </a:rPr>
              <a:t>Budde</a:t>
            </a:r>
            <a:br>
              <a:rPr lang="en-US" sz="1400" b="0" dirty="0" smtClean="0">
                <a:solidFill>
                  <a:schemeClr val="tx2">
                    <a:lumMod val="85000"/>
                    <a:lumOff val="15000"/>
                  </a:schemeClr>
                </a:solidFill>
                <a:latin typeface="Tahoma" panose="020B0604030504040204" pitchFamily="34" charset="0"/>
                <a:ea typeface="Tahoma" panose="020B0604030504040204" pitchFamily="34" charset="0"/>
                <a:cs typeface="Tahoma" panose="020B0604030504040204" pitchFamily="34" charset="0"/>
              </a:rPr>
            </a:br>
            <a:r>
              <a:rPr lang="en-US" sz="1400" b="0" dirty="0" smtClean="0">
                <a:solidFill>
                  <a:srgbClr val="006699"/>
                </a:solidFill>
                <a:latin typeface="Tahoma" panose="020B0604030504040204" pitchFamily="34" charset="0"/>
                <a:ea typeface="Tahoma" panose="020B0604030504040204" pitchFamily="34" charset="0"/>
                <a:cs typeface="Tahoma" panose="020B0604030504040204" pitchFamily="34" charset="0"/>
              </a:rPr>
              <a:t/>
            </a:r>
            <a:br>
              <a:rPr lang="en-US" sz="1400" b="0" dirty="0" smtClean="0">
                <a:solidFill>
                  <a:srgbClr val="006699"/>
                </a:solidFill>
                <a:latin typeface="Tahoma" panose="020B0604030504040204" pitchFamily="34" charset="0"/>
                <a:ea typeface="Tahoma" panose="020B0604030504040204" pitchFamily="34" charset="0"/>
                <a:cs typeface="Tahoma" panose="020B0604030504040204" pitchFamily="34" charset="0"/>
              </a:rPr>
            </a:br>
            <a:r>
              <a:rPr lang="en-US" sz="1600" b="0" dirty="0">
                <a:solidFill>
                  <a:srgbClr val="006699"/>
                </a:solidFill>
              </a:rPr>
              <a:t/>
            </a:r>
            <a:br>
              <a:rPr lang="en-US" sz="1600" b="0" dirty="0">
                <a:solidFill>
                  <a:srgbClr val="006699"/>
                </a:solidFill>
              </a:rPr>
            </a:br>
            <a:r>
              <a:rPr lang="en-US" sz="1600" b="0" dirty="0" smtClean="0">
                <a:solidFill>
                  <a:srgbClr val="006699"/>
                </a:solidFill>
                <a:latin typeface="+mn-lt"/>
              </a:rPr>
              <a:t/>
            </a:r>
            <a:br>
              <a:rPr lang="en-US" sz="1600" b="0" dirty="0" smtClean="0">
                <a:solidFill>
                  <a:srgbClr val="006699"/>
                </a:solidFill>
                <a:latin typeface="+mn-lt"/>
              </a:rPr>
            </a:br>
            <a:r>
              <a:rPr lang="en-US" sz="2000" dirty="0" smtClean="0">
                <a:latin typeface="Arial Narrow" pitchFamily="34" charset="0"/>
              </a:rPr>
              <a:t/>
            </a:r>
            <a:br>
              <a:rPr lang="en-US" sz="2000" dirty="0" smtClean="0">
                <a:latin typeface="Arial Narrow" pitchFamily="34" charset="0"/>
              </a:rPr>
            </a:br>
            <a:r>
              <a:rPr lang="en-US" sz="1600" i="1" dirty="0" smtClean="0">
                <a:solidFill>
                  <a:srgbClr val="006699"/>
                </a:solidFill>
                <a:latin typeface="Verdana" pitchFamily="34" charset="0"/>
              </a:rPr>
              <a:t/>
            </a:r>
            <a:br>
              <a:rPr lang="en-US" sz="1600" i="1" dirty="0" smtClean="0">
                <a:solidFill>
                  <a:srgbClr val="006699"/>
                </a:solidFill>
                <a:latin typeface="Verdana" pitchFamily="34" charset="0"/>
              </a:rPr>
            </a:br>
            <a:r>
              <a:rPr lang="en-US" sz="1400" i="1" dirty="0" smtClean="0">
                <a:solidFill>
                  <a:srgbClr val="006699"/>
                </a:solidFill>
                <a:latin typeface="Verdana" pitchFamily="34" charset="0"/>
              </a:rPr>
              <a:t/>
            </a:r>
            <a:br>
              <a:rPr lang="en-US" sz="1400" i="1" dirty="0" smtClean="0">
                <a:solidFill>
                  <a:srgbClr val="006699"/>
                </a:solidFill>
                <a:latin typeface="Verdana" pitchFamily="34" charset="0"/>
              </a:rPr>
            </a:br>
            <a:r>
              <a:rPr lang="en-US" sz="1900" dirty="0" smtClean="0">
                <a:latin typeface="Arial Narrow" pitchFamily="34" charset="0"/>
              </a:rPr>
              <a:t/>
            </a:r>
            <a:br>
              <a:rPr lang="en-US" sz="1900" dirty="0" smtClean="0">
                <a:latin typeface="Arial Narrow" pitchFamily="34" charset="0"/>
              </a:rPr>
            </a:br>
            <a:endParaRPr lang="en-US" sz="2000" dirty="0" smtClean="0">
              <a:latin typeface="Arial Narrow"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pPr>
              <a:defRPr/>
            </a:pPr>
            <a:fld id="{5F6F8BD6-05CE-421E-BAFC-EEF71E69B466}" type="slidenum">
              <a:rPr lang="en-US" smtClean="0"/>
              <a:pPr>
                <a:defRPr/>
              </a:pPr>
              <a:t>3</a:t>
            </a:fld>
            <a:endParaRPr lang="en-US"/>
          </a:p>
        </p:txBody>
      </p:sp>
      <p:pic>
        <p:nvPicPr>
          <p:cNvPr id="5" name="Picture 1" descr="GEONETCast_Footprin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0231" y="2969052"/>
            <a:ext cx="5753100" cy="3562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266893"/>
            <a:ext cx="5029200" cy="1268709"/>
          </a:xfrm>
          <a:prstGeom prst="rect">
            <a:avLst/>
          </a:prstGeom>
        </p:spPr>
      </p:pic>
      <p:pic>
        <p:nvPicPr>
          <p:cNvPr id="7" name="Picture 8" descr="geo_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533400"/>
            <a:ext cx="3124200" cy="943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955431" y="1726084"/>
            <a:ext cx="7404591" cy="1200329"/>
          </a:xfrm>
          <a:prstGeom prst="rect">
            <a:avLst/>
          </a:prstGeom>
          <a:noFill/>
        </p:spPr>
        <p:txBody>
          <a:bodyPr wrap="none" rtlCol="0">
            <a:spAutoFit/>
          </a:bodyPr>
          <a:lstStyle/>
          <a:p>
            <a:r>
              <a:rPr lang="en-US" dirty="0" smtClean="0">
                <a:solidFill>
                  <a:srgbClr val="000099"/>
                </a:solidFill>
                <a:latin typeface="Tahoma" pitchFamily="34" charset="0"/>
                <a:ea typeface="Tahoma" pitchFamily="34" charset="0"/>
                <a:cs typeface="Tahoma" pitchFamily="34" charset="0"/>
              </a:rPr>
              <a:t>- </a:t>
            </a:r>
            <a:r>
              <a:rPr lang="en-US" dirty="0" smtClean="0">
                <a:solidFill>
                  <a:schemeClr val="tx2">
                    <a:lumMod val="85000"/>
                    <a:lumOff val="15000"/>
                  </a:schemeClr>
                </a:solidFill>
                <a:latin typeface="Tahoma" pitchFamily="34" charset="0"/>
                <a:ea typeface="Tahoma" pitchFamily="34" charset="0"/>
                <a:cs typeface="Tahoma" pitchFamily="34" charset="0"/>
              </a:rPr>
              <a:t>GEONETCast is the global data dissemination system of GEO</a:t>
            </a:r>
          </a:p>
          <a:p>
            <a:r>
              <a:rPr lang="en-US" dirty="0" smtClean="0">
                <a:solidFill>
                  <a:schemeClr val="tx2">
                    <a:lumMod val="85000"/>
                    <a:lumOff val="15000"/>
                  </a:schemeClr>
                </a:solidFill>
                <a:latin typeface="Tahoma" pitchFamily="34" charset="0"/>
                <a:ea typeface="Tahoma" pitchFamily="34" charset="0"/>
                <a:cs typeface="Tahoma" pitchFamily="34" charset="0"/>
              </a:rPr>
              <a:t>- It provides </a:t>
            </a:r>
            <a:r>
              <a:rPr lang="en-US" dirty="0">
                <a:solidFill>
                  <a:schemeClr val="tx2">
                    <a:lumMod val="85000"/>
                    <a:lumOff val="15000"/>
                  </a:schemeClr>
                </a:solidFill>
                <a:latin typeface="Tahoma" pitchFamily="34" charset="0"/>
                <a:ea typeface="Tahoma" pitchFamily="34" charset="0"/>
                <a:cs typeface="Tahoma" pitchFamily="34" charset="0"/>
              </a:rPr>
              <a:t>free near real-time environmental and Earth </a:t>
            </a:r>
            <a:endParaRPr lang="en-US" dirty="0" smtClean="0">
              <a:solidFill>
                <a:schemeClr val="tx2">
                  <a:lumMod val="85000"/>
                  <a:lumOff val="15000"/>
                </a:schemeClr>
              </a:solidFill>
              <a:latin typeface="Tahoma" pitchFamily="34" charset="0"/>
              <a:ea typeface="Tahoma" pitchFamily="34" charset="0"/>
              <a:cs typeface="Tahoma" pitchFamily="34" charset="0"/>
            </a:endParaRPr>
          </a:p>
          <a:p>
            <a:r>
              <a:rPr lang="en-US" dirty="0" smtClean="0">
                <a:solidFill>
                  <a:schemeClr val="tx2">
                    <a:lumMod val="85000"/>
                    <a:lumOff val="15000"/>
                  </a:schemeClr>
                </a:solidFill>
                <a:latin typeface="Tahoma" pitchFamily="34" charset="0"/>
                <a:ea typeface="Tahoma" pitchFamily="34" charset="0"/>
                <a:cs typeface="Tahoma" pitchFamily="34" charset="0"/>
              </a:rPr>
              <a:t>observation </a:t>
            </a:r>
            <a:r>
              <a:rPr lang="en-US" dirty="0">
                <a:solidFill>
                  <a:schemeClr val="tx2">
                    <a:lumMod val="85000"/>
                    <a:lumOff val="15000"/>
                  </a:schemeClr>
                </a:solidFill>
                <a:latin typeface="Tahoma" pitchFamily="34" charset="0"/>
                <a:ea typeface="Tahoma" pitchFamily="34" charset="0"/>
                <a:cs typeface="Tahoma" pitchFamily="34" charset="0"/>
              </a:rPr>
              <a:t>data and derived products to a worldwide user community </a:t>
            </a:r>
            <a:endParaRPr lang="en-US" dirty="0" smtClean="0">
              <a:solidFill>
                <a:schemeClr val="tx2">
                  <a:lumMod val="85000"/>
                  <a:lumOff val="15000"/>
                </a:schemeClr>
              </a:solidFill>
              <a:latin typeface="Tahoma" pitchFamily="34" charset="0"/>
              <a:ea typeface="Tahoma" pitchFamily="34" charset="0"/>
              <a:cs typeface="Tahoma" pitchFamily="34" charset="0"/>
            </a:endParaRPr>
          </a:p>
          <a:p>
            <a:r>
              <a:rPr lang="en-US" dirty="0" smtClean="0">
                <a:solidFill>
                  <a:schemeClr val="tx2">
                    <a:lumMod val="85000"/>
                    <a:lumOff val="15000"/>
                  </a:schemeClr>
                </a:solidFill>
                <a:latin typeface="Tahoma" pitchFamily="34" charset="0"/>
                <a:ea typeface="Tahoma" pitchFamily="34" charset="0"/>
                <a:cs typeface="Tahoma" pitchFamily="34" charset="0"/>
              </a:rPr>
              <a:t>using </a:t>
            </a:r>
            <a:r>
              <a:rPr lang="en-US" dirty="0">
                <a:solidFill>
                  <a:schemeClr val="tx2">
                    <a:lumMod val="85000"/>
                    <a:lumOff val="15000"/>
                  </a:schemeClr>
                </a:solidFill>
                <a:latin typeface="Tahoma" pitchFamily="34" charset="0"/>
                <a:ea typeface="Tahoma" pitchFamily="34" charset="0"/>
                <a:cs typeface="Tahoma" pitchFamily="34" charset="0"/>
              </a:rPr>
              <a:t>a telecommunication satellite based data distribution </a:t>
            </a:r>
            <a:r>
              <a:rPr lang="en-US" dirty="0" smtClean="0">
                <a:solidFill>
                  <a:schemeClr val="tx2">
                    <a:lumMod val="85000"/>
                    <a:lumOff val="15000"/>
                  </a:schemeClr>
                </a:solidFill>
                <a:latin typeface="Tahoma" pitchFamily="34" charset="0"/>
                <a:ea typeface="Tahoma" pitchFamily="34" charset="0"/>
                <a:cs typeface="Tahoma" pitchFamily="34" charset="0"/>
              </a:rPr>
              <a:t>system</a:t>
            </a:r>
            <a:endParaRPr lang="en-US" dirty="0">
              <a:solidFill>
                <a:schemeClr val="tx2">
                  <a:lumMod val="85000"/>
                  <a:lumOff val="15000"/>
                </a:schemeClr>
              </a:solidFill>
              <a:latin typeface="Tahoma" pitchFamily="34" charset="0"/>
              <a:ea typeface="Tahoma" pitchFamily="34" charset="0"/>
              <a:cs typeface="Tahoma" pitchFamily="34" charset="0"/>
            </a:endParaRPr>
          </a:p>
        </p:txBody>
      </p:sp>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78687" y="3376613"/>
            <a:ext cx="1865313" cy="3481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7486" y="4616636"/>
            <a:ext cx="1300134" cy="1144853"/>
          </a:xfrm>
          <a:prstGeom prst="rect">
            <a:avLst/>
          </a:prstGeom>
        </p:spPr>
      </p:pic>
      <p:sp>
        <p:nvSpPr>
          <p:cNvPr id="3" name="TextBox 2"/>
          <p:cNvSpPr txBox="1"/>
          <p:nvPr/>
        </p:nvSpPr>
        <p:spPr>
          <a:xfrm>
            <a:off x="381000" y="4072097"/>
            <a:ext cx="1938825" cy="523220"/>
          </a:xfrm>
          <a:prstGeom prst="rect">
            <a:avLst/>
          </a:prstGeom>
          <a:noFill/>
        </p:spPr>
        <p:txBody>
          <a:bodyPr wrap="square" rtlCol="0">
            <a:spAutoFit/>
          </a:bodyPr>
          <a:lstStyle/>
          <a:p>
            <a:r>
              <a:rPr lang="en-US" sz="1400" dirty="0" smtClean="0"/>
              <a:t>Lead agency</a:t>
            </a:r>
          </a:p>
          <a:p>
            <a:r>
              <a:rPr lang="en-US" sz="1400" dirty="0" smtClean="0"/>
              <a:t>www.eumetsat.int</a:t>
            </a:r>
            <a:endParaRPr lang="en-US" sz="1400" dirty="0"/>
          </a:p>
        </p:txBody>
      </p:sp>
    </p:spTree>
    <p:extLst>
      <p:ext uri="{BB962C8B-B14F-4D97-AF65-F5344CB8AC3E}">
        <p14:creationId xmlns:p14="http://schemas.microsoft.com/office/powerpoint/2010/main" val="5117735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0898" y="5006848"/>
            <a:ext cx="3186702" cy="954107"/>
          </a:xfrm>
          <a:prstGeom prst="rect">
            <a:avLst/>
          </a:prstGeom>
          <a:noFill/>
        </p:spPr>
        <p:txBody>
          <a:bodyPr wrap="square" rtlCol="0">
            <a:spAutoFit/>
          </a:bodyPr>
          <a:lstStyle/>
          <a:p>
            <a:r>
              <a:rPr lang="en-US" sz="1400" dirty="0"/>
              <a:t>T</a:t>
            </a:r>
            <a:r>
              <a:rPr lang="en-US" sz="1400" dirty="0" smtClean="0"/>
              <a:t>emporary setups at: </a:t>
            </a:r>
          </a:p>
          <a:p>
            <a:r>
              <a:rPr lang="en-US" sz="1400" dirty="0" err="1" smtClean="0"/>
              <a:t>AfricaGis</a:t>
            </a:r>
            <a:r>
              <a:rPr lang="en-US" sz="1400" dirty="0" smtClean="0"/>
              <a:t> Conf. 2009, Kampala</a:t>
            </a:r>
          </a:p>
          <a:p>
            <a:r>
              <a:rPr lang="en-US" sz="1400" dirty="0" err="1" smtClean="0"/>
              <a:t>UTwente</a:t>
            </a:r>
            <a:r>
              <a:rPr lang="en-US" sz="1400" dirty="0" smtClean="0"/>
              <a:t>, Open days Sep, 2012</a:t>
            </a:r>
          </a:p>
          <a:p>
            <a:r>
              <a:rPr lang="en-US" sz="1400" dirty="0" smtClean="0"/>
              <a:t>(schoolchildren take a look)</a:t>
            </a:r>
            <a:endParaRPr lang="en-US" sz="1400" dirty="0"/>
          </a:p>
        </p:txBody>
      </p:sp>
      <p:pic>
        <p:nvPicPr>
          <p:cNvPr id="3" name="Picture 4" descr="http://www.eumetsat.int/groups/ops/documents/image/satellite_dish_common.jp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7046118" y="893804"/>
            <a:ext cx="1587863" cy="1543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http://www.eumetsat.int/groups/ops/documents/image/desktop_computer_common.jpg"/>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3908456" y="1600200"/>
            <a:ext cx="2690782" cy="1674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http://www.eumetsat.int/groups/ops/documents/image/pci_card_dvb_common.jpg"/>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6538958" y="2317705"/>
            <a:ext cx="1301092" cy="882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http://www.eumetsat.int/groups/ops/documents/image/computer_cdrom_disc_common.jpg"/>
          <p:cNvPicPr>
            <a:picLocks noChangeAspect="1" noChangeArrowheads="1"/>
          </p:cNvPicPr>
          <p:nvPr/>
        </p:nvPicPr>
        <p:blipFill>
          <a:blip r:embed="rId8" r:link="rId9">
            <a:extLst>
              <a:ext uri="{28A0092B-C50C-407E-A947-70E740481C1C}">
                <a14:useLocalDpi xmlns:a14="http://schemas.microsoft.com/office/drawing/2010/main" val="0"/>
              </a:ext>
            </a:extLst>
          </a:blip>
          <a:srcRect/>
          <a:stretch>
            <a:fillRect/>
          </a:stretch>
        </p:blipFill>
        <p:spPr bwMode="auto">
          <a:xfrm>
            <a:off x="4258070" y="3059785"/>
            <a:ext cx="1978025" cy="149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http://www.eumetsat.int/groups/ops/documents/image/eku_usb_stick.jpg"/>
          <p:cNvPicPr>
            <a:picLocks noChangeAspect="1" noChangeArrowheads="1"/>
          </p:cNvPicPr>
          <p:nvPr/>
        </p:nvPicPr>
        <p:blipFill>
          <a:blip r:embed="rId10" r:link="rId11">
            <a:extLst>
              <a:ext uri="{28A0092B-C50C-407E-A947-70E740481C1C}">
                <a14:useLocalDpi xmlns:a14="http://schemas.microsoft.com/office/drawing/2010/main" val="0"/>
              </a:ext>
            </a:extLst>
          </a:blip>
          <a:srcRect/>
          <a:stretch>
            <a:fillRect/>
          </a:stretch>
        </p:blipFill>
        <p:spPr bwMode="auto">
          <a:xfrm>
            <a:off x="6294825" y="3126342"/>
            <a:ext cx="894679" cy="55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7" descr="IMG_4056"/>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295400" y="3200400"/>
            <a:ext cx="2362200" cy="1771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8" descr="IMG_4059"/>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09706" y="1763791"/>
            <a:ext cx="2322215" cy="1741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9"/>
          <p:cNvSpPr>
            <a:spLocks noGrp="1"/>
          </p:cNvSpPr>
          <p:nvPr>
            <p:ph type="body" sz="quarter" idx="13"/>
          </p:nvPr>
        </p:nvSpPr>
        <p:spPr>
          <a:xfrm>
            <a:off x="914400" y="457200"/>
            <a:ext cx="7902601" cy="732985"/>
          </a:xfrm>
        </p:spPr>
        <p:txBody>
          <a:bodyPr/>
          <a:lstStyle/>
          <a:p>
            <a:r>
              <a:rPr lang="en-US" b="0" dirty="0" err="1" smtClean="0">
                <a:solidFill>
                  <a:schemeClr val="tx2">
                    <a:lumMod val="85000"/>
                    <a:lumOff val="15000"/>
                  </a:schemeClr>
                </a:solidFill>
                <a:latin typeface="Tahoma" panose="020B0604030504040204" pitchFamily="34" charset="0"/>
                <a:ea typeface="Tahoma" panose="020B0604030504040204" pitchFamily="34" charset="0"/>
                <a:cs typeface="Tahoma" panose="020B0604030504040204" pitchFamily="34" charset="0"/>
              </a:rPr>
              <a:t>Geonetcast</a:t>
            </a:r>
            <a:r>
              <a:rPr lang="en-US" b="0" dirty="0" smtClean="0">
                <a:solidFill>
                  <a:schemeClr val="tx2">
                    <a:lumMod val="85000"/>
                    <a:lumOff val="15000"/>
                  </a:schemeClr>
                </a:solidFill>
                <a:latin typeface="Tahoma" panose="020B0604030504040204" pitchFamily="34" charset="0"/>
                <a:ea typeface="Tahoma" panose="020B0604030504040204" pitchFamily="34" charset="0"/>
                <a:cs typeface="Tahoma" panose="020B0604030504040204" pitchFamily="34" charset="0"/>
              </a:rPr>
              <a:t> data receiving infrastructure: </a:t>
            </a:r>
          </a:p>
          <a:p>
            <a:r>
              <a:rPr lang="en-US" sz="2400" b="0" dirty="0" smtClean="0">
                <a:solidFill>
                  <a:schemeClr val="tx2">
                    <a:lumMod val="85000"/>
                    <a:lumOff val="15000"/>
                  </a:schemeClr>
                </a:solidFill>
                <a:latin typeface="Tahoma" panose="020B0604030504040204" pitchFamily="34" charset="0"/>
                <a:ea typeface="Tahoma" panose="020B0604030504040204" pitchFamily="34" charset="0"/>
                <a:cs typeface="Tahoma" panose="020B0604030504040204" pitchFamily="34" charset="0"/>
              </a:rPr>
              <a:t>hardware components </a:t>
            </a:r>
            <a:r>
              <a:rPr lang="en-US" sz="1800" b="0" dirty="0" smtClean="0">
                <a:solidFill>
                  <a:schemeClr val="tx2">
                    <a:lumMod val="85000"/>
                    <a:lumOff val="15000"/>
                  </a:schemeClr>
                </a:solidFill>
                <a:latin typeface="Tahoma" panose="020B0604030504040204" pitchFamily="34" charset="0"/>
                <a:ea typeface="Tahoma" panose="020B0604030504040204" pitchFamily="34" charset="0"/>
                <a:cs typeface="Tahoma" panose="020B0604030504040204" pitchFamily="34" charset="0"/>
              </a:rPr>
              <a:t>(5 pieces)</a:t>
            </a:r>
            <a:endParaRPr lang="en-US" sz="2000" b="0" dirty="0">
              <a:solidFill>
                <a:schemeClr val="tx2">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 Placeholder 10"/>
          <p:cNvSpPr>
            <a:spLocks noGrp="1"/>
          </p:cNvSpPr>
          <p:nvPr>
            <p:ph type="body" sz="quarter" idx="14"/>
          </p:nvPr>
        </p:nvSpPr>
        <p:spPr>
          <a:xfrm>
            <a:off x="906825" y="1199583"/>
            <a:ext cx="7775393" cy="285750"/>
          </a:xfrm>
        </p:spPr>
        <p:txBody>
          <a:bodyPr/>
          <a:lstStyle/>
          <a:p>
            <a:r>
              <a:rPr lang="en-US" sz="1600" dirty="0" smtClean="0"/>
              <a:t>From Low cost to high tech systems</a:t>
            </a:r>
            <a:endParaRPr lang="en-US" sz="1600" dirty="0"/>
          </a:p>
        </p:txBody>
      </p:sp>
      <p:pic>
        <p:nvPicPr>
          <p:cNvPr id="12" name="Picture 9" descr="IMG_0714"/>
          <p:cNvPicPr>
            <a:picLocks noChangeAspect="1" noChangeArrowheads="1"/>
          </p:cNvPicPr>
          <p:nvPr/>
        </p:nvPicPr>
        <p:blipFill>
          <a:blip r:embed="rId14" cstate="print">
            <a:extLst>
              <a:ext uri="{28A0092B-C50C-407E-A947-70E740481C1C}">
                <a14:useLocalDpi xmlns:a14="http://schemas.microsoft.com/office/drawing/2010/main" val="0"/>
              </a:ext>
            </a:extLst>
          </a:blip>
          <a:srcRect b="23677"/>
          <a:stretch>
            <a:fillRect/>
          </a:stretch>
        </p:blipFill>
        <p:spPr bwMode="auto">
          <a:xfrm>
            <a:off x="3622431" y="4579755"/>
            <a:ext cx="2874169" cy="1645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IMG_0720"/>
          <p:cNvPicPr>
            <a:picLocks noChangeAspect="1" noChangeArrowheads="1"/>
          </p:cNvPicPr>
          <p:nvPr/>
        </p:nvPicPr>
        <p:blipFill>
          <a:blip r:embed="rId15" cstate="print">
            <a:extLst>
              <a:ext uri="{28A0092B-C50C-407E-A947-70E740481C1C}">
                <a14:useLocalDpi xmlns:a14="http://schemas.microsoft.com/office/drawing/2010/main" val="0"/>
              </a:ext>
            </a:extLst>
          </a:blip>
          <a:srcRect l="9773" t="1794"/>
          <a:stretch>
            <a:fillRect/>
          </a:stretch>
        </p:blipFill>
        <p:spPr bwMode="auto">
          <a:xfrm>
            <a:off x="6343562" y="4971794"/>
            <a:ext cx="2038418" cy="1663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Oval 13"/>
          <p:cNvSpPr/>
          <p:nvPr/>
        </p:nvSpPr>
        <p:spPr>
          <a:xfrm>
            <a:off x="5216700" y="5594730"/>
            <a:ext cx="765953" cy="6623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7189504" y="3274847"/>
            <a:ext cx="1736373" cy="1477328"/>
          </a:xfrm>
          <a:prstGeom prst="rect">
            <a:avLst/>
          </a:prstGeom>
          <a:noFill/>
        </p:spPr>
        <p:txBody>
          <a:bodyPr wrap="none" rtlCol="0">
            <a:spAutoFit/>
          </a:bodyPr>
          <a:lstStyle/>
          <a:p>
            <a:r>
              <a:rPr lang="en-US" dirty="0" smtClean="0">
                <a:solidFill>
                  <a:schemeClr val="tx2">
                    <a:lumMod val="85000"/>
                    <a:lumOff val="15000"/>
                  </a:schemeClr>
                </a:solidFill>
                <a:latin typeface="Tahoma" pitchFamily="34" charset="0"/>
                <a:ea typeface="Tahoma" pitchFamily="34" charset="0"/>
                <a:cs typeface="Tahoma" pitchFamily="34" charset="0"/>
              </a:rPr>
              <a:t>Dish antenna</a:t>
            </a:r>
          </a:p>
          <a:p>
            <a:r>
              <a:rPr lang="en-US" dirty="0" smtClean="0">
                <a:solidFill>
                  <a:schemeClr val="tx2">
                    <a:lumMod val="85000"/>
                    <a:lumOff val="15000"/>
                  </a:schemeClr>
                </a:solidFill>
                <a:latin typeface="Tahoma" pitchFamily="34" charset="0"/>
                <a:ea typeface="Tahoma" pitchFamily="34" charset="0"/>
                <a:cs typeface="Tahoma" pitchFamily="34" charset="0"/>
              </a:rPr>
              <a:t>PC (or 2)</a:t>
            </a:r>
          </a:p>
          <a:p>
            <a:r>
              <a:rPr lang="en-US" dirty="0" smtClean="0">
                <a:solidFill>
                  <a:schemeClr val="tx2">
                    <a:lumMod val="85000"/>
                    <a:lumOff val="15000"/>
                  </a:schemeClr>
                </a:solidFill>
                <a:latin typeface="Tahoma" pitchFamily="34" charset="0"/>
                <a:ea typeface="Tahoma" pitchFamily="34" charset="0"/>
                <a:cs typeface="Tahoma" pitchFamily="34" charset="0"/>
              </a:rPr>
              <a:t>DVB-S i/o card</a:t>
            </a:r>
          </a:p>
          <a:p>
            <a:r>
              <a:rPr lang="en-US" dirty="0" smtClean="0">
                <a:solidFill>
                  <a:schemeClr val="tx2">
                    <a:lumMod val="85000"/>
                    <a:lumOff val="15000"/>
                  </a:schemeClr>
                </a:solidFill>
                <a:latin typeface="Tahoma" pitchFamily="34" charset="0"/>
                <a:ea typeface="Tahoma" pitchFamily="34" charset="0"/>
                <a:cs typeface="Tahoma" pitchFamily="34" charset="0"/>
              </a:rPr>
              <a:t>Data storage</a:t>
            </a:r>
          </a:p>
          <a:p>
            <a:r>
              <a:rPr lang="en-US" dirty="0" smtClean="0">
                <a:solidFill>
                  <a:schemeClr val="tx2">
                    <a:lumMod val="85000"/>
                    <a:lumOff val="15000"/>
                  </a:schemeClr>
                </a:solidFill>
                <a:latin typeface="Tahoma" pitchFamily="34" charset="0"/>
                <a:ea typeface="Tahoma" pitchFamily="34" charset="0"/>
                <a:cs typeface="Tahoma" pitchFamily="34" charset="0"/>
              </a:rPr>
              <a:t>USB key</a:t>
            </a:r>
            <a:endParaRPr lang="en-US" dirty="0">
              <a:solidFill>
                <a:schemeClr val="tx2">
                  <a:lumMod val="85000"/>
                  <a:lumOff val="15000"/>
                </a:schemeClr>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6974528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222616" y="152400"/>
            <a:ext cx="8921384" cy="868363"/>
          </a:xfrm>
        </p:spPr>
        <p:txBody>
          <a:bodyPr/>
          <a:lstStyle/>
          <a:p>
            <a:r>
              <a:rPr lang="en-US" sz="2800" b="0" dirty="0">
                <a:latin typeface="Tahoma" pitchFamily="34" charset="0"/>
              </a:rPr>
              <a:t> </a:t>
            </a:r>
            <a:r>
              <a:rPr lang="en-US" sz="2800" b="0" dirty="0">
                <a:solidFill>
                  <a:schemeClr val="tx2">
                    <a:lumMod val="85000"/>
                    <a:lumOff val="15000"/>
                  </a:schemeClr>
                </a:solidFill>
                <a:latin typeface="Tahoma" pitchFamily="34" charset="0"/>
              </a:rPr>
              <a:t>GEONETCast data reception over Europe &amp; North  </a:t>
            </a:r>
            <a:br>
              <a:rPr lang="en-US" sz="2800" b="0" dirty="0">
                <a:solidFill>
                  <a:schemeClr val="tx2">
                    <a:lumMod val="85000"/>
                    <a:lumOff val="15000"/>
                  </a:schemeClr>
                </a:solidFill>
                <a:latin typeface="Tahoma" pitchFamily="34" charset="0"/>
              </a:rPr>
            </a:br>
            <a:r>
              <a:rPr lang="en-US" sz="2800" b="0" dirty="0">
                <a:solidFill>
                  <a:schemeClr val="tx2">
                    <a:lumMod val="85000"/>
                    <a:lumOff val="15000"/>
                  </a:schemeClr>
                </a:solidFill>
                <a:latin typeface="Tahoma" pitchFamily="34" charset="0"/>
              </a:rPr>
              <a:t> Africa:-&gt; </a:t>
            </a:r>
            <a:r>
              <a:rPr lang="en-US" sz="2800" b="0" dirty="0" smtClean="0">
                <a:solidFill>
                  <a:schemeClr val="tx2">
                    <a:lumMod val="85000"/>
                    <a:lumOff val="15000"/>
                  </a:schemeClr>
                </a:solidFill>
                <a:latin typeface="Tahoma" pitchFamily="34" charset="0"/>
              </a:rPr>
              <a:t>EUTELSAT DTV satellites (example ITC)</a:t>
            </a:r>
            <a:endParaRPr lang="en-GB" sz="2800" b="0" dirty="0">
              <a:solidFill>
                <a:schemeClr val="tx2">
                  <a:lumMod val="85000"/>
                  <a:lumOff val="15000"/>
                </a:schemeClr>
              </a:solidFill>
              <a:latin typeface="Tahoma" pitchFamily="34" charset="0"/>
            </a:endParaRPr>
          </a:p>
        </p:txBody>
      </p:sp>
      <p:sp>
        <p:nvSpPr>
          <p:cNvPr id="23555" name="Rectangle 3"/>
          <p:cNvSpPr>
            <a:spLocks noGrp="1" noChangeArrowheads="1"/>
          </p:cNvSpPr>
          <p:nvPr>
            <p:ph type="body" idx="1"/>
          </p:nvPr>
        </p:nvSpPr>
        <p:spPr>
          <a:xfrm>
            <a:off x="228600" y="1143000"/>
            <a:ext cx="5029200" cy="4648200"/>
          </a:xfrm>
        </p:spPr>
        <p:txBody>
          <a:bodyPr/>
          <a:lstStyle/>
          <a:p>
            <a:pPr>
              <a:lnSpc>
                <a:spcPct val="100000"/>
              </a:lnSpc>
            </a:pPr>
            <a:r>
              <a:rPr lang="en-GB" sz="1600" dirty="0" smtClean="0">
                <a:latin typeface="Tahoma" pitchFamily="34" charset="0"/>
                <a:cs typeface="Tahoma" pitchFamily="34" charset="0"/>
              </a:rPr>
              <a:t>EUMETCast </a:t>
            </a:r>
            <a:r>
              <a:rPr lang="en-GB" sz="1600" dirty="0">
                <a:latin typeface="Tahoma" pitchFamily="34" charset="0"/>
                <a:cs typeface="Tahoma" pitchFamily="34" charset="0"/>
              </a:rPr>
              <a:t>license (Science - Education)</a:t>
            </a:r>
          </a:p>
          <a:p>
            <a:pPr>
              <a:lnSpc>
                <a:spcPct val="100000"/>
              </a:lnSpc>
            </a:pPr>
            <a:r>
              <a:rPr lang="en-GB" sz="1600" dirty="0" smtClean="0">
                <a:latin typeface="Tahoma" pitchFamily="34" charset="0"/>
                <a:cs typeface="Tahoma" pitchFamily="34" charset="0"/>
              </a:rPr>
              <a:t>EUTELSAT 10A </a:t>
            </a:r>
            <a:r>
              <a:rPr lang="en-GB" sz="1600" dirty="0">
                <a:latin typeface="Tahoma" pitchFamily="34" charset="0"/>
                <a:cs typeface="Tahoma" pitchFamily="34" charset="0"/>
              </a:rPr>
              <a:t>Ku </a:t>
            </a:r>
            <a:r>
              <a:rPr lang="en-GB" sz="1600" dirty="0" smtClean="0">
                <a:latin typeface="Tahoma" pitchFamily="34" charset="0"/>
                <a:cs typeface="Tahoma" pitchFamily="34" charset="0"/>
              </a:rPr>
              <a:t>band &amp; C-band (Africa system)</a:t>
            </a:r>
            <a:endParaRPr lang="en-GB" sz="1600" dirty="0">
              <a:latin typeface="Tahoma" pitchFamily="34" charset="0"/>
              <a:cs typeface="Tahoma" pitchFamily="34" charset="0"/>
            </a:endParaRPr>
          </a:p>
          <a:p>
            <a:pPr>
              <a:lnSpc>
                <a:spcPct val="100000"/>
              </a:lnSpc>
            </a:pPr>
            <a:r>
              <a:rPr lang="en-GB" sz="1600" dirty="0">
                <a:latin typeface="Tahoma" pitchFamily="34" charset="0"/>
                <a:cs typeface="Tahoma" pitchFamily="34" charset="0"/>
              </a:rPr>
              <a:t>88 cm satellite dish </a:t>
            </a:r>
            <a:r>
              <a:rPr lang="en-GB" sz="1600" dirty="0" smtClean="0">
                <a:latin typeface="Tahoma" pitchFamily="34" charset="0"/>
                <a:cs typeface="Tahoma" pitchFamily="34" charset="0"/>
              </a:rPr>
              <a:t>(DTV for Europe reception)</a:t>
            </a:r>
            <a:endParaRPr lang="en-GB" sz="1600" dirty="0">
              <a:latin typeface="Tahoma" pitchFamily="34" charset="0"/>
              <a:cs typeface="Tahoma" pitchFamily="34" charset="0"/>
            </a:endParaRPr>
          </a:p>
          <a:p>
            <a:pPr>
              <a:lnSpc>
                <a:spcPct val="100000"/>
              </a:lnSpc>
            </a:pPr>
            <a:r>
              <a:rPr lang="en-GB" sz="1600" dirty="0">
                <a:latin typeface="Tahoma" pitchFamily="34" charset="0"/>
                <a:cs typeface="Tahoma" pitchFamily="34" charset="0"/>
              </a:rPr>
              <a:t>Low cost</a:t>
            </a:r>
          </a:p>
          <a:p>
            <a:pPr>
              <a:lnSpc>
                <a:spcPct val="100000"/>
              </a:lnSpc>
            </a:pPr>
            <a:r>
              <a:rPr lang="en-GB" sz="1600" dirty="0">
                <a:latin typeface="Tahoma" pitchFamily="34" charset="0"/>
                <a:cs typeface="Tahoma" pitchFamily="34" charset="0"/>
              </a:rPr>
              <a:t>Global near real time data reception</a:t>
            </a:r>
          </a:p>
          <a:p>
            <a:endParaRPr lang="en-GB" sz="2400" dirty="0"/>
          </a:p>
        </p:txBody>
      </p:sp>
      <p:sp>
        <p:nvSpPr>
          <p:cNvPr id="23556"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spAutoFit/>
          </a:bodyPr>
          <a:lstStyle/>
          <a:p>
            <a:endParaRPr lang="en-US"/>
          </a:p>
        </p:txBody>
      </p:sp>
      <p:pic>
        <p:nvPicPr>
          <p:cNvPr id="23557" name="Picture 5" descr="Hotbird6 footpri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0213" y="1384300"/>
            <a:ext cx="3429000" cy="2170113"/>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itc gebou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971800"/>
            <a:ext cx="4178123" cy="30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Line 7"/>
          <p:cNvSpPr>
            <a:spLocks noChangeShapeType="1"/>
          </p:cNvSpPr>
          <p:nvPr/>
        </p:nvSpPr>
        <p:spPr bwMode="auto">
          <a:xfrm flipH="1">
            <a:off x="2286000" y="3521075"/>
            <a:ext cx="2168525" cy="1050925"/>
          </a:xfrm>
          <a:prstGeom prst="line">
            <a:avLst/>
          </a:prstGeom>
          <a:noFill/>
          <a:ln w="508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23560" name="Picture 8" descr="106_0656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94199" y="2056300"/>
            <a:ext cx="1152053"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1" name="Text Box 9"/>
          <p:cNvSpPr txBox="1">
            <a:spLocks noChangeArrowheads="1"/>
          </p:cNvSpPr>
          <p:nvPr/>
        </p:nvSpPr>
        <p:spPr bwMode="auto">
          <a:xfrm>
            <a:off x="752475" y="6073775"/>
            <a:ext cx="21732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atin typeface="Tahoma" pitchFamily="34" charset="0"/>
              </a:rPr>
              <a:t>ITC Enschede, NL</a:t>
            </a:r>
          </a:p>
        </p:txBody>
      </p:sp>
      <p:pic>
        <p:nvPicPr>
          <p:cNvPr id="23562" name="Picture 10" descr="geonetcast_global_ti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4088" y="4479925"/>
            <a:ext cx="5649912" cy="2393950"/>
          </a:xfrm>
          <a:prstGeom prst="rect">
            <a:avLst/>
          </a:prstGeom>
          <a:noFill/>
          <a:extLst>
            <a:ext uri="{909E8E84-426E-40DD-AFC4-6F175D3DCCD1}">
              <a14:hiddenFill xmlns:a14="http://schemas.microsoft.com/office/drawing/2010/main">
                <a:solidFill>
                  <a:srgbClr val="FFFFFF"/>
                </a:solidFill>
              </a14:hiddenFill>
            </a:ext>
          </a:extLst>
        </p:spPr>
      </p:pic>
      <p:sp>
        <p:nvSpPr>
          <p:cNvPr id="23563" name="Text Box 11"/>
          <p:cNvSpPr txBox="1">
            <a:spLocks noChangeArrowheads="1"/>
          </p:cNvSpPr>
          <p:nvPr/>
        </p:nvSpPr>
        <p:spPr bwMode="auto">
          <a:xfrm>
            <a:off x="4347485" y="3821382"/>
            <a:ext cx="485575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latin typeface="Tahoma" pitchFamily="34" charset="0"/>
                <a:cs typeface="Tahoma" pitchFamily="34" charset="0"/>
              </a:rPr>
              <a:t>Global </a:t>
            </a:r>
            <a:r>
              <a:rPr lang="en-US" dirty="0" smtClean="0">
                <a:latin typeface="Tahoma" pitchFamily="34" charset="0"/>
                <a:cs typeface="Tahoma" pitchFamily="34" charset="0"/>
              </a:rPr>
              <a:t>NRT TIR </a:t>
            </a:r>
            <a:r>
              <a:rPr lang="en-US" dirty="0">
                <a:latin typeface="Tahoma" pitchFamily="34" charset="0"/>
                <a:cs typeface="Tahoma" pitchFamily="34" charset="0"/>
              </a:rPr>
              <a:t>composite from geostationary</a:t>
            </a:r>
          </a:p>
          <a:p>
            <a:r>
              <a:rPr lang="en-US" dirty="0">
                <a:latin typeface="Tahoma" pitchFamily="34" charset="0"/>
                <a:cs typeface="Tahoma" pitchFamily="34" charset="0"/>
              </a:rPr>
              <a:t>orbits: GOES W/E, </a:t>
            </a:r>
            <a:r>
              <a:rPr lang="en-US" dirty="0" smtClean="0">
                <a:latin typeface="Tahoma" pitchFamily="34" charset="0"/>
                <a:cs typeface="Tahoma" pitchFamily="34" charset="0"/>
              </a:rPr>
              <a:t>MSG, MET-7</a:t>
            </a:r>
            <a:r>
              <a:rPr lang="en-US" dirty="0">
                <a:latin typeface="Tahoma" pitchFamily="34" charset="0"/>
                <a:cs typeface="Tahoma" pitchFamily="34" charset="0"/>
              </a:rPr>
              <a:t>, </a:t>
            </a:r>
            <a:r>
              <a:rPr lang="en-US" dirty="0" smtClean="0">
                <a:latin typeface="Tahoma" pitchFamily="34" charset="0"/>
                <a:cs typeface="Tahoma" pitchFamily="34" charset="0"/>
              </a:rPr>
              <a:t>FY-2E/MTSAT</a:t>
            </a:r>
            <a:endParaRPr lang="en-US" dirty="0">
              <a:latin typeface="Tahoma" pitchFamily="34" charset="0"/>
              <a:cs typeface="Tahoma" pitchFamily="34" charset="0"/>
            </a:endParaRPr>
          </a:p>
        </p:txBody>
      </p:sp>
      <p:pic>
        <p:nvPicPr>
          <p:cNvPr id="12" name="Picture 1"/>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26610" y="1143000"/>
            <a:ext cx="1059791"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17879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Grp="1" noChangeArrowheads="1"/>
          </p:cNvSpPr>
          <p:nvPr>
            <p:ph type="body" idx="4294967295"/>
          </p:nvPr>
        </p:nvSpPr>
        <p:spPr>
          <a:xfrm>
            <a:off x="384175" y="1262063"/>
            <a:ext cx="7989888" cy="658812"/>
          </a:xfrm>
        </p:spPr>
        <p:txBody>
          <a:bodyPr/>
          <a:lstStyle/>
          <a:p>
            <a:r>
              <a:rPr lang="en-US" sz="2800" dirty="0" err="1"/>
              <a:t>GEONETCast</a:t>
            </a:r>
            <a:r>
              <a:rPr lang="en-US" sz="2800" dirty="0"/>
              <a:t> </a:t>
            </a:r>
            <a:r>
              <a:rPr lang="en-US" sz="2800" dirty="0" smtClean="0"/>
              <a:t>Africa &amp; Americas services</a:t>
            </a:r>
            <a:endParaRPr lang="en-US" sz="2800" dirty="0"/>
          </a:p>
        </p:txBody>
      </p:sp>
      <p:sp>
        <p:nvSpPr>
          <p:cNvPr id="25603" name="Rectangle 4"/>
          <p:cNvSpPr>
            <a:spLocks noGrp="1" noChangeArrowheads="1"/>
          </p:cNvSpPr>
          <p:nvPr>
            <p:ph type="title" idx="4294967295"/>
          </p:nvPr>
        </p:nvSpPr>
        <p:spPr>
          <a:xfrm>
            <a:off x="0" y="95250"/>
            <a:ext cx="9144000" cy="868363"/>
          </a:xfrm>
          <a:prstGeom prst="rect">
            <a:avLst/>
          </a:prstGeom>
        </p:spPr>
        <p:txBody>
          <a:bodyPr/>
          <a:lstStyle/>
          <a:p>
            <a:r>
              <a:rPr lang="en-US" sz="2800" b="0" dirty="0">
                <a:latin typeface="Tahoma" pitchFamily="34" charset="0"/>
                <a:cs typeface="Tahoma" pitchFamily="34" charset="0"/>
              </a:rPr>
              <a:t> </a:t>
            </a:r>
            <a:r>
              <a:rPr lang="en-US" sz="2800" b="0" dirty="0">
                <a:solidFill>
                  <a:schemeClr val="tx2">
                    <a:lumMod val="85000"/>
                    <a:lumOff val="15000"/>
                  </a:schemeClr>
                </a:solidFill>
                <a:latin typeface="Tahoma" pitchFamily="34" charset="0"/>
                <a:cs typeface="Tahoma" pitchFamily="34" charset="0"/>
              </a:rPr>
              <a:t>GEONETCast data reception in Africa and Latin America</a:t>
            </a:r>
            <a:br>
              <a:rPr lang="en-US" sz="2800" b="0" dirty="0">
                <a:solidFill>
                  <a:schemeClr val="tx2">
                    <a:lumMod val="85000"/>
                    <a:lumOff val="15000"/>
                  </a:schemeClr>
                </a:solidFill>
                <a:latin typeface="Tahoma" pitchFamily="34" charset="0"/>
                <a:cs typeface="Tahoma" pitchFamily="34" charset="0"/>
              </a:rPr>
            </a:br>
            <a:r>
              <a:rPr lang="en-US" sz="2800" b="0" dirty="0">
                <a:solidFill>
                  <a:schemeClr val="tx2">
                    <a:lumMod val="85000"/>
                    <a:lumOff val="15000"/>
                  </a:schemeClr>
                </a:solidFill>
                <a:latin typeface="Tahoma" pitchFamily="34" charset="0"/>
                <a:cs typeface="Tahoma" pitchFamily="34" charset="0"/>
              </a:rPr>
              <a:t>  using C-band dish </a:t>
            </a:r>
            <a:r>
              <a:rPr lang="en-US" sz="2800" b="0" dirty="0" smtClean="0">
                <a:solidFill>
                  <a:schemeClr val="tx2">
                    <a:lumMod val="85000"/>
                    <a:lumOff val="15000"/>
                  </a:schemeClr>
                </a:solidFill>
                <a:latin typeface="Tahoma" pitchFamily="34" charset="0"/>
                <a:cs typeface="Tahoma" pitchFamily="34" charset="0"/>
              </a:rPr>
              <a:t>antennas -&gt; research &amp; training</a:t>
            </a:r>
            <a:endParaRPr lang="en-US" sz="2800" b="0" dirty="0">
              <a:solidFill>
                <a:schemeClr val="tx2">
                  <a:lumMod val="85000"/>
                  <a:lumOff val="15000"/>
                </a:schemeClr>
              </a:solidFill>
              <a:latin typeface="Tahoma" pitchFamily="34" charset="0"/>
              <a:cs typeface="Tahoma" pitchFamily="34" charset="0"/>
            </a:endParaRPr>
          </a:p>
        </p:txBody>
      </p:sp>
      <p:pic>
        <p:nvPicPr>
          <p:cNvPr id="25604" name="Picture 5" descr="http://www.rig.org.uk/rigimages/Atlanticmsg2.jpg"/>
          <p:cNvPicPr>
            <a:picLocks noChangeAspect="1" noChangeArrowheads="1"/>
          </p:cNvPicPr>
          <p:nvPr/>
        </p:nvPicPr>
        <p:blipFill>
          <a:blip r:embed="rId2" r:link="rId3">
            <a:extLst>
              <a:ext uri="{28A0092B-C50C-407E-A947-70E740481C1C}">
                <a14:useLocalDpi xmlns:a14="http://schemas.microsoft.com/office/drawing/2010/main" val="0"/>
              </a:ext>
            </a:extLst>
          </a:blip>
          <a:srcRect r="1440" b="-6435"/>
          <a:stretch>
            <a:fillRect/>
          </a:stretch>
        </p:blipFill>
        <p:spPr bwMode="auto">
          <a:xfrm>
            <a:off x="438920" y="1723581"/>
            <a:ext cx="2555761" cy="2382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 Box 6"/>
          <p:cNvSpPr txBox="1">
            <a:spLocks noChangeArrowheads="1"/>
          </p:cNvSpPr>
          <p:nvPr/>
        </p:nvSpPr>
        <p:spPr bwMode="auto">
          <a:xfrm>
            <a:off x="384175" y="3906669"/>
            <a:ext cx="2879725"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r>
              <a:rPr lang="en-US" altLang="ja-JP" sz="1600" dirty="0" smtClean="0">
                <a:latin typeface="Tahoma" pitchFamily="34" charset="0"/>
                <a:ea typeface="MS Mincho" pitchFamily="49" charset="-128"/>
                <a:cs typeface="Tahoma" pitchFamily="34" charset="0"/>
              </a:rPr>
              <a:t>EUTELSAT 5 WEST  </a:t>
            </a:r>
            <a:r>
              <a:rPr lang="en-US" altLang="ja-JP" sz="1600" dirty="0">
                <a:latin typeface="Tahoma" pitchFamily="34" charset="0"/>
                <a:ea typeface="MS Mincho" pitchFamily="49" charset="-128"/>
                <a:cs typeface="Tahoma" pitchFamily="34" charset="0"/>
              </a:rPr>
              <a:t>C-band </a:t>
            </a:r>
            <a:endParaRPr lang="en-US" altLang="ja-JP" sz="1600" dirty="0" smtClean="0">
              <a:latin typeface="Tahoma" pitchFamily="34" charset="0"/>
              <a:ea typeface="MS Mincho" pitchFamily="49" charset="-128"/>
              <a:cs typeface="Tahoma" pitchFamily="34" charset="0"/>
            </a:endParaRPr>
          </a:p>
          <a:p>
            <a:r>
              <a:rPr lang="en-US" altLang="ja-JP" sz="1600" dirty="0" err="1" smtClean="0">
                <a:latin typeface="Tahoma" pitchFamily="34" charset="0"/>
                <a:ea typeface="MS Mincho" pitchFamily="49" charset="-128"/>
                <a:cs typeface="Tahoma" pitchFamily="34" charset="0"/>
              </a:rPr>
              <a:t>dBW</a:t>
            </a:r>
            <a:r>
              <a:rPr lang="en-US" altLang="ja-JP" sz="1600" dirty="0" smtClean="0">
                <a:latin typeface="Tahoma" pitchFamily="34" charset="0"/>
                <a:ea typeface="MS Mincho" pitchFamily="49" charset="-128"/>
                <a:cs typeface="Tahoma" pitchFamily="34" charset="0"/>
              </a:rPr>
              <a:t> </a:t>
            </a:r>
            <a:r>
              <a:rPr lang="en-US" altLang="ja-JP" sz="1600" dirty="0">
                <a:latin typeface="Tahoma" pitchFamily="34" charset="0"/>
                <a:ea typeface="MS Mincho" pitchFamily="49" charset="-128"/>
                <a:cs typeface="Tahoma" pitchFamily="34" charset="0"/>
              </a:rPr>
              <a:t>footprint</a:t>
            </a:r>
            <a:endParaRPr lang="en-US" sz="1600" dirty="0">
              <a:latin typeface="Tahoma" pitchFamily="34" charset="0"/>
              <a:ea typeface="MS Mincho" pitchFamily="49" charset="-128"/>
              <a:cs typeface="Tahoma" pitchFamily="34" charset="0"/>
            </a:endParaRPr>
          </a:p>
        </p:txBody>
      </p:sp>
      <p:pic>
        <p:nvPicPr>
          <p:cNvPr id="25606" name="Picture 7" descr="IMG_0383"/>
          <p:cNvPicPr>
            <a:picLocks noChangeAspect="1" noChangeArrowheads="1"/>
          </p:cNvPicPr>
          <p:nvPr/>
        </p:nvPicPr>
        <p:blipFill>
          <a:blip r:embed="rId4" cstate="print">
            <a:extLst>
              <a:ext uri="{28A0092B-C50C-407E-A947-70E740481C1C}">
                <a14:useLocalDpi xmlns:a14="http://schemas.microsoft.com/office/drawing/2010/main" val="0"/>
              </a:ext>
            </a:extLst>
          </a:blip>
          <a:srcRect b="-14941"/>
          <a:stretch>
            <a:fillRect/>
          </a:stretch>
        </p:blipFill>
        <p:spPr bwMode="auto">
          <a:xfrm>
            <a:off x="4318504" y="3449703"/>
            <a:ext cx="1278973" cy="1959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Text Box 8"/>
          <p:cNvSpPr txBox="1">
            <a:spLocks noChangeArrowheads="1"/>
          </p:cNvSpPr>
          <p:nvPr/>
        </p:nvSpPr>
        <p:spPr bwMode="auto">
          <a:xfrm>
            <a:off x="2856199" y="3055830"/>
            <a:ext cx="1447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r"/>
            <a:r>
              <a:rPr lang="en-US" altLang="ja-JP" sz="1400" dirty="0" smtClean="0">
                <a:latin typeface="+mn-lt"/>
                <a:ea typeface="ＭＳ Ｐゴシック" pitchFamily="34" charset="-128"/>
              </a:rPr>
              <a:t>Dish at</a:t>
            </a:r>
          </a:p>
          <a:p>
            <a:pPr algn="r"/>
            <a:r>
              <a:rPr lang="en-US" altLang="ja-JP" sz="1400" dirty="0" smtClean="0">
                <a:latin typeface="+mn-lt"/>
                <a:ea typeface="ＭＳ Ｐゴシック" pitchFamily="34" charset="-128"/>
              </a:rPr>
              <a:t>CGIS-NUR</a:t>
            </a:r>
          </a:p>
          <a:p>
            <a:pPr algn="r"/>
            <a:r>
              <a:rPr lang="en-US" altLang="ja-JP" sz="1400" dirty="0" smtClean="0">
                <a:latin typeface="+mn-lt"/>
                <a:ea typeface="ＭＳ Ｐゴシック" pitchFamily="34" charset="-128"/>
              </a:rPr>
              <a:t>Rwanda</a:t>
            </a:r>
          </a:p>
          <a:p>
            <a:pPr algn="r"/>
            <a:r>
              <a:rPr lang="en-US" altLang="ja-JP" sz="1400" dirty="0" smtClean="0">
                <a:latin typeface="+mn-lt"/>
                <a:ea typeface="ＭＳ Ｐゴシック" pitchFamily="34" charset="-128"/>
              </a:rPr>
              <a:t>First ITC system setup</a:t>
            </a:r>
            <a:r>
              <a:rPr lang="en-US" altLang="ja-JP" sz="1600" dirty="0" smtClean="0">
                <a:latin typeface="+mn-lt"/>
                <a:ea typeface="ＭＳ Ｐゴシック" pitchFamily="34" charset="-128"/>
              </a:rPr>
              <a:t> </a:t>
            </a:r>
            <a:endParaRPr lang="en-US" sz="1600" dirty="0">
              <a:latin typeface="+mn-lt"/>
              <a:ea typeface="ＭＳ Ｐゴシック" pitchFamily="34" charset="-128"/>
            </a:endParaRPr>
          </a:p>
        </p:txBody>
      </p:sp>
      <p:pic>
        <p:nvPicPr>
          <p:cNvPr id="25608" name="Picture 8" descr="IMG_254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51399" y="4594359"/>
            <a:ext cx="2419103" cy="1814053"/>
          </a:xfrm>
          <a:prstGeom prst="rect">
            <a:avLst/>
          </a:prstGeom>
          <a:noFill/>
          <a:extLst>
            <a:ext uri="{909E8E84-426E-40DD-AFC4-6F175D3DCCD1}">
              <a14:hiddenFill xmlns:a14="http://schemas.microsoft.com/office/drawing/2010/main">
                <a:solidFill>
                  <a:srgbClr val="FFFFFF"/>
                </a:solidFill>
              </a14:hiddenFill>
            </a:ext>
          </a:extLst>
        </p:spPr>
      </p:pic>
      <p:sp>
        <p:nvSpPr>
          <p:cNvPr id="25609" name="Text Box 8"/>
          <p:cNvSpPr txBox="1">
            <a:spLocks noChangeArrowheads="1"/>
          </p:cNvSpPr>
          <p:nvPr/>
        </p:nvSpPr>
        <p:spPr bwMode="auto">
          <a:xfrm>
            <a:off x="4919913" y="5336818"/>
            <a:ext cx="14478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r"/>
            <a:r>
              <a:rPr lang="en-US" altLang="ja-JP" sz="1600" dirty="0">
                <a:latin typeface="+mn-lt"/>
                <a:ea typeface="ＭＳ Ｐゴシック" pitchFamily="34" charset="-128"/>
              </a:rPr>
              <a:t>Satellite Dish installed at RCMRD, Nairobi</a:t>
            </a:r>
            <a:r>
              <a:rPr lang="en-US" altLang="ja-JP" dirty="0">
                <a:latin typeface="+mn-lt"/>
                <a:ea typeface="ＭＳ Ｐゴシック" pitchFamily="34" charset="-128"/>
              </a:rPr>
              <a:t> </a:t>
            </a:r>
            <a:endParaRPr lang="en-US" dirty="0">
              <a:latin typeface="+mn-lt"/>
              <a:ea typeface="ＭＳ Ｐゴシック" pitchFamily="34" charset="-128"/>
            </a:endParaRP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3200" y="2033635"/>
            <a:ext cx="2217302" cy="1662976"/>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24956" y="1723581"/>
            <a:ext cx="2156885" cy="1617664"/>
          </a:xfrm>
          <a:prstGeom prst="rect">
            <a:avLst/>
          </a:prstGeom>
        </p:spPr>
      </p:pic>
      <p:sp>
        <p:nvSpPr>
          <p:cNvPr id="4" name="TextBox 3"/>
          <p:cNvSpPr txBox="1"/>
          <p:nvPr/>
        </p:nvSpPr>
        <p:spPr>
          <a:xfrm>
            <a:off x="5893104" y="3675414"/>
            <a:ext cx="3098156" cy="830997"/>
          </a:xfrm>
          <a:prstGeom prst="rect">
            <a:avLst/>
          </a:prstGeom>
          <a:noFill/>
        </p:spPr>
        <p:txBody>
          <a:bodyPr wrap="none" rtlCol="0">
            <a:spAutoFit/>
          </a:bodyPr>
          <a:lstStyle/>
          <a:p>
            <a:r>
              <a:rPr lang="en-US" sz="1600" dirty="0">
                <a:latin typeface="Tahoma" panose="020B0604030504040204" pitchFamily="34" charset="0"/>
                <a:ea typeface="Tahoma" panose="020B0604030504040204" pitchFamily="34" charset="0"/>
                <a:cs typeface="Tahoma" panose="020B0604030504040204" pitchFamily="34" charset="0"/>
              </a:rPr>
              <a:t>GNC reception room at UWC</a:t>
            </a:r>
          </a:p>
          <a:p>
            <a:r>
              <a:rPr lang="en-US" sz="1600" dirty="0">
                <a:latin typeface="Tahoma" panose="020B0604030504040204" pitchFamily="34" charset="0"/>
                <a:ea typeface="Tahoma" panose="020B0604030504040204" pitchFamily="34" charset="0"/>
                <a:cs typeface="Tahoma" panose="020B0604030504040204" pitchFamily="34" charset="0"/>
              </a:rPr>
              <a:t>Bellville campus, Cape Town, </a:t>
            </a:r>
            <a:r>
              <a:rPr lang="en-US" sz="1600" dirty="0" smtClean="0">
                <a:latin typeface="Tahoma" panose="020B0604030504040204" pitchFamily="34" charset="0"/>
                <a:ea typeface="Tahoma" panose="020B0604030504040204" pitchFamily="34" charset="0"/>
                <a:cs typeface="Tahoma" panose="020B0604030504040204" pitchFamily="34" charset="0"/>
              </a:rPr>
              <a:t>SA</a:t>
            </a:r>
          </a:p>
          <a:p>
            <a:r>
              <a:rPr lang="en-US" sz="1600" dirty="0" smtClean="0">
                <a:latin typeface="Tahoma" panose="020B0604030504040204" pitchFamily="34" charset="0"/>
                <a:ea typeface="Tahoma" panose="020B0604030504040204" pitchFamily="34" charset="0"/>
                <a:cs typeface="Tahoma" panose="020B0604030504040204" pitchFamily="34" charset="0"/>
              </a:rPr>
              <a:t>2012</a:t>
            </a:r>
            <a:endParaRPr lang="en-US" sz="1600" dirty="0">
              <a:latin typeface="Tahoma" panose="020B0604030504040204" pitchFamily="34" charset="0"/>
              <a:ea typeface="Tahoma" panose="020B0604030504040204" pitchFamily="34" charset="0"/>
              <a:cs typeface="Tahoma" panose="020B0604030504040204" pitchFamily="34" charset="0"/>
            </a:endParaRPr>
          </a:p>
        </p:txBody>
      </p:sp>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7544" y="5066259"/>
            <a:ext cx="2278795" cy="1709097"/>
          </a:xfrm>
          <a:prstGeom prst="rect">
            <a:avLst/>
          </a:prstGeom>
        </p:spPr>
      </p:pic>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86297" y="5444369"/>
            <a:ext cx="1634447" cy="1225835"/>
          </a:xfrm>
          <a:prstGeom prst="rect">
            <a:avLst/>
          </a:prstGeom>
        </p:spPr>
      </p:pic>
      <p:sp>
        <p:nvSpPr>
          <p:cNvPr id="5" name="TextBox 4"/>
          <p:cNvSpPr txBox="1"/>
          <p:nvPr/>
        </p:nvSpPr>
        <p:spPr>
          <a:xfrm>
            <a:off x="439184" y="4481484"/>
            <a:ext cx="3578638" cy="584775"/>
          </a:xfrm>
          <a:prstGeom prst="rect">
            <a:avLst/>
          </a:prstGeom>
          <a:noFill/>
        </p:spPr>
        <p:txBody>
          <a:bodyPr wrap="square" rtlCol="0">
            <a:spAutoFit/>
          </a:bodyPr>
          <a:lstStyle/>
          <a:p>
            <a:r>
              <a:rPr lang="en-US" sz="1600" dirty="0" smtClean="0"/>
              <a:t>Setup for a training course in </a:t>
            </a:r>
            <a:r>
              <a:rPr lang="en-US" sz="1600" dirty="0" err="1" smtClean="0"/>
              <a:t>Ouagadougo</a:t>
            </a:r>
            <a:r>
              <a:rPr lang="en-US" sz="1600" dirty="0" smtClean="0"/>
              <a:t> Nov, 2013 using laptop</a:t>
            </a:r>
            <a:endParaRPr lang="en-US" sz="1600" dirty="0"/>
          </a:p>
        </p:txBody>
      </p:sp>
    </p:spTree>
    <p:extLst>
      <p:ext uri="{BB962C8B-B14F-4D97-AF65-F5344CB8AC3E}">
        <p14:creationId xmlns:p14="http://schemas.microsoft.com/office/powerpoint/2010/main" val="19726376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152400"/>
            <a:ext cx="7775575" cy="735012"/>
          </a:xfrm>
        </p:spPr>
        <p:txBody>
          <a:bodyPr/>
          <a:lstStyle/>
          <a:p>
            <a:pPr>
              <a:defRPr/>
            </a:pPr>
            <a:r>
              <a:rPr lang="en-US" dirty="0" smtClean="0">
                <a:solidFill>
                  <a:srgbClr val="0070C0"/>
                </a:solidFill>
              </a:rPr>
              <a:t>  </a:t>
            </a:r>
            <a:r>
              <a:rPr lang="en-US" sz="2800" b="0" dirty="0" smtClean="0">
                <a:solidFill>
                  <a:schemeClr val="tx2">
                    <a:lumMod val="85000"/>
                    <a:lumOff val="15000"/>
                  </a:schemeClr>
                </a:solidFill>
                <a:latin typeface="Tahoma" pitchFamily="34" charset="0"/>
                <a:ea typeface="Tahoma" pitchFamily="34" charset="0"/>
                <a:cs typeface="Tahoma" pitchFamily="34" charset="0"/>
              </a:rPr>
              <a:t>ITC: open data and toolbox approach</a:t>
            </a:r>
            <a:endParaRPr lang="en-US" sz="2800" b="0" dirty="0">
              <a:solidFill>
                <a:schemeClr val="tx2">
                  <a:lumMod val="85000"/>
                  <a:lumOff val="15000"/>
                </a:schemeClr>
              </a:solidFill>
              <a:latin typeface="Tahoma" pitchFamily="34" charset="0"/>
              <a:ea typeface="Tahoma" pitchFamily="34" charset="0"/>
              <a:cs typeface="Tahoma" pitchFamily="34" charset="0"/>
            </a:endParaRPr>
          </a:p>
        </p:txBody>
      </p:sp>
      <p:pic>
        <p:nvPicPr>
          <p:cNvPr id="16387" name="Picture 1"/>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219200" y="1066800"/>
            <a:ext cx="7067550" cy="5410200"/>
          </a:xfrm>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bwMode="auto">
          <a:xfrm>
            <a:off x="1116012" y="252413"/>
            <a:ext cx="6865937" cy="639762"/>
          </a:xfrm>
          <a:prstGeom prst="rect">
            <a:avLst/>
          </a:prstGeom>
          <a:solidFill>
            <a:srgbClr val="FFFFFF"/>
          </a:solidFill>
          <a:ln>
            <a:solidFill>
              <a:srgbClr val="000000"/>
            </a:solidFill>
            <a:miter lim="800000"/>
            <a:headEnd/>
            <a:tailEnd/>
          </a:ln>
        </p:spPr>
        <p:txBody>
          <a:bodyPr/>
          <a:lstStyle/>
          <a:p>
            <a:r>
              <a:rPr lang="en-US" sz="2900" b="0" dirty="0" smtClean="0">
                <a:solidFill>
                  <a:schemeClr val="tx2">
                    <a:lumMod val="85000"/>
                    <a:lumOff val="15000"/>
                  </a:schemeClr>
                </a:solidFill>
                <a:latin typeface="Tahoma" pitchFamily="34" charset="0"/>
              </a:rPr>
              <a:t>ILWIS Open GEONETCast TOOLBOX </a:t>
            </a:r>
            <a:r>
              <a:rPr lang="en-US" sz="1700" b="0" dirty="0" smtClean="0">
                <a:solidFill>
                  <a:schemeClr val="tx2">
                    <a:lumMod val="85000"/>
                    <a:lumOff val="15000"/>
                  </a:schemeClr>
                </a:solidFill>
                <a:latin typeface="Tahoma" pitchFamily="34" charset="0"/>
              </a:rPr>
              <a:t>v.3.72</a:t>
            </a:r>
          </a:p>
        </p:txBody>
      </p:sp>
      <p:pic>
        <p:nvPicPr>
          <p:cNvPr id="18435" name="Picture 3" descr="geonetcast_v3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54113"/>
            <a:ext cx="9144000" cy="570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4" descr="geostat_lr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775" y="4365625"/>
            <a:ext cx="2016125" cy="18399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437" name="Line 5"/>
          <p:cNvSpPr>
            <a:spLocks noChangeShapeType="1"/>
          </p:cNvSpPr>
          <p:nvPr/>
        </p:nvSpPr>
        <p:spPr bwMode="auto">
          <a:xfrm>
            <a:off x="1374775" y="2636838"/>
            <a:ext cx="1366838" cy="17287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8438" name="Picture 6" descr="gnc_menu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363" y="4943475"/>
            <a:ext cx="1971675" cy="19145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439" name="Picture 7" descr="togoog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2988" y="5013325"/>
            <a:ext cx="1524000" cy="638175"/>
          </a:xfrm>
          <a:prstGeom prst="rect">
            <a:avLst/>
          </a:prstGeom>
          <a:solidFill>
            <a:srgbClr val="FFFF99"/>
          </a:solidFill>
          <a:ln w="9525">
            <a:solidFill>
              <a:schemeClr val="tx1"/>
            </a:solidFill>
            <a:miter lim="800000"/>
            <a:headEnd/>
            <a:tailEnd/>
          </a:ln>
        </p:spPr>
      </p:pic>
      <p:sp>
        <p:nvSpPr>
          <p:cNvPr id="18440" name="Line 8"/>
          <p:cNvSpPr>
            <a:spLocks noChangeShapeType="1"/>
          </p:cNvSpPr>
          <p:nvPr/>
        </p:nvSpPr>
        <p:spPr bwMode="auto">
          <a:xfrm>
            <a:off x="827088" y="4797425"/>
            <a:ext cx="215900" cy="7921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41" name="Line 9"/>
          <p:cNvSpPr>
            <a:spLocks noChangeShapeType="1"/>
          </p:cNvSpPr>
          <p:nvPr/>
        </p:nvSpPr>
        <p:spPr bwMode="auto">
          <a:xfrm>
            <a:off x="1331913" y="4221163"/>
            <a:ext cx="3671887" cy="11525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8442" name="Picture 10" descr="ilwisopen35"/>
          <p:cNvPicPr>
            <a:picLocks noChangeAspect="1" noChangeArrowheads="1"/>
          </p:cNvPicPr>
          <p:nvPr/>
        </p:nvPicPr>
        <p:blipFill>
          <a:blip r:embed="rId6"/>
          <a:srcRect/>
          <a:stretch>
            <a:fillRect/>
          </a:stretch>
        </p:blipFill>
        <p:spPr bwMode="auto">
          <a:xfrm>
            <a:off x="7981950" y="0"/>
            <a:ext cx="1162050" cy="1144588"/>
          </a:xfrm>
          <a:prstGeom prst="rect">
            <a:avLst/>
          </a:prstGeom>
          <a:solidFill>
            <a:schemeClr val="accent4">
              <a:lumMod val="40000"/>
              <a:lumOff val="60000"/>
            </a:schemeClr>
          </a:solidFill>
          <a:ln>
            <a:noFill/>
          </a:ln>
        </p:spPr>
      </p:pic>
      <p:pic>
        <p:nvPicPr>
          <p:cNvPr id="18443" name="Picture 11" descr="google_mp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5038" y="5727700"/>
            <a:ext cx="1060450"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4" name="Rectangle 1"/>
          <p:cNvSpPr>
            <a:spLocks noChangeArrowheads="1"/>
          </p:cNvSpPr>
          <p:nvPr/>
        </p:nvSpPr>
        <p:spPr bwMode="auto">
          <a:xfrm>
            <a:off x="8050213" y="573088"/>
            <a:ext cx="433387"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solidFill>
                  <a:schemeClr val="bg1"/>
                </a:solidFill>
              </a:rPr>
              <a:t>3.7</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1" name="Title 3"/>
          <p:cNvSpPr>
            <a:spLocks noGrp="1"/>
          </p:cNvSpPr>
          <p:nvPr>
            <p:ph type="title" idx="4294967295"/>
          </p:nvPr>
        </p:nvSpPr>
        <p:spPr bwMode="auto">
          <a:xfrm>
            <a:off x="633045" y="304800"/>
            <a:ext cx="8121225" cy="4730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2400" b="0" dirty="0" smtClean="0">
                <a:solidFill>
                  <a:schemeClr val="tx2">
                    <a:lumMod val="85000"/>
                    <a:lumOff val="15000"/>
                  </a:schemeClr>
                </a:solidFill>
                <a:latin typeface="Tahoma" pitchFamily="34" charset="0"/>
                <a:cs typeface="Tahoma" pitchFamily="34" charset="0"/>
              </a:rPr>
              <a:t>More than visualization: </a:t>
            </a:r>
            <a:r>
              <a:rPr lang="en-US" sz="2400" b="0" dirty="0">
                <a:solidFill>
                  <a:schemeClr val="tx2">
                    <a:lumMod val="85000"/>
                    <a:lumOff val="15000"/>
                  </a:schemeClr>
                </a:solidFill>
                <a:latin typeface="Tahoma" pitchFamily="34" charset="0"/>
                <a:cs typeface="Tahoma" pitchFamily="34" charset="0"/>
              </a:rPr>
              <a:t>w</a:t>
            </a:r>
            <a:r>
              <a:rPr lang="en-US" sz="2400" b="0" dirty="0" smtClean="0">
                <a:solidFill>
                  <a:schemeClr val="tx2">
                    <a:lumMod val="85000"/>
                    <a:lumOff val="15000"/>
                  </a:schemeClr>
                </a:solidFill>
                <a:latin typeface="Tahoma" pitchFamily="34" charset="0"/>
                <a:cs typeface="Tahoma" pitchFamily="34" charset="0"/>
              </a:rPr>
              <a:t>orking with scientific sat data</a:t>
            </a:r>
          </a:p>
        </p:txBody>
      </p:sp>
      <p:sp>
        <p:nvSpPr>
          <p:cNvPr id="2" name="TextBox 3"/>
          <p:cNvSpPr txBox="1">
            <a:spLocks noChangeArrowheads="1"/>
          </p:cNvSpPr>
          <p:nvPr/>
        </p:nvSpPr>
        <p:spPr bwMode="auto">
          <a:xfrm>
            <a:off x="609599" y="5114925"/>
            <a:ext cx="5116513"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 typeface="Arial" charset="0"/>
              <a:buChar char="•"/>
            </a:pPr>
            <a:r>
              <a:rPr lang="en-US" sz="1400" dirty="0">
                <a:solidFill>
                  <a:schemeClr val="tx2">
                    <a:lumMod val="85000"/>
                    <a:lumOff val="15000"/>
                  </a:schemeClr>
                </a:solidFill>
              </a:rPr>
              <a:t>Rapid SEVIRI channel import, user-defined windowing </a:t>
            </a:r>
          </a:p>
          <a:p>
            <a:pPr eaLnBrk="1" hangingPunct="1">
              <a:buFont typeface="Arial" charset="0"/>
              <a:buChar char="•"/>
            </a:pPr>
            <a:r>
              <a:rPr lang="en-US" sz="1400" dirty="0">
                <a:solidFill>
                  <a:schemeClr val="tx2">
                    <a:lumMod val="85000"/>
                    <a:lumOff val="15000"/>
                  </a:schemeClr>
                </a:solidFill>
              </a:rPr>
              <a:t>Optional resampling, (re)projection to MSG, </a:t>
            </a:r>
            <a:r>
              <a:rPr lang="en-US" sz="1400" dirty="0" err="1">
                <a:solidFill>
                  <a:schemeClr val="tx2">
                    <a:lumMod val="85000"/>
                    <a:lumOff val="15000"/>
                  </a:schemeClr>
                </a:solidFill>
              </a:rPr>
              <a:t>Lat</a:t>
            </a:r>
            <a:r>
              <a:rPr lang="en-US" sz="1400" dirty="0">
                <a:solidFill>
                  <a:schemeClr val="tx2">
                    <a:lumMod val="85000"/>
                    <a:lumOff val="15000"/>
                  </a:schemeClr>
                </a:solidFill>
              </a:rPr>
              <a:t>-Lon, UTM </a:t>
            </a:r>
          </a:p>
          <a:p>
            <a:pPr eaLnBrk="1" hangingPunct="1">
              <a:buFont typeface="Arial" charset="0"/>
              <a:buChar char="•"/>
            </a:pPr>
            <a:r>
              <a:rPr lang="en-US" sz="1400" dirty="0">
                <a:solidFill>
                  <a:schemeClr val="tx2">
                    <a:lumMod val="85000"/>
                    <a:lumOff val="15000"/>
                  </a:schemeClr>
                </a:solidFill>
              </a:rPr>
              <a:t>Extraction of time series or channel composites in one file,</a:t>
            </a:r>
          </a:p>
          <a:p>
            <a:pPr eaLnBrk="1" hangingPunct="1">
              <a:buFont typeface="Arial" charset="0"/>
              <a:buChar char="•"/>
            </a:pPr>
            <a:r>
              <a:rPr lang="en-US" sz="1400" dirty="0">
                <a:solidFill>
                  <a:schemeClr val="tx2">
                    <a:lumMod val="85000"/>
                    <a:lumOff val="15000"/>
                  </a:schemeClr>
                </a:solidFill>
              </a:rPr>
              <a:t>Various output formats: byte, radiances, reflectance, BT,..</a:t>
            </a:r>
          </a:p>
          <a:p>
            <a:pPr eaLnBrk="1" hangingPunct="1">
              <a:buFont typeface="Arial" charset="0"/>
              <a:buChar char="•"/>
            </a:pPr>
            <a:r>
              <a:rPr lang="en-US" sz="1400" dirty="0">
                <a:solidFill>
                  <a:schemeClr val="tx2">
                    <a:lumMod val="85000"/>
                    <a:lumOff val="15000"/>
                  </a:schemeClr>
                </a:solidFill>
              </a:rPr>
              <a:t>Open code access (GDAL), choice output formats</a:t>
            </a:r>
          </a:p>
        </p:txBody>
      </p:sp>
      <p:pic>
        <p:nvPicPr>
          <p:cNvPr id="19463" name="Picture 1"/>
          <p:cNvPicPr>
            <a:picLocks noGrp="1" noChangeAspect="1"/>
          </p:cNvPicPr>
          <p:nvPr>
            <p:ph type="chart" sz="quarter" idx="14"/>
          </p:nvPr>
        </p:nvPicPr>
        <p:blipFill>
          <a:blip r:embed="rId2">
            <a:extLst>
              <a:ext uri="{28A0092B-C50C-407E-A947-70E740481C1C}">
                <a14:useLocalDpi xmlns:a14="http://schemas.microsoft.com/office/drawing/2010/main" val="0"/>
              </a:ext>
            </a:extLst>
          </a:blip>
          <a:srcRect/>
          <a:stretch>
            <a:fillRect/>
          </a:stretch>
        </p:blipFill>
        <p:spPr>
          <a:xfrm>
            <a:off x="738186" y="1331373"/>
            <a:ext cx="4595814" cy="3783551"/>
          </a:xfrm>
          <a:noFill/>
        </p:spPr>
      </p:pic>
      <p:sp>
        <p:nvSpPr>
          <p:cNvPr id="5" name="Text Placeholder 4"/>
          <p:cNvSpPr>
            <a:spLocks noGrp="1"/>
          </p:cNvSpPr>
          <p:nvPr>
            <p:ph type="body" sz="quarter" idx="15"/>
          </p:nvPr>
        </p:nvSpPr>
        <p:spPr>
          <a:xfrm>
            <a:off x="762000" y="847725"/>
            <a:ext cx="7775575" cy="285750"/>
          </a:xfrm>
        </p:spPr>
        <p:txBody>
          <a:bodyPr/>
          <a:lstStyle/>
          <a:p>
            <a:pPr>
              <a:defRPr/>
            </a:pPr>
            <a:r>
              <a:rPr lang="en-US" dirty="0" smtClean="0">
                <a:solidFill>
                  <a:schemeClr val="tx2">
                    <a:lumMod val="75000"/>
                    <a:lumOff val="25000"/>
                  </a:schemeClr>
                </a:solidFill>
              </a:rPr>
              <a:t>Example: </a:t>
            </a:r>
            <a:r>
              <a:rPr lang="en-US" dirty="0" smtClean="0">
                <a:solidFill>
                  <a:schemeClr val="tx2">
                    <a:lumMod val="75000"/>
                    <a:lumOff val="25000"/>
                  </a:schemeClr>
                </a:solidFill>
                <a:latin typeface="Tahoma" pitchFamily="34" charset="0"/>
                <a:cs typeface="Tahoma" pitchFamily="34" charset="0"/>
              </a:rPr>
              <a:t>MSG data retriever</a:t>
            </a:r>
            <a:endParaRPr lang="en-US" dirty="0">
              <a:solidFill>
                <a:schemeClr val="tx2">
                  <a:lumMod val="75000"/>
                  <a:lumOff val="25000"/>
                </a:schemeClr>
              </a:solidFill>
            </a:endParaRPr>
          </a:p>
        </p:txBody>
      </p:sp>
      <p:pic>
        <p:nvPicPr>
          <p:cNvPr id="9" name="Picture 2" descr="D:\1_Geoss\110428_Openwater\gifyesterday.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11039" y="3429000"/>
            <a:ext cx="3072186" cy="30175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7748" y="0"/>
            <a:ext cx="916252" cy="914400"/>
          </a:xfrm>
          <a:prstGeom prst="rect">
            <a:avLst/>
          </a:prstGeom>
        </p:spPr>
      </p:pic>
      <p:pic>
        <p:nvPicPr>
          <p:cNvPr id="11"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20910" y="992216"/>
            <a:ext cx="3062315" cy="2339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801791"/>
      </p:ext>
    </p:extLst>
  </p:cSld>
  <p:clrMapOvr>
    <a:masterClrMapping/>
  </p:clrMapOvr>
  <p:timing>
    <p:tnLst>
      <p:par>
        <p:cTn id="1" dur="indefinite" restart="never" nodeType="tmRoot"/>
      </p:par>
    </p:tnLst>
  </p:timing>
</p:sld>
</file>

<file path=ppt/theme/theme1.xml><?xml version="1.0" encoding="utf-8"?>
<a:theme xmlns:a="http://schemas.openxmlformats.org/drawingml/2006/main" name="8_ITC_Template_New_2007">
  <a:themeElements>
    <a:clrScheme name="UT_wit">
      <a:dk1>
        <a:srgbClr val="000000"/>
      </a:dk1>
      <a:lt1>
        <a:srgbClr val="FFFFFF"/>
      </a:lt1>
      <a:dk2>
        <a:srgbClr val="000000"/>
      </a:dk2>
      <a:lt2>
        <a:srgbClr val="808080"/>
      </a:lt2>
      <a:accent1>
        <a:srgbClr val="34B233"/>
      </a:accent1>
      <a:accent2>
        <a:srgbClr val="CF0072"/>
      </a:accent2>
      <a:accent3>
        <a:srgbClr val="FED100"/>
      </a:accent3>
      <a:accent4>
        <a:srgbClr val="0098C3"/>
      </a:accent4>
      <a:accent5>
        <a:srgbClr val="DC0C30"/>
      </a:accent5>
      <a:accent6>
        <a:srgbClr val="006A4D"/>
      </a:accent6>
      <a:hlink>
        <a:srgbClr val="4F2D7F"/>
      </a:hlink>
      <a:folHlink>
        <a:srgbClr val="887B1B"/>
      </a:folHlink>
    </a:clrScheme>
    <a:fontScheme name="8_ITC_Template_New_2007">
      <a:majorFont>
        <a:latin typeface=""/>
        <a:ea typeface=""/>
        <a:cs typeface=""/>
      </a:majorFont>
      <a:minorFont>
        <a:latin typeface=""/>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ardontwe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ardontwe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ardontwe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ardontwer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ardontwer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ardontwer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ardontwer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ardontwer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ardontwer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tandaardontwerp 13">
        <a:dk1>
          <a:srgbClr val="000000"/>
        </a:dk1>
        <a:lt1>
          <a:srgbClr val="FFFFFF"/>
        </a:lt1>
        <a:dk2>
          <a:srgbClr val="000000"/>
        </a:dk2>
        <a:lt2>
          <a:srgbClr val="808080"/>
        </a:lt2>
        <a:accent1>
          <a:srgbClr val="5CA440"/>
        </a:accent1>
        <a:accent2>
          <a:srgbClr val="FFD600"/>
        </a:accent2>
        <a:accent3>
          <a:srgbClr val="FFFFFF"/>
        </a:accent3>
        <a:accent4>
          <a:srgbClr val="000000"/>
        </a:accent4>
        <a:accent5>
          <a:srgbClr val="B5CFAF"/>
        </a:accent5>
        <a:accent6>
          <a:srgbClr val="E7C200"/>
        </a:accent6>
        <a:hlink>
          <a:srgbClr val="C40079"/>
        </a:hlink>
        <a:folHlink>
          <a:srgbClr val="0098A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ITC_Template_New_2007</Template>
  <TotalTime>3152</TotalTime>
  <Words>2127</Words>
  <Application>Microsoft Office PowerPoint</Application>
  <PresentationFormat>Diavoorstelling (4:3)</PresentationFormat>
  <Paragraphs>304</Paragraphs>
  <Slides>29</Slides>
  <Notes>9</Notes>
  <HiddenSlides>0</HiddenSlides>
  <MMClips>0</MMClips>
  <ScaleCrop>false</ScaleCrop>
  <HeadingPairs>
    <vt:vector size="8" baseType="variant">
      <vt:variant>
        <vt:lpstr>Gebruikte lettertypen</vt:lpstr>
      </vt:variant>
      <vt:variant>
        <vt:i4>9</vt:i4>
      </vt:variant>
      <vt:variant>
        <vt:lpstr>Thema</vt:lpstr>
      </vt:variant>
      <vt:variant>
        <vt:i4>1</vt:i4>
      </vt:variant>
      <vt:variant>
        <vt:lpstr>Ingesloten OLE-bronprogramma's</vt:lpstr>
      </vt:variant>
      <vt:variant>
        <vt:i4>2</vt:i4>
      </vt:variant>
      <vt:variant>
        <vt:lpstr>Diatitels</vt:lpstr>
      </vt:variant>
      <vt:variant>
        <vt:i4>29</vt:i4>
      </vt:variant>
    </vt:vector>
  </HeadingPairs>
  <TitlesOfParts>
    <vt:vector size="41" baseType="lpstr">
      <vt:lpstr>MS Mincho</vt:lpstr>
      <vt:lpstr>ＭＳ Ｐゴシック</vt:lpstr>
      <vt:lpstr>Arial</vt:lpstr>
      <vt:lpstr>Arial Narrow</vt:lpstr>
      <vt:lpstr>Baskerville Old Face</vt:lpstr>
      <vt:lpstr>Tahoma</vt:lpstr>
      <vt:lpstr>Trebuchet MS</vt:lpstr>
      <vt:lpstr>Verdana</vt:lpstr>
      <vt:lpstr>Wingdings</vt:lpstr>
      <vt:lpstr>8_ITC_Template_New_2007</vt:lpstr>
      <vt:lpstr>Image</vt:lpstr>
      <vt:lpstr>Photo Editor Photo</vt:lpstr>
      <vt:lpstr>Use of GEONETCAST near real time Earth Observation Data and open Tools for climate observation and early warning</vt:lpstr>
      <vt:lpstr>Overview</vt:lpstr>
      <vt:lpstr>PowerPoint-presentatie</vt:lpstr>
      <vt:lpstr>PowerPoint-presentatie</vt:lpstr>
      <vt:lpstr> GEONETCast data reception over Europe &amp; North    Africa:-&gt; EUTELSAT DTV satellites (example ITC)</vt:lpstr>
      <vt:lpstr> GEONETCast data reception in Africa and Latin America   using C-band dish antennas -&gt; research &amp; training</vt:lpstr>
      <vt:lpstr>  ITC: open data and toolbox approach</vt:lpstr>
      <vt:lpstr>ILWIS Open GEONETCast TOOLBOX v.3.72</vt:lpstr>
      <vt:lpstr>More than visualization: working with scientific sat data</vt:lpstr>
      <vt:lpstr>PowerPoint-presentatie</vt:lpstr>
      <vt:lpstr>PowerPoint-presentatie</vt:lpstr>
      <vt:lpstr>PowerPoint-presentatie</vt:lpstr>
      <vt:lpstr>GEONETCAST and in-situ data streams  for CLIMATE OBSERVATION &amp; EARLY WARNING SYSTEMS</vt:lpstr>
      <vt:lpstr>[1] MSG Real time weather and rainfall monitoring over Europe &amp; Africa: -&gt;ex. Incomati basin, SA</vt:lpstr>
      <vt:lpstr>PowerPoint-presentatie</vt:lpstr>
      <vt:lpstr>[2] Satellite ET: Monitoring of ET component of water cycle over large areas at med. spatial &amp; high temporal frequency (e.g. 1km, daily to sub-daily)</vt:lpstr>
      <vt:lpstr>PowerPoint-presentatie</vt:lpstr>
      <vt:lpstr>PowerPoint-presentatie</vt:lpstr>
      <vt:lpstr>PowerPoint-presentatie</vt:lpstr>
      <vt:lpstr>PowerPoint-presentatie</vt:lpstr>
      <vt:lpstr>GEONETCast services for food  security early warning  - Ethiopia</vt:lpstr>
      <vt:lpstr>PowerPoint-presentatie</vt:lpstr>
      <vt:lpstr>PowerPoint-presentatie</vt:lpstr>
      <vt:lpstr>PowerPoint-presentatie</vt:lpstr>
      <vt:lpstr>PowerPoint-presentatie</vt:lpstr>
      <vt:lpstr>PowerPoint-presentatie</vt:lpstr>
      <vt:lpstr>concluding remarks (1): road ahead</vt:lpstr>
      <vt:lpstr>OPEN ACCESS to our OTB (OS TOOLBOXES) Capacity Development &amp; Research @</vt:lpstr>
      <vt:lpstr>Thank you and for further information,  contact us @ www.itc.nl or www.utwente.nl   The ITC GEOSS – GEONETCast team Chris Mannaerts c.m.m.mannaerts@utwente.nl  Ben Maathuis b.h.p.maathuis@utwente.nl  Bas Retsios Martin Schouwenburg Petra Budde        </vt:lpstr>
    </vt:vector>
  </TitlesOfParts>
  <Company>ITC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Enschede The netherlands</dc:title>
  <dc:creator>Tiehuis</dc:creator>
  <cp:lastModifiedBy>Joost</cp:lastModifiedBy>
  <cp:revision>795</cp:revision>
  <cp:lastPrinted>2016-03-01T10:28:01Z</cp:lastPrinted>
  <dcterms:created xsi:type="dcterms:W3CDTF">2010-08-03T09:14:40Z</dcterms:created>
  <dcterms:modified xsi:type="dcterms:W3CDTF">2016-03-15T12:50:24Z</dcterms:modified>
</cp:coreProperties>
</file>