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9" r:id="rId3"/>
    <p:sldId id="278" r:id="rId4"/>
    <p:sldId id="277" r:id="rId5"/>
    <p:sldId id="300" r:id="rId6"/>
    <p:sldId id="287" r:id="rId7"/>
    <p:sldId id="292" r:id="rId8"/>
    <p:sldId id="293" r:id="rId9"/>
    <p:sldId id="291" r:id="rId10"/>
    <p:sldId id="294" r:id="rId11"/>
    <p:sldId id="295" r:id="rId12"/>
    <p:sldId id="297" r:id="rId13"/>
    <p:sldId id="301" r:id="rId14"/>
    <p:sldId id="298" r:id="rId15"/>
    <p:sldId id="299" r:id="rId16"/>
    <p:sldId id="272" r:id="rId17"/>
    <p:sldId id="302" r:id="rId18"/>
    <p:sldId id="304" r:id="rId19"/>
    <p:sldId id="306" r:id="rId20"/>
    <p:sldId id="307" r:id="rId21"/>
    <p:sldId id="289" r:id="rId22"/>
    <p:sldId id="308" r:id="rId23"/>
    <p:sldId id="258" r:id="rId24"/>
    <p:sldId id="263" r:id="rId25"/>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89146" autoAdjust="0"/>
  </p:normalViewPr>
  <p:slideViewPr>
    <p:cSldViewPr>
      <p:cViewPr>
        <p:scale>
          <a:sx n="80" d="100"/>
          <a:sy n="80" d="100"/>
        </p:scale>
        <p:origin x="-171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47070A83-9299-4B87-A636-9F282DA337FF}" type="datetimeFigureOut">
              <a:rPr lang="en-GB" smtClean="0"/>
              <a:pPr/>
              <a:t>25/08/2015</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6BBDE949-E267-4EEA-904B-958684C7109B}" type="slidenum">
              <a:rPr lang="en-GB" smtClean="0"/>
              <a:pPr/>
              <a:t>‹#›</a:t>
            </a:fld>
            <a:endParaRPr lang="en-GB"/>
          </a:p>
        </p:txBody>
      </p:sp>
    </p:spTree>
    <p:extLst>
      <p:ext uri="{BB962C8B-B14F-4D97-AF65-F5344CB8AC3E}">
        <p14:creationId xmlns:p14="http://schemas.microsoft.com/office/powerpoint/2010/main" val="279626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758EE878-68B7-46AB-9C0C-7559992EF085}" type="datetimeFigureOut">
              <a:rPr lang="en-US" smtClean="0"/>
              <a:pPr/>
              <a:t>8/25/2015</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1E18FB0F-841B-4812-BA9A-F06C87B0EA61}" type="slidenum">
              <a:rPr lang="en-US" smtClean="0"/>
              <a:pPr/>
              <a:t>‹#›</a:t>
            </a:fld>
            <a:endParaRPr lang="en-US"/>
          </a:p>
        </p:txBody>
      </p:sp>
    </p:spTree>
    <p:extLst>
      <p:ext uri="{BB962C8B-B14F-4D97-AF65-F5344CB8AC3E}">
        <p14:creationId xmlns:p14="http://schemas.microsoft.com/office/powerpoint/2010/main" val="30124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8FB0F-841B-4812-BA9A-F06C87B0EA61}" type="slidenum">
              <a:rPr lang="en-US" smtClean="0"/>
              <a:pPr/>
              <a:t>4</a:t>
            </a:fld>
            <a:endParaRPr lang="en-US"/>
          </a:p>
        </p:txBody>
      </p:sp>
    </p:spTree>
    <p:extLst>
      <p:ext uri="{BB962C8B-B14F-4D97-AF65-F5344CB8AC3E}">
        <p14:creationId xmlns:p14="http://schemas.microsoft.com/office/powerpoint/2010/main" val="161399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8FB0F-841B-4812-BA9A-F06C87B0EA61}" type="slidenum">
              <a:rPr lang="en-US" smtClean="0"/>
              <a:pPr/>
              <a:t>5</a:t>
            </a:fld>
            <a:endParaRPr lang="en-US"/>
          </a:p>
        </p:txBody>
      </p:sp>
    </p:spTree>
    <p:extLst>
      <p:ext uri="{BB962C8B-B14F-4D97-AF65-F5344CB8AC3E}">
        <p14:creationId xmlns:p14="http://schemas.microsoft.com/office/powerpoint/2010/main" val="16139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8FB0F-841B-4812-BA9A-F06C87B0EA61}" type="slidenum">
              <a:rPr lang="en-US" smtClean="0"/>
              <a:pPr/>
              <a:t>6</a:t>
            </a:fld>
            <a:endParaRPr lang="en-US"/>
          </a:p>
        </p:txBody>
      </p:sp>
    </p:spTree>
    <p:extLst>
      <p:ext uri="{BB962C8B-B14F-4D97-AF65-F5344CB8AC3E}">
        <p14:creationId xmlns:p14="http://schemas.microsoft.com/office/powerpoint/2010/main" val="359765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16824E-0CD6-48C9-980F-062A46519AB9}"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8750F6-3B5E-48FB-A98E-95E320E1A3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8CE4B2-C6F7-4332-ACB1-C847B7C9261A}"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8B77B5-F7BA-46C6-A67C-699FC14B3D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7A798C-9EB4-4EA9-8A6B-7C8D94D0273F}"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77586-19E3-40C9-B593-8F1523A4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4C803B-6ABE-4C39-BF3B-A87ECDE18EF9}"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8BB9FA-DB07-438F-89F4-2D52CB884B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CB78A-99F4-4E7C-AD55-A8EB6D674922}"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16FE6B-AB4D-44BD-A59E-47A2CB2494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76606A-543B-48B2-9BBB-D0B6721659EA}" type="datetimeFigureOut">
              <a:rPr lang="en-US"/>
              <a:pPr>
                <a:defRPr/>
              </a:pPr>
              <a:t>8/25/2015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3A0986-F95D-4409-B479-0BCCEE31AF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2F4788-32A0-4AE0-8F75-840FF49C5404}" type="datetimeFigureOut">
              <a:rPr lang="en-US"/>
              <a:pPr>
                <a:defRPr/>
              </a:pPr>
              <a:t>8/25/2015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D0477D-5647-4BAC-B786-D8AA6022B1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0EAE91-11A4-4C61-B941-A1D380C1050B}" type="datetimeFigureOut">
              <a:rPr lang="en-US"/>
              <a:pPr>
                <a:defRPr/>
              </a:pPr>
              <a:t>8/25/2015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6C8FC7-E385-4A60-A004-4F8B85D274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5BCECC-CDD8-466A-89C4-68FDE660F837}" type="datetimeFigureOut">
              <a:rPr lang="en-US"/>
              <a:pPr>
                <a:defRPr/>
              </a:pPr>
              <a:t>8/25/2015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1586D-3D86-49C8-A809-424ECCCB50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28C307-11F2-4A9C-98E9-6182F2EEB90B}" type="datetimeFigureOut">
              <a:rPr lang="en-US"/>
              <a:pPr>
                <a:defRPr/>
              </a:pPr>
              <a:t>8/25/2015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544A44-BD74-4997-AE75-46ADFEBB82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727706-8A56-4D61-9138-B064506314DB}" type="datetimeFigureOut">
              <a:rPr lang="en-US"/>
              <a:pPr>
                <a:defRPr/>
              </a:pPr>
              <a:t>8/25/2015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6568E3-AD8E-4847-81F0-3350F67DF5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355C10-462C-46D7-8C50-92E81102D12D}" type="datetimeFigureOut">
              <a:rPr lang="en-US"/>
              <a:pPr>
                <a:defRPr/>
              </a:pPr>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95A19F8-AC7B-431B-80A4-0F8E6B9340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62400"/>
            <a:ext cx="9144000" cy="2895600"/>
          </a:xfrm>
          <a:solidFill>
            <a:schemeClr val="accent2"/>
          </a:solidFill>
        </p:spPr>
        <p:txBody>
          <a:bodyPr rtlCol="0">
            <a:normAutofit/>
          </a:bodyPr>
          <a:lstStyle/>
          <a:p>
            <a:pPr eaLnBrk="1" fontAlgn="auto" hangingPunct="1">
              <a:spcAft>
                <a:spcPts val="0"/>
              </a:spcAft>
              <a:defRPr/>
            </a:pPr>
            <a:r>
              <a:rPr lang="en-US" b="1" dirty="0">
                <a:solidFill>
                  <a:schemeClr val="bg1"/>
                </a:solidFill>
              </a:rPr>
              <a:t>Country Report for </a:t>
            </a:r>
            <a:r>
              <a:rPr lang="en-US" b="1" dirty="0" smtClean="0">
                <a:solidFill>
                  <a:schemeClr val="bg1"/>
                </a:solidFill>
              </a:rPr>
              <a:t>Malawi </a:t>
            </a:r>
          </a:p>
          <a:p>
            <a:pPr eaLnBrk="1" fontAlgn="auto" hangingPunct="1">
              <a:spcAft>
                <a:spcPts val="0"/>
              </a:spcAft>
              <a:defRPr/>
            </a:pPr>
            <a:r>
              <a:rPr lang="en-ZA" altLang="fr-FR" b="1" dirty="0">
                <a:solidFill>
                  <a:schemeClr val="tx2">
                    <a:lumMod val="75000"/>
                  </a:schemeClr>
                </a:solidFill>
              </a:rPr>
              <a:t>UNDP CIRDA Country Program Managers Workshop </a:t>
            </a:r>
            <a:br>
              <a:rPr lang="en-ZA" altLang="fr-FR" b="1" dirty="0">
                <a:solidFill>
                  <a:schemeClr val="tx2">
                    <a:lumMod val="75000"/>
                  </a:schemeClr>
                </a:solidFill>
              </a:rPr>
            </a:br>
            <a:r>
              <a:rPr lang="en-ZA" altLang="fr-FR" b="1" dirty="0">
                <a:solidFill>
                  <a:schemeClr val="tx2">
                    <a:lumMod val="75000"/>
                  </a:schemeClr>
                </a:solidFill>
              </a:rPr>
              <a:t>25-27August 2015</a:t>
            </a:r>
            <a:br>
              <a:rPr lang="en-ZA" altLang="fr-FR" b="1" dirty="0">
                <a:solidFill>
                  <a:schemeClr val="tx2">
                    <a:lumMod val="75000"/>
                  </a:schemeClr>
                </a:solidFill>
              </a:rPr>
            </a:br>
            <a:r>
              <a:rPr lang="en-ZA" altLang="fr-FR" b="1" dirty="0">
                <a:solidFill>
                  <a:schemeClr val="tx2">
                    <a:lumMod val="75000"/>
                  </a:schemeClr>
                </a:solidFill>
              </a:rPr>
              <a:t>Addis Ababa, Ethiopia </a:t>
            </a:r>
            <a:endParaRPr lang="en-US" b="1" dirty="0" smtClean="0">
              <a:solidFill>
                <a:schemeClr val="bg1"/>
              </a:solidFill>
            </a:endParaRPr>
          </a:p>
        </p:txBody>
      </p:sp>
      <p:sp>
        <p:nvSpPr>
          <p:cNvPr id="2050" name="Title 1"/>
          <p:cNvSpPr>
            <a:spLocks noGrp="1"/>
          </p:cNvSpPr>
          <p:nvPr>
            <p:ph type="ctrTitle"/>
          </p:nvPr>
        </p:nvSpPr>
        <p:spPr>
          <a:xfrm>
            <a:off x="0" y="914400"/>
            <a:ext cx="9144000" cy="2438400"/>
          </a:xfrm>
          <a:solidFill>
            <a:schemeClr val="accent2"/>
          </a:solidFill>
        </p:spPr>
        <p:txBody>
          <a:bodyPr/>
          <a:lstStyle/>
          <a:p>
            <a:pPr eaLnBrk="1" hangingPunct="1"/>
            <a:r>
              <a:rPr lang="en-US" sz="4000" b="1" dirty="0" smtClean="0"/>
              <a:t>Strengthening </a:t>
            </a:r>
            <a:r>
              <a:rPr lang="en-US" sz="4000" b="1" dirty="0"/>
              <a:t>National Climate Information/ Early Warning System (CI/EWS) Projects</a:t>
            </a:r>
            <a:br>
              <a:rPr lang="en-US" sz="4000" b="1" dirty="0"/>
            </a:br>
            <a:endParaRPr lang="en-US" sz="40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04800"/>
            <a:ext cx="9144000" cy="1143000"/>
          </a:xfrm>
          <a:solidFill>
            <a:schemeClr val="accent2"/>
          </a:solidFill>
        </p:spPr>
        <p:txBody>
          <a:bodyPr/>
          <a:lstStyle/>
          <a:p>
            <a:pPr eaLnBrk="1" hangingPunct="1"/>
            <a:r>
              <a:rPr lang="en-US" sz="2400" b="1" dirty="0" smtClean="0">
                <a:solidFill>
                  <a:schemeClr val="bg1"/>
                </a:solidFill>
              </a:rPr>
              <a:t>Pictures ….. Installations and rehabilitations</a:t>
            </a:r>
          </a:p>
        </p:txBody>
      </p:sp>
      <p:sp>
        <p:nvSpPr>
          <p:cNvPr id="5123" name="Content Placeholder 2"/>
          <p:cNvSpPr>
            <a:spLocks noGrp="1"/>
          </p:cNvSpPr>
          <p:nvPr>
            <p:ph idx="1"/>
          </p:nvPr>
        </p:nvSpPr>
        <p:spPr>
          <a:xfrm>
            <a:off x="40944" y="735842"/>
            <a:ext cx="9144000" cy="4830763"/>
          </a:xfrm>
        </p:spPr>
        <p:txBody>
          <a:bodyPr/>
          <a:lstStyle/>
          <a:p>
            <a:pPr eaLnBrk="1" hangingPunct="1">
              <a:defRPr/>
            </a:pPr>
            <a:endParaRPr lang="en-GB" sz="2400" dirty="0" smtClean="0"/>
          </a:p>
          <a:p>
            <a:pPr eaLnBrk="1" hangingPunct="1">
              <a:defRPr/>
            </a:pPr>
            <a:endParaRPr lang="en-GB" sz="2400" dirty="0" smtClean="0">
              <a:latin typeface="Calibri" pitchFamily="34" charset="0"/>
              <a:cs typeface="Calibri" pitchFamily="34" charset="0"/>
            </a:endParaRPr>
          </a:p>
        </p:txBody>
      </p:sp>
      <p:pic>
        <p:nvPicPr>
          <p:cNvPr id="10242" name="Picture 2" descr="C:\Users\PC-1\Documents\GEF-Early Warning Systems\KK_Rehab_Report\KK_Trip\IMG-20141008-WA0014.jpg"/>
          <p:cNvPicPr>
            <a:picLocks noChangeAspect="1" noChangeArrowheads="1"/>
          </p:cNvPicPr>
          <p:nvPr/>
        </p:nvPicPr>
        <p:blipFill>
          <a:blip r:embed="rId2" cstate="print"/>
          <a:srcRect/>
          <a:stretch>
            <a:fillRect/>
          </a:stretch>
        </p:blipFill>
        <p:spPr bwMode="auto">
          <a:xfrm>
            <a:off x="56866" y="838200"/>
            <a:ext cx="4134134" cy="2743200"/>
          </a:xfrm>
          <a:prstGeom prst="rect">
            <a:avLst/>
          </a:prstGeom>
          <a:noFill/>
        </p:spPr>
      </p:pic>
      <p:pic>
        <p:nvPicPr>
          <p:cNvPr id="6" name="Picture 5" descr="C:\Users\Chaponda\Documents\Chaponda\IMG_2015.JPG"/>
          <p:cNvPicPr/>
          <p:nvPr/>
        </p:nvPicPr>
        <p:blipFill>
          <a:blip r:embed="rId3" cstate="print"/>
          <a:srcRect/>
          <a:stretch>
            <a:fillRect/>
          </a:stretch>
        </p:blipFill>
        <p:spPr bwMode="auto">
          <a:xfrm>
            <a:off x="4572000" y="838200"/>
            <a:ext cx="4419600" cy="2743200"/>
          </a:xfrm>
          <a:prstGeom prst="rect">
            <a:avLst/>
          </a:prstGeom>
          <a:noFill/>
          <a:ln w="9525">
            <a:noFill/>
            <a:miter lim="800000"/>
            <a:headEnd/>
            <a:tailEnd/>
          </a:ln>
        </p:spPr>
      </p:pic>
      <p:pic>
        <p:nvPicPr>
          <p:cNvPr id="7" name="Picture 6" descr="C:\Users\Chaponda\Documents\2012-09-02\020.JPG"/>
          <p:cNvPicPr/>
          <p:nvPr/>
        </p:nvPicPr>
        <p:blipFill>
          <a:blip r:embed="rId4" cstate="print"/>
          <a:srcRect/>
          <a:stretch>
            <a:fillRect/>
          </a:stretch>
        </p:blipFill>
        <p:spPr bwMode="auto">
          <a:xfrm>
            <a:off x="56866" y="3707642"/>
            <a:ext cx="4134133" cy="2845558"/>
          </a:xfrm>
          <a:prstGeom prst="rect">
            <a:avLst/>
          </a:prstGeom>
          <a:noFill/>
          <a:ln w="9525">
            <a:noFill/>
            <a:miter lim="800000"/>
            <a:headEnd/>
            <a:tailEnd/>
          </a:ln>
        </p:spPr>
      </p:pic>
      <p:pic>
        <p:nvPicPr>
          <p:cNvPr id="8" name="Picture 7" descr="C:\Users\Chaponda\Documents\2012-09-02\019.JPG"/>
          <p:cNvPicPr/>
          <p:nvPr/>
        </p:nvPicPr>
        <p:blipFill>
          <a:blip r:embed="rId5" cstate="print"/>
          <a:srcRect/>
          <a:stretch>
            <a:fillRect/>
          </a:stretch>
        </p:blipFill>
        <p:spPr bwMode="auto">
          <a:xfrm>
            <a:off x="4572000" y="3707642"/>
            <a:ext cx="4419600" cy="2845558"/>
          </a:xfrm>
          <a:prstGeom prst="rect">
            <a:avLst/>
          </a:prstGeom>
          <a:noFill/>
          <a:ln w="9525">
            <a:noFill/>
            <a:miter lim="800000"/>
            <a:headEnd/>
            <a:tailEnd/>
          </a:ln>
        </p:spPr>
      </p:pic>
    </p:spTree>
    <p:extLst>
      <p:ext uri="{BB962C8B-B14F-4D97-AF65-F5344CB8AC3E}">
        <p14:creationId xmlns:p14="http://schemas.microsoft.com/office/powerpoint/2010/main" val="2061116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52400"/>
            <a:ext cx="9144000" cy="1066800"/>
          </a:xfrm>
          <a:solidFill>
            <a:schemeClr val="accent2"/>
          </a:solidFill>
        </p:spPr>
        <p:txBody>
          <a:bodyPr/>
          <a:lstStyle/>
          <a:p>
            <a:pPr eaLnBrk="1" hangingPunct="1"/>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Sensitization and community trainings</a:t>
            </a:r>
          </a:p>
        </p:txBody>
      </p:sp>
      <p:sp>
        <p:nvSpPr>
          <p:cNvPr id="5123" name="Content Placeholder 2"/>
          <p:cNvSpPr>
            <a:spLocks noGrp="1"/>
          </p:cNvSpPr>
          <p:nvPr>
            <p:ph idx="1"/>
          </p:nvPr>
        </p:nvSpPr>
        <p:spPr>
          <a:xfrm>
            <a:off x="40944" y="735842"/>
            <a:ext cx="9144000" cy="4830763"/>
          </a:xfrm>
        </p:spPr>
        <p:txBody>
          <a:bodyPr/>
          <a:lstStyle/>
          <a:p>
            <a:pPr eaLnBrk="1" hangingPunct="1">
              <a:defRPr/>
            </a:pPr>
            <a:endParaRPr lang="en-GB" sz="2400" dirty="0" smtClean="0"/>
          </a:p>
          <a:p>
            <a:pPr eaLnBrk="1" hangingPunct="1">
              <a:defRPr/>
            </a:pPr>
            <a:endParaRPr lang="en-GB" sz="2400" dirty="0" smtClean="0">
              <a:latin typeface="Calibri" pitchFamily="34" charset="0"/>
              <a:cs typeface="Calibri" pitchFamily="34" charset="0"/>
            </a:endParaRPr>
          </a:p>
        </p:txBody>
      </p:sp>
      <p:pic>
        <p:nvPicPr>
          <p:cNvPr id="9217" name="Picture 1" descr="C:\Users\PC-1\Documents\photos\Camera_21_Jan_2015\IMG_20141203_092134.jpg"/>
          <p:cNvPicPr>
            <a:picLocks noChangeAspect="1" noChangeArrowheads="1"/>
          </p:cNvPicPr>
          <p:nvPr/>
        </p:nvPicPr>
        <p:blipFill>
          <a:blip r:embed="rId2" cstate="print"/>
          <a:srcRect/>
          <a:stretch>
            <a:fillRect/>
          </a:stretch>
        </p:blipFill>
        <p:spPr bwMode="auto">
          <a:xfrm>
            <a:off x="685800" y="1524000"/>
            <a:ext cx="8001000" cy="5105400"/>
          </a:xfrm>
          <a:prstGeom prst="rect">
            <a:avLst/>
          </a:prstGeom>
          <a:noFill/>
        </p:spPr>
      </p:pic>
    </p:spTree>
    <p:extLst>
      <p:ext uri="{BB962C8B-B14F-4D97-AF65-F5344CB8AC3E}">
        <p14:creationId xmlns:p14="http://schemas.microsoft.com/office/powerpoint/2010/main" val="241629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33400"/>
            <a:ext cx="9144000" cy="1219200"/>
          </a:xfrm>
          <a:solidFill>
            <a:schemeClr val="accent2"/>
          </a:solidFill>
        </p:spPr>
        <p:txBody>
          <a:bodyPr/>
          <a:lstStyle/>
          <a:p>
            <a:pPr eaLnBrk="1" hangingPunct="1"/>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DWR social economic impacts</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endParaRPr lang="en-US" sz="2400" b="1" dirty="0" smtClean="0">
              <a:solidFill>
                <a:schemeClr val="bg1"/>
              </a:solidFill>
            </a:endParaRPr>
          </a:p>
        </p:txBody>
      </p:sp>
      <p:sp>
        <p:nvSpPr>
          <p:cNvPr id="5123" name="Content Placeholder 2"/>
          <p:cNvSpPr>
            <a:spLocks noGrp="1"/>
          </p:cNvSpPr>
          <p:nvPr>
            <p:ph idx="1"/>
          </p:nvPr>
        </p:nvSpPr>
        <p:spPr>
          <a:xfrm>
            <a:off x="40944" y="735842"/>
            <a:ext cx="9144000" cy="5817358"/>
          </a:xfrm>
        </p:spPr>
        <p:txBody>
          <a:bodyPr/>
          <a:lstStyle/>
          <a:p>
            <a:pPr eaLnBrk="1" hangingPunct="1">
              <a:defRPr/>
            </a:pPr>
            <a:r>
              <a:rPr lang="en-US" sz="2400" dirty="0">
                <a:latin typeface="Calibri" pitchFamily="34" charset="0"/>
                <a:cs typeface="Calibri" pitchFamily="34" charset="0"/>
              </a:rPr>
              <a:t>Provide accurate and reliable information to the general public on water resources in general and specifically issue flood warnings with good lead time hence reducing the impacts the flood may cause on the inhabitants of the flood prone areas.</a:t>
            </a:r>
          </a:p>
          <a:p>
            <a:pPr eaLnBrk="1" hangingPunct="1">
              <a:defRPr/>
            </a:pPr>
            <a:r>
              <a:rPr lang="en-US" sz="2400" dirty="0">
                <a:latin typeface="Calibri" pitchFamily="34" charset="0"/>
                <a:cs typeface="Calibri" pitchFamily="34" charset="0"/>
              </a:rPr>
              <a:t>Provides hydrological data to Government, non Government institutions and water utilities that use the data for social and economic uses such as irrigation, hydropower generation </a:t>
            </a:r>
            <a:r>
              <a:rPr lang="en-US" sz="2400" dirty="0" err="1">
                <a:latin typeface="Calibri" pitchFamily="34" charset="0"/>
                <a:cs typeface="Calibri" pitchFamily="34" charset="0"/>
              </a:rPr>
              <a:t>etc</a:t>
            </a:r>
            <a:endParaRPr lang="en-US" sz="2400" dirty="0">
              <a:latin typeface="Calibri" pitchFamily="34" charset="0"/>
              <a:cs typeface="Calibri" pitchFamily="34" charset="0"/>
            </a:endParaRPr>
          </a:p>
          <a:p>
            <a:pPr eaLnBrk="1" hangingPunct="1">
              <a:defRPr/>
            </a:pPr>
            <a:r>
              <a:rPr lang="en-US" sz="2400" dirty="0">
                <a:latin typeface="Calibri" pitchFamily="34" charset="0"/>
                <a:cs typeface="Calibri" pitchFamily="34" charset="0"/>
              </a:rPr>
              <a:t>In </a:t>
            </a:r>
            <a:r>
              <a:rPr lang="en-US" sz="2400" dirty="0" smtClean="0">
                <a:latin typeface="Calibri" pitchFamily="34" charset="0"/>
                <a:cs typeface="Calibri" pitchFamily="34" charset="0"/>
              </a:rPr>
              <a:t>liaison </a:t>
            </a:r>
            <a:r>
              <a:rPr lang="en-US" sz="2400" dirty="0">
                <a:latin typeface="Calibri" pitchFamily="34" charset="0"/>
                <a:cs typeface="Calibri" pitchFamily="34" charset="0"/>
              </a:rPr>
              <a:t>with the DCCMS provide information to the Agriculture sector on the impact of the water resources trend if has on farmers prior, during and after the rainy season.</a:t>
            </a:r>
          </a:p>
          <a:p>
            <a:pPr eaLnBrk="1" hangingPunct="1">
              <a:defRPr/>
            </a:pPr>
            <a:r>
              <a:rPr lang="en-US" sz="2400" dirty="0">
                <a:latin typeface="Calibri" pitchFamily="34" charset="0"/>
                <a:cs typeface="Calibri" pitchFamily="34" charset="0"/>
              </a:rPr>
              <a:t>Provide hydrological trends to water resources developers in the public </a:t>
            </a:r>
            <a:r>
              <a:rPr lang="en-US" sz="2400" dirty="0" smtClean="0">
                <a:latin typeface="Calibri" pitchFamily="34" charset="0"/>
                <a:cs typeface="Calibri" pitchFamily="34" charset="0"/>
              </a:rPr>
              <a:t>infrastructure </a:t>
            </a:r>
            <a:r>
              <a:rPr lang="en-US" sz="2400" dirty="0">
                <a:latin typeface="Calibri" pitchFamily="34" charset="0"/>
                <a:cs typeface="Calibri" pitchFamily="34" charset="0"/>
              </a:rPr>
              <a:t>such dams, roads network, irrigation schemes </a:t>
            </a:r>
          </a:p>
          <a:p>
            <a:pPr eaLnBrk="1" hangingPunct="1">
              <a:defRPr/>
            </a:pPr>
            <a:r>
              <a:rPr lang="en-US" sz="2400" dirty="0" smtClean="0">
                <a:latin typeface="Calibri" pitchFamily="34" charset="0"/>
                <a:cs typeface="Calibri" pitchFamily="34" charset="0"/>
              </a:rPr>
              <a:t>Back bone </a:t>
            </a:r>
            <a:r>
              <a:rPr lang="en-US" sz="2400" dirty="0">
                <a:latin typeface="Calibri" pitchFamily="34" charset="0"/>
                <a:cs typeface="Calibri" pitchFamily="34" charset="0"/>
              </a:rPr>
              <a:t>for water resources monitoring as a key element in monitoring of climate change impacts in Malawi</a:t>
            </a:r>
          </a:p>
          <a:p>
            <a:pPr eaLnBrk="1" hangingPunct="1">
              <a:defRPr/>
            </a:pPr>
            <a:endParaRPr lang="en-GB" sz="2400" dirty="0" smtClean="0"/>
          </a:p>
        </p:txBody>
      </p:sp>
    </p:spTree>
    <p:extLst>
      <p:ext uri="{BB962C8B-B14F-4D97-AF65-F5344CB8AC3E}">
        <p14:creationId xmlns:p14="http://schemas.microsoft.com/office/powerpoint/2010/main" val="1383610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990600"/>
            <a:ext cx="9144000" cy="1600200"/>
          </a:xfrm>
          <a:solidFill>
            <a:schemeClr val="accent2"/>
          </a:solidFill>
        </p:spPr>
        <p:txBody>
          <a:bodyPr/>
          <a:lstStyle/>
          <a:p>
            <a:pPr eaLnBrk="1" hangingPunct="1"/>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Department </a:t>
            </a:r>
            <a:r>
              <a:rPr lang="en-US" sz="2400" b="1" dirty="0">
                <a:solidFill>
                  <a:schemeClr val="bg1"/>
                </a:solidFill>
              </a:rPr>
              <a:t>of Climate Change and  Meteorology Services contributions to CIRDA objectives</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endParaRPr lang="en-US" sz="2400" b="1" dirty="0" smtClean="0">
              <a:solidFill>
                <a:schemeClr val="bg1"/>
              </a:solidFill>
            </a:endParaRPr>
          </a:p>
        </p:txBody>
      </p:sp>
      <p:sp>
        <p:nvSpPr>
          <p:cNvPr id="5123" name="Content Placeholder 2"/>
          <p:cNvSpPr>
            <a:spLocks noGrp="1"/>
          </p:cNvSpPr>
          <p:nvPr>
            <p:ph idx="1"/>
          </p:nvPr>
        </p:nvSpPr>
        <p:spPr>
          <a:xfrm>
            <a:off x="40944" y="735842"/>
            <a:ext cx="9144000" cy="5893558"/>
          </a:xfrm>
        </p:spPr>
        <p:txBody>
          <a:bodyPr/>
          <a:lstStyle/>
          <a:p>
            <a:pPr marL="0" lvl="0" indent="0">
              <a:buNone/>
            </a:pPr>
            <a:r>
              <a:rPr lang="en-GB" sz="2000" b="1" dirty="0" smtClean="0"/>
              <a:t>Mandate</a:t>
            </a:r>
            <a:r>
              <a:rPr lang="en-GB" sz="2000" dirty="0" smtClean="0"/>
              <a:t>:   </a:t>
            </a:r>
          </a:p>
          <a:p>
            <a:pPr marL="0" lvl="0" indent="0">
              <a:buNone/>
            </a:pPr>
            <a:r>
              <a:rPr lang="en-US" sz="2000" dirty="0" smtClean="0"/>
              <a:t>Conserve</a:t>
            </a:r>
            <a:r>
              <a:rPr lang="en-US" sz="2000" dirty="0"/>
              <a:t>, protect and manage the environment, climate, forests and other natural resources for sustainable socio-economic development of Malawi</a:t>
            </a:r>
            <a:r>
              <a:rPr lang="en-GB" sz="2000" dirty="0" smtClean="0"/>
              <a:t> </a:t>
            </a:r>
          </a:p>
          <a:p>
            <a:pPr marL="0" lvl="0" indent="0">
              <a:buNone/>
            </a:pPr>
            <a:endParaRPr lang="en-GB" sz="2000" b="1" dirty="0" smtClean="0"/>
          </a:p>
          <a:p>
            <a:pPr marL="0" lvl="0" indent="0">
              <a:buNone/>
            </a:pPr>
            <a:r>
              <a:rPr lang="en-GB" sz="2000" b="1" dirty="0" smtClean="0"/>
              <a:t>Key Contributions </a:t>
            </a:r>
            <a:endParaRPr lang="en-GB" sz="2000" b="1" dirty="0"/>
          </a:p>
          <a:p>
            <a:pPr lvl="0"/>
            <a:r>
              <a:rPr lang="en-GB" sz="2000" dirty="0" smtClean="0"/>
              <a:t>Procured </a:t>
            </a:r>
            <a:r>
              <a:rPr lang="en-GB" sz="2000" dirty="0" smtClean="0"/>
              <a:t>and installed conventional instruments for 21 weather stations</a:t>
            </a:r>
          </a:p>
          <a:p>
            <a:pPr lvl="0"/>
            <a:r>
              <a:rPr lang="en-GB" sz="2000" dirty="0" smtClean="0"/>
              <a:t>33 AWS were rehabilitated using procured AWS spare parts</a:t>
            </a:r>
          </a:p>
          <a:p>
            <a:pPr lvl="0"/>
            <a:r>
              <a:rPr lang="en-GB" sz="2000" dirty="0" smtClean="0"/>
              <a:t>Procured 10 and installed 6 AWS which are fully functional</a:t>
            </a:r>
            <a:endParaRPr lang="en-US" sz="2000" dirty="0" smtClean="0"/>
          </a:p>
          <a:p>
            <a:pPr lvl="0"/>
            <a:r>
              <a:rPr lang="en-GB" sz="2000" dirty="0" smtClean="0"/>
              <a:t>Linked community radios to the NMC and PWS as sources  of weather information</a:t>
            </a:r>
            <a:endParaRPr lang="en-US" sz="2000" dirty="0" smtClean="0"/>
          </a:p>
          <a:p>
            <a:pPr lvl="0"/>
            <a:r>
              <a:rPr lang="en-GB" sz="2000" dirty="0" smtClean="0"/>
              <a:t>Weather </a:t>
            </a:r>
            <a:r>
              <a:rPr lang="en-GB" sz="2000" dirty="0"/>
              <a:t>and climate early warning information disseminated through district climate information centres and CSOs (Red-cross, Christian Aid)</a:t>
            </a:r>
            <a:endParaRPr lang="en-US" sz="2000" dirty="0"/>
          </a:p>
          <a:p>
            <a:pPr lvl="0" eaLnBrk="1" hangingPunct="1">
              <a:defRPr/>
            </a:pPr>
            <a:r>
              <a:rPr lang="en-GB" sz="2000" dirty="0"/>
              <a:t>Incorporated weather and climate early warning in the national DRM communication </a:t>
            </a:r>
            <a:r>
              <a:rPr lang="en-GB" sz="2000" dirty="0" smtClean="0"/>
              <a:t>strategy</a:t>
            </a:r>
          </a:p>
          <a:p>
            <a:pPr lvl="0"/>
            <a:r>
              <a:rPr lang="en-GB" sz="2000" dirty="0">
                <a:solidFill>
                  <a:prstClr val="black"/>
                </a:solidFill>
              </a:rPr>
              <a:t>Produced information, communication and education materials on  weather related disasters such as leaflets, posters, pamphlets and documentaries targeting the general public and schools</a:t>
            </a:r>
            <a:endParaRPr lang="en-US" sz="2000" dirty="0">
              <a:solidFill>
                <a:prstClr val="black"/>
              </a:solidFill>
            </a:endParaRPr>
          </a:p>
          <a:p>
            <a:pPr lvl="0" eaLnBrk="1" hangingPunct="1">
              <a:defRPr/>
            </a:pPr>
            <a:endParaRPr lang="en-US" sz="2400" dirty="0"/>
          </a:p>
          <a:p>
            <a:pPr marL="0" indent="0" eaLnBrk="1" hangingPunct="1">
              <a:buNone/>
              <a:defRPr/>
            </a:pPr>
            <a:endParaRPr lang="en-GB" sz="2400" dirty="0" smtClean="0"/>
          </a:p>
          <a:p>
            <a:pPr eaLnBrk="1" hangingPunct="1">
              <a:defRPr/>
            </a:pPr>
            <a:endParaRPr lang="en-GB" sz="2400" dirty="0" smtClean="0">
              <a:latin typeface="Calibri" pitchFamily="34" charset="0"/>
              <a:cs typeface="Calibri" pitchFamily="34" charset="0"/>
            </a:endParaRPr>
          </a:p>
        </p:txBody>
      </p:sp>
    </p:spTree>
    <p:extLst>
      <p:ext uri="{BB962C8B-B14F-4D97-AF65-F5344CB8AC3E}">
        <p14:creationId xmlns:p14="http://schemas.microsoft.com/office/powerpoint/2010/main" val="2871013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1371600"/>
          </a:xfrm>
          <a:solidFill>
            <a:schemeClr val="accent2"/>
          </a:solidFill>
        </p:spPr>
        <p:txBody>
          <a:bodyPr/>
          <a:lstStyle/>
          <a:p>
            <a:pPr eaLnBrk="1" hangingPunct="1"/>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DCCMS……….continued</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endParaRPr lang="en-US" sz="2400" b="1" dirty="0" smtClean="0">
              <a:solidFill>
                <a:schemeClr val="bg1"/>
              </a:solidFill>
            </a:endParaRPr>
          </a:p>
        </p:txBody>
      </p:sp>
      <p:sp>
        <p:nvSpPr>
          <p:cNvPr id="5123" name="Content Placeholder 2"/>
          <p:cNvSpPr>
            <a:spLocks noGrp="1"/>
          </p:cNvSpPr>
          <p:nvPr>
            <p:ph idx="1"/>
          </p:nvPr>
        </p:nvSpPr>
        <p:spPr>
          <a:xfrm>
            <a:off x="40944" y="1371600"/>
            <a:ext cx="9144000" cy="4195005"/>
          </a:xfrm>
        </p:spPr>
        <p:txBody>
          <a:bodyPr/>
          <a:lstStyle/>
          <a:p>
            <a:pPr lvl="0"/>
            <a:r>
              <a:rPr lang="en-GB" sz="2400" dirty="0" smtClean="0"/>
              <a:t>Raised awareness through </a:t>
            </a:r>
            <a:r>
              <a:rPr lang="en-GB" sz="2400" dirty="0"/>
              <a:t>training  of </a:t>
            </a:r>
            <a:r>
              <a:rPr lang="en-GB" sz="2400" dirty="0" smtClean="0"/>
              <a:t> </a:t>
            </a:r>
            <a:r>
              <a:rPr lang="en-GB" sz="2400" dirty="0"/>
              <a:t>ACPC/DCPC / </a:t>
            </a:r>
            <a:r>
              <a:rPr lang="en-GB" sz="2400" dirty="0" smtClean="0"/>
              <a:t>VCPC, District </a:t>
            </a:r>
            <a:r>
              <a:rPr lang="en-GB" sz="2400" dirty="0"/>
              <a:t>media staff and community radio stations on interpretation and utilization of weather forecasts and </a:t>
            </a:r>
            <a:r>
              <a:rPr lang="en-GB" sz="2400" dirty="0" smtClean="0"/>
              <a:t>warnings</a:t>
            </a:r>
          </a:p>
          <a:p>
            <a:pPr lvl="0"/>
            <a:r>
              <a:rPr lang="en-GB" sz="2400" dirty="0" smtClean="0"/>
              <a:t>Capacity building for DCCMS staff in various areas of expertise i.e. CISCO NETWORKING, COSMO model, weather forecasting, factory training on installation and configuration of AWS.</a:t>
            </a:r>
            <a:endParaRPr lang="en-US" sz="2400" dirty="0"/>
          </a:p>
          <a:p>
            <a:pPr marL="0" lvl="0" indent="0">
              <a:buNone/>
            </a:pPr>
            <a:endParaRPr lang="en-US" sz="2400" dirty="0"/>
          </a:p>
          <a:p>
            <a:pPr marL="0" indent="0" eaLnBrk="1" hangingPunct="1">
              <a:buNone/>
              <a:defRPr/>
            </a:pPr>
            <a:endParaRPr lang="en-GB" sz="2400" dirty="0" smtClean="0"/>
          </a:p>
        </p:txBody>
      </p:sp>
    </p:spTree>
    <p:extLst>
      <p:ext uri="{BB962C8B-B14F-4D97-AF65-F5344CB8AC3E}">
        <p14:creationId xmlns:p14="http://schemas.microsoft.com/office/powerpoint/2010/main" val="45887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762000"/>
            <a:ext cx="9144000" cy="1143000"/>
          </a:xfrm>
          <a:solidFill>
            <a:schemeClr val="accent2"/>
          </a:solidFill>
        </p:spPr>
        <p:txBody>
          <a:bodyPr/>
          <a:lstStyle/>
          <a:p>
            <a:pPr eaLnBrk="1" hangingPunct="1"/>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Installed automated weather stations and Training in COSMO model</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endParaRPr lang="en-US" sz="2400" b="1" dirty="0" smtClean="0">
              <a:solidFill>
                <a:schemeClr val="bg1"/>
              </a:solidFill>
            </a:endParaRPr>
          </a:p>
        </p:txBody>
      </p:sp>
      <p:sp>
        <p:nvSpPr>
          <p:cNvPr id="5123" name="Content Placeholder 2"/>
          <p:cNvSpPr>
            <a:spLocks noGrp="1"/>
          </p:cNvSpPr>
          <p:nvPr>
            <p:ph idx="1"/>
          </p:nvPr>
        </p:nvSpPr>
        <p:spPr>
          <a:xfrm>
            <a:off x="40944" y="735842"/>
            <a:ext cx="9144000" cy="4830763"/>
          </a:xfrm>
        </p:spPr>
        <p:txBody>
          <a:bodyPr/>
          <a:lstStyle/>
          <a:p>
            <a:pPr eaLnBrk="1" hangingPunct="1">
              <a:defRPr/>
            </a:pPr>
            <a:endParaRPr lang="en-GB" sz="2400" dirty="0" smtClean="0"/>
          </a:p>
          <a:p>
            <a:pPr eaLnBrk="1" hangingPunct="1">
              <a:defRPr/>
            </a:pPr>
            <a:endParaRPr lang="en-GB" sz="2400" dirty="0" smtClean="0">
              <a:latin typeface="Calibri" pitchFamily="34" charset="0"/>
              <a:cs typeface="Calibri" pitchFamily="34" charset="0"/>
            </a:endParaRPr>
          </a:p>
        </p:txBody>
      </p:sp>
      <p:pic>
        <p:nvPicPr>
          <p:cNvPr id="6" name="Picture 5" descr="D:\PICSTOAA\Loggers_CasellaAW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09600"/>
            <a:ext cx="4114800" cy="2599055"/>
          </a:xfrm>
          <a:prstGeom prst="rect">
            <a:avLst/>
          </a:prstGeom>
          <a:noFill/>
          <a:ln>
            <a:noFill/>
          </a:ln>
        </p:spPr>
      </p:pic>
      <p:pic>
        <p:nvPicPr>
          <p:cNvPr id="7" name="Picture 6" descr="D:\PICSTOAA\Install_NjolomoleAWS_C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199" y="685800"/>
            <a:ext cx="3886201" cy="2599055"/>
          </a:xfrm>
          <a:prstGeom prst="rect">
            <a:avLst/>
          </a:prstGeom>
          <a:noFill/>
          <a:ln>
            <a:noFill/>
          </a:ln>
        </p:spPr>
      </p:pic>
      <p:pic>
        <p:nvPicPr>
          <p:cNvPr id="8" name="Picture 7" descr="D:\PICSTOAA\data_idgitizati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379251"/>
            <a:ext cx="4267200" cy="314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D:\PICSTOAA\COSMO_MODEL_serv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379252"/>
            <a:ext cx="4114799" cy="3141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7884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533400"/>
            <a:ext cx="9144000" cy="838200"/>
          </a:xfrm>
          <a:solidFill>
            <a:schemeClr val="accent2"/>
          </a:solidFill>
        </p:spPr>
        <p:txBody>
          <a:bodyPr/>
          <a:lstStyle/>
          <a:p>
            <a:pPr eaLnBrk="1" hangingPunct="1"/>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DCCMS </a:t>
            </a:r>
            <a:r>
              <a:rPr lang="en-US" sz="2800" b="1" dirty="0">
                <a:solidFill>
                  <a:schemeClr val="bg1"/>
                </a:solidFill>
              </a:rPr>
              <a:t>social economic contributions</a:t>
            </a:r>
            <a:endParaRPr lang="en-US" sz="2800" b="1" dirty="0" smtClean="0">
              <a:solidFill>
                <a:schemeClr val="bg1"/>
              </a:solidFill>
            </a:endParaRPr>
          </a:p>
        </p:txBody>
      </p:sp>
      <p:sp>
        <p:nvSpPr>
          <p:cNvPr id="6147" name="Content Placeholder 2"/>
          <p:cNvSpPr>
            <a:spLocks noGrp="1"/>
          </p:cNvSpPr>
          <p:nvPr>
            <p:ph idx="1"/>
          </p:nvPr>
        </p:nvSpPr>
        <p:spPr>
          <a:xfrm>
            <a:off x="381000" y="1524000"/>
            <a:ext cx="8382000" cy="5029200"/>
          </a:xfrm>
        </p:spPr>
        <p:txBody>
          <a:bodyPr/>
          <a:lstStyle/>
          <a:p>
            <a:pPr lvl="0" eaLnBrk="1" hangingPunct="1">
              <a:defRPr/>
            </a:pPr>
            <a:endParaRPr lang="en-GB" sz="2400" dirty="0" smtClean="0">
              <a:solidFill>
                <a:prstClr val="black"/>
              </a:solidFill>
              <a:latin typeface="Calibri" pitchFamily="34" charset="0"/>
              <a:cs typeface="Calibri" pitchFamily="34" charset="0"/>
            </a:endParaRPr>
          </a:p>
          <a:p>
            <a:pPr lvl="0" eaLnBrk="1" hangingPunct="1">
              <a:defRPr/>
            </a:pPr>
            <a:r>
              <a:rPr lang="en-GB" sz="2400" dirty="0" smtClean="0">
                <a:solidFill>
                  <a:prstClr val="black"/>
                </a:solidFill>
                <a:latin typeface="Calibri" pitchFamily="34" charset="0"/>
                <a:cs typeface="Calibri" pitchFamily="34" charset="0"/>
              </a:rPr>
              <a:t>Reduction </a:t>
            </a:r>
            <a:r>
              <a:rPr lang="en-GB" sz="2400" dirty="0">
                <a:solidFill>
                  <a:prstClr val="black"/>
                </a:solidFill>
                <a:latin typeface="Calibri" pitchFamily="34" charset="0"/>
                <a:cs typeface="Calibri" pitchFamily="34" charset="0"/>
              </a:rPr>
              <a:t>of loss of life and property due to early warnings of natural hazards helps to minimize recovery costs hence resources can be redirected to other areas of development</a:t>
            </a:r>
          </a:p>
          <a:p>
            <a:pPr lvl="0" eaLnBrk="1" hangingPunct="1">
              <a:defRPr/>
            </a:pPr>
            <a:r>
              <a:rPr lang="en-GB" sz="2400" dirty="0">
                <a:solidFill>
                  <a:prstClr val="black"/>
                </a:solidFill>
                <a:latin typeface="Calibri" pitchFamily="34" charset="0"/>
                <a:cs typeface="Calibri" pitchFamily="34" charset="0"/>
              </a:rPr>
              <a:t>Information provided to the Agricultural and Natural Resources sectors helps the sectors to prepare in advance as well as improve productivity</a:t>
            </a:r>
          </a:p>
          <a:p>
            <a:pPr lvl="0" eaLnBrk="1" hangingPunct="1">
              <a:defRPr/>
            </a:pPr>
            <a:r>
              <a:rPr lang="en-GB" sz="2400" dirty="0">
                <a:solidFill>
                  <a:prstClr val="black"/>
                </a:solidFill>
                <a:latin typeface="Calibri" pitchFamily="34" charset="0"/>
                <a:cs typeface="Calibri" pitchFamily="34" charset="0"/>
              </a:rPr>
              <a:t>The public is made aware of impending hazards and they are advised to take appropriate action to ascertain their well being</a:t>
            </a:r>
          </a:p>
          <a:p>
            <a:pPr lvl="0" eaLnBrk="1" hangingPunct="1">
              <a:defRPr/>
            </a:pPr>
            <a:r>
              <a:rPr lang="en-US" sz="2400" dirty="0">
                <a:solidFill>
                  <a:prstClr val="black"/>
                </a:solidFill>
                <a:latin typeface="Calibri" pitchFamily="34" charset="0"/>
                <a:cs typeface="Calibri" pitchFamily="34" charset="0"/>
              </a:rPr>
              <a:t>P</a:t>
            </a:r>
            <a:r>
              <a:rPr lang="en-US" sz="2400" dirty="0" smtClean="0">
                <a:solidFill>
                  <a:prstClr val="black"/>
                </a:solidFill>
                <a:latin typeface="Calibri" pitchFamily="34" charset="0"/>
                <a:cs typeface="Calibri" pitchFamily="34" charset="0"/>
              </a:rPr>
              <a:t>rovide </a:t>
            </a:r>
            <a:r>
              <a:rPr lang="en-US" sz="2400" dirty="0">
                <a:solidFill>
                  <a:prstClr val="black"/>
                </a:solidFill>
                <a:latin typeface="Calibri" pitchFamily="34" charset="0"/>
                <a:cs typeface="Calibri" pitchFamily="34" charset="0"/>
              </a:rPr>
              <a:t>data and information for planning and implementation of various programmes </a:t>
            </a:r>
          </a:p>
          <a:p>
            <a:pPr marL="0" indent="0">
              <a:buNone/>
            </a:pPr>
            <a:endParaRPr lang="en-GB"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990600"/>
          </a:xfrm>
          <a:solidFill>
            <a:schemeClr val="accent2"/>
          </a:solidFill>
        </p:spPr>
        <p:txBody>
          <a:bodyPr/>
          <a:lstStyle/>
          <a:p>
            <a:pPr eaLnBrk="1" hangingPunct="1"/>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Some key institutions/Agencies that contribute to the accomplishment of the CIRDA objectives in Malawi</a:t>
            </a:r>
            <a:r>
              <a:rPr lang="en-US" sz="3600" b="1" dirty="0">
                <a:solidFill>
                  <a:schemeClr val="bg1"/>
                </a:solidFill>
              </a:rPr>
              <a:t/>
            </a:r>
            <a:br>
              <a:rPr lang="en-US" sz="3600" b="1" dirty="0">
                <a:solidFill>
                  <a:schemeClr val="bg1"/>
                </a:solidFill>
              </a:rPr>
            </a:br>
            <a:endParaRPr lang="en-US" sz="2800" b="1" dirty="0" smtClean="0">
              <a:solidFill>
                <a:schemeClr val="bg1"/>
              </a:solidFill>
            </a:endParaRPr>
          </a:p>
        </p:txBody>
      </p:sp>
      <p:sp>
        <p:nvSpPr>
          <p:cNvPr id="6147" name="Content Placeholder 2"/>
          <p:cNvSpPr>
            <a:spLocks noGrp="1"/>
          </p:cNvSpPr>
          <p:nvPr>
            <p:ph idx="1"/>
          </p:nvPr>
        </p:nvSpPr>
        <p:spPr>
          <a:xfrm>
            <a:off x="381000" y="1066800"/>
            <a:ext cx="8382000" cy="5486400"/>
          </a:xfrm>
        </p:spPr>
        <p:txBody>
          <a:bodyPr/>
          <a:lstStyle/>
          <a:p>
            <a:pPr marL="0" lvl="0" indent="0" eaLnBrk="1" hangingPunct="1">
              <a:buNone/>
              <a:defRPr/>
            </a:pPr>
            <a:r>
              <a:rPr lang="en-GB" sz="2400" dirty="0">
                <a:solidFill>
                  <a:prstClr val="black"/>
                </a:solidFill>
              </a:rPr>
              <a:t>5. </a:t>
            </a:r>
            <a:r>
              <a:rPr lang="en-GB" sz="2400" b="1" dirty="0">
                <a:solidFill>
                  <a:prstClr val="black"/>
                </a:solidFill>
              </a:rPr>
              <a:t>DISCOVER Programme Consortium</a:t>
            </a:r>
            <a:r>
              <a:rPr lang="en-GB" sz="2400" b="1" dirty="0">
                <a:solidFill>
                  <a:prstClr val="black"/>
                </a:solidFill>
                <a:latin typeface="Calibri" pitchFamily="34" charset="0"/>
                <a:cs typeface="Calibri" pitchFamily="34" charset="0"/>
              </a:rPr>
              <a:t>( led by Concern Universal)</a:t>
            </a:r>
          </a:p>
          <a:p>
            <a:pPr lvl="0" eaLnBrk="1" hangingPunct="1">
              <a:defRPr/>
            </a:pPr>
            <a:r>
              <a:rPr lang="en-GB" sz="2300" dirty="0">
                <a:solidFill>
                  <a:prstClr val="black"/>
                </a:solidFill>
                <a:latin typeface="Calibri" pitchFamily="34" charset="0"/>
                <a:cs typeface="Calibri" pitchFamily="34" charset="0"/>
              </a:rPr>
              <a:t>Collaborated with DCCMS and ESOKO to provide district specific weather messages to farmers in 5 districts of Malawi ( </a:t>
            </a:r>
            <a:r>
              <a:rPr lang="en-GB" sz="2300" dirty="0" err="1">
                <a:solidFill>
                  <a:prstClr val="black"/>
                </a:solidFill>
                <a:latin typeface="Calibri" pitchFamily="34" charset="0"/>
                <a:cs typeface="Calibri" pitchFamily="34" charset="0"/>
              </a:rPr>
              <a:t>Karonga</a:t>
            </a:r>
            <a:r>
              <a:rPr lang="en-GB" sz="2300" dirty="0">
                <a:solidFill>
                  <a:prstClr val="black"/>
                </a:solidFill>
                <a:latin typeface="Calibri" pitchFamily="34" charset="0"/>
                <a:cs typeface="Calibri" pitchFamily="34" charset="0"/>
              </a:rPr>
              <a:t>, </a:t>
            </a:r>
            <a:r>
              <a:rPr lang="en-GB" sz="2300" dirty="0" err="1">
                <a:solidFill>
                  <a:prstClr val="black"/>
                </a:solidFill>
                <a:latin typeface="Calibri" pitchFamily="34" charset="0"/>
                <a:cs typeface="Calibri" pitchFamily="34" charset="0"/>
              </a:rPr>
              <a:t>Salima</a:t>
            </a:r>
            <a:r>
              <a:rPr lang="en-GB" sz="2300" dirty="0">
                <a:solidFill>
                  <a:prstClr val="black"/>
                </a:solidFill>
                <a:latin typeface="Calibri" pitchFamily="34" charset="0"/>
                <a:cs typeface="Calibri" pitchFamily="34" charset="0"/>
              </a:rPr>
              <a:t>, </a:t>
            </a:r>
            <a:r>
              <a:rPr lang="en-GB" sz="2300" dirty="0" err="1">
                <a:solidFill>
                  <a:prstClr val="black"/>
                </a:solidFill>
                <a:latin typeface="Calibri" pitchFamily="34" charset="0"/>
                <a:cs typeface="Calibri" pitchFamily="34" charset="0"/>
              </a:rPr>
              <a:t>Dedza</a:t>
            </a:r>
            <a:r>
              <a:rPr lang="en-GB" sz="2300" dirty="0">
                <a:solidFill>
                  <a:prstClr val="black"/>
                </a:solidFill>
                <a:latin typeface="Calibri" pitchFamily="34" charset="0"/>
                <a:cs typeface="Calibri" pitchFamily="34" charset="0"/>
              </a:rPr>
              <a:t>, </a:t>
            </a:r>
            <a:r>
              <a:rPr lang="en-GB" sz="2300" dirty="0" err="1">
                <a:solidFill>
                  <a:prstClr val="black"/>
                </a:solidFill>
                <a:latin typeface="Calibri" pitchFamily="34" charset="0"/>
                <a:cs typeface="Calibri" pitchFamily="34" charset="0"/>
              </a:rPr>
              <a:t>Balaka</a:t>
            </a:r>
            <a:r>
              <a:rPr lang="en-GB" sz="2300" dirty="0">
                <a:solidFill>
                  <a:prstClr val="black"/>
                </a:solidFill>
                <a:latin typeface="Calibri" pitchFamily="34" charset="0"/>
                <a:cs typeface="Calibri" pitchFamily="34" charset="0"/>
              </a:rPr>
              <a:t> and </a:t>
            </a:r>
            <a:r>
              <a:rPr lang="en-GB" sz="2300" dirty="0" err="1">
                <a:solidFill>
                  <a:prstClr val="black"/>
                </a:solidFill>
                <a:latin typeface="Calibri" pitchFamily="34" charset="0"/>
                <a:cs typeface="Calibri" pitchFamily="34" charset="0"/>
              </a:rPr>
              <a:t>Nsanje</a:t>
            </a:r>
            <a:r>
              <a:rPr lang="en-GB" sz="2300" dirty="0">
                <a:solidFill>
                  <a:prstClr val="black"/>
                </a:solidFill>
                <a:latin typeface="Calibri" pitchFamily="34" charset="0"/>
                <a:cs typeface="Calibri" pitchFamily="34" charset="0"/>
              </a:rPr>
              <a:t>)</a:t>
            </a:r>
          </a:p>
          <a:p>
            <a:pPr lvl="0" eaLnBrk="1" hangingPunct="1">
              <a:defRPr/>
            </a:pPr>
            <a:r>
              <a:rPr lang="en-GB" sz="2300" dirty="0">
                <a:solidFill>
                  <a:prstClr val="black"/>
                </a:solidFill>
                <a:latin typeface="Calibri" pitchFamily="34" charset="0"/>
                <a:cs typeface="Calibri" pitchFamily="34" charset="0"/>
              </a:rPr>
              <a:t>Capacity building of VCPCs in the establishment and monitoring of community based Early Warning Systems</a:t>
            </a:r>
            <a:r>
              <a:rPr lang="en-GB" sz="2300" dirty="0">
                <a:solidFill>
                  <a:prstClr val="black"/>
                </a:solidFill>
              </a:rPr>
              <a:t>(involving satellite mapping, mobile phone technology, river gauges, radio </a:t>
            </a:r>
            <a:r>
              <a:rPr lang="en-GB" sz="2300" dirty="0" err="1">
                <a:solidFill>
                  <a:prstClr val="black"/>
                </a:solidFill>
              </a:rPr>
              <a:t>etc</a:t>
            </a:r>
            <a:r>
              <a:rPr lang="en-GB" sz="2300" dirty="0">
                <a:solidFill>
                  <a:prstClr val="black"/>
                </a:solidFill>
              </a:rPr>
              <a:t>).</a:t>
            </a:r>
          </a:p>
          <a:p>
            <a:pPr lvl="0" eaLnBrk="1" hangingPunct="1">
              <a:defRPr/>
            </a:pPr>
            <a:r>
              <a:rPr lang="en-GB" sz="2300" dirty="0">
                <a:solidFill>
                  <a:prstClr val="black"/>
                </a:solidFill>
                <a:latin typeface="Calibri" pitchFamily="34" charset="0"/>
                <a:cs typeface="Calibri" pitchFamily="34" charset="0"/>
              </a:rPr>
              <a:t> </a:t>
            </a:r>
            <a:r>
              <a:rPr lang="en-GB" sz="2300" dirty="0">
                <a:solidFill>
                  <a:prstClr val="black"/>
                </a:solidFill>
              </a:rPr>
              <a:t>VCPCs in upland and lowland areas are a </a:t>
            </a:r>
            <a:r>
              <a:rPr lang="en-GB" sz="2300" dirty="0" smtClean="0">
                <a:solidFill>
                  <a:prstClr val="black"/>
                </a:solidFill>
              </a:rPr>
              <a:t>part of communication </a:t>
            </a:r>
            <a:r>
              <a:rPr lang="en-GB" sz="2300" dirty="0">
                <a:solidFill>
                  <a:prstClr val="black"/>
                </a:solidFill>
              </a:rPr>
              <a:t>network linked by cell phones that communicate alert status of river levels during the rainy season. For example, orange alert status activates VCPC evacuation plans mobilising vulnerable populations to designated evacuation points</a:t>
            </a:r>
            <a:r>
              <a:rPr lang="en-GB" sz="2300" dirty="0">
                <a:solidFill>
                  <a:srgbClr val="FF0000"/>
                </a:solidFill>
              </a:rPr>
              <a:t>.</a:t>
            </a:r>
            <a:endParaRPr lang="en-GB" sz="2300" dirty="0">
              <a:solidFill>
                <a:srgbClr val="FF0000"/>
              </a:solidFill>
              <a:latin typeface="Calibri" pitchFamily="34" charset="0"/>
              <a:cs typeface="Calibri" pitchFamily="34" charset="0"/>
            </a:endParaRPr>
          </a:p>
          <a:p>
            <a:pPr marL="0" indent="0">
              <a:buNone/>
            </a:pPr>
            <a:endParaRPr lang="en-GB" sz="2000" dirty="0" smtClean="0">
              <a:latin typeface="Arial" pitchFamily="34" charset="0"/>
              <a:cs typeface="Arial" pitchFamily="34" charset="0"/>
            </a:endParaRPr>
          </a:p>
        </p:txBody>
      </p:sp>
    </p:spTree>
    <p:extLst>
      <p:ext uri="{BB962C8B-B14F-4D97-AF65-F5344CB8AC3E}">
        <p14:creationId xmlns:p14="http://schemas.microsoft.com/office/powerpoint/2010/main" val="531746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990600"/>
          </a:xfrm>
          <a:solidFill>
            <a:schemeClr val="accent2"/>
          </a:solidFill>
        </p:spPr>
        <p:txBody>
          <a:bodyPr/>
          <a:lstStyle/>
          <a:p>
            <a:pPr eaLnBrk="1" hangingPunct="1"/>
            <a:r>
              <a:rPr lang="en-US" sz="2800" b="1" dirty="0" smtClean="0">
                <a:solidFill>
                  <a:schemeClr val="bg1"/>
                </a:solidFill>
              </a:rPr>
              <a:t>Key institutions/Agencies…continued</a:t>
            </a:r>
            <a:r>
              <a:rPr lang="en-US" sz="3600" b="1" dirty="0">
                <a:solidFill>
                  <a:schemeClr val="bg1"/>
                </a:solidFill>
              </a:rPr>
              <a:t/>
            </a:r>
            <a:br>
              <a:rPr lang="en-US" sz="3600" b="1" dirty="0">
                <a:solidFill>
                  <a:schemeClr val="bg1"/>
                </a:solidFill>
              </a:rPr>
            </a:br>
            <a:endParaRPr lang="en-US" sz="2800" b="1" dirty="0" smtClean="0">
              <a:solidFill>
                <a:schemeClr val="bg1"/>
              </a:solidFill>
            </a:endParaRPr>
          </a:p>
        </p:txBody>
      </p:sp>
      <p:sp>
        <p:nvSpPr>
          <p:cNvPr id="6147" name="Content Placeholder 2"/>
          <p:cNvSpPr>
            <a:spLocks noGrp="1"/>
          </p:cNvSpPr>
          <p:nvPr>
            <p:ph idx="1"/>
          </p:nvPr>
        </p:nvSpPr>
        <p:spPr>
          <a:xfrm>
            <a:off x="252413" y="1066800"/>
            <a:ext cx="8788400" cy="5486400"/>
          </a:xfrm>
        </p:spPr>
        <p:txBody>
          <a:bodyPr/>
          <a:lstStyle/>
          <a:p>
            <a:pPr marL="0" lvl="0" indent="0" eaLnBrk="1" hangingPunct="1">
              <a:buNone/>
              <a:defRPr/>
            </a:pPr>
            <a:r>
              <a:rPr lang="en-GB" sz="2400" dirty="0" smtClean="0">
                <a:solidFill>
                  <a:prstClr val="black"/>
                </a:solidFill>
              </a:rPr>
              <a:t>6. </a:t>
            </a:r>
            <a:r>
              <a:rPr lang="en-GB" sz="2000" b="1" dirty="0"/>
              <a:t>The Enhancing Community Resilience Project (ECRP)  Christian Aid led </a:t>
            </a:r>
            <a:r>
              <a:rPr lang="en-GB" sz="2000" b="1" dirty="0" smtClean="0"/>
              <a:t>Consortium</a:t>
            </a:r>
          </a:p>
          <a:p>
            <a:pPr eaLnBrk="1" hangingPunct="1">
              <a:defRPr/>
            </a:pPr>
            <a:r>
              <a:rPr lang="en-GB" sz="2000" dirty="0">
                <a:latin typeface="Calibri" pitchFamily="34" charset="0"/>
                <a:cs typeface="Calibri" pitchFamily="34" charset="0"/>
              </a:rPr>
              <a:t>Collaborated with DCCMS and ESOKO to provide district specific weather messages to farmers in 7 districts of Malawi ( </a:t>
            </a:r>
            <a:r>
              <a:rPr lang="en-GB" sz="2000" dirty="0" err="1">
                <a:latin typeface="Calibri" pitchFamily="34" charset="0"/>
                <a:cs typeface="Calibri" pitchFamily="34" charset="0"/>
              </a:rPr>
              <a:t>Kasungu</a:t>
            </a:r>
            <a:r>
              <a:rPr lang="en-GB" sz="2000" dirty="0">
                <a:latin typeface="Calibri" pitchFamily="34" charset="0"/>
                <a:cs typeface="Calibri" pitchFamily="34" charset="0"/>
              </a:rPr>
              <a:t>, </a:t>
            </a:r>
            <a:r>
              <a:rPr lang="en-GB" sz="2000" dirty="0" err="1">
                <a:latin typeface="Calibri" pitchFamily="34" charset="0"/>
                <a:cs typeface="Calibri" pitchFamily="34" charset="0"/>
              </a:rPr>
              <a:t>Machinga</a:t>
            </a:r>
            <a:r>
              <a:rPr lang="en-GB" sz="2000" dirty="0">
                <a:latin typeface="Calibri" pitchFamily="34" charset="0"/>
                <a:cs typeface="Calibri" pitchFamily="34" charset="0"/>
              </a:rPr>
              <a:t>, </a:t>
            </a:r>
            <a:r>
              <a:rPr lang="en-GB" sz="2000" dirty="0" err="1">
                <a:latin typeface="Calibri" pitchFamily="34" charset="0"/>
                <a:cs typeface="Calibri" pitchFamily="34" charset="0"/>
              </a:rPr>
              <a:t>Mwanza</a:t>
            </a:r>
            <a:r>
              <a:rPr lang="en-GB" sz="2000" dirty="0">
                <a:latin typeface="Calibri" pitchFamily="34" charset="0"/>
                <a:cs typeface="Calibri" pitchFamily="34" charset="0"/>
              </a:rPr>
              <a:t>, </a:t>
            </a:r>
            <a:r>
              <a:rPr lang="en-GB" sz="2000" dirty="0" err="1">
                <a:latin typeface="Calibri" pitchFamily="34" charset="0"/>
                <a:cs typeface="Calibri" pitchFamily="34" charset="0"/>
              </a:rPr>
              <a:t>Thyolo</a:t>
            </a:r>
            <a:r>
              <a:rPr lang="en-GB" sz="2000" dirty="0">
                <a:latin typeface="Calibri" pitchFamily="34" charset="0"/>
                <a:cs typeface="Calibri" pitchFamily="34" charset="0"/>
              </a:rPr>
              <a:t>, </a:t>
            </a:r>
            <a:r>
              <a:rPr lang="en-GB" sz="2000" dirty="0" err="1">
                <a:latin typeface="Calibri" pitchFamily="34" charset="0"/>
                <a:cs typeface="Calibri" pitchFamily="34" charset="0"/>
              </a:rPr>
              <a:t>Mulanje</a:t>
            </a:r>
            <a:r>
              <a:rPr lang="en-GB" sz="2000" dirty="0">
                <a:latin typeface="Calibri" pitchFamily="34" charset="0"/>
                <a:cs typeface="Calibri" pitchFamily="34" charset="0"/>
              </a:rPr>
              <a:t>, </a:t>
            </a:r>
            <a:r>
              <a:rPr lang="en-GB" sz="2000" dirty="0" err="1">
                <a:latin typeface="Calibri" pitchFamily="34" charset="0"/>
                <a:cs typeface="Calibri" pitchFamily="34" charset="0"/>
              </a:rPr>
              <a:t>Chikwawa</a:t>
            </a:r>
            <a:r>
              <a:rPr lang="en-GB" sz="2000" dirty="0">
                <a:latin typeface="Calibri" pitchFamily="34" charset="0"/>
                <a:cs typeface="Calibri" pitchFamily="34" charset="0"/>
              </a:rPr>
              <a:t> and </a:t>
            </a:r>
            <a:r>
              <a:rPr lang="en-GB" sz="2000" dirty="0" err="1">
                <a:latin typeface="Calibri" pitchFamily="34" charset="0"/>
                <a:cs typeface="Calibri" pitchFamily="34" charset="0"/>
              </a:rPr>
              <a:t>Kasungu</a:t>
            </a:r>
            <a:r>
              <a:rPr lang="en-GB" sz="2000" dirty="0">
                <a:latin typeface="Calibri" pitchFamily="34" charset="0"/>
                <a:cs typeface="Calibri" pitchFamily="34" charset="0"/>
              </a:rPr>
              <a:t>)</a:t>
            </a:r>
          </a:p>
          <a:p>
            <a:pPr marL="0" indent="0" eaLnBrk="1" hangingPunct="1">
              <a:buNone/>
              <a:defRPr/>
            </a:pPr>
            <a:endParaRPr lang="en-GB" sz="2000" dirty="0" smtClean="0">
              <a:latin typeface="Arial" pitchFamily="34" charset="0"/>
              <a:cs typeface="Arial" pitchFamily="34" charset="0"/>
            </a:endParaRPr>
          </a:p>
          <a:p>
            <a:pPr marL="0" indent="0" eaLnBrk="1" hangingPunct="1">
              <a:buNone/>
              <a:defRPr/>
            </a:pPr>
            <a:endParaRPr lang="en-GB" sz="2000" dirty="0" smtClean="0">
              <a:latin typeface="Arial" pitchFamily="34" charset="0"/>
              <a:cs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3276600"/>
            <a:ext cx="8788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7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990600"/>
          </a:xfrm>
          <a:solidFill>
            <a:schemeClr val="accent2"/>
          </a:solidFill>
        </p:spPr>
        <p:txBody>
          <a:bodyPr/>
          <a:lstStyle/>
          <a:p>
            <a:pPr eaLnBrk="1" hangingPunct="1"/>
            <a:r>
              <a:rPr lang="en-US" sz="2800" b="1" dirty="0" smtClean="0">
                <a:solidFill>
                  <a:schemeClr val="bg1"/>
                </a:solidFill>
              </a:rPr>
              <a:t/>
            </a:r>
            <a:br>
              <a:rPr lang="en-US" sz="2800" b="1" dirty="0" smtClean="0">
                <a:solidFill>
                  <a:schemeClr val="bg1"/>
                </a:solidFill>
              </a:rPr>
            </a:br>
            <a:r>
              <a:rPr lang="en-US" sz="2800" b="1" dirty="0">
                <a:solidFill>
                  <a:schemeClr val="bg1"/>
                </a:solidFill>
              </a:rPr>
              <a:t/>
            </a:r>
            <a:br>
              <a:rPr lang="en-US" sz="2800" b="1" dirty="0">
                <a:solidFill>
                  <a:schemeClr val="bg1"/>
                </a:solidFill>
              </a:rPr>
            </a:br>
            <a:r>
              <a:rPr lang="en-US" sz="2800" b="1" dirty="0" smtClean="0">
                <a:solidFill>
                  <a:schemeClr val="bg1"/>
                </a:solidFill>
              </a:rPr>
              <a:t>Key institutions/Agencies…continued</a:t>
            </a:r>
            <a:r>
              <a:rPr lang="en-US" sz="3600" b="1" dirty="0">
                <a:solidFill>
                  <a:schemeClr val="bg1"/>
                </a:solidFill>
              </a:rPr>
              <a:t/>
            </a:r>
            <a:br>
              <a:rPr lang="en-US" sz="3600" b="1" dirty="0">
                <a:solidFill>
                  <a:schemeClr val="bg1"/>
                </a:solidFill>
              </a:rPr>
            </a:br>
            <a:endParaRPr lang="en-US" sz="2800" b="1" dirty="0" smtClean="0">
              <a:solidFill>
                <a:schemeClr val="bg1"/>
              </a:solidFill>
            </a:endParaRPr>
          </a:p>
        </p:txBody>
      </p:sp>
      <p:sp>
        <p:nvSpPr>
          <p:cNvPr id="6147" name="Content Placeholder 2"/>
          <p:cNvSpPr>
            <a:spLocks noGrp="1"/>
          </p:cNvSpPr>
          <p:nvPr>
            <p:ph idx="1"/>
          </p:nvPr>
        </p:nvSpPr>
        <p:spPr>
          <a:xfrm>
            <a:off x="252413" y="1066800"/>
            <a:ext cx="8788400" cy="5486400"/>
          </a:xfrm>
        </p:spPr>
        <p:txBody>
          <a:bodyPr/>
          <a:lstStyle/>
          <a:p>
            <a:pPr marL="0" lvl="0" indent="0" eaLnBrk="1" hangingPunct="1">
              <a:buNone/>
              <a:defRPr/>
            </a:pPr>
            <a:r>
              <a:rPr lang="en-GB" sz="2400" dirty="0" smtClean="0">
                <a:solidFill>
                  <a:prstClr val="black"/>
                </a:solidFill>
              </a:rPr>
              <a:t>6.</a:t>
            </a:r>
            <a:r>
              <a:rPr lang="en-GB" sz="2400" dirty="0">
                <a:solidFill>
                  <a:prstClr val="black"/>
                </a:solidFill>
              </a:rPr>
              <a:t> </a:t>
            </a:r>
            <a:r>
              <a:rPr lang="en-GB" sz="2400" b="1" dirty="0">
                <a:solidFill>
                  <a:prstClr val="black"/>
                </a:solidFill>
              </a:rPr>
              <a:t>Civil Society Network on Climate </a:t>
            </a:r>
            <a:r>
              <a:rPr lang="en-GB" sz="2400" b="1" dirty="0" smtClean="0">
                <a:solidFill>
                  <a:prstClr val="black"/>
                </a:solidFill>
              </a:rPr>
              <a:t>Change (CISONECC)</a:t>
            </a:r>
            <a:endParaRPr lang="en-GB" sz="2400" b="1" dirty="0">
              <a:solidFill>
                <a:prstClr val="black"/>
              </a:solidFill>
            </a:endParaRPr>
          </a:p>
          <a:p>
            <a:pPr lvl="0" eaLnBrk="1" hangingPunct="1">
              <a:defRPr/>
            </a:pPr>
            <a:r>
              <a:rPr lang="en-GB" sz="2400" dirty="0">
                <a:solidFill>
                  <a:prstClr val="black"/>
                </a:solidFill>
              </a:rPr>
              <a:t>In partnership with EAM, TLC and CARD provides a </a:t>
            </a:r>
            <a:r>
              <a:rPr lang="en-US" sz="2400" dirty="0">
                <a:solidFill>
                  <a:prstClr val="black"/>
                </a:solidFill>
              </a:rPr>
              <a:t>platform  that enables sharing, understanding, interpreting and communicating climate information, by giving space for dialogue on local adaptation issues and options</a:t>
            </a:r>
            <a:r>
              <a:rPr lang="en-GB" sz="2400" dirty="0">
                <a:solidFill>
                  <a:prstClr val="black"/>
                </a:solidFill>
              </a:rPr>
              <a:t>. Target group is the local farmer</a:t>
            </a:r>
          </a:p>
          <a:p>
            <a:pPr lvl="0" eaLnBrk="1" hangingPunct="1">
              <a:defRPr/>
            </a:pPr>
            <a:r>
              <a:rPr lang="en-GB" sz="2400" dirty="0">
                <a:solidFill>
                  <a:prstClr val="black"/>
                </a:solidFill>
                <a:latin typeface="Calibri" pitchFamily="34" charset="0"/>
                <a:cs typeface="Calibri" pitchFamily="34" charset="0"/>
              </a:rPr>
              <a:t>Through PSP, </a:t>
            </a:r>
            <a:r>
              <a:rPr lang="en-US" sz="2400" dirty="0">
                <a:solidFill>
                  <a:prstClr val="black"/>
                </a:solidFill>
                <a:latin typeface="Calibri" pitchFamily="34" charset="0"/>
                <a:cs typeface="Calibri" pitchFamily="34" charset="0"/>
              </a:rPr>
              <a:t>enables the communities and local governments to use seasonal forecasts to develop climate resilient plans and advisories for improved livelihoods</a:t>
            </a:r>
          </a:p>
          <a:p>
            <a:pPr marL="0" lvl="0" indent="0" eaLnBrk="1" hangingPunct="1">
              <a:buNone/>
              <a:defRPr/>
            </a:pPr>
            <a:r>
              <a:rPr lang="en-GB" sz="2400" dirty="0" smtClean="0">
                <a:solidFill>
                  <a:prstClr val="black"/>
                </a:solidFill>
              </a:rPr>
              <a:t> </a:t>
            </a:r>
            <a:endParaRPr lang="en-GB" sz="2000" dirty="0" smtClean="0">
              <a:latin typeface="Arial" pitchFamily="34" charset="0"/>
              <a:cs typeface="Arial" pitchFamily="34" charset="0"/>
            </a:endParaRPr>
          </a:p>
        </p:txBody>
      </p:sp>
    </p:spTree>
    <p:extLst>
      <p:ext uri="{BB962C8B-B14F-4D97-AF65-F5344CB8AC3E}">
        <p14:creationId xmlns:p14="http://schemas.microsoft.com/office/powerpoint/2010/main" val="1193904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762000"/>
          </a:xfrm>
          <a:solidFill>
            <a:schemeClr val="accent2"/>
          </a:solidFill>
        </p:spPr>
        <p:txBody>
          <a:bodyPr/>
          <a:lstStyle/>
          <a:p>
            <a:pPr eaLnBrk="1" hangingPunct="1"/>
            <a:r>
              <a:rPr lang="en-US" sz="5400" b="1" dirty="0" smtClean="0">
                <a:solidFill>
                  <a:schemeClr val="bg1"/>
                </a:solidFill>
              </a:rPr>
              <a:t>Outline</a:t>
            </a:r>
          </a:p>
        </p:txBody>
      </p:sp>
      <p:sp>
        <p:nvSpPr>
          <p:cNvPr id="5123" name="Content Placeholder 2"/>
          <p:cNvSpPr>
            <a:spLocks noGrp="1"/>
          </p:cNvSpPr>
          <p:nvPr>
            <p:ph idx="1"/>
          </p:nvPr>
        </p:nvSpPr>
        <p:spPr>
          <a:xfrm>
            <a:off x="457200" y="990600"/>
            <a:ext cx="8229600" cy="5135563"/>
          </a:xfrm>
        </p:spPr>
        <p:txBody>
          <a:bodyPr/>
          <a:lstStyle/>
          <a:p>
            <a:pPr eaLnBrk="1" hangingPunct="1"/>
            <a:r>
              <a:rPr lang="en-US" sz="4000" dirty="0"/>
              <a:t>Introduction</a:t>
            </a:r>
          </a:p>
          <a:p>
            <a:pPr eaLnBrk="1" hangingPunct="1"/>
            <a:r>
              <a:rPr lang="en-US" sz="4000" dirty="0"/>
              <a:t>Sectors contributions to CIRDA objectives and Social-economy</a:t>
            </a:r>
          </a:p>
          <a:p>
            <a:pPr eaLnBrk="1" hangingPunct="1"/>
            <a:r>
              <a:rPr lang="en-GB" sz="4000" dirty="0" smtClean="0"/>
              <a:t>Future plans</a:t>
            </a:r>
            <a:endParaRPr lang="en-GB" sz="4000" dirty="0"/>
          </a:p>
          <a:p>
            <a:pPr eaLnBrk="1" hangingPunct="1"/>
            <a:r>
              <a:rPr lang="en-GB" sz="4000" dirty="0"/>
              <a:t>Challenges </a:t>
            </a:r>
          </a:p>
          <a:p>
            <a:pPr marL="0" indent="0" eaLnBrk="1" hangingPunct="1">
              <a:buNone/>
            </a:pPr>
            <a:endParaRPr lang="en-US" sz="4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990600"/>
          </a:xfrm>
          <a:solidFill>
            <a:schemeClr val="accent2"/>
          </a:solidFill>
        </p:spPr>
        <p:txBody>
          <a:bodyPr/>
          <a:lstStyle/>
          <a:p>
            <a:pPr eaLnBrk="1" hangingPunct="1"/>
            <a:r>
              <a:rPr lang="en-US" sz="2800" b="1" dirty="0" smtClean="0">
                <a:solidFill>
                  <a:schemeClr val="bg1"/>
                </a:solidFill>
              </a:rPr>
              <a:t>Key institutions/Agencies…continued</a:t>
            </a:r>
            <a:r>
              <a:rPr lang="en-US" sz="3600" b="1" dirty="0">
                <a:solidFill>
                  <a:schemeClr val="bg1"/>
                </a:solidFill>
              </a:rPr>
              <a:t/>
            </a:r>
            <a:br>
              <a:rPr lang="en-US" sz="3600" b="1" dirty="0">
                <a:solidFill>
                  <a:schemeClr val="bg1"/>
                </a:solidFill>
              </a:rPr>
            </a:br>
            <a:endParaRPr lang="en-US" sz="2800" b="1" dirty="0" smtClean="0">
              <a:solidFill>
                <a:schemeClr val="bg1"/>
              </a:solidFill>
            </a:endParaRPr>
          </a:p>
        </p:txBody>
      </p:sp>
      <p:sp>
        <p:nvSpPr>
          <p:cNvPr id="6147" name="Content Placeholder 2"/>
          <p:cNvSpPr>
            <a:spLocks noGrp="1"/>
          </p:cNvSpPr>
          <p:nvPr>
            <p:ph idx="1"/>
          </p:nvPr>
        </p:nvSpPr>
        <p:spPr>
          <a:xfrm>
            <a:off x="252413" y="1066800"/>
            <a:ext cx="8788400" cy="5486400"/>
          </a:xfrm>
        </p:spPr>
        <p:txBody>
          <a:bodyPr/>
          <a:lstStyle/>
          <a:p>
            <a:pPr marL="0" lvl="0" indent="0" eaLnBrk="1" hangingPunct="1">
              <a:buNone/>
              <a:defRPr/>
            </a:pPr>
            <a:r>
              <a:rPr lang="en-GB" sz="2400" dirty="0">
                <a:solidFill>
                  <a:prstClr val="black"/>
                </a:solidFill>
              </a:rPr>
              <a:t>7</a:t>
            </a:r>
            <a:r>
              <a:rPr lang="en-GB" sz="2400" dirty="0" smtClean="0">
                <a:solidFill>
                  <a:prstClr val="black"/>
                </a:solidFill>
              </a:rPr>
              <a:t>.</a:t>
            </a:r>
            <a:r>
              <a:rPr lang="en-GB" sz="2400" b="1" dirty="0" smtClean="0">
                <a:solidFill>
                  <a:prstClr val="black"/>
                </a:solidFill>
                <a:latin typeface="Calibri" pitchFamily="34" charset="0"/>
                <a:cs typeface="Calibri" pitchFamily="34" charset="0"/>
              </a:rPr>
              <a:t> </a:t>
            </a:r>
            <a:r>
              <a:rPr lang="en-GB" sz="2400" b="1" dirty="0">
                <a:solidFill>
                  <a:prstClr val="black"/>
                </a:solidFill>
                <a:latin typeface="Calibri" pitchFamily="34" charset="0"/>
                <a:cs typeface="Calibri" pitchFamily="34" charset="0"/>
              </a:rPr>
              <a:t>Famine  Early Warning System Network</a:t>
            </a:r>
            <a:r>
              <a:rPr lang="en-GB" sz="2400" dirty="0">
                <a:solidFill>
                  <a:prstClr val="black"/>
                </a:solidFill>
                <a:latin typeface="Calibri" pitchFamily="34" charset="0"/>
                <a:cs typeface="Calibri" pitchFamily="34" charset="0"/>
              </a:rPr>
              <a:t>- </a:t>
            </a:r>
          </a:p>
          <a:p>
            <a:pPr lvl="0" eaLnBrk="1" hangingPunct="1">
              <a:defRPr/>
            </a:pPr>
            <a:r>
              <a:rPr lang="en-US" sz="2400" dirty="0">
                <a:solidFill>
                  <a:prstClr val="black"/>
                </a:solidFill>
              </a:rPr>
              <a:t>a leading provider of early warning and analysis on acute food insecurity</a:t>
            </a:r>
          </a:p>
          <a:p>
            <a:pPr lvl="0" eaLnBrk="1" hangingPunct="1">
              <a:defRPr/>
            </a:pPr>
            <a:r>
              <a:rPr lang="en-GB" sz="2400" dirty="0">
                <a:solidFill>
                  <a:prstClr val="black"/>
                </a:solidFill>
                <a:latin typeface="Calibri" pitchFamily="34" charset="0"/>
                <a:cs typeface="Calibri" pitchFamily="34" charset="0"/>
              </a:rPr>
              <a:t> </a:t>
            </a:r>
            <a:r>
              <a:rPr lang="en-US" sz="2400" dirty="0">
                <a:solidFill>
                  <a:prstClr val="black"/>
                </a:solidFill>
              </a:rPr>
              <a:t>support and conduct training and capacity-building for national early warning systems, weather services, and other agencies</a:t>
            </a:r>
            <a:r>
              <a:rPr lang="en-US" sz="2400" dirty="0" smtClean="0">
                <a:solidFill>
                  <a:prstClr val="black"/>
                </a:solidFill>
              </a:rPr>
              <a:t>.</a:t>
            </a:r>
            <a:endParaRPr lang="en-GB" sz="2400" dirty="0" smtClean="0">
              <a:solidFill>
                <a:prstClr val="black"/>
              </a:solidFill>
              <a:latin typeface="Calibri" pitchFamily="34" charset="0"/>
            </a:endParaRPr>
          </a:p>
          <a:p>
            <a:pPr marL="0" lvl="0" indent="0" eaLnBrk="1" hangingPunct="1">
              <a:buNone/>
              <a:defRPr/>
            </a:pPr>
            <a:endParaRPr lang="en-GB" sz="2000" dirty="0">
              <a:solidFill>
                <a:prstClr val="black"/>
              </a:solidFill>
              <a:latin typeface="Calibri" pitchFamily="34" charset="0"/>
              <a:cs typeface="Calibri" pitchFamily="34" charset="0"/>
            </a:endParaRPr>
          </a:p>
          <a:p>
            <a:pPr marL="0" lvl="0" indent="0" eaLnBrk="1" hangingPunct="1">
              <a:buNone/>
              <a:defRPr/>
            </a:pPr>
            <a:r>
              <a:rPr lang="en-GB" sz="2000" dirty="0" smtClean="0">
                <a:solidFill>
                  <a:prstClr val="black"/>
                </a:solidFill>
                <a:latin typeface="Calibri" pitchFamily="34" charset="0"/>
                <a:cs typeface="Calibri" pitchFamily="34" charset="0"/>
              </a:rPr>
              <a:t>8</a:t>
            </a:r>
            <a:r>
              <a:rPr lang="en-GB" sz="2000" b="1" dirty="0" smtClean="0">
                <a:solidFill>
                  <a:prstClr val="black"/>
                </a:solidFill>
                <a:latin typeface="Calibri" pitchFamily="34" charset="0"/>
                <a:cs typeface="Calibri" pitchFamily="34" charset="0"/>
              </a:rPr>
              <a:t>. </a:t>
            </a:r>
            <a:r>
              <a:rPr lang="en-GB" sz="2400" b="1" dirty="0">
                <a:solidFill>
                  <a:prstClr val="black"/>
                </a:solidFill>
                <a:latin typeface="Calibri" pitchFamily="34" charset="0"/>
                <a:cs typeface="Calibri" pitchFamily="34" charset="0"/>
              </a:rPr>
              <a:t>Farm Radio in Malawi</a:t>
            </a:r>
          </a:p>
          <a:p>
            <a:pPr lvl="0" eaLnBrk="1" hangingPunct="1">
              <a:defRPr/>
            </a:pPr>
            <a:r>
              <a:rPr lang="en-GB" sz="2400" dirty="0">
                <a:solidFill>
                  <a:prstClr val="black"/>
                </a:solidFill>
                <a:latin typeface="Calibri" pitchFamily="34" charset="0"/>
                <a:cs typeface="Calibri" pitchFamily="34" charset="0"/>
              </a:rPr>
              <a:t>Timely dissemination of early warning information to communities around lake </a:t>
            </a:r>
            <a:r>
              <a:rPr lang="en-GB" sz="2400" dirty="0" err="1">
                <a:solidFill>
                  <a:prstClr val="black"/>
                </a:solidFill>
                <a:latin typeface="Calibri" pitchFamily="34" charset="0"/>
                <a:cs typeface="Calibri" pitchFamily="34" charset="0"/>
              </a:rPr>
              <a:t>Chirwa</a:t>
            </a:r>
            <a:r>
              <a:rPr lang="en-GB" sz="2400" dirty="0">
                <a:solidFill>
                  <a:prstClr val="black"/>
                </a:solidFill>
                <a:latin typeface="Calibri" pitchFamily="34" charset="0"/>
                <a:cs typeface="Calibri" pitchFamily="34" charset="0"/>
              </a:rPr>
              <a:t>, </a:t>
            </a:r>
            <a:r>
              <a:rPr lang="en-GB" sz="2400" dirty="0" err="1">
                <a:solidFill>
                  <a:prstClr val="black"/>
                </a:solidFill>
                <a:latin typeface="Calibri" pitchFamily="34" charset="0"/>
                <a:cs typeface="Calibri" pitchFamily="34" charset="0"/>
              </a:rPr>
              <a:t>Zomba</a:t>
            </a:r>
            <a:r>
              <a:rPr lang="en-GB" sz="2400" dirty="0">
                <a:solidFill>
                  <a:prstClr val="black"/>
                </a:solidFill>
                <a:latin typeface="Calibri" pitchFamily="34" charset="0"/>
                <a:cs typeface="Calibri" pitchFamily="34" charset="0"/>
              </a:rPr>
              <a:t> districts</a:t>
            </a:r>
          </a:p>
          <a:p>
            <a:pPr lvl="0" eaLnBrk="1" hangingPunct="1">
              <a:defRPr/>
            </a:pPr>
            <a:r>
              <a:rPr lang="en-GB" sz="2400" dirty="0">
                <a:solidFill>
                  <a:prstClr val="black"/>
                </a:solidFill>
                <a:latin typeface="Calibri" pitchFamily="34" charset="0"/>
                <a:cs typeface="Calibri" pitchFamily="34" charset="0"/>
              </a:rPr>
              <a:t>Dissemination of information on weather forecast released by DCCMS to the local farmers in </a:t>
            </a:r>
            <a:r>
              <a:rPr lang="en-GB" sz="2400" dirty="0" err="1">
                <a:solidFill>
                  <a:prstClr val="black"/>
                </a:solidFill>
                <a:latin typeface="Calibri" pitchFamily="34" charset="0"/>
                <a:cs typeface="Calibri" pitchFamily="34" charset="0"/>
              </a:rPr>
              <a:t>Zomba</a:t>
            </a:r>
            <a:r>
              <a:rPr lang="en-GB" sz="2400" dirty="0">
                <a:solidFill>
                  <a:prstClr val="black"/>
                </a:solidFill>
                <a:latin typeface="Calibri" pitchFamily="34" charset="0"/>
                <a:cs typeface="Calibri" pitchFamily="34" charset="0"/>
              </a:rPr>
              <a:t> district</a:t>
            </a:r>
          </a:p>
          <a:p>
            <a:pPr marL="0" lvl="0" indent="0" eaLnBrk="1" hangingPunct="1">
              <a:buNone/>
              <a:defRPr/>
            </a:pPr>
            <a:r>
              <a:rPr lang="en-GB" sz="2400" dirty="0" smtClean="0">
                <a:solidFill>
                  <a:prstClr val="black"/>
                </a:solidFill>
              </a:rPr>
              <a:t> </a:t>
            </a: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479647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838200"/>
          </a:xfrm>
          <a:solidFill>
            <a:schemeClr val="accent2"/>
          </a:solidFill>
        </p:spPr>
        <p:txBody>
          <a:bodyPr/>
          <a:lstStyle/>
          <a:p>
            <a:pPr eaLnBrk="1" hangingPunct="1"/>
            <a:r>
              <a:rPr lang="en-GB" sz="3200" b="1" dirty="0" smtClean="0">
                <a:solidFill>
                  <a:prstClr val="white"/>
                </a:solidFill>
              </a:rPr>
              <a:t>Future plans </a:t>
            </a:r>
            <a:endParaRPr lang="en-US" b="1" dirty="0" smtClean="0">
              <a:solidFill>
                <a:schemeClr val="bg1"/>
              </a:solidFill>
            </a:endParaRPr>
          </a:p>
        </p:txBody>
      </p:sp>
      <p:sp>
        <p:nvSpPr>
          <p:cNvPr id="6147" name="Content Placeholder 2"/>
          <p:cNvSpPr>
            <a:spLocks noGrp="1"/>
          </p:cNvSpPr>
          <p:nvPr>
            <p:ph idx="1"/>
          </p:nvPr>
        </p:nvSpPr>
        <p:spPr>
          <a:xfrm>
            <a:off x="381000" y="1066800"/>
            <a:ext cx="8382000" cy="5486400"/>
          </a:xfrm>
        </p:spPr>
        <p:txBody>
          <a:bodyPr/>
          <a:lstStyle/>
          <a:p>
            <a:pPr eaLnBrk="1" fontAlgn="auto" hangingPunct="1">
              <a:spcAft>
                <a:spcPts val="0"/>
              </a:spcAft>
            </a:pPr>
            <a:r>
              <a:rPr lang="en-GB" sz="2000" dirty="0" smtClean="0">
                <a:solidFill>
                  <a:prstClr val="black"/>
                </a:solidFill>
              </a:rPr>
              <a:t>Agreement </a:t>
            </a:r>
            <a:r>
              <a:rPr lang="en-GB" sz="2000" dirty="0">
                <a:solidFill>
                  <a:prstClr val="black"/>
                </a:solidFill>
              </a:rPr>
              <a:t>with Globe Internet Ltd (ISP) to allocate DCCMS space in their server to host the ftp link for receiving data from DWD</a:t>
            </a:r>
          </a:p>
          <a:p>
            <a:pPr eaLnBrk="1" fontAlgn="auto" hangingPunct="1">
              <a:spcAft>
                <a:spcPts val="0"/>
              </a:spcAft>
            </a:pPr>
            <a:r>
              <a:rPr lang="en-GB" sz="2000" dirty="0">
                <a:solidFill>
                  <a:prstClr val="black"/>
                </a:solidFill>
              </a:rPr>
              <a:t>Access Malawi (MSP) hosting AWSs and lightning detection system (demo with Earth Networks)</a:t>
            </a:r>
          </a:p>
          <a:p>
            <a:pPr eaLnBrk="1" fontAlgn="auto" hangingPunct="1">
              <a:spcAft>
                <a:spcPts val="0"/>
              </a:spcAft>
            </a:pPr>
            <a:r>
              <a:rPr lang="en-GB" sz="2000" dirty="0">
                <a:solidFill>
                  <a:prstClr val="black"/>
                </a:solidFill>
              </a:rPr>
              <a:t>FFGS training and subsequent activities jointly conducted with Hydrologic Research Centre (HRC), California</a:t>
            </a:r>
          </a:p>
          <a:p>
            <a:pPr eaLnBrk="1" fontAlgn="auto" hangingPunct="1">
              <a:spcAft>
                <a:spcPts val="0"/>
              </a:spcAft>
            </a:pPr>
            <a:r>
              <a:rPr lang="en-GB" sz="2000" dirty="0">
                <a:solidFill>
                  <a:prstClr val="black"/>
                </a:solidFill>
              </a:rPr>
              <a:t>Hosting of AWSs by Lilongwe Water Board, incl. support staff</a:t>
            </a:r>
          </a:p>
          <a:p>
            <a:pPr eaLnBrk="1" fontAlgn="auto" hangingPunct="1">
              <a:spcAft>
                <a:spcPts val="0"/>
              </a:spcAft>
            </a:pPr>
            <a:r>
              <a:rPr lang="en-GB" sz="2000" dirty="0">
                <a:solidFill>
                  <a:prstClr val="black"/>
                </a:solidFill>
              </a:rPr>
              <a:t>Weather EW messages dissemination by NGOs and private radio stations</a:t>
            </a:r>
            <a:endParaRPr lang="en-GB" sz="2000" b="1" i="1" dirty="0">
              <a:solidFill>
                <a:srgbClr val="C00000"/>
              </a:solidFill>
            </a:endParaRPr>
          </a:p>
          <a:p>
            <a:pPr eaLnBrk="1" fontAlgn="auto" hangingPunct="1">
              <a:spcAft>
                <a:spcPts val="0"/>
              </a:spcAft>
            </a:pPr>
            <a:r>
              <a:rPr lang="en-GB" sz="2000" dirty="0">
                <a:solidFill>
                  <a:prstClr val="black"/>
                </a:solidFill>
              </a:rPr>
              <a:t>MOU with the Physics </a:t>
            </a:r>
            <a:r>
              <a:rPr lang="en-GB" sz="2000" dirty="0" err="1">
                <a:solidFill>
                  <a:prstClr val="black"/>
                </a:solidFill>
              </a:rPr>
              <a:t>Dept</a:t>
            </a:r>
            <a:r>
              <a:rPr lang="en-GB" sz="2000" dirty="0">
                <a:solidFill>
                  <a:prstClr val="black"/>
                </a:solidFill>
              </a:rPr>
              <a:t>, UNIMA, for creation of a microwave link between Weather Studio and MBC studio, and possible similar linkage between NMC and all Met stations in the </a:t>
            </a:r>
            <a:r>
              <a:rPr lang="en-GB" sz="2000" dirty="0" smtClean="0">
                <a:solidFill>
                  <a:prstClr val="black"/>
                </a:solidFill>
              </a:rPr>
              <a:t>future</a:t>
            </a:r>
          </a:p>
          <a:p>
            <a:pPr eaLnBrk="1" fontAlgn="auto" hangingPunct="1">
              <a:spcAft>
                <a:spcPts val="0"/>
              </a:spcAft>
            </a:pPr>
            <a:r>
              <a:rPr lang="en-GB" sz="2000" dirty="0" smtClean="0">
                <a:solidFill>
                  <a:prstClr val="black"/>
                </a:solidFill>
              </a:rPr>
              <a:t>Intensification of the awareness meetings targeting people at risk</a:t>
            </a:r>
          </a:p>
          <a:p>
            <a:pPr eaLnBrk="1" fontAlgn="auto" hangingPunct="1">
              <a:spcAft>
                <a:spcPts val="0"/>
              </a:spcAft>
            </a:pPr>
            <a:r>
              <a:rPr lang="en-GB" sz="2000" dirty="0" smtClean="0">
                <a:solidFill>
                  <a:prstClr val="black"/>
                </a:solidFill>
              </a:rPr>
              <a:t>Strengthen coordination forums through DRM platforms</a:t>
            </a:r>
            <a:endParaRPr lang="en-GB" sz="2000" dirty="0">
              <a:solidFill>
                <a:prstClr val="black"/>
              </a:solidFill>
            </a:endParaRPr>
          </a:p>
          <a:p>
            <a:pPr marL="0" indent="0">
              <a:buNone/>
            </a:pPr>
            <a:endParaRPr lang="en-GB" sz="2000" dirty="0" smtClean="0">
              <a:latin typeface="Arial" pitchFamily="34" charset="0"/>
              <a:cs typeface="Arial" pitchFamily="34" charset="0"/>
            </a:endParaRPr>
          </a:p>
        </p:txBody>
      </p:sp>
    </p:spTree>
    <p:extLst>
      <p:ext uri="{BB962C8B-B14F-4D97-AF65-F5344CB8AC3E}">
        <p14:creationId xmlns:p14="http://schemas.microsoft.com/office/powerpoint/2010/main" val="3678355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Future </a:t>
            </a:r>
            <a:r>
              <a:rPr lang="en-GB" b="1" dirty="0" smtClean="0"/>
              <a:t>plans</a:t>
            </a:r>
            <a:endParaRPr lang="en-GB" dirty="0"/>
          </a:p>
        </p:txBody>
      </p:sp>
      <p:sp>
        <p:nvSpPr>
          <p:cNvPr id="3" name="Content Placeholder 2"/>
          <p:cNvSpPr>
            <a:spLocks noGrp="1"/>
          </p:cNvSpPr>
          <p:nvPr>
            <p:ph idx="1"/>
          </p:nvPr>
        </p:nvSpPr>
        <p:spPr>
          <a:xfrm>
            <a:off x="457200" y="1447800"/>
            <a:ext cx="8534400" cy="5410200"/>
          </a:xfrm>
        </p:spPr>
        <p:txBody>
          <a:bodyPr/>
          <a:lstStyle/>
          <a:p>
            <a:pPr lvl="0"/>
            <a:r>
              <a:rPr lang="en-GB" sz="2400" dirty="0" smtClean="0"/>
              <a:t>Finalization </a:t>
            </a:r>
            <a:r>
              <a:rPr lang="en-GB" sz="2400" dirty="0"/>
              <a:t>of procurement of various equipment;</a:t>
            </a:r>
          </a:p>
          <a:p>
            <a:pPr lvl="0"/>
            <a:r>
              <a:rPr lang="en-GB" sz="2400" dirty="0"/>
              <a:t>Installation of remaining four automatic weather stations;</a:t>
            </a:r>
          </a:p>
          <a:p>
            <a:pPr lvl="0"/>
            <a:r>
              <a:rPr lang="en-GB" sz="2400" dirty="0" smtClean="0"/>
              <a:t>Continuation of the installation </a:t>
            </a:r>
            <a:r>
              <a:rPr lang="en-GB" sz="2400" dirty="0"/>
              <a:t>of spare parts for conventional and Automatic weather stations</a:t>
            </a:r>
          </a:p>
          <a:p>
            <a:pPr lvl="0"/>
            <a:r>
              <a:rPr lang="en-GB" sz="2400" dirty="0"/>
              <a:t>Integration of early warning information in district development plans;</a:t>
            </a:r>
          </a:p>
          <a:p>
            <a:pPr lvl="0"/>
            <a:r>
              <a:rPr lang="en-GB" sz="2400" dirty="0"/>
              <a:t>Data </a:t>
            </a:r>
            <a:r>
              <a:rPr lang="en-GB" sz="2400" dirty="0" smtClean="0"/>
              <a:t>management using CLIMSOFT; </a:t>
            </a:r>
            <a:r>
              <a:rPr lang="en-GB" sz="2400" dirty="0"/>
              <a:t>and Digitization of meteorological data for 66 rainfall and subsidiary stations</a:t>
            </a:r>
          </a:p>
          <a:p>
            <a:pPr lvl="0"/>
            <a:r>
              <a:rPr lang="en-GB" sz="2400" dirty="0" smtClean="0"/>
              <a:t>Extend </a:t>
            </a:r>
            <a:r>
              <a:rPr lang="en-GB" sz="2400" dirty="0"/>
              <a:t>DCCMS WAN to principal meteorological stations</a:t>
            </a:r>
          </a:p>
          <a:p>
            <a:pPr lvl="0"/>
            <a:r>
              <a:rPr lang="en-GB" sz="2400" dirty="0" smtClean="0"/>
              <a:t>Development </a:t>
            </a:r>
            <a:r>
              <a:rPr lang="en-GB" sz="2400" dirty="0"/>
              <a:t>of training packages and tool kits</a:t>
            </a:r>
          </a:p>
          <a:p>
            <a:pPr lvl="0"/>
            <a:r>
              <a:rPr lang="en-GB" sz="2400" dirty="0"/>
              <a:t>Undertake user needs assessments for meteorological information and services</a:t>
            </a:r>
          </a:p>
          <a:p>
            <a:pPr lvl="0"/>
            <a:r>
              <a:rPr lang="en-GB" sz="2400" dirty="0" smtClean="0"/>
              <a:t>Support the training </a:t>
            </a:r>
            <a:r>
              <a:rPr lang="en-GB" sz="2400" dirty="0"/>
              <a:t>of </a:t>
            </a:r>
            <a:r>
              <a:rPr lang="en-GB" sz="2400" dirty="0" smtClean="0"/>
              <a:t>four meteorological forecasters</a:t>
            </a:r>
            <a:endParaRPr lang="en-GB" sz="2400" dirty="0"/>
          </a:p>
        </p:txBody>
      </p:sp>
    </p:spTree>
    <p:extLst>
      <p:ext uri="{BB962C8B-B14F-4D97-AF65-F5344CB8AC3E}">
        <p14:creationId xmlns:p14="http://schemas.microsoft.com/office/powerpoint/2010/main" val="205036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990600"/>
          </a:xfrm>
          <a:solidFill>
            <a:schemeClr val="accent2"/>
          </a:solidFill>
        </p:spPr>
        <p:txBody>
          <a:bodyPr/>
          <a:lstStyle/>
          <a:p>
            <a:pPr eaLnBrk="1" hangingPunct="1"/>
            <a:r>
              <a:rPr lang="en-US" sz="2800" b="1" dirty="0" smtClean="0">
                <a:solidFill>
                  <a:schemeClr val="bg1"/>
                </a:solidFill>
              </a:rPr>
              <a:t/>
            </a:r>
            <a:br>
              <a:rPr lang="en-US" sz="2800" b="1" dirty="0" smtClean="0">
                <a:solidFill>
                  <a:schemeClr val="bg1"/>
                </a:solidFill>
              </a:rPr>
            </a:br>
            <a:r>
              <a:rPr lang="en-US" sz="2400" b="1" dirty="0" smtClean="0">
                <a:solidFill>
                  <a:schemeClr val="bg1"/>
                </a:solidFill>
              </a:rPr>
              <a:t>Challenges and Constraints in undertaking EWS projects in Malawi</a:t>
            </a:r>
          </a:p>
        </p:txBody>
      </p:sp>
      <p:sp>
        <p:nvSpPr>
          <p:cNvPr id="5123" name="Content Placeholder 2"/>
          <p:cNvSpPr>
            <a:spLocks noGrp="1"/>
          </p:cNvSpPr>
          <p:nvPr>
            <p:ph idx="1"/>
          </p:nvPr>
        </p:nvSpPr>
        <p:spPr>
          <a:xfrm>
            <a:off x="152400" y="990600"/>
            <a:ext cx="8534400" cy="5715000"/>
          </a:xfrm>
        </p:spPr>
        <p:txBody>
          <a:bodyPr/>
          <a:lstStyle/>
          <a:p>
            <a:pPr eaLnBrk="1" hangingPunct="1"/>
            <a:r>
              <a:rPr lang="en-US" sz="2400" dirty="0" smtClean="0"/>
              <a:t>Vandalism of installed solar panels </a:t>
            </a:r>
          </a:p>
          <a:p>
            <a:pPr eaLnBrk="1" hangingPunct="1"/>
            <a:r>
              <a:rPr lang="en-US" sz="2400" dirty="0" smtClean="0"/>
              <a:t>Coordination among projects promoting similar initiatives within the same catchment areas</a:t>
            </a:r>
          </a:p>
          <a:p>
            <a:pPr eaLnBrk="1" hangingPunct="1"/>
            <a:r>
              <a:rPr lang="en-US" sz="2400" dirty="0"/>
              <a:t> </a:t>
            </a:r>
            <a:r>
              <a:rPr lang="en-US" sz="2400" dirty="0" err="1" smtClean="0"/>
              <a:t>lliteracy</a:t>
            </a:r>
            <a:r>
              <a:rPr lang="en-US" sz="2400" dirty="0" smtClean="0"/>
              <a:t> levels as evidenced by targeted communities not utilizing the forecasted information</a:t>
            </a:r>
          </a:p>
          <a:p>
            <a:pPr eaLnBrk="1" hangingPunct="1"/>
            <a:r>
              <a:rPr lang="en-US" sz="2400" dirty="0" smtClean="0"/>
              <a:t>Frequent black outs, hence failure of the automated EW equipment's to provide timely and reliable information</a:t>
            </a:r>
          </a:p>
          <a:p>
            <a:pPr eaLnBrk="1" hangingPunct="1"/>
            <a:r>
              <a:rPr lang="en-US" sz="2400" dirty="0" smtClean="0"/>
              <a:t>Inadequate budget allocations to sectors </a:t>
            </a:r>
          </a:p>
          <a:p>
            <a:pPr eaLnBrk="1" hangingPunct="1"/>
            <a:r>
              <a:rPr lang="en-US" sz="2400" dirty="0" smtClean="0"/>
              <a:t>Most of the DRM/ Climate Change projects being undertaken are pilots, hence failure to address underlying factors of Climate Change</a:t>
            </a:r>
          </a:p>
          <a:p>
            <a:pPr eaLnBrk="1" hangingPunct="1"/>
            <a:r>
              <a:rPr lang="en-US" sz="2400" dirty="0">
                <a:solidFill>
                  <a:prstClr val="black"/>
                </a:solidFill>
              </a:rPr>
              <a:t>Most activities largely procurement in nature, takes time</a:t>
            </a:r>
            <a:endParaRPr lang="en-US" sz="2400" dirty="0" smtClean="0"/>
          </a:p>
          <a:p>
            <a:pPr eaLnBrk="1" hangingPunct="1"/>
            <a:endParaRPr lang="en-US" sz="2400" dirty="0"/>
          </a:p>
          <a:p>
            <a:pPr eaLnBrk="1" hangingPunct="1"/>
            <a:endParaRPr lang="en-US" sz="2400" dirty="0" smtClean="0"/>
          </a:p>
          <a:p>
            <a:pPr eaLnBrk="1" hangingPunct="1"/>
            <a:endParaRPr lang="en-US" sz="2400" dirty="0"/>
          </a:p>
          <a:p>
            <a:pPr eaLnBrk="1" hangingPunct="1"/>
            <a:endParaRPr lang="en-US" sz="2400" dirty="0" smtClean="0"/>
          </a:p>
          <a:p>
            <a:pPr eaLnBrk="1" hangingPunct="1"/>
            <a:endParaRPr lang="en-US" sz="2400" dirty="0"/>
          </a:p>
          <a:p>
            <a:pPr eaLnBrk="1" hangingPunct="1"/>
            <a:endParaRPr lang="en-US" sz="2400" dirty="0" smtClean="0"/>
          </a:p>
          <a:p>
            <a:pPr eaLnBrk="1" hangingPunct="1"/>
            <a:endParaRPr lang="en-US" sz="2400" dirty="0"/>
          </a:p>
          <a:p>
            <a:pPr eaLnBrk="1" hangingPunct="1"/>
            <a:endParaRPr lang="en-US" sz="2400" dirty="0" smtClean="0"/>
          </a:p>
          <a:p>
            <a:pPr marL="0" indent="0" eaLnBrk="1" hangingPunct="1">
              <a:buNone/>
            </a:pP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373" y="571480"/>
            <a:ext cx="6263253"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THANK YOU</a:t>
            </a:r>
          </a:p>
        </p:txBody>
      </p:sp>
      <p:pic>
        <p:nvPicPr>
          <p:cNvPr id="3" name="Picture 4" descr="Scan10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762000"/>
          </a:xfrm>
          <a:solidFill>
            <a:schemeClr val="accent2"/>
          </a:solidFill>
        </p:spPr>
        <p:txBody>
          <a:bodyPr/>
          <a:lstStyle/>
          <a:p>
            <a:r>
              <a:rPr lang="en-US" sz="5400" b="1" dirty="0" smtClean="0">
                <a:solidFill>
                  <a:schemeClr val="bg1"/>
                </a:solidFill>
              </a:rPr>
              <a:t> </a:t>
            </a:r>
            <a:r>
              <a:rPr lang="en-US" sz="2800" b="1" dirty="0">
                <a:solidFill>
                  <a:prstClr val="white"/>
                </a:solidFill>
              </a:rPr>
              <a:t>Roles and responsibilities of institutions and stakeholders </a:t>
            </a:r>
            <a:endParaRPr lang="en-GB" sz="5400" dirty="0" smtClean="0">
              <a:solidFill>
                <a:schemeClr val="bg1"/>
              </a:solidFill>
            </a:endParaRP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228600" y="1066800"/>
            <a:ext cx="8686800" cy="5181600"/>
          </a:xfrm>
          <a:prstGeom prst="rect">
            <a:avLst/>
          </a:prstGeom>
          <a:ln>
            <a:solidFill>
              <a:sysClr val="windowText" lastClr="000000"/>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762000"/>
          </a:xfrm>
          <a:solidFill>
            <a:schemeClr val="accent2"/>
          </a:solidFill>
        </p:spPr>
        <p:txBody>
          <a:bodyPr/>
          <a:lstStyle/>
          <a:p>
            <a:pPr eaLnBrk="1" hangingPunct="1"/>
            <a:r>
              <a:rPr lang="en-IN" sz="3200" b="1" dirty="0" smtClean="0">
                <a:solidFill>
                  <a:schemeClr val="bg1"/>
                </a:solidFill>
                <a:latin typeface="Calibri" pitchFamily="34" charset="0"/>
              </a:rPr>
              <a:t> </a:t>
            </a:r>
            <a:r>
              <a:rPr lang="en-US" sz="2800" b="1" dirty="0">
                <a:solidFill>
                  <a:prstClr val="white"/>
                </a:solidFill>
              </a:rPr>
              <a:t>CIRDA overall objectives</a:t>
            </a:r>
            <a:endParaRPr lang="en-US" sz="3200" b="1" dirty="0" smtClean="0">
              <a:solidFill>
                <a:schemeClr val="bg1"/>
              </a:solidFill>
            </a:endParaRPr>
          </a:p>
        </p:txBody>
      </p:sp>
      <p:sp>
        <p:nvSpPr>
          <p:cNvPr id="5123" name="Content Placeholder 2"/>
          <p:cNvSpPr>
            <a:spLocks noGrp="1"/>
          </p:cNvSpPr>
          <p:nvPr>
            <p:ph idx="1"/>
          </p:nvPr>
        </p:nvSpPr>
        <p:spPr>
          <a:xfrm>
            <a:off x="457200" y="914399"/>
            <a:ext cx="8305800" cy="5638801"/>
          </a:xfrm>
        </p:spPr>
        <p:txBody>
          <a:bodyPr/>
          <a:lstStyle/>
          <a:p>
            <a:pPr lvl="0" eaLnBrk="1" hangingPunct="1">
              <a:defRPr/>
            </a:pPr>
            <a:r>
              <a:rPr lang="en-GB" sz="1200" dirty="0" smtClean="0">
                <a:latin typeface="Calibri" pitchFamily="34" charset="0"/>
                <a:cs typeface="Calibri" pitchFamily="34" charset="0"/>
              </a:rPr>
              <a:t> </a:t>
            </a:r>
            <a:r>
              <a:rPr lang="en-US" sz="2400" dirty="0">
                <a:solidFill>
                  <a:prstClr val="black"/>
                </a:solidFill>
                <a:latin typeface="Calibri" pitchFamily="34" charset="0"/>
                <a:cs typeface="Calibri" pitchFamily="34" charset="0"/>
              </a:rPr>
              <a:t>Meet the need to generate, process and disseminate high quality and timely  weather and climate data that is comprehensive, reliable, accessible and in a form that end users can understand and apply</a:t>
            </a:r>
          </a:p>
          <a:p>
            <a:pPr lvl="0"/>
            <a:r>
              <a:rPr lang="en-US" sz="2400" dirty="0">
                <a:solidFill>
                  <a:prstClr val="black"/>
                </a:solidFill>
              </a:rPr>
              <a:t>Enable vulnerable communities, farmers and policymakers to access and use climate data to make informed decisions to respond to a changing climate</a:t>
            </a:r>
          </a:p>
          <a:p>
            <a:pPr lvl="0"/>
            <a:r>
              <a:rPr lang="en-US" sz="2400" dirty="0">
                <a:solidFill>
                  <a:prstClr val="black"/>
                </a:solidFill>
              </a:rPr>
              <a:t>Bring innovative, reliable, low cost, easily maintained technologies with national coverage and cellular links to hydro met agencies</a:t>
            </a:r>
          </a:p>
          <a:p>
            <a:pPr lvl="0"/>
            <a:r>
              <a:rPr lang="en-US" sz="2400" dirty="0">
                <a:solidFill>
                  <a:prstClr val="black"/>
                </a:solidFill>
              </a:rPr>
              <a:t>Engage private sector users of weather data as partners to ensure the  sustainability of improved weather observation systems</a:t>
            </a:r>
          </a:p>
          <a:p>
            <a:pPr lvl="0"/>
            <a:r>
              <a:rPr lang="en-US" sz="2400" dirty="0">
                <a:solidFill>
                  <a:prstClr val="black"/>
                </a:solidFill>
              </a:rPr>
              <a:t>Impact human lives, food and global security</a:t>
            </a:r>
          </a:p>
          <a:p>
            <a:pPr marL="0" indent="0" algn="just" eaLnBrk="1" hangingPunct="1">
              <a:buNone/>
              <a:defRPr/>
            </a:pPr>
            <a:endParaRPr lang="en-GB" sz="12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762000"/>
          </a:xfrm>
          <a:solidFill>
            <a:schemeClr val="accent2"/>
          </a:solidFill>
        </p:spPr>
        <p:txBody>
          <a:bodyPr/>
          <a:lstStyle/>
          <a:p>
            <a:pPr eaLnBrk="1" hangingPunct="1"/>
            <a:r>
              <a:rPr lang="en-IN" sz="3200" b="1" dirty="0" smtClean="0">
                <a:solidFill>
                  <a:schemeClr val="bg1"/>
                </a:solidFill>
                <a:latin typeface="Calibri" pitchFamily="34" charset="0"/>
              </a:rPr>
              <a:t> </a:t>
            </a:r>
            <a:r>
              <a:rPr lang="en-US" sz="2800" b="1" dirty="0">
                <a:solidFill>
                  <a:prstClr val="white"/>
                </a:solidFill>
              </a:rPr>
              <a:t>Some key institutions/Agencies that contribute to the accomplishment of the CIRDA objectives</a:t>
            </a:r>
            <a:endParaRPr lang="en-US" sz="3200" b="1" dirty="0" smtClean="0">
              <a:solidFill>
                <a:schemeClr val="bg1"/>
              </a:solidFill>
            </a:endParaRPr>
          </a:p>
        </p:txBody>
      </p:sp>
      <p:sp>
        <p:nvSpPr>
          <p:cNvPr id="5123" name="Content Placeholder 2"/>
          <p:cNvSpPr>
            <a:spLocks noGrp="1"/>
          </p:cNvSpPr>
          <p:nvPr>
            <p:ph idx="1"/>
          </p:nvPr>
        </p:nvSpPr>
        <p:spPr>
          <a:xfrm>
            <a:off x="457200" y="914399"/>
            <a:ext cx="8305800" cy="5715001"/>
          </a:xfrm>
        </p:spPr>
        <p:txBody>
          <a:bodyPr/>
          <a:lstStyle/>
          <a:p>
            <a:pPr eaLnBrk="1" hangingPunct="1">
              <a:defRPr/>
            </a:pPr>
            <a:r>
              <a:rPr lang="en-GB" sz="1200" dirty="0" smtClean="0">
                <a:latin typeface="Calibri" pitchFamily="34" charset="0"/>
                <a:cs typeface="Calibri" pitchFamily="34" charset="0"/>
              </a:rPr>
              <a:t> </a:t>
            </a:r>
            <a:r>
              <a:rPr lang="en-GB" sz="2400" dirty="0">
                <a:solidFill>
                  <a:srgbClr val="FF0000"/>
                </a:solidFill>
                <a:latin typeface="Calibri" pitchFamily="34" charset="0"/>
                <a:cs typeface="Calibri" pitchFamily="34" charset="0"/>
              </a:rPr>
              <a:t>Office of the Vice President- Department of Disaster Management Affairs</a:t>
            </a:r>
          </a:p>
          <a:p>
            <a:pPr lvl="0" eaLnBrk="1" hangingPunct="1">
              <a:defRPr/>
            </a:pPr>
            <a:r>
              <a:rPr lang="en-GB" sz="2400" dirty="0">
                <a:solidFill>
                  <a:srgbClr val="FF0000"/>
                </a:solidFill>
                <a:latin typeface="Calibri" pitchFamily="34" charset="0"/>
                <a:cs typeface="Calibri" pitchFamily="34" charset="0"/>
              </a:rPr>
              <a:t>Ministry of </a:t>
            </a:r>
            <a:r>
              <a:rPr lang="en-GB" sz="2400" dirty="0" smtClean="0">
                <a:solidFill>
                  <a:srgbClr val="FF0000"/>
                </a:solidFill>
                <a:latin typeface="Calibri" pitchFamily="34" charset="0"/>
                <a:cs typeface="Calibri" pitchFamily="34" charset="0"/>
              </a:rPr>
              <a:t>Natural Resources, Energy and Mining- </a:t>
            </a:r>
            <a:r>
              <a:rPr lang="en-GB" sz="2400" dirty="0">
                <a:solidFill>
                  <a:srgbClr val="FF0000"/>
                </a:solidFill>
                <a:latin typeface="Calibri" pitchFamily="34" charset="0"/>
                <a:cs typeface="Calibri" pitchFamily="34" charset="0"/>
              </a:rPr>
              <a:t>Department of Climate Change and </a:t>
            </a:r>
            <a:r>
              <a:rPr lang="en-GB" sz="2400" dirty="0" smtClean="0">
                <a:solidFill>
                  <a:srgbClr val="FF0000"/>
                </a:solidFill>
                <a:latin typeface="Calibri" pitchFamily="34" charset="0"/>
                <a:cs typeface="Calibri" pitchFamily="34" charset="0"/>
              </a:rPr>
              <a:t>Meteorological </a:t>
            </a:r>
            <a:r>
              <a:rPr lang="en-GB" sz="2400" dirty="0">
                <a:solidFill>
                  <a:srgbClr val="FF0000"/>
                </a:solidFill>
                <a:latin typeface="Calibri" pitchFamily="34" charset="0"/>
                <a:cs typeface="Calibri" pitchFamily="34" charset="0"/>
              </a:rPr>
              <a:t>Services</a:t>
            </a:r>
          </a:p>
          <a:p>
            <a:pPr lvl="0" eaLnBrk="1" hangingPunct="1">
              <a:defRPr/>
            </a:pPr>
            <a:r>
              <a:rPr lang="en-GB" sz="2400" dirty="0">
                <a:solidFill>
                  <a:srgbClr val="FF0000"/>
                </a:solidFill>
                <a:latin typeface="Calibri" pitchFamily="34" charset="0"/>
                <a:cs typeface="Calibri" pitchFamily="34" charset="0"/>
              </a:rPr>
              <a:t>Ministry of Agriculture, Irrigation – Department of Water Resources</a:t>
            </a:r>
          </a:p>
          <a:p>
            <a:pPr lvl="0" eaLnBrk="1" hangingPunct="1">
              <a:defRPr/>
            </a:pPr>
            <a:r>
              <a:rPr lang="en-GB" sz="2400" dirty="0">
                <a:solidFill>
                  <a:prstClr val="black"/>
                </a:solidFill>
                <a:latin typeface="Calibri" pitchFamily="34" charset="0"/>
                <a:cs typeface="Calibri" pitchFamily="34" charset="0"/>
              </a:rPr>
              <a:t>Famine  Early Warning System Network</a:t>
            </a:r>
          </a:p>
          <a:p>
            <a:pPr lvl="0" eaLnBrk="1" hangingPunct="1">
              <a:defRPr/>
            </a:pPr>
            <a:r>
              <a:rPr lang="en-GB" sz="2400" dirty="0">
                <a:solidFill>
                  <a:prstClr val="black"/>
                </a:solidFill>
              </a:rPr>
              <a:t>The Enhancing Community Resilience </a:t>
            </a:r>
            <a:r>
              <a:rPr lang="en-GB" sz="2400" dirty="0"/>
              <a:t>Programme</a:t>
            </a:r>
            <a:r>
              <a:rPr lang="en-GB" sz="2400" dirty="0">
                <a:solidFill>
                  <a:prstClr val="black"/>
                </a:solidFill>
              </a:rPr>
              <a:t> (ECRP) </a:t>
            </a:r>
            <a:r>
              <a:rPr lang="en-GB" sz="2400" dirty="0" smtClean="0">
                <a:solidFill>
                  <a:prstClr val="black"/>
                </a:solidFill>
              </a:rPr>
              <a:t>- </a:t>
            </a:r>
            <a:r>
              <a:rPr lang="en-GB" sz="2400" dirty="0"/>
              <a:t>Christian Aid led Consortium</a:t>
            </a:r>
          </a:p>
          <a:p>
            <a:pPr lvl="0" eaLnBrk="1" hangingPunct="1">
              <a:defRPr/>
            </a:pPr>
            <a:r>
              <a:rPr lang="en-GB" sz="2400" dirty="0">
                <a:latin typeface="Calibri" pitchFamily="34" charset="0"/>
                <a:cs typeface="Calibri" pitchFamily="34" charset="0"/>
              </a:rPr>
              <a:t>DISCOVER Programme Consortium led by Concern Universal</a:t>
            </a:r>
          </a:p>
          <a:p>
            <a:pPr lvl="0" eaLnBrk="1" hangingPunct="1">
              <a:defRPr/>
            </a:pPr>
            <a:r>
              <a:rPr lang="en-GB" sz="2400" dirty="0" smtClean="0">
                <a:solidFill>
                  <a:prstClr val="black"/>
                </a:solidFill>
                <a:latin typeface="Calibri" pitchFamily="34" charset="0"/>
                <a:cs typeface="Calibri" pitchFamily="34" charset="0"/>
              </a:rPr>
              <a:t>Farm </a:t>
            </a:r>
            <a:r>
              <a:rPr lang="en-GB" sz="2400" dirty="0">
                <a:solidFill>
                  <a:prstClr val="black"/>
                </a:solidFill>
                <a:latin typeface="Calibri" pitchFamily="34" charset="0"/>
                <a:cs typeface="Calibri" pitchFamily="34" charset="0"/>
              </a:rPr>
              <a:t>Radio in Malawi</a:t>
            </a:r>
          </a:p>
          <a:p>
            <a:pPr lvl="0" eaLnBrk="1" hangingPunct="1">
              <a:defRPr/>
            </a:pPr>
            <a:r>
              <a:rPr lang="en-GB" sz="2400" dirty="0">
                <a:solidFill>
                  <a:prstClr val="black"/>
                </a:solidFill>
              </a:rPr>
              <a:t>Civil Society Network on Climate Change </a:t>
            </a:r>
            <a:r>
              <a:rPr lang="en-GB" sz="2400" dirty="0">
                <a:solidFill>
                  <a:prstClr val="black"/>
                </a:solidFill>
                <a:latin typeface="Calibri" pitchFamily="34" charset="0"/>
              </a:rPr>
              <a:t>-</a:t>
            </a:r>
            <a:r>
              <a:rPr lang="en-GB" sz="2400" dirty="0">
                <a:solidFill>
                  <a:prstClr val="black"/>
                </a:solidFill>
                <a:latin typeface="Calibri" pitchFamily="34" charset="0"/>
                <a:cs typeface="Calibri" pitchFamily="34" charset="0"/>
              </a:rPr>
              <a:t>Participatory Scenario Planning</a:t>
            </a:r>
          </a:p>
          <a:p>
            <a:pPr lvl="0" eaLnBrk="1" hangingPunct="1">
              <a:defRPr/>
            </a:pPr>
            <a:endParaRPr lang="en-GB" sz="1200" dirty="0" smtClean="0">
              <a:latin typeface="Calibri" pitchFamily="34" charset="0"/>
              <a:cs typeface="Calibri" pitchFamily="34" charset="0"/>
            </a:endParaRPr>
          </a:p>
        </p:txBody>
      </p:sp>
    </p:spTree>
    <p:extLst>
      <p:ext uri="{BB962C8B-B14F-4D97-AF65-F5344CB8AC3E}">
        <p14:creationId xmlns:p14="http://schemas.microsoft.com/office/powerpoint/2010/main" val="353611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143000"/>
          </a:xfrm>
          <a:solidFill>
            <a:schemeClr val="accent2"/>
          </a:solidFill>
        </p:spPr>
        <p:txBody>
          <a:bodyPr/>
          <a:lstStyle/>
          <a:p>
            <a:pPr eaLnBrk="1" hangingPunct="1"/>
            <a:r>
              <a:rPr lang="en-US" sz="3200" b="1" dirty="0" smtClean="0">
                <a:solidFill>
                  <a:schemeClr val="bg1"/>
                </a:solidFill>
              </a:rPr>
              <a:t>Key contributions </a:t>
            </a:r>
            <a:r>
              <a:rPr lang="en-US" sz="3200" b="1" dirty="0">
                <a:solidFill>
                  <a:schemeClr val="bg1"/>
                </a:solidFill>
              </a:rPr>
              <a:t>to the  CIRDA objectives</a:t>
            </a:r>
            <a:endParaRPr lang="en-US" sz="3200" b="1" dirty="0" smtClean="0">
              <a:solidFill>
                <a:schemeClr val="bg1"/>
              </a:solidFill>
            </a:endParaRPr>
          </a:p>
        </p:txBody>
      </p:sp>
      <p:sp>
        <p:nvSpPr>
          <p:cNvPr id="5123" name="Content Placeholder 2"/>
          <p:cNvSpPr>
            <a:spLocks noGrp="1"/>
          </p:cNvSpPr>
          <p:nvPr>
            <p:ph idx="1"/>
          </p:nvPr>
        </p:nvSpPr>
        <p:spPr>
          <a:xfrm>
            <a:off x="457200" y="1295400"/>
            <a:ext cx="8229600" cy="5486400"/>
          </a:xfrm>
        </p:spPr>
        <p:txBody>
          <a:bodyPr/>
          <a:lstStyle/>
          <a:p>
            <a:pPr marL="457200" indent="-457200" eaLnBrk="1" hangingPunct="1">
              <a:buFontTx/>
              <a:buAutoNum type="arabicPeriod"/>
              <a:defRPr/>
            </a:pPr>
            <a:r>
              <a:rPr lang="en-GB" sz="2000" b="1" dirty="0" smtClean="0">
                <a:latin typeface="Calibri" pitchFamily="34" charset="0"/>
                <a:cs typeface="Calibri" pitchFamily="34" charset="0"/>
              </a:rPr>
              <a:t>Department of Disaster Management Affairs (</a:t>
            </a:r>
            <a:r>
              <a:rPr lang="en-GB" sz="2000" b="1" dirty="0" err="1" smtClean="0">
                <a:latin typeface="Calibri" pitchFamily="34" charset="0"/>
                <a:cs typeface="Calibri" pitchFamily="34" charset="0"/>
              </a:rPr>
              <a:t>DoDMA</a:t>
            </a:r>
            <a:r>
              <a:rPr lang="en-GB" sz="2000" b="1" dirty="0" smtClean="0">
                <a:latin typeface="Calibri" pitchFamily="34" charset="0"/>
                <a:cs typeface="Calibri" pitchFamily="34" charset="0"/>
              </a:rPr>
              <a:t>)</a:t>
            </a:r>
          </a:p>
          <a:p>
            <a:pPr marL="0" indent="0" eaLnBrk="1" hangingPunct="1">
              <a:buNone/>
              <a:defRPr/>
            </a:pPr>
            <a:r>
              <a:rPr lang="en-US" sz="2000" b="1" dirty="0" smtClean="0"/>
              <a:t>Mandate</a:t>
            </a:r>
            <a:r>
              <a:rPr lang="en-US" sz="2000" dirty="0" smtClean="0"/>
              <a:t> : Coordinating </a:t>
            </a:r>
            <a:r>
              <a:rPr lang="en-US" sz="2000" dirty="0"/>
              <a:t>and directing disaster risk management programmes in the country in order to improve and safeguard the quality of life of Malawians, especially those vulnerable to and affected by </a:t>
            </a:r>
            <a:r>
              <a:rPr lang="en-US" sz="2000" dirty="0" smtClean="0"/>
              <a:t>disasters</a:t>
            </a:r>
          </a:p>
          <a:p>
            <a:pPr marL="0" indent="0" eaLnBrk="1" hangingPunct="1">
              <a:buNone/>
              <a:defRPr/>
            </a:pPr>
            <a:r>
              <a:rPr lang="en-US" sz="2000" b="1" dirty="0" smtClean="0">
                <a:latin typeface="Calibri" pitchFamily="34" charset="0"/>
                <a:cs typeface="Calibri" pitchFamily="34" charset="0"/>
              </a:rPr>
              <a:t>Key contributions:</a:t>
            </a:r>
            <a:endParaRPr lang="en-GB" sz="2000" b="1" dirty="0" smtClean="0">
              <a:latin typeface="Calibri" pitchFamily="34" charset="0"/>
              <a:cs typeface="Calibri" pitchFamily="34" charset="0"/>
            </a:endParaRPr>
          </a:p>
          <a:p>
            <a:pPr lvl="0" eaLnBrk="1" hangingPunct="1">
              <a:defRPr/>
            </a:pPr>
            <a:r>
              <a:rPr lang="en-GB" sz="2000" dirty="0">
                <a:solidFill>
                  <a:prstClr val="black"/>
                </a:solidFill>
              </a:rPr>
              <a:t>Developed a National DRM communication strategy </a:t>
            </a:r>
            <a:r>
              <a:rPr lang="en-US" sz="2000" dirty="0">
                <a:solidFill>
                  <a:prstClr val="black"/>
                </a:solidFill>
                <a:latin typeface="Calibri" pitchFamily="34" charset="0"/>
              </a:rPr>
              <a:t>which highlights</a:t>
            </a:r>
            <a:r>
              <a:rPr lang="en-US" sz="2000" dirty="0">
                <a:solidFill>
                  <a:prstClr val="black"/>
                </a:solidFill>
                <a:latin typeface="Calibri" pitchFamily="34" charset="0"/>
                <a:cs typeface="Calibri" pitchFamily="34" charset="0"/>
              </a:rPr>
              <a:t> high quality and timely  weather and climate information that is comprehensive, reliable, accessible and in a form that end users can understand and apply</a:t>
            </a:r>
            <a:r>
              <a:rPr lang="en-US" sz="2000" dirty="0" smtClean="0">
                <a:solidFill>
                  <a:prstClr val="black"/>
                </a:solidFill>
                <a:latin typeface="Calibri" pitchFamily="34" charset="0"/>
                <a:cs typeface="Calibri" pitchFamily="34" charset="0"/>
              </a:rPr>
              <a:t>.</a:t>
            </a:r>
          </a:p>
          <a:p>
            <a:pPr lvl="0" eaLnBrk="1" hangingPunct="1">
              <a:defRPr/>
            </a:pPr>
            <a:r>
              <a:rPr lang="en-US" sz="2000" dirty="0" smtClean="0">
                <a:solidFill>
                  <a:prstClr val="black"/>
                </a:solidFill>
                <a:latin typeface="Calibri" pitchFamily="34" charset="0"/>
                <a:cs typeface="Calibri" pitchFamily="34" charset="0"/>
              </a:rPr>
              <a:t>Completion of an assessment of existing centralized and decentralized EWS which will be used to inform development of communication protocols among stakeholders esp. </a:t>
            </a:r>
            <a:r>
              <a:rPr lang="en-US" sz="2000" dirty="0" err="1" smtClean="0">
                <a:solidFill>
                  <a:prstClr val="black"/>
                </a:solidFill>
                <a:latin typeface="Calibri" pitchFamily="34" charset="0"/>
                <a:cs typeface="Calibri" pitchFamily="34" charset="0"/>
              </a:rPr>
              <a:t>gov.</a:t>
            </a:r>
            <a:endParaRPr lang="en-US" sz="2000" dirty="0">
              <a:solidFill>
                <a:prstClr val="black"/>
              </a:solidFill>
              <a:latin typeface="Calibri" pitchFamily="34" charset="0"/>
              <a:cs typeface="Calibri" pitchFamily="34" charset="0"/>
            </a:endParaRPr>
          </a:p>
          <a:p>
            <a:pPr lvl="0" eaLnBrk="1" hangingPunct="1">
              <a:defRPr/>
            </a:pPr>
            <a:r>
              <a:rPr lang="en-GB" sz="2000" dirty="0">
                <a:solidFill>
                  <a:prstClr val="black"/>
                </a:solidFill>
              </a:rPr>
              <a:t> Developed NDRM policy. The policy is advocating for the establishing comprehensive, effective and people centred EWS.</a:t>
            </a:r>
          </a:p>
          <a:p>
            <a:pPr lvl="0" eaLnBrk="1" hangingPunct="1">
              <a:defRPr/>
            </a:pPr>
            <a:r>
              <a:rPr lang="en-GB" sz="2000" dirty="0">
                <a:solidFill>
                  <a:prstClr val="black"/>
                </a:solidFill>
              </a:rPr>
              <a:t>Enhanced coordination of  DRM stakeholders at all levels through DRM platform</a:t>
            </a:r>
          </a:p>
          <a:p>
            <a:pPr marL="0" indent="0" eaLnBrk="1" hangingPunct="1">
              <a:buNone/>
              <a:defRPr/>
            </a:pPr>
            <a:r>
              <a:rPr lang="en-GB" sz="2700" dirty="0" smtClean="0">
                <a:latin typeface="Calibri" pitchFamily="34" charset="0"/>
                <a:cs typeface="Calibri" pitchFamily="34" charset="0"/>
              </a:rPr>
              <a:t> </a:t>
            </a:r>
            <a:endParaRPr lang="en-GB" sz="2700" dirty="0" smtClean="0">
              <a:latin typeface="Calibri" pitchFamily="34" charset="0"/>
              <a:cs typeface="Calibri" pitchFamily="34" charset="0"/>
            </a:endParaRPr>
          </a:p>
        </p:txBody>
      </p:sp>
    </p:spTree>
    <p:extLst>
      <p:ext uri="{BB962C8B-B14F-4D97-AF65-F5344CB8AC3E}">
        <p14:creationId xmlns:p14="http://schemas.microsoft.com/office/powerpoint/2010/main" val="2439812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457200"/>
            <a:ext cx="9144000" cy="1295400"/>
          </a:xfrm>
          <a:solidFill>
            <a:schemeClr val="accent2"/>
          </a:solidFill>
        </p:spPr>
        <p:txBody>
          <a:bodyPr/>
          <a:lstStyle/>
          <a:p>
            <a:pPr eaLnBrk="1" hangingPunct="1"/>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National </a:t>
            </a:r>
            <a:r>
              <a:rPr lang="en-US" sz="2000" b="1" dirty="0">
                <a:solidFill>
                  <a:schemeClr val="bg1"/>
                </a:solidFill>
              </a:rPr>
              <a:t>DRM institutional structure</a:t>
            </a:r>
            <a:br>
              <a:rPr lang="en-US" sz="2000" b="1" dirty="0">
                <a:solidFill>
                  <a:schemeClr val="bg1"/>
                </a:solidFill>
              </a:rPr>
            </a:br>
            <a:endParaRPr lang="en-US" sz="2000" b="1" dirty="0" smtClean="0">
              <a:solidFill>
                <a:schemeClr val="bg1"/>
              </a:solidFill>
            </a:endParaRPr>
          </a:p>
        </p:txBody>
      </p:sp>
      <p:sp>
        <p:nvSpPr>
          <p:cNvPr id="5123" name="Content Placeholder 2"/>
          <p:cNvSpPr>
            <a:spLocks noGrp="1"/>
          </p:cNvSpPr>
          <p:nvPr>
            <p:ph idx="1"/>
          </p:nvPr>
        </p:nvSpPr>
        <p:spPr>
          <a:xfrm>
            <a:off x="40944" y="609600"/>
            <a:ext cx="9144000" cy="5181600"/>
          </a:xfrm>
        </p:spPr>
        <p:txBody>
          <a:bodyPr/>
          <a:lstStyle/>
          <a:p>
            <a:pPr eaLnBrk="1" hangingPunct="1">
              <a:defRPr/>
            </a:pPr>
            <a:endParaRPr lang="en-GB" sz="2400" dirty="0" smtClean="0"/>
          </a:p>
          <a:p>
            <a:pPr marL="0" indent="0" eaLnBrk="1" hangingPunct="1">
              <a:buNone/>
              <a:defRPr/>
            </a:pPr>
            <a:endParaRPr lang="en-US" sz="2400" dirty="0" smtClean="0"/>
          </a:p>
          <a:p>
            <a:pPr lvl="0" eaLnBrk="1" hangingPunct="1">
              <a:defRPr/>
            </a:pPr>
            <a:endParaRPr lang="en-US" sz="2400" dirty="0" smtClean="0"/>
          </a:p>
          <a:p>
            <a:pPr eaLnBrk="1" hangingPunct="1">
              <a:defRPr/>
            </a:pPr>
            <a:endParaRPr lang="en-GB" sz="2400" dirty="0" smtClean="0">
              <a:latin typeface="Calibri" pitchFamily="34" charset="0"/>
              <a:cs typeface="Calibri"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6800"/>
            <a:ext cx="8458200" cy="4419600"/>
          </a:xfrm>
          <a:prstGeom prst="rect">
            <a:avLst/>
          </a:prstGeom>
          <a:noFill/>
        </p:spPr>
      </p:pic>
    </p:spTree>
    <p:extLst>
      <p:ext uri="{BB962C8B-B14F-4D97-AF65-F5344CB8AC3E}">
        <p14:creationId xmlns:p14="http://schemas.microsoft.com/office/powerpoint/2010/main" val="322352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457200"/>
            <a:ext cx="9144000" cy="1295400"/>
          </a:xfrm>
          <a:solidFill>
            <a:schemeClr val="accent2"/>
          </a:solidFill>
        </p:spPr>
        <p:txBody>
          <a:bodyPr/>
          <a:lstStyle/>
          <a:p>
            <a:pPr eaLnBrk="1" hangingPunct="1"/>
            <a:r>
              <a:rPr lang="en-US" sz="2400" b="1" dirty="0" smtClean="0">
                <a:solidFill>
                  <a:prstClr val="white"/>
                </a:solidFill>
              </a:rPr>
              <a:t/>
            </a:r>
            <a:br>
              <a:rPr lang="en-US" sz="2400" b="1" dirty="0" smtClean="0">
                <a:solidFill>
                  <a:prstClr val="white"/>
                </a:solidFill>
              </a:rPr>
            </a:br>
            <a:r>
              <a:rPr lang="en-US" sz="2400" b="1" dirty="0">
                <a:solidFill>
                  <a:prstClr val="white"/>
                </a:solidFill>
              </a:rPr>
              <a:t/>
            </a:r>
            <a:br>
              <a:rPr lang="en-US" sz="2400" b="1" dirty="0">
                <a:solidFill>
                  <a:prstClr val="white"/>
                </a:solidFill>
              </a:rPr>
            </a:br>
            <a:r>
              <a:rPr lang="en-US" sz="2400" b="1" dirty="0" smtClean="0">
                <a:solidFill>
                  <a:prstClr val="white"/>
                </a:solidFill>
              </a:rPr>
              <a:t/>
            </a:r>
            <a:br>
              <a:rPr lang="en-US" sz="2400" b="1" dirty="0" smtClean="0">
                <a:solidFill>
                  <a:prstClr val="white"/>
                </a:solidFill>
              </a:rPr>
            </a:br>
            <a:r>
              <a:rPr lang="en-US" sz="2400" b="1" dirty="0" err="1" smtClean="0">
                <a:solidFill>
                  <a:prstClr val="white"/>
                </a:solidFill>
              </a:rPr>
              <a:t>DoDMA</a:t>
            </a:r>
            <a:r>
              <a:rPr lang="en-US" sz="2400" b="1" dirty="0" smtClean="0">
                <a:solidFill>
                  <a:prstClr val="white"/>
                </a:solidFill>
              </a:rPr>
              <a:t> </a:t>
            </a:r>
            <a:r>
              <a:rPr lang="en-US" sz="2400" b="1" dirty="0">
                <a:solidFill>
                  <a:prstClr val="white"/>
                </a:solidFill>
              </a:rPr>
              <a:t>Social Economic Contribution</a:t>
            </a: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endParaRPr lang="en-US" sz="2400" b="1" dirty="0" smtClean="0">
              <a:solidFill>
                <a:schemeClr val="bg1"/>
              </a:solidFill>
            </a:endParaRPr>
          </a:p>
        </p:txBody>
      </p:sp>
      <p:sp>
        <p:nvSpPr>
          <p:cNvPr id="5123" name="Content Placeholder 2"/>
          <p:cNvSpPr>
            <a:spLocks noGrp="1"/>
          </p:cNvSpPr>
          <p:nvPr>
            <p:ph idx="1"/>
          </p:nvPr>
        </p:nvSpPr>
        <p:spPr>
          <a:xfrm>
            <a:off x="40944" y="914400"/>
            <a:ext cx="9144000" cy="4652205"/>
          </a:xfrm>
        </p:spPr>
        <p:txBody>
          <a:bodyPr/>
          <a:lstStyle/>
          <a:p>
            <a:pPr eaLnBrk="1" hangingPunct="1">
              <a:defRPr/>
            </a:pPr>
            <a:r>
              <a:rPr lang="en-GB" sz="2400" dirty="0" smtClean="0"/>
              <a:t>Provision of data on social and economic losses through post disaster assessments e.g.</a:t>
            </a:r>
            <a:r>
              <a:rPr lang="en-GB" sz="2400" dirty="0"/>
              <a:t> </a:t>
            </a:r>
            <a:r>
              <a:rPr lang="en-GB" sz="2400" dirty="0" smtClean="0"/>
              <a:t>recent </a:t>
            </a:r>
            <a:r>
              <a:rPr lang="en-GB" sz="2400" dirty="0" smtClean="0"/>
              <a:t>Post </a:t>
            </a:r>
            <a:r>
              <a:rPr lang="en-GB" sz="2400" dirty="0" smtClean="0"/>
              <a:t>Disaster Needs Assessment. Report launched, </a:t>
            </a:r>
            <a:r>
              <a:rPr lang="en-GB" sz="2400" dirty="0" smtClean="0"/>
              <a:t>which reflects the damage and losses in monetary terms which has been factored in the national budget for recovery and reconstruction </a:t>
            </a:r>
            <a:endParaRPr lang="en-GB" sz="2400" dirty="0" smtClean="0"/>
          </a:p>
          <a:p>
            <a:pPr eaLnBrk="1" hangingPunct="1">
              <a:defRPr/>
            </a:pPr>
            <a:r>
              <a:rPr lang="en-GB" sz="2400" dirty="0" smtClean="0"/>
              <a:t>In process of developing </a:t>
            </a:r>
            <a:r>
              <a:rPr lang="en-GB" sz="2400" dirty="0"/>
              <a:t>a national database for disaster Information management </a:t>
            </a:r>
            <a:r>
              <a:rPr lang="en-GB" sz="2400" dirty="0" smtClean="0"/>
              <a:t> and sharing. It will also be linke</a:t>
            </a:r>
            <a:r>
              <a:rPr lang="en-GB" sz="2400" dirty="0" smtClean="0"/>
              <a:t>d to other portals.</a:t>
            </a:r>
            <a:r>
              <a:rPr lang="en-GB" sz="2400" dirty="0" smtClean="0"/>
              <a:t> </a:t>
            </a:r>
            <a:r>
              <a:rPr lang="en-GB" sz="2400" dirty="0" smtClean="0"/>
              <a:t> </a:t>
            </a:r>
            <a:endParaRPr lang="en-GB" sz="2400" dirty="0" smtClean="0"/>
          </a:p>
          <a:p>
            <a:pPr eaLnBrk="1" hangingPunct="1">
              <a:defRPr/>
            </a:pPr>
            <a:r>
              <a:rPr lang="en-US" sz="2400" dirty="0" smtClean="0">
                <a:latin typeface="+mj-lt"/>
                <a:ea typeface="Calibri"/>
              </a:rPr>
              <a:t>Just launched hazards </a:t>
            </a:r>
            <a:r>
              <a:rPr lang="en-US" sz="2400" dirty="0">
                <a:latin typeface="+mj-lt"/>
                <a:ea typeface="Calibri"/>
              </a:rPr>
              <a:t>and vulnerability </a:t>
            </a:r>
            <a:r>
              <a:rPr lang="en-US" sz="2400" dirty="0" smtClean="0">
                <a:latin typeface="+mj-lt"/>
                <a:ea typeface="Calibri"/>
              </a:rPr>
              <a:t>atlas and </a:t>
            </a:r>
            <a:r>
              <a:rPr lang="en-US" sz="2400" dirty="0" smtClean="0">
                <a:latin typeface="+mj-lt"/>
              </a:rPr>
              <a:t>geo-data base that is </a:t>
            </a:r>
            <a:r>
              <a:rPr lang="en-US" sz="2400" dirty="0" smtClean="0">
                <a:latin typeface="+mj-lt"/>
                <a:ea typeface="Calibri"/>
              </a:rPr>
              <a:t>providing information </a:t>
            </a:r>
            <a:r>
              <a:rPr lang="en-US" sz="2400" dirty="0">
                <a:latin typeface="+mj-lt"/>
                <a:ea typeface="Calibri"/>
              </a:rPr>
              <a:t>on areas that are affected by various hazards and  also on vulnerable communities that are </a:t>
            </a:r>
            <a:r>
              <a:rPr lang="en-US" sz="2400" dirty="0" smtClean="0">
                <a:latin typeface="+mj-lt"/>
                <a:ea typeface="Calibri"/>
              </a:rPr>
              <a:t>affected by </a:t>
            </a:r>
            <a:r>
              <a:rPr lang="en-US" sz="2400" dirty="0">
                <a:latin typeface="+mj-lt"/>
                <a:ea typeface="Calibri"/>
              </a:rPr>
              <a:t>the  hazards</a:t>
            </a:r>
            <a:endParaRPr lang="en-US" sz="2400" dirty="0" smtClean="0">
              <a:latin typeface="+mj-lt"/>
            </a:endParaRPr>
          </a:p>
          <a:p>
            <a:pPr marL="0" indent="0" eaLnBrk="1" hangingPunct="1">
              <a:buNone/>
              <a:defRPr/>
            </a:pPr>
            <a:endParaRPr lang="en-GB" sz="2400" dirty="0" smtClean="0"/>
          </a:p>
          <a:p>
            <a:pPr eaLnBrk="1" hangingPunct="1">
              <a:defRPr/>
            </a:pPr>
            <a:endParaRPr lang="en-GB" sz="2400" dirty="0" smtClean="0">
              <a:latin typeface="Calibri" pitchFamily="34" charset="0"/>
              <a:cs typeface="Calibri" pitchFamily="34" charset="0"/>
            </a:endParaRPr>
          </a:p>
        </p:txBody>
      </p:sp>
    </p:spTree>
    <p:extLst>
      <p:ext uri="{BB962C8B-B14F-4D97-AF65-F5344CB8AC3E}">
        <p14:creationId xmlns:p14="http://schemas.microsoft.com/office/powerpoint/2010/main" val="32475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04800"/>
            <a:ext cx="9144000" cy="1219200"/>
          </a:xfrm>
          <a:solidFill>
            <a:schemeClr val="accent2"/>
          </a:solidFill>
        </p:spPr>
        <p:txBody>
          <a:bodyPr/>
          <a:lstStyle/>
          <a:p>
            <a:pPr eaLnBrk="1" hangingPunct="1"/>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2. Department </a:t>
            </a:r>
            <a:r>
              <a:rPr lang="en-US" sz="2400" b="1" dirty="0">
                <a:solidFill>
                  <a:schemeClr val="bg1"/>
                </a:solidFill>
              </a:rPr>
              <a:t>of Water </a:t>
            </a:r>
            <a:r>
              <a:rPr lang="en-US" sz="2400" b="1" dirty="0" smtClean="0">
                <a:solidFill>
                  <a:schemeClr val="bg1"/>
                </a:solidFill>
              </a:rPr>
              <a:t>Resources (</a:t>
            </a:r>
            <a:r>
              <a:rPr lang="en-US" sz="2400" b="1" dirty="0">
                <a:solidFill>
                  <a:schemeClr val="bg1"/>
                </a:solidFill>
              </a:rPr>
              <a:t>DWR) contribution </a:t>
            </a:r>
            <a:r>
              <a:rPr lang="en-US" sz="2400" b="1" dirty="0" smtClean="0">
                <a:solidFill>
                  <a:schemeClr val="bg1"/>
                </a:solidFill>
              </a:rPr>
              <a:t>to CIRDA</a:t>
            </a:r>
            <a:br>
              <a:rPr lang="en-US" sz="2400" b="1" dirty="0" smtClean="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endParaRPr lang="en-US" sz="2400" b="1" dirty="0" smtClean="0">
              <a:solidFill>
                <a:schemeClr val="bg1"/>
              </a:solidFill>
            </a:endParaRPr>
          </a:p>
        </p:txBody>
      </p:sp>
      <p:sp>
        <p:nvSpPr>
          <p:cNvPr id="5123" name="Content Placeholder 2"/>
          <p:cNvSpPr>
            <a:spLocks noGrp="1"/>
          </p:cNvSpPr>
          <p:nvPr>
            <p:ph idx="1"/>
          </p:nvPr>
        </p:nvSpPr>
        <p:spPr>
          <a:xfrm>
            <a:off x="40944" y="838200"/>
            <a:ext cx="9144000" cy="5410200"/>
          </a:xfrm>
        </p:spPr>
        <p:txBody>
          <a:bodyPr/>
          <a:lstStyle/>
          <a:p>
            <a:pPr marL="0" indent="0" eaLnBrk="1" hangingPunct="1">
              <a:buNone/>
              <a:defRPr/>
            </a:pPr>
            <a:r>
              <a:rPr lang="en-GB" sz="2000" b="1" dirty="0" smtClean="0"/>
              <a:t>Mandate </a:t>
            </a:r>
            <a:r>
              <a:rPr lang="en-GB" sz="2000" b="1" dirty="0"/>
              <a:t>:</a:t>
            </a:r>
          </a:p>
          <a:p>
            <a:pPr eaLnBrk="1" hangingPunct="1">
              <a:defRPr/>
            </a:pPr>
            <a:r>
              <a:rPr lang="en-GB" sz="1800" dirty="0" smtClean="0"/>
              <a:t>Achieve </a:t>
            </a:r>
            <a:r>
              <a:rPr lang="en-GB" sz="1800" dirty="0"/>
              <a:t>sustainable and integrated water resources management and development that make water readily available and equitably accessible to and used by all Malawians in pursuit of their human development and socio-economic advancement of the country’s natural ecosystems</a:t>
            </a:r>
            <a:r>
              <a:rPr lang="en-GB" sz="1800" dirty="0" smtClean="0"/>
              <a:t>.</a:t>
            </a:r>
          </a:p>
          <a:p>
            <a:pPr marL="0" indent="0" eaLnBrk="1" hangingPunct="1">
              <a:buNone/>
              <a:defRPr/>
            </a:pPr>
            <a:r>
              <a:rPr lang="en-GB" sz="1800" b="1" dirty="0" smtClean="0">
                <a:latin typeface="Calibri" pitchFamily="34" charset="0"/>
                <a:cs typeface="Calibri" pitchFamily="34" charset="0"/>
              </a:rPr>
              <a:t>Key contributions</a:t>
            </a:r>
            <a:endParaRPr lang="en-GB" sz="1800" b="1" dirty="0">
              <a:latin typeface="Calibri" pitchFamily="34" charset="0"/>
              <a:cs typeface="Calibri" pitchFamily="34" charset="0"/>
            </a:endParaRPr>
          </a:p>
          <a:p>
            <a:pPr eaLnBrk="1" hangingPunct="1">
              <a:defRPr/>
            </a:pPr>
            <a:r>
              <a:rPr lang="en-GB" sz="1800" dirty="0" smtClean="0">
                <a:latin typeface="Calibri" pitchFamily="34" charset="0"/>
                <a:cs typeface="Calibri" pitchFamily="34" charset="0"/>
              </a:rPr>
              <a:t>Carried </a:t>
            </a:r>
            <a:r>
              <a:rPr lang="en-GB" sz="1800" dirty="0" smtClean="0">
                <a:latin typeface="Calibri" pitchFamily="34" charset="0"/>
                <a:cs typeface="Calibri" pitchFamily="34" charset="0"/>
              </a:rPr>
              <a:t>out a detailed analysis of hydrometric network in the seven flood prone areas and identified sites for </a:t>
            </a:r>
            <a:r>
              <a:rPr lang="en-GB" sz="1800" dirty="0" smtClean="0">
                <a:latin typeface="Calibri" pitchFamily="34" charset="0"/>
                <a:cs typeface="Calibri" pitchFamily="34" charset="0"/>
              </a:rPr>
              <a:t>setup </a:t>
            </a:r>
            <a:r>
              <a:rPr lang="en-GB" sz="1800" dirty="0" smtClean="0">
                <a:latin typeface="Calibri" pitchFamily="34" charset="0"/>
                <a:cs typeface="Calibri" pitchFamily="34" charset="0"/>
              </a:rPr>
              <a:t>of hydro monitoring  sites for flood forecasting and warnings</a:t>
            </a:r>
          </a:p>
          <a:p>
            <a:pPr eaLnBrk="1" hangingPunct="1">
              <a:defRPr/>
            </a:pPr>
            <a:r>
              <a:rPr lang="en-GB" sz="1800" dirty="0" smtClean="0">
                <a:latin typeface="Calibri" pitchFamily="34" charset="0"/>
                <a:cs typeface="Calibri" pitchFamily="34" charset="0"/>
              </a:rPr>
              <a:t>Designed Data collection mechanism for daily transmission from remote sites to the base centre  (GPRS/GSM technology)</a:t>
            </a:r>
          </a:p>
          <a:p>
            <a:pPr eaLnBrk="1" hangingPunct="1">
              <a:defRPr/>
            </a:pPr>
            <a:r>
              <a:rPr lang="en-GB" sz="1800" dirty="0" smtClean="0">
                <a:latin typeface="Calibri" pitchFamily="34" charset="0"/>
                <a:cs typeface="Calibri" pitchFamily="34" charset="0"/>
              </a:rPr>
              <a:t>Rehabilitated 14 hydrological stations and carried out community sensitization on the importance of hydrological equipment;</a:t>
            </a:r>
          </a:p>
          <a:p>
            <a:pPr eaLnBrk="1" hangingPunct="1">
              <a:defRPr/>
            </a:pPr>
            <a:r>
              <a:rPr lang="en-GB" sz="1800" dirty="0" smtClean="0">
                <a:latin typeface="Calibri" pitchFamily="34" charset="0"/>
                <a:cs typeface="Calibri" pitchFamily="34" charset="0"/>
              </a:rPr>
              <a:t>Construction of Data Collection Platform to house hydrometric data logging system is ongoing- so far 6……..</a:t>
            </a:r>
          </a:p>
          <a:p>
            <a:pPr eaLnBrk="1" hangingPunct="1">
              <a:defRPr/>
            </a:pPr>
            <a:r>
              <a:rPr lang="en-GB" sz="1800" dirty="0" smtClean="0">
                <a:latin typeface="Calibri" pitchFamily="34" charset="0"/>
                <a:cs typeface="Calibri" pitchFamily="34" charset="0"/>
              </a:rPr>
              <a:t>Installed 3 data loggers in three flooded rivers</a:t>
            </a:r>
          </a:p>
          <a:p>
            <a:pPr eaLnBrk="1" hangingPunct="1">
              <a:defRPr/>
            </a:pPr>
            <a:r>
              <a:rPr lang="en-GB" sz="1800" dirty="0" smtClean="0">
                <a:latin typeface="Calibri" pitchFamily="34" charset="0"/>
                <a:cs typeface="Calibri" pitchFamily="34" charset="0"/>
              </a:rPr>
              <a:t>Consultant/Supplier delivered manual gauge plates and data loggers for both hourly and daily transmission hydrological data</a:t>
            </a:r>
          </a:p>
          <a:p>
            <a:pPr marL="0" indent="0" eaLnBrk="1" hangingPunct="1">
              <a:buNone/>
              <a:defRPr/>
            </a:pPr>
            <a:endParaRPr lang="en-GB" sz="2400" dirty="0" smtClean="0">
              <a:latin typeface="Calibri" pitchFamily="34" charset="0"/>
              <a:cs typeface="Calibri" pitchFamily="34" charset="0"/>
            </a:endParaRPr>
          </a:p>
          <a:p>
            <a:pPr marL="0" indent="0" eaLnBrk="1" hangingPunct="1">
              <a:buNone/>
              <a:defRPr/>
            </a:pPr>
            <a:endParaRPr lang="en-GB" sz="2400" dirty="0" smtClean="0">
              <a:latin typeface="Calibri" pitchFamily="34" charset="0"/>
              <a:cs typeface="Calibri" pitchFamily="34" charset="0"/>
            </a:endParaRPr>
          </a:p>
        </p:txBody>
      </p:sp>
    </p:spTree>
    <p:extLst>
      <p:ext uri="{BB962C8B-B14F-4D97-AF65-F5344CB8AC3E}">
        <p14:creationId xmlns:p14="http://schemas.microsoft.com/office/powerpoint/2010/main" val="867320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11392</TotalTime>
  <Words>1651</Words>
  <Application>Microsoft Office PowerPoint</Application>
  <PresentationFormat>On-screen Show (4:3)</PresentationFormat>
  <Paragraphs>141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Strengthening National Climate Information/ Early Warning System (CI/EWS) Projects </vt:lpstr>
      <vt:lpstr>Outline</vt:lpstr>
      <vt:lpstr> Roles and responsibilities of institutions and stakeholders </vt:lpstr>
      <vt:lpstr> CIRDA overall objectives</vt:lpstr>
      <vt:lpstr> Some key institutions/Agencies that contribute to the accomplishment of the CIRDA objectives</vt:lpstr>
      <vt:lpstr>Key contributions to the  CIRDA objectives</vt:lpstr>
      <vt:lpstr>  National DRM institutional structure </vt:lpstr>
      <vt:lpstr>   DoDMA Social Economic Contribution  </vt:lpstr>
      <vt:lpstr>     2. Department of Water Resources (DWR) contribution to CIRDA   </vt:lpstr>
      <vt:lpstr>Pictures ….. Installations and rehabilitations</vt:lpstr>
      <vt:lpstr> Sensitization and community trainings</vt:lpstr>
      <vt:lpstr>    DWR social economic impacts   </vt:lpstr>
      <vt:lpstr>     Department of Climate Change and  Meteorology Services contributions to CIRDA objectives    </vt:lpstr>
      <vt:lpstr>     DCCMS……….continued   </vt:lpstr>
      <vt:lpstr>        Installed automated weather stations and Training in COSMO model      </vt:lpstr>
      <vt:lpstr> DCCMS social economic contributions</vt:lpstr>
      <vt:lpstr> Some key institutions/Agencies that contribute to the accomplishment of the CIRDA objectives in Malawi </vt:lpstr>
      <vt:lpstr>Key institutions/Agencies…continued </vt:lpstr>
      <vt:lpstr>  Key institutions/Agencies…continued </vt:lpstr>
      <vt:lpstr>Key institutions/Agencies…continued </vt:lpstr>
      <vt:lpstr>Future plans </vt:lpstr>
      <vt:lpstr>Future plans</vt:lpstr>
      <vt:lpstr> Challenges and Constraints in undertaking EWS projects in Malawi</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Mid-Year Review January to August 2013</dc:title>
  <dc:creator>tapona.manjolo</dc:creator>
  <cp:lastModifiedBy>user</cp:lastModifiedBy>
  <cp:revision>285</cp:revision>
  <cp:lastPrinted>2014-09-17T11:45:46Z</cp:lastPrinted>
  <dcterms:created xsi:type="dcterms:W3CDTF">2013-08-14T07:10:42Z</dcterms:created>
  <dcterms:modified xsi:type="dcterms:W3CDTF">2015-08-25T12:38:05Z</dcterms:modified>
</cp:coreProperties>
</file>