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9" r:id="rId3"/>
    <p:sldId id="295" r:id="rId4"/>
    <p:sldId id="318" r:id="rId5"/>
    <p:sldId id="300" r:id="rId6"/>
    <p:sldId id="313" r:id="rId7"/>
    <p:sldId id="31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778" autoAdjust="0"/>
  </p:normalViewPr>
  <p:slideViewPr>
    <p:cSldViewPr snapToGrid="0">
      <p:cViewPr varScale="1">
        <p:scale>
          <a:sx n="77" d="100"/>
          <a:sy n="77" d="100"/>
        </p:scale>
        <p:origin x="465" y="6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96" d="100"/>
          <a:sy n="96" d="100"/>
        </p:scale>
        <p:origin x="-3558"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987BBF-EEE8-47F2-8777-981FB227164F}" type="doc">
      <dgm:prSet loTypeId="urn:microsoft.com/office/officeart/2005/8/layout/process1" loCatId="process" qsTypeId="urn:microsoft.com/office/officeart/2005/8/quickstyle/simple1" qsCatId="simple" csTypeId="urn:microsoft.com/office/officeart/2005/8/colors/accent1_2" csCatId="accent1" phldr="1"/>
      <dgm:spPr/>
    </dgm:pt>
    <dgm:pt modelId="{5DED2C30-1816-4279-8891-8B75B1B9EBFD}">
      <dgm:prSet phldrT="[Text]"/>
      <dgm:spPr/>
      <dgm:t>
        <a:bodyPr/>
        <a:lstStyle/>
        <a:p>
          <a:r>
            <a:rPr lang="en-ZA" dirty="0"/>
            <a:t>Benin CI/EWS Project Delegates</a:t>
          </a:r>
        </a:p>
      </dgm:t>
    </dgm:pt>
    <dgm:pt modelId="{6B0AB0E1-F190-43B6-83F4-3A0BA3B0DEFD}" type="parTrans" cxnId="{7B1AA2EE-E57E-441D-ADCE-7EDE9631CCDD}">
      <dgm:prSet/>
      <dgm:spPr/>
      <dgm:t>
        <a:bodyPr/>
        <a:lstStyle/>
        <a:p>
          <a:endParaRPr lang="en-ZA"/>
        </a:p>
      </dgm:t>
    </dgm:pt>
    <dgm:pt modelId="{F5665C63-EF23-4783-9B99-CAFA8011FD21}" type="sibTrans" cxnId="{7B1AA2EE-E57E-441D-ADCE-7EDE9631CCDD}">
      <dgm:prSet/>
      <dgm:spPr/>
      <dgm:t>
        <a:bodyPr/>
        <a:lstStyle/>
        <a:p>
          <a:endParaRPr lang="en-ZA"/>
        </a:p>
      </dgm:t>
    </dgm:pt>
    <dgm:pt modelId="{C0493DD4-3612-4DD6-A21C-A389443E3635}" type="pres">
      <dgm:prSet presAssocID="{49987BBF-EEE8-47F2-8777-981FB227164F}" presName="Name0" presStyleCnt="0">
        <dgm:presLayoutVars>
          <dgm:dir/>
          <dgm:resizeHandles val="exact"/>
        </dgm:presLayoutVars>
      </dgm:prSet>
      <dgm:spPr/>
    </dgm:pt>
    <dgm:pt modelId="{4341F658-40DB-4299-AF9D-FD89CED9D6D6}" type="pres">
      <dgm:prSet presAssocID="{5DED2C30-1816-4279-8891-8B75B1B9EBFD}" presName="node" presStyleLbl="node1" presStyleIdx="0" presStyleCnt="1">
        <dgm:presLayoutVars>
          <dgm:bulletEnabled val="1"/>
        </dgm:presLayoutVars>
      </dgm:prSet>
      <dgm:spPr/>
    </dgm:pt>
  </dgm:ptLst>
  <dgm:cxnLst>
    <dgm:cxn modelId="{652C7BB4-7E2E-47A1-AB24-817373FED644}" type="presOf" srcId="{5DED2C30-1816-4279-8891-8B75B1B9EBFD}" destId="{4341F658-40DB-4299-AF9D-FD89CED9D6D6}" srcOrd="0" destOrd="0" presId="urn:microsoft.com/office/officeart/2005/8/layout/process1"/>
    <dgm:cxn modelId="{7B1AA2EE-E57E-441D-ADCE-7EDE9631CCDD}" srcId="{49987BBF-EEE8-47F2-8777-981FB227164F}" destId="{5DED2C30-1816-4279-8891-8B75B1B9EBFD}" srcOrd="0" destOrd="0" parTransId="{6B0AB0E1-F190-43B6-83F4-3A0BA3B0DEFD}" sibTransId="{F5665C63-EF23-4783-9B99-CAFA8011FD21}"/>
    <dgm:cxn modelId="{DB32C994-3F02-47BC-83B3-0578CA0EC2D9}" type="presOf" srcId="{49987BBF-EEE8-47F2-8777-981FB227164F}" destId="{C0493DD4-3612-4DD6-A21C-A389443E3635}" srcOrd="0" destOrd="0" presId="urn:microsoft.com/office/officeart/2005/8/layout/process1"/>
    <dgm:cxn modelId="{6929FC05-15D7-4696-AAF0-D964D1DF0271}" type="presParOf" srcId="{C0493DD4-3612-4DD6-A21C-A389443E3635}" destId="{4341F658-40DB-4299-AF9D-FD89CED9D6D6}"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987BBF-EEE8-47F2-8777-981FB227164F}" type="doc">
      <dgm:prSet loTypeId="urn:microsoft.com/office/officeart/2005/8/layout/process1" loCatId="process" qsTypeId="urn:microsoft.com/office/officeart/2005/8/quickstyle/simple1" qsCatId="simple" csTypeId="urn:microsoft.com/office/officeart/2005/8/colors/accent1_2" csCatId="accent1" phldr="1"/>
      <dgm:spPr/>
    </dgm:pt>
    <dgm:pt modelId="{5DED2C30-1816-4279-8891-8B75B1B9EBFD}">
      <dgm:prSet phldrT="[Text]"/>
      <dgm:spPr/>
      <dgm:t>
        <a:bodyPr/>
        <a:lstStyle/>
        <a:p>
          <a:r>
            <a:rPr lang="en-ZA" dirty="0"/>
            <a:t>2 major project accomplishments since Addis</a:t>
          </a:r>
        </a:p>
      </dgm:t>
    </dgm:pt>
    <dgm:pt modelId="{6B0AB0E1-F190-43B6-83F4-3A0BA3B0DEFD}" type="parTrans" cxnId="{7B1AA2EE-E57E-441D-ADCE-7EDE9631CCDD}">
      <dgm:prSet/>
      <dgm:spPr/>
      <dgm:t>
        <a:bodyPr/>
        <a:lstStyle/>
        <a:p>
          <a:endParaRPr lang="en-ZA"/>
        </a:p>
      </dgm:t>
    </dgm:pt>
    <dgm:pt modelId="{F5665C63-EF23-4783-9B99-CAFA8011FD21}" type="sibTrans" cxnId="{7B1AA2EE-E57E-441D-ADCE-7EDE9631CCDD}">
      <dgm:prSet/>
      <dgm:spPr/>
      <dgm:t>
        <a:bodyPr/>
        <a:lstStyle/>
        <a:p>
          <a:endParaRPr lang="en-ZA"/>
        </a:p>
      </dgm:t>
    </dgm:pt>
    <dgm:pt modelId="{C0493DD4-3612-4DD6-A21C-A389443E3635}" type="pres">
      <dgm:prSet presAssocID="{49987BBF-EEE8-47F2-8777-981FB227164F}" presName="Name0" presStyleCnt="0">
        <dgm:presLayoutVars>
          <dgm:dir/>
          <dgm:resizeHandles val="exact"/>
        </dgm:presLayoutVars>
      </dgm:prSet>
      <dgm:spPr/>
    </dgm:pt>
    <dgm:pt modelId="{4341F658-40DB-4299-AF9D-FD89CED9D6D6}" type="pres">
      <dgm:prSet presAssocID="{5DED2C30-1816-4279-8891-8B75B1B9EBFD}" presName="node" presStyleLbl="node1" presStyleIdx="0" presStyleCnt="1">
        <dgm:presLayoutVars>
          <dgm:bulletEnabled val="1"/>
        </dgm:presLayoutVars>
      </dgm:prSet>
      <dgm:spPr/>
    </dgm:pt>
  </dgm:ptLst>
  <dgm:cxnLst>
    <dgm:cxn modelId="{43061C0D-D629-430C-8E6F-D5892F4C789D}" type="presOf" srcId="{49987BBF-EEE8-47F2-8777-981FB227164F}" destId="{C0493DD4-3612-4DD6-A21C-A389443E3635}" srcOrd="0" destOrd="0" presId="urn:microsoft.com/office/officeart/2005/8/layout/process1"/>
    <dgm:cxn modelId="{7B1AA2EE-E57E-441D-ADCE-7EDE9631CCDD}" srcId="{49987BBF-EEE8-47F2-8777-981FB227164F}" destId="{5DED2C30-1816-4279-8891-8B75B1B9EBFD}" srcOrd="0" destOrd="0" parTransId="{6B0AB0E1-F190-43B6-83F4-3A0BA3B0DEFD}" sibTransId="{F5665C63-EF23-4783-9B99-CAFA8011FD21}"/>
    <dgm:cxn modelId="{130434BE-0ACB-41C3-97A7-7F7DE4AF9388}" type="presOf" srcId="{5DED2C30-1816-4279-8891-8B75B1B9EBFD}" destId="{4341F658-40DB-4299-AF9D-FD89CED9D6D6}" srcOrd="0" destOrd="0" presId="urn:microsoft.com/office/officeart/2005/8/layout/process1"/>
    <dgm:cxn modelId="{0C35990D-506C-44D2-AE06-5736DCDC767E}" type="presParOf" srcId="{C0493DD4-3612-4DD6-A21C-A389443E3635}" destId="{4341F658-40DB-4299-AF9D-FD89CED9D6D6}"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987BBF-EEE8-47F2-8777-981FB227164F}" type="doc">
      <dgm:prSet loTypeId="urn:microsoft.com/office/officeart/2005/8/layout/process1" loCatId="process" qsTypeId="urn:microsoft.com/office/officeart/2005/8/quickstyle/simple1" qsCatId="simple" csTypeId="urn:microsoft.com/office/officeart/2005/8/colors/accent1_2" csCatId="accent1" phldr="1"/>
      <dgm:spPr/>
    </dgm:pt>
    <dgm:pt modelId="{5DED2C30-1816-4279-8891-8B75B1B9EBFD}">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ZA" dirty="0"/>
            <a:t>Main involved Departments/Agencies</a:t>
          </a:r>
        </a:p>
      </dgm:t>
    </dgm:pt>
    <dgm:pt modelId="{6B0AB0E1-F190-43B6-83F4-3A0BA3B0DEFD}" type="parTrans" cxnId="{7B1AA2EE-E57E-441D-ADCE-7EDE9631CCDD}">
      <dgm:prSet/>
      <dgm:spPr/>
      <dgm:t>
        <a:bodyPr/>
        <a:lstStyle/>
        <a:p>
          <a:endParaRPr lang="en-ZA"/>
        </a:p>
      </dgm:t>
    </dgm:pt>
    <dgm:pt modelId="{F5665C63-EF23-4783-9B99-CAFA8011FD21}" type="sibTrans" cxnId="{7B1AA2EE-E57E-441D-ADCE-7EDE9631CCDD}">
      <dgm:prSet/>
      <dgm:spPr/>
      <dgm:t>
        <a:bodyPr/>
        <a:lstStyle/>
        <a:p>
          <a:endParaRPr lang="en-ZA"/>
        </a:p>
      </dgm:t>
    </dgm:pt>
    <dgm:pt modelId="{C0493DD4-3612-4DD6-A21C-A389443E3635}" type="pres">
      <dgm:prSet presAssocID="{49987BBF-EEE8-47F2-8777-981FB227164F}" presName="Name0" presStyleCnt="0">
        <dgm:presLayoutVars>
          <dgm:dir/>
          <dgm:resizeHandles val="exact"/>
        </dgm:presLayoutVars>
      </dgm:prSet>
      <dgm:spPr/>
    </dgm:pt>
    <dgm:pt modelId="{4341F658-40DB-4299-AF9D-FD89CED9D6D6}" type="pres">
      <dgm:prSet presAssocID="{5DED2C30-1816-4279-8891-8B75B1B9EBFD}" presName="node" presStyleLbl="node1" presStyleIdx="0" presStyleCnt="1">
        <dgm:presLayoutVars>
          <dgm:bulletEnabled val="1"/>
        </dgm:presLayoutVars>
      </dgm:prSet>
      <dgm:spPr/>
    </dgm:pt>
  </dgm:ptLst>
  <dgm:cxnLst>
    <dgm:cxn modelId="{4FE5538E-2624-452F-9536-0609F87704C6}" type="presOf" srcId="{49987BBF-EEE8-47F2-8777-981FB227164F}" destId="{C0493DD4-3612-4DD6-A21C-A389443E3635}" srcOrd="0" destOrd="0" presId="urn:microsoft.com/office/officeart/2005/8/layout/process1"/>
    <dgm:cxn modelId="{7B1AA2EE-E57E-441D-ADCE-7EDE9631CCDD}" srcId="{49987BBF-EEE8-47F2-8777-981FB227164F}" destId="{5DED2C30-1816-4279-8891-8B75B1B9EBFD}" srcOrd="0" destOrd="0" parTransId="{6B0AB0E1-F190-43B6-83F4-3A0BA3B0DEFD}" sibTransId="{F5665C63-EF23-4783-9B99-CAFA8011FD21}"/>
    <dgm:cxn modelId="{73E16ADC-B826-4AA6-9975-DAF24D43181F}" type="presOf" srcId="{5DED2C30-1816-4279-8891-8B75B1B9EBFD}" destId="{4341F658-40DB-4299-AF9D-FD89CED9D6D6}" srcOrd="0" destOrd="0" presId="urn:microsoft.com/office/officeart/2005/8/layout/process1"/>
    <dgm:cxn modelId="{4168DE95-9E04-4650-A699-1B9F6517923B}" type="presParOf" srcId="{C0493DD4-3612-4DD6-A21C-A389443E3635}" destId="{4341F658-40DB-4299-AF9D-FD89CED9D6D6}"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9987BBF-EEE8-47F2-8777-981FB227164F}" type="doc">
      <dgm:prSet loTypeId="urn:microsoft.com/office/officeart/2005/8/layout/process1" loCatId="process" qsTypeId="urn:microsoft.com/office/officeart/2005/8/quickstyle/simple1" qsCatId="simple" csTypeId="urn:microsoft.com/office/officeart/2005/8/colors/accent1_2" csCatId="accent1" phldr="1"/>
      <dgm:spPr/>
    </dgm:pt>
    <dgm:pt modelId="{9153F2C8-5308-41BA-9CF3-83B4BF21374B}">
      <dgm:prSet phldrT="[Text]" custT="1"/>
      <dgm:spPr/>
      <dgm:t>
        <a:bodyPr/>
        <a:lstStyle/>
        <a:p>
          <a:r>
            <a:rPr lang="en-ZA" sz="5400" dirty="0"/>
            <a:t>Thank for your attention !!!</a:t>
          </a:r>
        </a:p>
        <a:p>
          <a:r>
            <a:rPr lang="en-ZA" sz="5400" dirty="0"/>
            <a:t>Questions ???</a:t>
          </a:r>
        </a:p>
      </dgm:t>
    </dgm:pt>
    <dgm:pt modelId="{9D1536DE-6C22-4161-82B0-08BD2BBD7269}" type="parTrans" cxnId="{43B03920-4EA0-4C88-9F88-259C0D5A831C}">
      <dgm:prSet/>
      <dgm:spPr/>
      <dgm:t>
        <a:bodyPr/>
        <a:lstStyle/>
        <a:p>
          <a:endParaRPr lang="en-ZA"/>
        </a:p>
      </dgm:t>
    </dgm:pt>
    <dgm:pt modelId="{9A740DE0-C2DC-42A4-A759-6C566A2565EE}" type="sibTrans" cxnId="{43B03920-4EA0-4C88-9F88-259C0D5A831C}">
      <dgm:prSet/>
      <dgm:spPr/>
      <dgm:t>
        <a:bodyPr/>
        <a:lstStyle/>
        <a:p>
          <a:endParaRPr lang="en-ZA"/>
        </a:p>
      </dgm:t>
    </dgm:pt>
    <dgm:pt modelId="{C0493DD4-3612-4DD6-A21C-A389443E3635}" type="pres">
      <dgm:prSet presAssocID="{49987BBF-EEE8-47F2-8777-981FB227164F}" presName="Name0" presStyleCnt="0">
        <dgm:presLayoutVars>
          <dgm:dir/>
          <dgm:resizeHandles val="exact"/>
        </dgm:presLayoutVars>
      </dgm:prSet>
      <dgm:spPr/>
    </dgm:pt>
    <dgm:pt modelId="{78DA5BDB-C710-41D3-B161-FDF0E829BA16}" type="pres">
      <dgm:prSet presAssocID="{9153F2C8-5308-41BA-9CF3-83B4BF21374B}" presName="node" presStyleLbl="node1" presStyleIdx="0" presStyleCnt="1" custLinFactNeighborX="4254" custLinFactNeighborY="2038">
        <dgm:presLayoutVars>
          <dgm:bulletEnabled val="1"/>
        </dgm:presLayoutVars>
      </dgm:prSet>
      <dgm:spPr/>
    </dgm:pt>
  </dgm:ptLst>
  <dgm:cxnLst>
    <dgm:cxn modelId="{43B03920-4EA0-4C88-9F88-259C0D5A831C}" srcId="{49987BBF-EEE8-47F2-8777-981FB227164F}" destId="{9153F2C8-5308-41BA-9CF3-83B4BF21374B}" srcOrd="0" destOrd="0" parTransId="{9D1536DE-6C22-4161-82B0-08BD2BBD7269}" sibTransId="{9A740DE0-C2DC-42A4-A759-6C566A2565EE}"/>
    <dgm:cxn modelId="{DCBF511C-5C5B-4B24-A1F3-A87F62894D48}" type="presOf" srcId="{9153F2C8-5308-41BA-9CF3-83B4BF21374B}" destId="{78DA5BDB-C710-41D3-B161-FDF0E829BA16}" srcOrd="0" destOrd="0" presId="urn:microsoft.com/office/officeart/2005/8/layout/process1"/>
    <dgm:cxn modelId="{30812B3F-352B-4C39-97E3-FCDF58BB3FCB}" type="presOf" srcId="{49987BBF-EEE8-47F2-8777-981FB227164F}" destId="{C0493DD4-3612-4DD6-A21C-A389443E3635}" srcOrd="0" destOrd="0" presId="urn:microsoft.com/office/officeart/2005/8/layout/process1"/>
    <dgm:cxn modelId="{F0421461-801B-4BF2-BB6A-59DE82268DD3}" type="presParOf" srcId="{C0493DD4-3612-4DD6-A21C-A389443E3635}" destId="{78DA5BDB-C710-41D3-B161-FDF0E829BA16}"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41F658-40DB-4299-AF9D-FD89CED9D6D6}">
      <dsp:nvSpPr>
        <dsp:cNvPr id="0" name=""/>
        <dsp:cNvSpPr/>
      </dsp:nvSpPr>
      <dsp:spPr>
        <a:xfrm>
          <a:off x="4341" y="0"/>
          <a:ext cx="8882069" cy="104120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n-ZA" sz="4500" kern="1200" dirty="0"/>
            <a:t>Benin CI/EWS Project Delegates</a:t>
          </a:r>
        </a:p>
      </dsp:txBody>
      <dsp:txXfrm>
        <a:off x="34837" y="30496"/>
        <a:ext cx="8821077" cy="9802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41F658-40DB-4299-AF9D-FD89CED9D6D6}">
      <dsp:nvSpPr>
        <dsp:cNvPr id="0" name=""/>
        <dsp:cNvSpPr/>
      </dsp:nvSpPr>
      <dsp:spPr>
        <a:xfrm>
          <a:off x="4256" y="0"/>
          <a:ext cx="8708067" cy="104120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ZA" sz="3600" kern="1200" dirty="0"/>
            <a:t>2 major project accomplishments since Addis</a:t>
          </a:r>
        </a:p>
      </dsp:txBody>
      <dsp:txXfrm>
        <a:off x="34752" y="30496"/>
        <a:ext cx="8647075" cy="9802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41F658-40DB-4299-AF9D-FD89CED9D6D6}">
      <dsp:nvSpPr>
        <dsp:cNvPr id="0" name=""/>
        <dsp:cNvSpPr/>
      </dsp:nvSpPr>
      <dsp:spPr>
        <a:xfrm>
          <a:off x="4389" y="0"/>
          <a:ext cx="8981498" cy="104120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ZA" sz="4200" kern="1200" dirty="0"/>
            <a:t>Main involved Departments/Agencies</a:t>
          </a:r>
        </a:p>
      </dsp:txBody>
      <dsp:txXfrm>
        <a:off x="34885" y="30496"/>
        <a:ext cx="8920506" cy="9802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DA5BDB-C710-41D3-B161-FDF0E829BA16}">
      <dsp:nvSpPr>
        <dsp:cNvPr id="0" name=""/>
        <dsp:cNvSpPr/>
      </dsp:nvSpPr>
      <dsp:spPr>
        <a:xfrm>
          <a:off x="9686" y="0"/>
          <a:ext cx="9909760" cy="23503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en-ZA" sz="5400" kern="1200" dirty="0"/>
            <a:t>Thank for your attention !!!</a:t>
          </a:r>
        </a:p>
        <a:p>
          <a:pPr lvl="0" algn="ctr" defTabSz="2400300">
            <a:lnSpc>
              <a:spcPct val="90000"/>
            </a:lnSpc>
            <a:spcBef>
              <a:spcPct val="0"/>
            </a:spcBef>
            <a:spcAft>
              <a:spcPct val="35000"/>
            </a:spcAft>
          </a:pPr>
          <a:r>
            <a:rPr lang="en-ZA" sz="5400" kern="1200" dirty="0"/>
            <a:t>Questions ???</a:t>
          </a:r>
        </a:p>
      </dsp:txBody>
      <dsp:txXfrm>
        <a:off x="78525" y="68839"/>
        <a:ext cx="9772082" cy="221264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88D01F-2261-4CDD-9D89-EB7E0BC616F4}" type="datetimeFigureOut">
              <a:rPr lang="en-ZA" smtClean="0"/>
              <a:pPr/>
              <a:t>2016/03/14</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1C9A8C-CA82-41C9-AA9C-5938482EE3CE}" type="slidenum">
              <a:rPr lang="en-ZA" smtClean="0"/>
              <a:pPr/>
              <a:t>‹N°›</a:t>
            </a:fld>
            <a:endParaRPr lang="en-ZA"/>
          </a:p>
        </p:txBody>
      </p:sp>
    </p:spTree>
    <p:extLst>
      <p:ext uri="{BB962C8B-B14F-4D97-AF65-F5344CB8AC3E}">
        <p14:creationId xmlns:p14="http://schemas.microsoft.com/office/powerpoint/2010/main" val="1455260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Instructions: Complete items in </a:t>
            </a:r>
            <a:r>
              <a:rPr lang="en-US" i="1" dirty="0">
                <a:solidFill>
                  <a:srgbClr val="FF0000"/>
                </a:solidFill>
              </a:rPr>
              <a:t>red</a:t>
            </a:r>
            <a:r>
              <a:rPr lang="en-US" i="1" baseline="0" dirty="0">
                <a:solidFill>
                  <a:srgbClr val="FF0000"/>
                </a:solidFill>
              </a:rPr>
              <a:t> italics</a:t>
            </a:r>
            <a:endParaRPr lang="en-US" i="1" dirty="0">
              <a:solidFill>
                <a:srgbClr val="FF0000"/>
              </a:solidFill>
            </a:endParaRPr>
          </a:p>
        </p:txBody>
      </p:sp>
      <p:sp>
        <p:nvSpPr>
          <p:cNvPr id="4" name="Slide Number Placeholder 3"/>
          <p:cNvSpPr>
            <a:spLocks noGrp="1"/>
          </p:cNvSpPr>
          <p:nvPr>
            <p:ph type="sldNum" sz="quarter" idx="10"/>
          </p:nvPr>
        </p:nvSpPr>
        <p:spPr/>
        <p:txBody>
          <a:bodyPr/>
          <a:lstStyle/>
          <a:p>
            <a:fld id="{AD1C9A8C-CA82-41C9-AA9C-5938482EE3CE}" type="slidenum">
              <a:rPr lang="en-ZA" smtClean="0"/>
              <a:pPr/>
              <a:t>1</a:t>
            </a:fld>
            <a:endParaRPr lang="en-Z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nSpc>
                <a:spcPct val="150000"/>
              </a:lnSpc>
              <a:buFontTx/>
              <a:buAutoNum type="arabicPeriod"/>
            </a:pPr>
            <a:r>
              <a:rPr lang="en-ZA" dirty="0"/>
              <a:t>This slide and the two that follow are intended to help you make </a:t>
            </a:r>
            <a:r>
              <a:rPr lang="en-ZA" u="sng" dirty="0"/>
              <a:t>three slides per Department/Agency</a:t>
            </a:r>
            <a:r>
              <a:rPr lang="en-ZA" dirty="0"/>
              <a:t>. </a:t>
            </a:r>
          </a:p>
          <a:p>
            <a:pPr marL="228600" indent="-228600">
              <a:lnSpc>
                <a:spcPct val="150000"/>
              </a:lnSpc>
              <a:buAutoNum type="arabicPeriod"/>
            </a:pPr>
            <a:r>
              <a:rPr lang="en-ZA" baseline="0" dirty="0"/>
              <a:t>This effort will result in a stack</a:t>
            </a:r>
            <a:r>
              <a:rPr lang="en-ZA" dirty="0"/>
              <a:t> of slides that cover your nation’s</a:t>
            </a:r>
            <a:r>
              <a:rPr lang="en-ZA" baseline="0" dirty="0"/>
              <a:t> government agencies that are relevant to the accomplishing the objectives of the </a:t>
            </a:r>
            <a:r>
              <a:rPr lang="en-ZA" baseline="0" dirty="0" err="1"/>
              <a:t>CIRDA</a:t>
            </a:r>
            <a:r>
              <a:rPr lang="en-ZA" baseline="0" dirty="0"/>
              <a:t> program. You should have contacts in all these agencies. E.g., National Meteorological Service, Ministry of the Environment, Ministry of Agriculture/Ag Met Extension Program, Ministry of Water, Ministry of Emergency Management.</a:t>
            </a:r>
          </a:p>
          <a:p>
            <a:pPr marL="228600" indent="-228600">
              <a:lnSpc>
                <a:spcPct val="150000"/>
              </a:lnSpc>
              <a:buAutoNum type="arabicPeriod"/>
            </a:pPr>
            <a:r>
              <a:rPr lang="en-ZA" dirty="0"/>
              <a:t>Do NOT make the slides too detailed. Focus on high-level, big-picture items.</a:t>
            </a:r>
            <a:endParaRPr lang="en-ZA" baseline="0" dirty="0"/>
          </a:p>
          <a:p>
            <a:pPr marL="228600" indent="-228600">
              <a:buAutoNum type="arabicPeriod"/>
            </a:pPr>
            <a:endParaRPr lang="en-ZA" dirty="0"/>
          </a:p>
        </p:txBody>
      </p:sp>
      <p:sp>
        <p:nvSpPr>
          <p:cNvPr id="4" name="Slide Number Placeholder 3"/>
          <p:cNvSpPr>
            <a:spLocks noGrp="1"/>
          </p:cNvSpPr>
          <p:nvPr>
            <p:ph type="sldNum" sz="quarter" idx="10"/>
          </p:nvPr>
        </p:nvSpPr>
        <p:spPr/>
        <p:txBody>
          <a:bodyPr/>
          <a:lstStyle/>
          <a:p>
            <a:fld id="{AD1C9A8C-CA82-41C9-AA9C-5938482EE3CE}" type="slidenum">
              <a:rPr lang="en-ZA" smtClean="0"/>
              <a:pPr/>
              <a:t>2</a:t>
            </a:fld>
            <a:endParaRPr lang="en-ZA"/>
          </a:p>
        </p:txBody>
      </p:sp>
    </p:spTree>
    <p:extLst>
      <p:ext uri="{BB962C8B-B14F-4D97-AF65-F5344CB8AC3E}">
        <p14:creationId xmlns:p14="http://schemas.microsoft.com/office/powerpoint/2010/main" val="375901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nSpc>
                <a:spcPct val="150000"/>
              </a:lnSpc>
              <a:buFontTx/>
              <a:buAutoNum type="arabicPeriod"/>
            </a:pPr>
            <a:r>
              <a:rPr lang="en-ZA" dirty="0"/>
              <a:t>This slide and the two that follow are intended to help you make </a:t>
            </a:r>
            <a:r>
              <a:rPr lang="en-ZA" u="sng" dirty="0"/>
              <a:t>three slides per Department/Agency</a:t>
            </a:r>
            <a:r>
              <a:rPr lang="en-ZA" dirty="0"/>
              <a:t>. </a:t>
            </a:r>
          </a:p>
          <a:p>
            <a:pPr marL="228600" indent="-228600">
              <a:lnSpc>
                <a:spcPct val="150000"/>
              </a:lnSpc>
              <a:buAutoNum type="arabicPeriod"/>
            </a:pPr>
            <a:r>
              <a:rPr lang="en-ZA" baseline="0" dirty="0" err="1"/>
              <a:t>Thigreens</a:t>
            </a:r>
            <a:r>
              <a:rPr lang="en-ZA" baseline="0" dirty="0"/>
              <a:t> effort will result in a stack</a:t>
            </a:r>
            <a:r>
              <a:rPr lang="en-ZA" dirty="0"/>
              <a:t> of slides that cover your nation’s</a:t>
            </a:r>
            <a:r>
              <a:rPr lang="en-ZA" baseline="0" dirty="0"/>
              <a:t> government agencies that are relevant to the accomplishing the objectives of the CIRDA program. You should have contacts in all these agencies. E.g., National Meteorological Service, Ministry of the Environment, Ministry of Agriculture/Ag Met Extension Program, Ministry of Water, Ministry of Emergency Management.</a:t>
            </a:r>
          </a:p>
          <a:p>
            <a:pPr marL="228600" indent="-228600">
              <a:lnSpc>
                <a:spcPct val="150000"/>
              </a:lnSpc>
              <a:buAutoNum type="arabicPeriod"/>
            </a:pPr>
            <a:r>
              <a:rPr lang="en-ZA" dirty="0"/>
              <a:t>Do NOT make the slides too detailed. Focus on high-level, big-picture items.</a:t>
            </a:r>
            <a:endParaRPr lang="en-ZA" baseline="0" dirty="0"/>
          </a:p>
          <a:p>
            <a:pPr marL="228600" indent="-228600">
              <a:buAutoNum type="arabicPeriod"/>
            </a:pPr>
            <a:endParaRPr lang="en-ZA" dirty="0"/>
          </a:p>
        </p:txBody>
      </p:sp>
      <p:sp>
        <p:nvSpPr>
          <p:cNvPr id="4" name="Slide Number Placeholder 3"/>
          <p:cNvSpPr>
            <a:spLocks noGrp="1"/>
          </p:cNvSpPr>
          <p:nvPr>
            <p:ph type="sldNum" sz="quarter" idx="10"/>
          </p:nvPr>
        </p:nvSpPr>
        <p:spPr/>
        <p:txBody>
          <a:bodyPr/>
          <a:lstStyle/>
          <a:p>
            <a:fld id="{AD1C9A8C-CA82-41C9-AA9C-5938482EE3CE}" type="slidenum">
              <a:rPr lang="en-ZA" smtClean="0"/>
              <a:pPr/>
              <a:t>3</a:t>
            </a:fld>
            <a:endParaRPr lang="en-ZA"/>
          </a:p>
        </p:txBody>
      </p:sp>
    </p:spTree>
    <p:extLst>
      <p:ext uri="{BB962C8B-B14F-4D97-AF65-F5344CB8AC3E}">
        <p14:creationId xmlns:p14="http://schemas.microsoft.com/office/powerpoint/2010/main" val="375901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nSpc>
                <a:spcPct val="150000"/>
              </a:lnSpc>
              <a:buFontTx/>
              <a:buAutoNum type="arabicPeriod"/>
            </a:pPr>
            <a:r>
              <a:rPr lang="en-ZA" dirty="0"/>
              <a:t>This slide and the two that follow are intended to help you make </a:t>
            </a:r>
            <a:r>
              <a:rPr lang="en-ZA" u="sng" dirty="0"/>
              <a:t>three slides per Department/Agency</a:t>
            </a:r>
            <a:r>
              <a:rPr lang="en-ZA" dirty="0"/>
              <a:t>. </a:t>
            </a:r>
          </a:p>
          <a:p>
            <a:pPr marL="228600" indent="-228600">
              <a:lnSpc>
                <a:spcPct val="150000"/>
              </a:lnSpc>
              <a:buAutoNum type="arabicPeriod"/>
            </a:pPr>
            <a:r>
              <a:rPr lang="en-ZA" baseline="0" dirty="0"/>
              <a:t>This effort will result in a stack</a:t>
            </a:r>
            <a:r>
              <a:rPr lang="en-ZA" dirty="0"/>
              <a:t> of slides that cover your nation’s</a:t>
            </a:r>
            <a:r>
              <a:rPr lang="en-ZA" baseline="0" dirty="0"/>
              <a:t> government agencies that are relevant to the accomplishing the objectives of the </a:t>
            </a:r>
            <a:r>
              <a:rPr lang="en-ZA" baseline="0" dirty="0" err="1"/>
              <a:t>CIRDA</a:t>
            </a:r>
            <a:r>
              <a:rPr lang="en-ZA" baseline="0" dirty="0"/>
              <a:t> program. You should have contacts in all these agencies. E.g., National Meteorological Service, Ministry of the Environment, Ministry of Agriculture/Ag Met Extension Program, Ministry of Water, Ministry of Emergency Management.</a:t>
            </a:r>
          </a:p>
          <a:p>
            <a:pPr marL="228600" indent="-228600">
              <a:lnSpc>
                <a:spcPct val="150000"/>
              </a:lnSpc>
              <a:buAutoNum type="arabicPeriod"/>
            </a:pPr>
            <a:r>
              <a:rPr lang="en-ZA" dirty="0"/>
              <a:t>Do NOT make the slides too detailed. Focus on high-level, big-picture items.</a:t>
            </a:r>
            <a:endParaRPr lang="en-ZA" baseline="0" dirty="0"/>
          </a:p>
          <a:p>
            <a:pPr marL="228600" indent="-228600">
              <a:buAutoNum type="arabicPeriod"/>
            </a:pPr>
            <a:endParaRPr lang="en-ZA" dirty="0"/>
          </a:p>
        </p:txBody>
      </p:sp>
      <p:sp>
        <p:nvSpPr>
          <p:cNvPr id="4" name="Slide Number Placeholder 3"/>
          <p:cNvSpPr>
            <a:spLocks noGrp="1"/>
          </p:cNvSpPr>
          <p:nvPr>
            <p:ph type="sldNum" sz="quarter" idx="10"/>
          </p:nvPr>
        </p:nvSpPr>
        <p:spPr/>
        <p:txBody>
          <a:bodyPr/>
          <a:lstStyle/>
          <a:p>
            <a:fld id="{AD1C9A8C-CA82-41C9-AA9C-5938482EE3CE}" type="slidenum">
              <a:rPr lang="en-ZA" smtClean="0"/>
              <a:pPr/>
              <a:t>5</a:t>
            </a:fld>
            <a:endParaRPr lang="en-ZA"/>
          </a:p>
        </p:txBody>
      </p:sp>
    </p:spTree>
    <p:extLst>
      <p:ext uri="{BB962C8B-B14F-4D97-AF65-F5344CB8AC3E}">
        <p14:creationId xmlns:p14="http://schemas.microsoft.com/office/powerpoint/2010/main" val="375901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None/>
              <a:tabLst/>
              <a:defRPr/>
            </a:pPr>
            <a:r>
              <a:rPr lang="en-ZA" baseline="0" dirty="0"/>
              <a:t>This should be a list of agencies (see previous slide) followed by a (brief) listing of the major contributions of services, technology, or other resources they have provided or will provide to the </a:t>
            </a:r>
            <a:r>
              <a:rPr lang="en-ZA" baseline="0" dirty="0" err="1"/>
              <a:t>CiRDA</a:t>
            </a:r>
            <a:r>
              <a:rPr lang="en-ZA" baseline="0" dirty="0"/>
              <a:t> program. Don’t try to list everything, just the major or unique resources – people, data and information products, funds, equipment, facilities, etc... </a:t>
            </a:r>
            <a:endParaRPr lang="en-ZA" sz="1200" b="1" i="1" dirty="0">
              <a:solidFill>
                <a:srgbClr val="FF0000"/>
              </a:solidFill>
            </a:endParaRPr>
          </a:p>
          <a:p>
            <a:pPr marL="228600" indent="-228600">
              <a:buAutoNum type="arabicPeriod"/>
            </a:pPr>
            <a:endParaRPr lang="en-ZA" baseline="0" dirty="0"/>
          </a:p>
          <a:p>
            <a:pPr marL="228600" indent="-228600">
              <a:buAutoNum type="arabicPeriod"/>
            </a:pPr>
            <a:endParaRPr lang="en-ZA" dirty="0"/>
          </a:p>
        </p:txBody>
      </p:sp>
      <p:sp>
        <p:nvSpPr>
          <p:cNvPr id="4" name="Slide Number Placeholder 3"/>
          <p:cNvSpPr>
            <a:spLocks noGrp="1"/>
          </p:cNvSpPr>
          <p:nvPr>
            <p:ph type="sldNum" sz="quarter" idx="10"/>
          </p:nvPr>
        </p:nvSpPr>
        <p:spPr/>
        <p:txBody>
          <a:bodyPr/>
          <a:lstStyle/>
          <a:p>
            <a:fld id="{AD1C9A8C-CA82-41C9-AA9C-5938482EE3CE}" type="slidenum">
              <a:rPr lang="en-ZA" smtClean="0"/>
              <a:pPr/>
              <a:t>7</a:t>
            </a:fld>
            <a:endParaRPr lang="en-ZA"/>
          </a:p>
        </p:txBody>
      </p:sp>
    </p:spTree>
    <p:extLst>
      <p:ext uri="{BB962C8B-B14F-4D97-AF65-F5344CB8AC3E}">
        <p14:creationId xmlns:p14="http://schemas.microsoft.com/office/powerpoint/2010/main" val="27116989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6644CD24-1A92-4016-9957-181FB33ED627}" type="datetime1">
              <a:rPr lang="en-ZA" smtClean="0"/>
              <a:t>2016/03/14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19E6B96-096C-4B7F-BB82-A76007EDE823}" type="slidenum">
              <a:rPr lang="en-ZA" smtClean="0"/>
              <a:pPr/>
              <a:t>‹N°›</a:t>
            </a:fld>
            <a:endParaRPr lang="en-ZA"/>
          </a:p>
        </p:txBody>
      </p:sp>
      <p:pic>
        <p:nvPicPr>
          <p:cNvPr id="7" name="Picture 6"/>
          <p:cNvPicPr>
            <a:picLocks noChangeAspect="1"/>
          </p:cNvPicPr>
          <p:nvPr userDrawn="1"/>
        </p:nvPicPr>
        <p:blipFill>
          <a:blip r:embed="rId2" cstate="print"/>
          <a:stretch>
            <a:fillRect/>
          </a:stretch>
        </p:blipFill>
        <p:spPr>
          <a:xfrm>
            <a:off x="10345812" y="164307"/>
            <a:ext cx="1581150" cy="1343025"/>
          </a:xfrm>
          <a:prstGeom prst="rect">
            <a:avLst/>
          </a:prstGeom>
        </p:spPr>
      </p:pic>
      <p:pic>
        <p:nvPicPr>
          <p:cNvPr id="8" name="Picture 4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218355" y="213542"/>
            <a:ext cx="1084245" cy="112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3131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4C7F489F-2115-4229-9D9B-F11E9BA2A161}" type="datetime1">
              <a:rPr lang="en-ZA" smtClean="0"/>
              <a:t>2016/03/14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19E6B96-096C-4B7F-BB82-A76007EDE823}" type="slidenum">
              <a:rPr lang="en-ZA" smtClean="0"/>
              <a:pPr/>
              <a:t>‹N°›</a:t>
            </a:fld>
            <a:endParaRPr lang="en-ZA"/>
          </a:p>
        </p:txBody>
      </p:sp>
    </p:spTree>
    <p:extLst>
      <p:ext uri="{BB962C8B-B14F-4D97-AF65-F5344CB8AC3E}">
        <p14:creationId xmlns:p14="http://schemas.microsoft.com/office/powerpoint/2010/main" val="2504354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00024A4D-55FE-4D6F-AA5D-D0391A48204C}" type="datetime1">
              <a:rPr lang="en-ZA" smtClean="0"/>
              <a:t>2016/03/14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19E6B96-096C-4B7F-BB82-A76007EDE823}" type="slidenum">
              <a:rPr lang="en-ZA" smtClean="0"/>
              <a:pPr/>
              <a:t>‹N°›</a:t>
            </a:fld>
            <a:endParaRPr lang="en-ZA"/>
          </a:p>
        </p:txBody>
      </p:sp>
    </p:spTree>
    <p:extLst>
      <p:ext uri="{BB962C8B-B14F-4D97-AF65-F5344CB8AC3E}">
        <p14:creationId xmlns:p14="http://schemas.microsoft.com/office/powerpoint/2010/main" val="786061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0DFB0A62-E37C-4F90-A8C6-AE1AAAC725D8}" type="datetime1">
              <a:rPr lang="en-ZA" smtClean="0"/>
              <a:t>2016/03/14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19E6B96-096C-4B7F-BB82-A76007EDE823}" type="slidenum">
              <a:rPr lang="en-ZA" smtClean="0"/>
              <a:pPr/>
              <a:t>‹N°›</a:t>
            </a:fld>
            <a:endParaRPr lang="en-ZA"/>
          </a:p>
        </p:txBody>
      </p:sp>
      <p:pic>
        <p:nvPicPr>
          <p:cNvPr id="7" name="Picture 6"/>
          <p:cNvPicPr>
            <a:picLocks noChangeAspect="1"/>
          </p:cNvPicPr>
          <p:nvPr userDrawn="1"/>
        </p:nvPicPr>
        <p:blipFill>
          <a:blip r:embed="rId2" cstate="print"/>
          <a:stretch>
            <a:fillRect/>
          </a:stretch>
        </p:blipFill>
        <p:spPr>
          <a:xfrm>
            <a:off x="10368794" y="347663"/>
            <a:ext cx="1581150" cy="1343025"/>
          </a:xfrm>
          <a:prstGeom prst="rect">
            <a:avLst/>
          </a:prstGeom>
        </p:spPr>
      </p:pic>
      <p:pic>
        <p:nvPicPr>
          <p:cNvPr id="8" name="Picture 4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333341" y="365125"/>
            <a:ext cx="1079056" cy="1116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2014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ABBEB4-B3D0-4425-862D-3D017C59AA5A}" type="datetime1">
              <a:rPr lang="en-ZA" smtClean="0"/>
              <a:t>2016/03/14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19E6B96-096C-4B7F-BB82-A76007EDE823}" type="slidenum">
              <a:rPr lang="en-ZA" smtClean="0"/>
              <a:pPr/>
              <a:t>‹N°›</a:t>
            </a:fld>
            <a:endParaRPr lang="en-ZA"/>
          </a:p>
        </p:txBody>
      </p:sp>
      <p:pic>
        <p:nvPicPr>
          <p:cNvPr id="7" name="Picture 6"/>
          <p:cNvPicPr>
            <a:picLocks noChangeAspect="1"/>
          </p:cNvPicPr>
          <p:nvPr userDrawn="1"/>
        </p:nvPicPr>
        <p:blipFill>
          <a:blip r:embed="rId2" cstate="print"/>
          <a:stretch>
            <a:fillRect/>
          </a:stretch>
        </p:blipFill>
        <p:spPr>
          <a:xfrm>
            <a:off x="10368493" y="339725"/>
            <a:ext cx="1581150" cy="1343025"/>
          </a:xfrm>
          <a:prstGeom prst="rect">
            <a:avLst/>
          </a:prstGeom>
        </p:spPr>
      </p:pic>
    </p:spTree>
    <p:extLst>
      <p:ext uri="{BB962C8B-B14F-4D97-AF65-F5344CB8AC3E}">
        <p14:creationId xmlns:p14="http://schemas.microsoft.com/office/powerpoint/2010/main" val="1848551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58D972B6-81BA-4193-8EA7-48826176C510}" type="datetime1">
              <a:rPr lang="en-ZA" smtClean="0"/>
              <a:t>2016/03/14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419E6B96-096C-4B7F-BB82-A76007EDE823}" type="slidenum">
              <a:rPr lang="en-ZA" smtClean="0"/>
              <a:pPr/>
              <a:t>‹N°›</a:t>
            </a:fld>
            <a:endParaRPr lang="en-ZA"/>
          </a:p>
        </p:txBody>
      </p:sp>
      <p:pic>
        <p:nvPicPr>
          <p:cNvPr id="8" name="Picture 7"/>
          <p:cNvPicPr>
            <a:picLocks noChangeAspect="1"/>
          </p:cNvPicPr>
          <p:nvPr userDrawn="1"/>
        </p:nvPicPr>
        <p:blipFill>
          <a:blip r:embed="rId2" cstate="print"/>
          <a:stretch>
            <a:fillRect/>
          </a:stretch>
        </p:blipFill>
        <p:spPr>
          <a:xfrm>
            <a:off x="10402358" y="356393"/>
            <a:ext cx="1581150" cy="1343025"/>
          </a:xfrm>
          <a:prstGeom prst="rect">
            <a:avLst/>
          </a:prstGeom>
        </p:spPr>
      </p:pic>
    </p:spTree>
    <p:extLst>
      <p:ext uri="{BB962C8B-B14F-4D97-AF65-F5344CB8AC3E}">
        <p14:creationId xmlns:p14="http://schemas.microsoft.com/office/powerpoint/2010/main" val="4252975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5BBB4E61-9989-4C6E-9F26-B04260B2F3F0}" type="datetime1">
              <a:rPr lang="en-ZA" smtClean="0"/>
              <a:t>2016/03/14</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419E6B96-096C-4B7F-BB82-A76007EDE823}" type="slidenum">
              <a:rPr lang="en-ZA" smtClean="0"/>
              <a:pPr/>
              <a:t>‹N°›</a:t>
            </a:fld>
            <a:endParaRPr lang="en-ZA"/>
          </a:p>
        </p:txBody>
      </p:sp>
      <p:pic>
        <p:nvPicPr>
          <p:cNvPr id="10" name="Picture 9"/>
          <p:cNvPicPr>
            <a:picLocks noChangeAspect="1"/>
          </p:cNvPicPr>
          <p:nvPr userDrawn="1"/>
        </p:nvPicPr>
        <p:blipFill>
          <a:blip r:embed="rId2" cstate="print"/>
          <a:stretch>
            <a:fillRect/>
          </a:stretch>
        </p:blipFill>
        <p:spPr>
          <a:xfrm>
            <a:off x="10410825" y="351632"/>
            <a:ext cx="1581150" cy="1343025"/>
          </a:xfrm>
          <a:prstGeom prst="rect">
            <a:avLst/>
          </a:prstGeom>
        </p:spPr>
      </p:pic>
    </p:spTree>
    <p:extLst>
      <p:ext uri="{BB962C8B-B14F-4D97-AF65-F5344CB8AC3E}">
        <p14:creationId xmlns:p14="http://schemas.microsoft.com/office/powerpoint/2010/main" val="3408017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2C5F3BD3-A52A-4492-8C3C-B6A8F79742AB}" type="datetime1">
              <a:rPr lang="en-ZA" smtClean="0"/>
              <a:t>2016/03/14</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419E6B96-096C-4B7F-BB82-A76007EDE823}" type="slidenum">
              <a:rPr lang="en-ZA" smtClean="0"/>
              <a:pPr/>
              <a:t>‹N°›</a:t>
            </a:fld>
            <a:endParaRPr lang="en-ZA"/>
          </a:p>
        </p:txBody>
      </p:sp>
      <p:pic>
        <p:nvPicPr>
          <p:cNvPr id="6" name="Picture 5"/>
          <p:cNvPicPr>
            <a:picLocks noChangeAspect="1"/>
          </p:cNvPicPr>
          <p:nvPr userDrawn="1"/>
        </p:nvPicPr>
        <p:blipFill>
          <a:blip r:embed="rId2" cstate="print"/>
          <a:stretch>
            <a:fillRect/>
          </a:stretch>
        </p:blipFill>
        <p:spPr>
          <a:xfrm>
            <a:off x="10402362" y="356393"/>
            <a:ext cx="1581150" cy="1343025"/>
          </a:xfrm>
          <a:prstGeom prst="rect">
            <a:avLst/>
          </a:prstGeom>
        </p:spPr>
      </p:pic>
    </p:spTree>
    <p:extLst>
      <p:ext uri="{BB962C8B-B14F-4D97-AF65-F5344CB8AC3E}">
        <p14:creationId xmlns:p14="http://schemas.microsoft.com/office/powerpoint/2010/main" val="2177438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BFF329-B718-4FF6-8AFA-9BF6D79FC514}" type="datetime1">
              <a:rPr lang="en-ZA" smtClean="0"/>
              <a:t>2016/03/14</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419E6B96-096C-4B7F-BB82-A76007EDE823}" type="slidenum">
              <a:rPr lang="en-ZA" smtClean="0"/>
              <a:pPr/>
              <a:t>‹N°›</a:t>
            </a:fld>
            <a:endParaRPr lang="en-ZA"/>
          </a:p>
        </p:txBody>
      </p:sp>
    </p:spTree>
    <p:extLst>
      <p:ext uri="{BB962C8B-B14F-4D97-AF65-F5344CB8AC3E}">
        <p14:creationId xmlns:p14="http://schemas.microsoft.com/office/powerpoint/2010/main" val="2117460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D48FB65-6D63-4B5B-B9A6-D1DD96E4FEA4}" type="datetime1">
              <a:rPr lang="en-ZA" smtClean="0"/>
              <a:t>2016/03/14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419E6B96-096C-4B7F-BB82-A76007EDE823}" type="slidenum">
              <a:rPr lang="en-ZA" smtClean="0"/>
              <a:pPr/>
              <a:t>‹N°›</a:t>
            </a:fld>
            <a:endParaRPr lang="en-ZA"/>
          </a:p>
        </p:txBody>
      </p:sp>
    </p:spTree>
    <p:extLst>
      <p:ext uri="{BB962C8B-B14F-4D97-AF65-F5344CB8AC3E}">
        <p14:creationId xmlns:p14="http://schemas.microsoft.com/office/powerpoint/2010/main" val="948965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49B824-A613-4AE6-9CB3-66250A903432}" type="datetime1">
              <a:rPr lang="en-ZA" smtClean="0"/>
              <a:t>2016/03/14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419E6B96-096C-4B7F-BB82-A76007EDE823}" type="slidenum">
              <a:rPr lang="en-ZA" smtClean="0"/>
              <a:pPr/>
              <a:t>‹N°›</a:t>
            </a:fld>
            <a:endParaRPr lang="en-ZA"/>
          </a:p>
        </p:txBody>
      </p:sp>
    </p:spTree>
    <p:extLst>
      <p:ext uri="{BB962C8B-B14F-4D97-AF65-F5344CB8AC3E}">
        <p14:creationId xmlns:p14="http://schemas.microsoft.com/office/powerpoint/2010/main" val="1099782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7723ED-9412-4B3E-B479-51F7465E4159}" type="datetime1">
              <a:rPr lang="en-ZA" smtClean="0"/>
              <a:t>2016/03/14</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9E6B96-096C-4B7F-BB82-A76007EDE823}" type="slidenum">
              <a:rPr lang="en-ZA" smtClean="0"/>
              <a:pPr/>
              <a:t>‹N°›</a:t>
            </a:fld>
            <a:endParaRPr lang="en-ZA"/>
          </a:p>
        </p:txBody>
      </p:sp>
    </p:spTree>
    <p:extLst>
      <p:ext uri="{BB962C8B-B14F-4D97-AF65-F5344CB8AC3E}">
        <p14:creationId xmlns:p14="http://schemas.microsoft.com/office/powerpoint/2010/main" val="1970862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8384" y="841248"/>
            <a:ext cx="7371681" cy="2880360"/>
          </a:xfrm>
        </p:spPr>
        <p:txBody>
          <a:bodyPr>
            <a:normAutofit lnSpcReduction="10000"/>
          </a:bodyPr>
          <a:lstStyle/>
          <a:p>
            <a:r>
              <a:rPr lang="en-US" b="1" dirty="0"/>
              <a:t>Reports from Strengthening National Climate Information/ Early Warning System (CI/</a:t>
            </a:r>
            <a:r>
              <a:rPr lang="en-US" b="1" dirty="0" err="1"/>
              <a:t>EWS</a:t>
            </a:r>
            <a:r>
              <a:rPr lang="en-US" b="1" dirty="0"/>
              <a:t>) Projects</a:t>
            </a:r>
          </a:p>
          <a:p>
            <a:endParaRPr lang="en-US" dirty="0"/>
          </a:p>
          <a:p>
            <a:r>
              <a:rPr lang="en-ZA" b="1" i="1" dirty="0">
                <a:solidFill>
                  <a:srgbClr val="FF0000"/>
                </a:solidFill>
              </a:rPr>
              <a:t>BENIN</a:t>
            </a:r>
          </a:p>
          <a:p>
            <a:endParaRPr lang="en-ZA" b="1" i="1" dirty="0">
              <a:solidFill>
                <a:srgbClr val="FF0000"/>
              </a:solidFill>
            </a:endParaRPr>
          </a:p>
          <a:p>
            <a:r>
              <a:rPr lang="en-ZA" b="1" i="1" dirty="0">
                <a:solidFill>
                  <a:srgbClr val="FF0000"/>
                </a:solidFill>
              </a:rPr>
              <a:t>Dr-</a:t>
            </a:r>
            <a:r>
              <a:rPr lang="en-ZA" b="1" i="1" dirty="0" err="1">
                <a:solidFill>
                  <a:srgbClr val="FF0000"/>
                </a:solidFill>
              </a:rPr>
              <a:t>Ing</a:t>
            </a:r>
            <a:r>
              <a:rPr lang="en-ZA" b="1" i="1" dirty="0">
                <a:solidFill>
                  <a:srgbClr val="FF0000"/>
                </a:solidFill>
              </a:rPr>
              <a:t>. Arnaud ZANNOU</a:t>
            </a:r>
          </a:p>
          <a:p>
            <a:r>
              <a:rPr lang="en-ZA" b="1" i="1" dirty="0">
                <a:solidFill>
                  <a:srgbClr val="FF0000"/>
                </a:solidFill>
              </a:rPr>
              <a:t>Benin CI/EWS Project Director</a:t>
            </a:r>
          </a:p>
          <a:p>
            <a:endParaRPr lang="en-ZA" b="1" i="1" dirty="0">
              <a:solidFill>
                <a:srgbClr val="FF0000"/>
              </a:solidFill>
            </a:endParaRPr>
          </a:p>
        </p:txBody>
      </p:sp>
      <p:sp>
        <p:nvSpPr>
          <p:cNvPr id="6" name="Title 1"/>
          <p:cNvSpPr txBox="1">
            <a:spLocks/>
          </p:cNvSpPr>
          <p:nvPr/>
        </p:nvSpPr>
        <p:spPr>
          <a:xfrm>
            <a:off x="665334" y="4316969"/>
            <a:ext cx="9144000" cy="543387"/>
          </a:xfrm>
          <a:prstGeom prst="rect">
            <a:avLst/>
          </a:prstGeom>
        </p:spPr>
        <p:txBody>
          <a:bodyPr vert="horz" lIns="91440" tIns="45720" rIns="91440" bIns="45720" rtlCol="0" anchor="b">
            <a:normAutofit fontScale="9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ZA" altLang="fr-FR" sz="2400" b="1" dirty="0">
                <a:solidFill>
                  <a:schemeClr val="tx2">
                    <a:lumMod val="75000"/>
                  </a:schemeClr>
                </a:solidFill>
              </a:rPr>
              <a:t>UNDP CIRDA Workshop, 15-17 March 2016, Livingstone, Zambia </a:t>
            </a:r>
            <a:endParaRPr lang="en-ZA" sz="2400" b="1" dirty="0"/>
          </a:p>
        </p:txBody>
      </p:sp>
      <p:sp>
        <p:nvSpPr>
          <p:cNvPr id="7" name="Slide Number Placeholder 3"/>
          <p:cNvSpPr>
            <a:spLocks noGrp="1"/>
          </p:cNvSpPr>
          <p:nvPr>
            <p:ph type="sldNum" sz="quarter" idx="12"/>
          </p:nvPr>
        </p:nvSpPr>
        <p:spPr>
          <a:xfrm>
            <a:off x="8610600" y="6356350"/>
            <a:ext cx="2743200" cy="365125"/>
          </a:xfrm>
        </p:spPr>
        <p:txBody>
          <a:bodyPr/>
          <a:lstStyle/>
          <a:p>
            <a:fld id="{419E6B96-096C-4B7F-BB82-A76007EDE823}" type="slidenum">
              <a:rPr lang="en-ZA" smtClean="0"/>
              <a:pPr/>
              <a:t>1</a:t>
            </a:fld>
            <a:endParaRPr lang="en-ZA"/>
          </a:p>
        </p:txBody>
      </p:sp>
      <p:pic>
        <p:nvPicPr>
          <p:cNvPr id="8" name="Image 7"/>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22962" y="5055926"/>
            <a:ext cx="2571429" cy="1800000"/>
          </a:xfrm>
          <a:prstGeom prst="ellipse">
            <a:avLst/>
          </a:prstGeom>
          <a:ln>
            <a:noFill/>
          </a:ln>
          <a:effectLst>
            <a:softEdge rad="112500"/>
          </a:effectLst>
        </p:spPr>
      </p:pic>
      <p:pic>
        <p:nvPicPr>
          <p:cNvPr id="9" name="Picture 3"/>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4897492" y="5058000"/>
            <a:ext cx="2405607" cy="1800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erosion 7"/>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9792621" y="5091455"/>
            <a:ext cx="2286000" cy="171450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520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013821228"/>
              </p:ext>
            </p:extLst>
          </p:nvPr>
        </p:nvGraphicFramePr>
        <p:xfrm>
          <a:off x="278130" y="349445"/>
          <a:ext cx="8890752" cy="10412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ontent Placeholder 2"/>
          <p:cNvSpPr>
            <a:spLocks noGrp="1"/>
          </p:cNvSpPr>
          <p:nvPr>
            <p:ph idx="1"/>
          </p:nvPr>
        </p:nvSpPr>
        <p:spPr/>
        <p:txBody>
          <a:bodyPr/>
          <a:lstStyle/>
          <a:p>
            <a:pPr marL="0" indent="0">
              <a:buNone/>
            </a:pPr>
            <a:endParaRPr lang="en-ZA" dirty="0"/>
          </a:p>
          <a:p>
            <a:pPr marL="0" indent="0">
              <a:buNone/>
            </a:pPr>
            <a:endParaRPr lang="en-ZA" dirty="0"/>
          </a:p>
        </p:txBody>
      </p:sp>
      <p:sp>
        <p:nvSpPr>
          <p:cNvPr id="5" name="Slide Number Placeholder 4"/>
          <p:cNvSpPr>
            <a:spLocks noGrp="1"/>
          </p:cNvSpPr>
          <p:nvPr>
            <p:ph type="sldNum" sz="quarter" idx="12"/>
          </p:nvPr>
        </p:nvSpPr>
        <p:spPr/>
        <p:txBody>
          <a:bodyPr/>
          <a:lstStyle/>
          <a:p>
            <a:fld id="{419E6B96-096C-4B7F-BB82-A76007EDE823}" type="slidenum">
              <a:rPr lang="en-ZA" smtClean="0"/>
              <a:pPr/>
              <a:t>2</a:t>
            </a:fld>
            <a:endParaRPr lang="en-ZA"/>
          </a:p>
        </p:txBody>
      </p:sp>
      <p:graphicFrame>
        <p:nvGraphicFramePr>
          <p:cNvPr id="6" name="Tableau 5"/>
          <p:cNvGraphicFramePr>
            <a:graphicFrameLocks noGrp="1"/>
          </p:cNvGraphicFramePr>
          <p:nvPr>
            <p:extLst>
              <p:ext uri="{D42A27DB-BD31-4B8C-83A1-F6EECF244321}">
                <p14:modId xmlns:p14="http://schemas.microsoft.com/office/powerpoint/2010/main" val="1907737790"/>
              </p:ext>
            </p:extLst>
          </p:nvPr>
        </p:nvGraphicFramePr>
        <p:xfrm>
          <a:off x="374650" y="1710266"/>
          <a:ext cx="11531601" cy="3779520"/>
        </p:xfrm>
        <a:graphic>
          <a:graphicData uri="http://schemas.openxmlformats.org/drawingml/2006/table">
            <a:tbl>
              <a:tblPr firstRow="1" bandRow="1">
                <a:tableStyleId>{5C22544A-7EE6-4342-B048-85BDC9FD1C3A}</a:tableStyleId>
              </a:tblPr>
              <a:tblGrid>
                <a:gridCol w="596900">
                  <a:extLst>
                    <a:ext uri="{9D8B030D-6E8A-4147-A177-3AD203B41FA5}">
                      <a16:colId xmlns:a16="http://schemas.microsoft.com/office/drawing/2014/main" val="20000"/>
                    </a:ext>
                  </a:extLst>
                </a:gridCol>
                <a:gridCol w="2486997">
                  <a:extLst>
                    <a:ext uri="{9D8B030D-6E8A-4147-A177-3AD203B41FA5}">
                      <a16:colId xmlns:a16="http://schemas.microsoft.com/office/drawing/2014/main" val="20001"/>
                    </a:ext>
                  </a:extLst>
                </a:gridCol>
                <a:gridCol w="8447704">
                  <a:extLst>
                    <a:ext uri="{9D8B030D-6E8A-4147-A177-3AD203B41FA5}">
                      <a16:colId xmlns:a16="http://schemas.microsoft.com/office/drawing/2014/main" val="20002"/>
                    </a:ext>
                  </a:extLst>
                </a:gridCol>
              </a:tblGrid>
              <a:tr h="370840">
                <a:tc>
                  <a:txBody>
                    <a:bodyPr/>
                    <a:lstStyle/>
                    <a:p>
                      <a:pPr algn="ctr"/>
                      <a:r>
                        <a:rPr lang="fr-FR" sz="2800" baseline="0" dirty="0"/>
                        <a:t>N°</a:t>
                      </a:r>
                      <a:endParaRPr lang="fr-FR" sz="2800" dirty="0"/>
                    </a:p>
                  </a:txBody>
                  <a:tcPr/>
                </a:tc>
                <a:tc>
                  <a:txBody>
                    <a:bodyPr/>
                    <a:lstStyle/>
                    <a:p>
                      <a:pPr algn="ctr"/>
                      <a:r>
                        <a:rPr lang="fr-FR" sz="2800" dirty="0"/>
                        <a:t>Name</a:t>
                      </a:r>
                    </a:p>
                  </a:txBody>
                  <a:tcPr/>
                </a:tc>
                <a:tc>
                  <a:txBody>
                    <a:bodyPr/>
                    <a:lstStyle/>
                    <a:p>
                      <a:pPr algn="ctr"/>
                      <a:r>
                        <a:rPr lang="fr-FR" sz="2800" dirty="0"/>
                        <a:t>Occupation</a:t>
                      </a:r>
                    </a:p>
                  </a:txBody>
                  <a:tcPr/>
                </a:tc>
                <a:extLst>
                  <a:ext uri="{0D108BD9-81ED-4DB2-BD59-A6C34878D82A}">
                    <a16:rowId xmlns:a16="http://schemas.microsoft.com/office/drawing/2014/main" val="10000"/>
                  </a:ext>
                </a:extLst>
              </a:tr>
              <a:tr h="370840">
                <a:tc>
                  <a:txBody>
                    <a:bodyPr/>
                    <a:lstStyle/>
                    <a:p>
                      <a:pPr algn="ctr"/>
                      <a:r>
                        <a:rPr lang="fr-FR" sz="2800" dirty="0"/>
                        <a:t>1</a:t>
                      </a:r>
                    </a:p>
                  </a:txBody>
                  <a:tcPr/>
                </a:tc>
                <a:tc>
                  <a:txBody>
                    <a:bodyPr/>
                    <a:lstStyle/>
                    <a:p>
                      <a:pPr algn="ctr"/>
                      <a:r>
                        <a:rPr lang="en-ZA" sz="2800" b="1" i="1" dirty="0">
                          <a:solidFill>
                            <a:srgbClr val="FF0000"/>
                          </a:solidFill>
                        </a:rPr>
                        <a:t>Dr-</a:t>
                      </a:r>
                      <a:r>
                        <a:rPr lang="en-ZA" sz="2800" b="1" i="1" dirty="0" err="1">
                          <a:solidFill>
                            <a:srgbClr val="FF0000"/>
                          </a:solidFill>
                        </a:rPr>
                        <a:t>Ing</a:t>
                      </a:r>
                      <a:r>
                        <a:rPr lang="en-ZA" sz="2800" b="1" i="1" dirty="0">
                          <a:solidFill>
                            <a:srgbClr val="FF0000"/>
                          </a:solidFill>
                        </a:rPr>
                        <a:t>. Arnaud ZANNOU</a:t>
                      </a:r>
                      <a:endParaRPr lang="fr-FR" sz="28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ZA" sz="2800" b="1" i="1" dirty="0">
                          <a:solidFill>
                            <a:srgbClr val="FF0000"/>
                          </a:solidFill>
                        </a:rPr>
                        <a:t>National Director of EWS-Project</a:t>
                      </a:r>
                      <a:r>
                        <a:rPr lang="en-ZA" sz="2800" b="1" i="1" baseline="0" dirty="0">
                          <a:solidFill>
                            <a:srgbClr val="FF0000"/>
                          </a:solidFill>
                        </a:rPr>
                        <a:t> </a:t>
                      </a:r>
                      <a:r>
                        <a:rPr lang="en-ZA" sz="2800" b="1" i="1" dirty="0">
                          <a:solidFill>
                            <a:srgbClr val="FF0000"/>
                          </a:solidFill>
                        </a:rPr>
                        <a:t>: Project</a:t>
                      </a:r>
                      <a:r>
                        <a:rPr lang="en-ZA" sz="2800" b="1" i="1" baseline="0" dirty="0">
                          <a:solidFill>
                            <a:srgbClr val="FF0000"/>
                          </a:solidFill>
                        </a:rPr>
                        <a:t> m</a:t>
                      </a:r>
                      <a:r>
                        <a:rPr lang="en-ZA" sz="2800" b="1" i="1" dirty="0">
                          <a:solidFill>
                            <a:srgbClr val="FF0000"/>
                          </a:solidFill>
                        </a:rPr>
                        <a:t>anagement and coordination </a:t>
                      </a:r>
                      <a:endParaRPr lang="fr-FR" sz="2800" dirty="0"/>
                    </a:p>
                  </a:txBody>
                  <a:tcPr/>
                </a:tc>
                <a:extLst>
                  <a:ext uri="{0D108BD9-81ED-4DB2-BD59-A6C34878D82A}">
                    <a16:rowId xmlns:a16="http://schemas.microsoft.com/office/drawing/2014/main" val="10001"/>
                  </a:ext>
                </a:extLst>
              </a:tr>
              <a:tr h="370840">
                <a:tc>
                  <a:txBody>
                    <a:bodyPr/>
                    <a:lstStyle/>
                    <a:p>
                      <a:pPr algn="ctr"/>
                      <a:r>
                        <a:rPr lang="fr-FR" sz="2800" dirty="0"/>
                        <a:t>2</a:t>
                      </a:r>
                    </a:p>
                  </a:txBody>
                  <a:tcPr/>
                </a:tc>
                <a:tc>
                  <a:txBody>
                    <a:bodyPr/>
                    <a:lstStyle/>
                    <a:p>
                      <a:pPr algn="ctr"/>
                      <a:r>
                        <a:rPr lang="en-ZA" sz="2800" b="1" i="1" dirty="0">
                          <a:solidFill>
                            <a:srgbClr val="FF0000"/>
                          </a:solidFill>
                        </a:rPr>
                        <a:t>Mr Marcellin NAKPON</a:t>
                      </a:r>
                      <a:endParaRPr lang="fr-FR" sz="28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ZA" sz="2800" b="1" i="1" dirty="0">
                          <a:solidFill>
                            <a:srgbClr val="FF0000"/>
                          </a:solidFill>
                        </a:rPr>
                        <a:t>General Director of Benin National Meteorological</a:t>
                      </a:r>
                      <a:r>
                        <a:rPr lang="en-ZA" sz="2800" b="1" i="1" baseline="0" dirty="0">
                          <a:solidFill>
                            <a:srgbClr val="FF0000"/>
                          </a:solidFill>
                        </a:rPr>
                        <a:t> Agency</a:t>
                      </a:r>
                      <a:endParaRPr lang="fr-FR" sz="2800" dirty="0"/>
                    </a:p>
                  </a:txBody>
                  <a:tcPr/>
                </a:tc>
                <a:extLst>
                  <a:ext uri="{0D108BD9-81ED-4DB2-BD59-A6C34878D82A}">
                    <a16:rowId xmlns:a16="http://schemas.microsoft.com/office/drawing/2014/main" val="10002"/>
                  </a:ext>
                </a:extLst>
              </a:tr>
              <a:tr h="370840">
                <a:tc>
                  <a:txBody>
                    <a:bodyPr/>
                    <a:lstStyle/>
                    <a:p>
                      <a:pPr algn="ctr"/>
                      <a:r>
                        <a:rPr lang="fr-FR" sz="2800" dirty="0"/>
                        <a:t>3</a:t>
                      </a:r>
                    </a:p>
                  </a:txBody>
                  <a:tcPr/>
                </a:tc>
                <a:tc>
                  <a:txBody>
                    <a:bodyPr/>
                    <a:lstStyle/>
                    <a:p>
                      <a:pPr algn="ctr"/>
                      <a:r>
                        <a:rPr lang="en-ZA" sz="2800" b="1" i="1" dirty="0">
                          <a:solidFill>
                            <a:srgbClr val="FF0000"/>
                          </a:solidFill>
                        </a:rPr>
                        <a:t>Mr </a:t>
                      </a:r>
                      <a:r>
                        <a:rPr lang="en-ZA" sz="2800" b="1" i="1" dirty="0" err="1">
                          <a:solidFill>
                            <a:srgbClr val="FF0000"/>
                          </a:solidFill>
                        </a:rPr>
                        <a:t>Georgino</a:t>
                      </a:r>
                      <a:r>
                        <a:rPr lang="en-ZA" sz="2800" b="1" i="1" dirty="0">
                          <a:solidFill>
                            <a:srgbClr val="FF0000"/>
                          </a:solidFill>
                        </a:rPr>
                        <a:t> HOUESSOU</a:t>
                      </a:r>
                      <a:endParaRPr lang="fr-FR" sz="28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ZA" sz="2800" b="1" i="1" dirty="0">
                          <a:solidFill>
                            <a:srgbClr val="FF0000"/>
                          </a:solidFill>
                        </a:rPr>
                        <a:t>Superintendent (policeman),</a:t>
                      </a:r>
                      <a:r>
                        <a:rPr lang="en-ZA" sz="2800" b="1" i="1" baseline="0" dirty="0">
                          <a:solidFill>
                            <a:srgbClr val="FF0000"/>
                          </a:solidFill>
                        </a:rPr>
                        <a:t> Assistant to General Director of Benin National Civil Protection Agency (in charge of disaster management)</a:t>
                      </a:r>
                      <a:endParaRPr lang="fr-FR" sz="28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190614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111872015"/>
              </p:ext>
            </p:extLst>
          </p:nvPr>
        </p:nvGraphicFramePr>
        <p:xfrm>
          <a:off x="278130" y="349445"/>
          <a:ext cx="8716580" cy="10412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ontent Placeholder 2"/>
          <p:cNvSpPr>
            <a:spLocks noGrp="1"/>
          </p:cNvSpPr>
          <p:nvPr>
            <p:ph idx="1"/>
          </p:nvPr>
        </p:nvSpPr>
        <p:spPr/>
        <p:txBody>
          <a:bodyPr/>
          <a:lstStyle/>
          <a:p>
            <a:pPr marL="0" indent="0">
              <a:buNone/>
            </a:pPr>
            <a:endParaRPr lang="en-ZA" dirty="0"/>
          </a:p>
          <a:p>
            <a:pPr marL="0" indent="0">
              <a:buNone/>
            </a:pPr>
            <a:endParaRPr lang="en-ZA" dirty="0"/>
          </a:p>
        </p:txBody>
      </p:sp>
      <p:sp>
        <p:nvSpPr>
          <p:cNvPr id="5" name="Slide Number Placeholder 4"/>
          <p:cNvSpPr>
            <a:spLocks noGrp="1"/>
          </p:cNvSpPr>
          <p:nvPr>
            <p:ph type="sldNum" sz="quarter" idx="12"/>
          </p:nvPr>
        </p:nvSpPr>
        <p:spPr/>
        <p:txBody>
          <a:bodyPr/>
          <a:lstStyle/>
          <a:p>
            <a:fld id="{419E6B96-096C-4B7F-BB82-A76007EDE823}" type="slidenum">
              <a:rPr lang="en-ZA" smtClean="0"/>
              <a:pPr/>
              <a:t>3</a:t>
            </a:fld>
            <a:endParaRPr lang="en-ZA"/>
          </a:p>
        </p:txBody>
      </p:sp>
      <p:graphicFrame>
        <p:nvGraphicFramePr>
          <p:cNvPr id="6" name="Tableau 5"/>
          <p:cNvGraphicFramePr>
            <a:graphicFrameLocks noGrp="1"/>
          </p:cNvGraphicFramePr>
          <p:nvPr>
            <p:extLst>
              <p:ext uri="{D42A27DB-BD31-4B8C-83A1-F6EECF244321}">
                <p14:modId xmlns:p14="http://schemas.microsoft.com/office/powerpoint/2010/main" val="1834805982"/>
              </p:ext>
            </p:extLst>
          </p:nvPr>
        </p:nvGraphicFramePr>
        <p:xfrm>
          <a:off x="374650" y="1710266"/>
          <a:ext cx="11531600" cy="2926080"/>
        </p:xfrm>
        <a:graphic>
          <a:graphicData uri="http://schemas.openxmlformats.org/drawingml/2006/table">
            <a:tbl>
              <a:tblPr firstRow="1" bandRow="1">
                <a:tableStyleId>{5C22544A-7EE6-4342-B048-85BDC9FD1C3A}</a:tableStyleId>
              </a:tblPr>
              <a:tblGrid>
                <a:gridCol w="596900">
                  <a:extLst>
                    <a:ext uri="{9D8B030D-6E8A-4147-A177-3AD203B41FA5}">
                      <a16:colId xmlns:a16="http://schemas.microsoft.com/office/drawing/2014/main" val="20000"/>
                    </a:ext>
                  </a:extLst>
                </a:gridCol>
                <a:gridCol w="10934700">
                  <a:extLst>
                    <a:ext uri="{9D8B030D-6E8A-4147-A177-3AD203B41FA5}">
                      <a16:colId xmlns:a16="http://schemas.microsoft.com/office/drawing/2014/main" val="20001"/>
                    </a:ext>
                  </a:extLst>
                </a:gridCol>
              </a:tblGrid>
              <a:tr h="370840">
                <a:tc>
                  <a:txBody>
                    <a:bodyPr/>
                    <a:lstStyle/>
                    <a:p>
                      <a:pPr algn="ctr"/>
                      <a:r>
                        <a:rPr lang="fr-FR" sz="3600" b="0" dirty="0">
                          <a:solidFill>
                            <a:schemeClr val="tx1"/>
                          </a:solidFill>
                        </a:rPr>
                        <a:t>1</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ZA" sz="3600" b="0" kern="1200" dirty="0" err="1">
                          <a:solidFill>
                            <a:schemeClr val="tx1"/>
                          </a:solidFill>
                          <a:latin typeface="+mn-lt"/>
                          <a:ea typeface="+mn-ea"/>
                          <a:cs typeface="+mn-cs"/>
                        </a:rPr>
                        <a:t>Meteo</a:t>
                      </a:r>
                      <a:r>
                        <a:rPr lang="en-ZA" sz="3600" b="0" kern="1200" dirty="0">
                          <a:solidFill>
                            <a:schemeClr val="tx1"/>
                          </a:solidFill>
                          <a:latin typeface="+mn-lt"/>
                          <a:ea typeface="+mn-ea"/>
                          <a:cs typeface="+mn-cs"/>
                        </a:rPr>
                        <a:t>, hydro and </a:t>
                      </a:r>
                      <a:r>
                        <a:rPr lang="en-ZA" sz="3600" b="0" kern="1200" dirty="0" err="1">
                          <a:solidFill>
                            <a:schemeClr val="tx1"/>
                          </a:solidFill>
                          <a:latin typeface="+mn-lt"/>
                          <a:ea typeface="+mn-ea"/>
                          <a:cs typeface="+mn-cs"/>
                        </a:rPr>
                        <a:t>oceano</a:t>
                      </a:r>
                      <a:r>
                        <a:rPr lang="en-ZA" sz="3600" b="0" kern="1200" dirty="0">
                          <a:solidFill>
                            <a:schemeClr val="tx1"/>
                          </a:solidFill>
                          <a:latin typeface="+mn-lt"/>
                          <a:ea typeface="+mn-ea"/>
                          <a:cs typeface="+mn-cs"/>
                        </a:rPr>
                        <a:t> </a:t>
                      </a:r>
                      <a:r>
                        <a:rPr lang="en-ZA" sz="3600" b="0" kern="1200" dirty="0" err="1">
                          <a:solidFill>
                            <a:schemeClr val="tx1"/>
                          </a:solidFill>
                          <a:latin typeface="+mn-lt"/>
                          <a:ea typeface="+mn-ea"/>
                          <a:cs typeface="+mn-cs"/>
                        </a:rPr>
                        <a:t>equipments</a:t>
                      </a:r>
                      <a:r>
                        <a:rPr lang="en-ZA" sz="3600" b="0" kern="1200" dirty="0">
                          <a:solidFill>
                            <a:schemeClr val="tx1"/>
                          </a:solidFill>
                          <a:latin typeface="+mn-lt"/>
                          <a:ea typeface="+mn-ea"/>
                          <a:cs typeface="+mn-cs"/>
                        </a:rPr>
                        <a:t> already installed, and data </a:t>
                      </a:r>
                      <a:r>
                        <a:rPr lang="en-ZA" sz="3600" b="0" kern="1200" dirty="0" err="1">
                          <a:solidFill>
                            <a:schemeClr val="tx1"/>
                          </a:solidFill>
                          <a:latin typeface="+mn-lt"/>
                          <a:ea typeface="+mn-ea"/>
                          <a:cs typeface="+mn-cs"/>
                        </a:rPr>
                        <a:t>teletransmitted</a:t>
                      </a:r>
                      <a:r>
                        <a:rPr lang="en-ZA" sz="3600" b="0" kern="1200" dirty="0">
                          <a:solidFill>
                            <a:schemeClr val="tx1"/>
                          </a:solidFill>
                          <a:latin typeface="+mn-lt"/>
                          <a:ea typeface="+mn-ea"/>
                          <a:cs typeface="+mn-cs"/>
                        </a:rPr>
                        <a:t> every hour</a:t>
                      </a:r>
                      <a:endParaRPr lang="fr-FR" sz="3600" b="0" kern="1200" dirty="0">
                        <a:solidFill>
                          <a:schemeClr val="tx1"/>
                        </a:solidFill>
                        <a:latin typeface="+mn-lt"/>
                        <a:ea typeface="+mn-ea"/>
                        <a:cs typeface="+mn-cs"/>
                      </a:endParaRPr>
                    </a:p>
                  </a:txBody>
                  <a:tcPr/>
                </a:tc>
                <a:extLst>
                  <a:ext uri="{0D108BD9-81ED-4DB2-BD59-A6C34878D82A}">
                    <a16:rowId xmlns:a16="http://schemas.microsoft.com/office/drawing/2014/main" val="10001"/>
                  </a:ext>
                </a:extLst>
              </a:tr>
              <a:tr h="370840">
                <a:tc>
                  <a:txBody>
                    <a:bodyPr/>
                    <a:lstStyle/>
                    <a:p>
                      <a:pPr algn="ctr"/>
                      <a:r>
                        <a:rPr lang="fr-FR" sz="3600" b="0" dirty="0"/>
                        <a:t>2</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3600" b="0" dirty="0"/>
                        <a:t>Complete identification</a:t>
                      </a:r>
                      <a:r>
                        <a:rPr lang="fr-FR" sz="3600" b="0" baseline="0" dirty="0"/>
                        <a:t> of the </a:t>
                      </a:r>
                      <a:r>
                        <a:rPr lang="fr-FR" sz="3600" b="0" baseline="0" dirty="0" err="1"/>
                        <a:t>t</a:t>
                      </a:r>
                      <a:r>
                        <a:rPr lang="fr-FR" sz="3600" b="0" dirty="0" err="1"/>
                        <a:t>hresholds</a:t>
                      </a:r>
                      <a:r>
                        <a:rPr lang="fr-FR" sz="3600" b="0" dirty="0"/>
                        <a:t> values </a:t>
                      </a:r>
                      <a:r>
                        <a:rPr lang="fr-FR" sz="3600" b="0" dirty="0" err="1"/>
                        <a:t>related</a:t>
                      </a:r>
                      <a:r>
                        <a:rPr lang="fr-FR" sz="3600" b="0" baseline="0" dirty="0"/>
                        <a:t> to</a:t>
                      </a:r>
                      <a:r>
                        <a:rPr lang="fr-FR" sz="3600" b="0" dirty="0"/>
                        <a:t> 4 </a:t>
                      </a:r>
                      <a:r>
                        <a:rPr lang="fr-FR" sz="3600" b="0" dirty="0" err="1"/>
                        <a:t>Alert</a:t>
                      </a:r>
                      <a:r>
                        <a:rPr lang="fr-FR" sz="3600" b="0" dirty="0"/>
                        <a:t> </a:t>
                      </a:r>
                      <a:r>
                        <a:rPr lang="fr-FR" sz="3600" b="0" dirty="0" err="1"/>
                        <a:t>levels</a:t>
                      </a:r>
                      <a:r>
                        <a:rPr lang="fr-FR" sz="3600" b="0" dirty="0"/>
                        <a:t> ( green,</a:t>
                      </a:r>
                      <a:r>
                        <a:rPr lang="fr-FR" sz="3600" b="0" baseline="0" dirty="0"/>
                        <a:t> </a:t>
                      </a:r>
                      <a:r>
                        <a:rPr lang="fr-FR" sz="3600" b="0" baseline="0" dirty="0" err="1"/>
                        <a:t>yelow</a:t>
                      </a:r>
                      <a:r>
                        <a:rPr lang="fr-FR" sz="3600" b="0" baseline="0" dirty="0"/>
                        <a:t>, orange and </a:t>
                      </a:r>
                      <a:r>
                        <a:rPr lang="fr-FR" sz="3600" b="0" baseline="0" dirty="0" err="1"/>
                        <a:t>red</a:t>
                      </a:r>
                      <a:r>
                        <a:rPr lang="fr-FR" sz="3600" b="0" baseline="0" dirty="0"/>
                        <a:t>) for 4 </a:t>
                      </a:r>
                      <a:r>
                        <a:rPr lang="fr-FR" sz="3600" b="0" baseline="0" dirty="0" err="1"/>
                        <a:t>risks</a:t>
                      </a:r>
                      <a:r>
                        <a:rPr lang="fr-FR" sz="3600" b="0" baseline="0" dirty="0"/>
                        <a:t> (</a:t>
                      </a:r>
                      <a:r>
                        <a:rPr lang="fr-FR" sz="3600" b="0" baseline="0" dirty="0" err="1"/>
                        <a:t>flooding</a:t>
                      </a:r>
                      <a:r>
                        <a:rPr lang="fr-FR" sz="3600" b="0" baseline="0" dirty="0"/>
                        <a:t>, </a:t>
                      </a:r>
                      <a:r>
                        <a:rPr lang="fr-FR" sz="3600" b="0" baseline="0" dirty="0" err="1"/>
                        <a:t>drought</a:t>
                      </a:r>
                      <a:r>
                        <a:rPr lang="fr-FR" sz="3600" b="0" baseline="0" dirty="0"/>
                        <a:t>, </a:t>
                      </a:r>
                      <a:r>
                        <a:rPr lang="fr-FR" sz="3600" b="0" baseline="0" dirty="0" err="1"/>
                        <a:t>coastal</a:t>
                      </a:r>
                      <a:r>
                        <a:rPr lang="fr-FR" sz="3600" b="0" baseline="0" dirty="0"/>
                        <a:t> </a:t>
                      </a:r>
                      <a:r>
                        <a:rPr lang="fr-FR" sz="3600" b="0" baseline="0" dirty="0" err="1"/>
                        <a:t>erosion</a:t>
                      </a:r>
                      <a:r>
                        <a:rPr lang="fr-FR" sz="3600" b="0" baseline="0" dirty="0"/>
                        <a:t> and </a:t>
                      </a:r>
                      <a:r>
                        <a:rPr lang="fr-FR" sz="3600" b="0" baseline="0" dirty="0" err="1"/>
                        <a:t>sea</a:t>
                      </a:r>
                      <a:r>
                        <a:rPr lang="fr-FR" sz="3600" b="0" baseline="0" dirty="0"/>
                        <a:t> </a:t>
                      </a:r>
                      <a:r>
                        <a:rPr lang="fr-FR" sz="3600" b="0" baseline="0" dirty="0" err="1"/>
                        <a:t>level</a:t>
                      </a:r>
                      <a:r>
                        <a:rPr lang="fr-FR" sz="3600" b="0" baseline="0" dirty="0"/>
                        <a:t> </a:t>
                      </a:r>
                      <a:r>
                        <a:rPr lang="fr-FR" sz="3600" b="0" baseline="0" dirty="0" err="1"/>
                        <a:t>rising</a:t>
                      </a:r>
                      <a:r>
                        <a:rPr lang="fr-FR" sz="3600" b="0" baseline="0" dirty="0"/>
                        <a:t>)</a:t>
                      </a:r>
                      <a:endParaRPr lang="fr-FR" sz="3600" b="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73420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76628" y="17328"/>
            <a:ext cx="4815652" cy="6564447"/>
          </a:xfrm>
          <a:prstGeom prst="rect">
            <a:avLst/>
          </a:prstGeom>
        </p:spPr>
      </p:pic>
    </p:spTree>
    <p:extLst>
      <p:ext uri="{BB962C8B-B14F-4D97-AF65-F5344CB8AC3E}">
        <p14:creationId xmlns:p14="http://schemas.microsoft.com/office/powerpoint/2010/main" val="1167464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985452345"/>
              </p:ext>
            </p:extLst>
          </p:nvPr>
        </p:nvGraphicFramePr>
        <p:xfrm>
          <a:off x="278130" y="349445"/>
          <a:ext cx="8990278" cy="10412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ontent Placeholder 2"/>
          <p:cNvSpPr>
            <a:spLocks noGrp="1"/>
          </p:cNvSpPr>
          <p:nvPr>
            <p:ph idx="1"/>
          </p:nvPr>
        </p:nvSpPr>
        <p:spPr>
          <a:xfrm>
            <a:off x="838200" y="2016125"/>
            <a:ext cx="10515600" cy="4351338"/>
          </a:xfrm>
        </p:spPr>
        <p:txBody>
          <a:bodyPr/>
          <a:lstStyle/>
          <a:p>
            <a:pPr marL="0" indent="0">
              <a:buNone/>
            </a:pPr>
            <a:endParaRPr lang="en-ZA" dirty="0"/>
          </a:p>
          <a:p>
            <a:pPr marL="0" indent="0">
              <a:buNone/>
            </a:pPr>
            <a:endParaRPr lang="en-ZA" dirty="0"/>
          </a:p>
        </p:txBody>
      </p:sp>
      <p:sp>
        <p:nvSpPr>
          <p:cNvPr id="5" name="Slide Number Placeholder 4"/>
          <p:cNvSpPr>
            <a:spLocks noGrp="1"/>
          </p:cNvSpPr>
          <p:nvPr>
            <p:ph type="sldNum" sz="quarter" idx="12"/>
          </p:nvPr>
        </p:nvSpPr>
        <p:spPr/>
        <p:txBody>
          <a:bodyPr/>
          <a:lstStyle/>
          <a:p>
            <a:fld id="{419E6B96-096C-4B7F-BB82-A76007EDE823}" type="slidenum">
              <a:rPr lang="en-ZA" smtClean="0"/>
              <a:pPr/>
              <a:t>5</a:t>
            </a:fld>
            <a:endParaRPr lang="en-ZA"/>
          </a:p>
        </p:txBody>
      </p:sp>
      <p:sp>
        <p:nvSpPr>
          <p:cNvPr id="2" name="Rectangle à coins arrondis 1"/>
          <p:cNvSpPr/>
          <p:nvPr/>
        </p:nvSpPr>
        <p:spPr>
          <a:xfrm>
            <a:off x="6953250" y="4972050"/>
            <a:ext cx="1314450" cy="495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a:t>Env</a:t>
            </a:r>
            <a:r>
              <a:rPr lang="fr-FR" dirty="0"/>
              <a:t>-Clim. NGO</a:t>
            </a:r>
          </a:p>
        </p:txBody>
      </p:sp>
      <p:sp>
        <p:nvSpPr>
          <p:cNvPr id="8" name="Rectangle à coins arrondis 7"/>
          <p:cNvSpPr/>
          <p:nvPr/>
        </p:nvSpPr>
        <p:spPr>
          <a:xfrm>
            <a:off x="6953250" y="4305300"/>
            <a:ext cx="1314450" cy="495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Subst. Dev. Centre</a:t>
            </a:r>
          </a:p>
        </p:txBody>
      </p:sp>
      <p:sp>
        <p:nvSpPr>
          <p:cNvPr id="9" name="Rectangle à coins arrondis 8"/>
          <p:cNvSpPr/>
          <p:nvPr/>
        </p:nvSpPr>
        <p:spPr>
          <a:xfrm>
            <a:off x="6953250" y="3676650"/>
            <a:ext cx="1314450" cy="495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a:t>Environm</a:t>
            </a:r>
            <a:r>
              <a:rPr lang="fr-FR" dirty="0"/>
              <a:t>. </a:t>
            </a:r>
            <a:r>
              <a:rPr lang="fr-FR" dirty="0" err="1"/>
              <a:t>Depart</a:t>
            </a:r>
            <a:r>
              <a:rPr lang="fr-FR" dirty="0"/>
              <a:t>.</a:t>
            </a:r>
          </a:p>
        </p:txBody>
      </p:sp>
      <p:sp>
        <p:nvSpPr>
          <p:cNvPr id="10" name="Rectangle à coins arrondis 9"/>
          <p:cNvSpPr/>
          <p:nvPr/>
        </p:nvSpPr>
        <p:spPr>
          <a:xfrm>
            <a:off x="6953250" y="3009900"/>
            <a:ext cx="1314450" cy="495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CC </a:t>
            </a:r>
            <a:r>
              <a:rPr lang="fr-FR" dirty="0" err="1"/>
              <a:t>Depart</a:t>
            </a:r>
            <a:r>
              <a:rPr lang="fr-FR" dirty="0"/>
              <a:t>.</a:t>
            </a:r>
          </a:p>
        </p:txBody>
      </p:sp>
      <p:sp>
        <p:nvSpPr>
          <p:cNvPr id="11" name="Rectangle à coins arrondis 10"/>
          <p:cNvSpPr/>
          <p:nvPr/>
        </p:nvSpPr>
        <p:spPr>
          <a:xfrm>
            <a:off x="4000500" y="4305300"/>
            <a:ext cx="1314450" cy="495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Hum. NGO</a:t>
            </a:r>
          </a:p>
        </p:txBody>
      </p:sp>
      <p:sp>
        <p:nvSpPr>
          <p:cNvPr id="12" name="Rectangle à coins arrondis 11"/>
          <p:cNvSpPr/>
          <p:nvPr/>
        </p:nvSpPr>
        <p:spPr>
          <a:xfrm>
            <a:off x="4000500" y="3676650"/>
            <a:ext cx="1314450" cy="495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a:t>Disaster</a:t>
            </a:r>
            <a:r>
              <a:rPr lang="fr-FR" dirty="0"/>
              <a:t> </a:t>
            </a:r>
            <a:r>
              <a:rPr lang="fr-FR" dirty="0" err="1"/>
              <a:t>Committee</a:t>
            </a:r>
            <a:endParaRPr lang="fr-FR" dirty="0"/>
          </a:p>
        </p:txBody>
      </p:sp>
      <p:sp>
        <p:nvSpPr>
          <p:cNvPr id="13" name="Rectangle à coins arrondis 12"/>
          <p:cNvSpPr/>
          <p:nvPr/>
        </p:nvSpPr>
        <p:spPr>
          <a:xfrm>
            <a:off x="4000500" y="3009900"/>
            <a:ext cx="1314450" cy="495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a:t>Disaster</a:t>
            </a:r>
            <a:r>
              <a:rPr lang="fr-FR" dirty="0"/>
              <a:t> Mg Agency</a:t>
            </a:r>
          </a:p>
        </p:txBody>
      </p:sp>
      <p:sp>
        <p:nvSpPr>
          <p:cNvPr id="14" name="Rectangle à coins arrondis 13"/>
          <p:cNvSpPr/>
          <p:nvPr/>
        </p:nvSpPr>
        <p:spPr>
          <a:xfrm>
            <a:off x="1085850" y="4972050"/>
            <a:ext cx="1314450" cy="495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a:t>Ocean</a:t>
            </a:r>
            <a:r>
              <a:rPr lang="fr-FR" dirty="0"/>
              <a:t> Institute</a:t>
            </a:r>
          </a:p>
        </p:txBody>
      </p:sp>
      <p:sp>
        <p:nvSpPr>
          <p:cNvPr id="15" name="Rectangle à coins arrondis 14"/>
          <p:cNvSpPr/>
          <p:nvPr/>
        </p:nvSpPr>
        <p:spPr>
          <a:xfrm>
            <a:off x="1085850" y="4305300"/>
            <a:ext cx="1314450" cy="495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ASECNA</a:t>
            </a:r>
          </a:p>
        </p:txBody>
      </p:sp>
      <p:sp>
        <p:nvSpPr>
          <p:cNvPr id="16" name="Rectangle à coins arrondis 15"/>
          <p:cNvSpPr/>
          <p:nvPr/>
        </p:nvSpPr>
        <p:spPr>
          <a:xfrm>
            <a:off x="1085850" y="3676650"/>
            <a:ext cx="1314450" cy="495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a:t>Meterolog</a:t>
            </a:r>
            <a:r>
              <a:rPr lang="fr-FR" dirty="0"/>
              <a:t>. </a:t>
            </a:r>
            <a:r>
              <a:rPr lang="fr-FR" dirty="0" err="1"/>
              <a:t>Depart</a:t>
            </a:r>
            <a:r>
              <a:rPr lang="fr-FR" dirty="0"/>
              <a:t>.</a:t>
            </a:r>
          </a:p>
        </p:txBody>
      </p:sp>
      <p:sp>
        <p:nvSpPr>
          <p:cNvPr id="17" name="Rectangle à coins arrondis 16"/>
          <p:cNvSpPr/>
          <p:nvPr/>
        </p:nvSpPr>
        <p:spPr>
          <a:xfrm>
            <a:off x="1085850" y="3009900"/>
            <a:ext cx="1314450" cy="495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Water </a:t>
            </a:r>
            <a:r>
              <a:rPr lang="fr-FR" dirty="0" err="1"/>
              <a:t>Depart</a:t>
            </a:r>
            <a:r>
              <a:rPr lang="fr-FR" dirty="0"/>
              <a:t>.</a:t>
            </a:r>
          </a:p>
        </p:txBody>
      </p:sp>
      <p:sp>
        <p:nvSpPr>
          <p:cNvPr id="18" name="Rectangle à coins arrondis 17"/>
          <p:cNvSpPr/>
          <p:nvPr/>
        </p:nvSpPr>
        <p:spPr>
          <a:xfrm>
            <a:off x="9753600" y="3676650"/>
            <a:ext cx="1314450" cy="495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GEF</a:t>
            </a:r>
          </a:p>
        </p:txBody>
      </p:sp>
      <p:sp>
        <p:nvSpPr>
          <p:cNvPr id="19" name="Rectangle à coins arrondis 18"/>
          <p:cNvSpPr/>
          <p:nvPr/>
        </p:nvSpPr>
        <p:spPr>
          <a:xfrm>
            <a:off x="9753600" y="3009900"/>
            <a:ext cx="1314450" cy="495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UNDP</a:t>
            </a:r>
          </a:p>
        </p:txBody>
      </p:sp>
      <p:sp>
        <p:nvSpPr>
          <p:cNvPr id="20" name="Rectangle à coins arrondis 19"/>
          <p:cNvSpPr/>
          <p:nvPr/>
        </p:nvSpPr>
        <p:spPr>
          <a:xfrm>
            <a:off x="6305550" y="1924050"/>
            <a:ext cx="2667000" cy="9334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err="1">
                <a:solidFill>
                  <a:srgbClr val="002060"/>
                </a:solidFill>
              </a:rPr>
              <a:t>Climate</a:t>
            </a:r>
            <a:r>
              <a:rPr lang="fr-FR" b="1" dirty="0">
                <a:solidFill>
                  <a:srgbClr val="002060"/>
                </a:solidFill>
              </a:rPr>
              <a:t> info </a:t>
            </a:r>
            <a:r>
              <a:rPr lang="fr-FR" b="1" dirty="0" err="1">
                <a:solidFill>
                  <a:srgbClr val="002060"/>
                </a:solidFill>
              </a:rPr>
              <a:t>Users</a:t>
            </a:r>
            <a:r>
              <a:rPr lang="fr-FR" b="1" dirty="0">
                <a:solidFill>
                  <a:srgbClr val="002060"/>
                </a:solidFill>
              </a:rPr>
              <a:t> (</a:t>
            </a:r>
            <a:r>
              <a:rPr lang="fr-FR" b="1" dirty="0" err="1">
                <a:solidFill>
                  <a:srgbClr val="002060"/>
                </a:solidFill>
              </a:rPr>
              <a:t>Development</a:t>
            </a:r>
            <a:r>
              <a:rPr lang="fr-FR" b="1" dirty="0">
                <a:solidFill>
                  <a:srgbClr val="002060"/>
                </a:solidFill>
              </a:rPr>
              <a:t> </a:t>
            </a:r>
            <a:r>
              <a:rPr lang="fr-FR" b="1" dirty="0" err="1">
                <a:solidFill>
                  <a:srgbClr val="002060"/>
                </a:solidFill>
              </a:rPr>
              <a:t>sectors</a:t>
            </a:r>
            <a:r>
              <a:rPr lang="fr-FR" b="1" dirty="0">
                <a:solidFill>
                  <a:srgbClr val="002060"/>
                </a:solidFill>
              </a:rPr>
              <a:t> managers and </a:t>
            </a:r>
            <a:r>
              <a:rPr lang="fr-FR" b="1" dirty="0" err="1">
                <a:solidFill>
                  <a:srgbClr val="002060"/>
                </a:solidFill>
              </a:rPr>
              <a:t>actors</a:t>
            </a:r>
            <a:r>
              <a:rPr lang="fr-FR" b="1" dirty="0">
                <a:solidFill>
                  <a:srgbClr val="002060"/>
                </a:solidFill>
              </a:rPr>
              <a:t>)</a:t>
            </a:r>
          </a:p>
        </p:txBody>
      </p:sp>
      <p:sp>
        <p:nvSpPr>
          <p:cNvPr id="21" name="Rectangle à coins arrondis 20"/>
          <p:cNvSpPr/>
          <p:nvPr/>
        </p:nvSpPr>
        <p:spPr>
          <a:xfrm>
            <a:off x="3352800" y="1924050"/>
            <a:ext cx="2667000" cy="9334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rgbClr val="002060"/>
                </a:solidFill>
              </a:rPr>
              <a:t>Warning bulletins </a:t>
            </a:r>
            <a:r>
              <a:rPr lang="fr-FR" b="1" dirty="0" err="1">
                <a:solidFill>
                  <a:srgbClr val="002060"/>
                </a:solidFill>
              </a:rPr>
              <a:t>Users</a:t>
            </a:r>
            <a:r>
              <a:rPr lang="fr-FR" b="1" dirty="0">
                <a:solidFill>
                  <a:srgbClr val="002060"/>
                </a:solidFill>
              </a:rPr>
              <a:t> </a:t>
            </a:r>
          </a:p>
          <a:p>
            <a:pPr algn="ctr"/>
            <a:r>
              <a:rPr lang="fr-FR" b="1" dirty="0">
                <a:solidFill>
                  <a:srgbClr val="002060"/>
                </a:solidFill>
              </a:rPr>
              <a:t>(</a:t>
            </a:r>
            <a:r>
              <a:rPr lang="fr-FR" b="1" dirty="0" err="1">
                <a:solidFill>
                  <a:srgbClr val="002060"/>
                </a:solidFill>
              </a:rPr>
              <a:t>Disaster</a:t>
            </a:r>
            <a:r>
              <a:rPr lang="fr-FR" b="1" dirty="0">
                <a:solidFill>
                  <a:srgbClr val="002060"/>
                </a:solidFill>
              </a:rPr>
              <a:t> and </a:t>
            </a:r>
            <a:r>
              <a:rPr lang="fr-FR" b="1" dirty="0" err="1">
                <a:solidFill>
                  <a:srgbClr val="002060"/>
                </a:solidFill>
              </a:rPr>
              <a:t>crisis</a:t>
            </a:r>
            <a:r>
              <a:rPr lang="fr-FR" b="1" dirty="0">
                <a:solidFill>
                  <a:srgbClr val="002060"/>
                </a:solidFill>
              </a:rPr>
              <a:t> focus)</a:t>
            </a:r>
          </a:p>
        </p:txBody>
      </p:sp>
      <p:sp>
        <p:nvSpPr>
          <p:cNvPr id="22" name="Rectangle à coins arrondis 21"/>
          <p:cNvSpPr/>
          <p:nvPr/>
        </p:nvSpPr>
        <p:spPr>
          <a:xfrm>
            <a:off x="438150" y="1924050"/>
            <a:ext cx="2667000" cy="9334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err="1">
                <a:solidFill>
                  <a:srgbClr val="002060"/>
                </a:solidFill>
              </a:rPr>
              <a:t>Climate</a:t>
            </a:r>
            <a:r>
              <a:rPr lang="fr-FR" b="1" dirty="0">
                <a:solidFill>
                  <a:srgbClr val="002060"/>
                </a:solidFill>
              </a:rPr>
              <a:t> info and warning </a:t>
            </a:r>
            <a:r>
              <a:rPr lang="fr-FR" b="1" dirty="0" err="1">
                <a:solidFill>
                  <a:srgbClr val="002060"/>
                </a:solidFill>
              </a:rPr>
              <a:t>producers</a:t>
            </a:r>
            <a:endParaRPr lang="fr-FR" b="1" dirty="0">
              <a:solidFill>
                <a:srgbClr val="002060"/>
              </a:solidFill>
            </a:endParaRPr>
          </a:p>
        </p:txBody>
      </p:sp>
      <p:sp>
        <p:nvSpPr>
          <p:cNvPr id="23" name="Rectangle à coins arrondis 22"/>
          <p:cNvSpPr/>
          <p:nvPr/>
        </p:nvSpPr>
        <p:spPr>
          <a:xfrm>
            <a:off x="9105900" y="1924050"/>
            <a:ext cx="2667000" cy="9334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err="1">
                <a:solidFill>
                  <a:srgbClr val="002060"/>
                </a:solidFill>
              </a:rPr>
              <a:t>Development</a:t>
            </a:r>
            <a:r>
              <a:rPr lang="fr-FR" b="1" dirty="0">
                <a:solidFill>
                  <a:srgbClr val="002060"/>
                </a:solidFill>
              </a:rPr>
              <a:t> </a:t>
            </a:r>
            <a:r>
              <a:rPr lang="fr-FR" b="1" dirty="0" err="1">
                <a:solidFill>
                  <a:srgbClr val="002060"/>
                </a:solidFill>
              </a:rPr>
              <a:t>partners</a:t>
            </a:r>
            <a:endParaRPr lang="fr-FR" b="1" dirty="0">
              <a:solidFill>
                <a:srgbClr val="002060"/>
              </a:solidFill>
            </a:endParaRPr>
          </a:p>
        </p:txBody>
      </p:sp>
      <p:sp>
        <p:nvSpPr>
          <p:cNvPr id="24" name="Rectangle à coins arrondis 23"/>
          <p:cNvSpPr/>
          <p:nvPr/>
        </p:nvSpPr>
        <p:spPr>
          <a:xfrm>
            <a:off x="4000500" y="4972050"/>
            <a:ext cx="1314450" cy="495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UN System</a:t>
            </a:r>
          </a:p>
        </p:txBody>
      </p:sp>
    </p:spTree>
    <p:extLst>
      <p:ext uri="{BB962C8B-B14F-4D97-AF65-F5344CB8AC3E}">
        <p14:creationId xmlns:p14="http://schemas.microsoft.com/office/powerpoint/2010/main" val="3006224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Image 105"/>
          <p:cNvPicPr>
            <a:picLocks noChangeAspect="1" noChangeArrowheads="1"/>
          </p:cNvPicPr>
          <p:nvPr/>
        </p:nvPicPr>
        <p:blipFill>
          <a:blip r:embed="rId2"/>
          <a:srcRect t="1826"/>
          <a:stretch>
            <a:fillRect/>
          </a:stretch>
        </p:blipFill>
        <p:spPr bwMode="auto">
          <a:xfrm>
            <a:off x="4360334" y="25400"/>
            <a:ext cx="7785100" cy="6832599"/>
          </a:xfrm>
          <a:prstGeom prst="rect">
            <a:avLst/>
          </a:prstGeom>
          <a:solidFill>
            <a:schemeClr val="accent3">
              <a:lumMod val="60000"/>
              <a:lumOff val="40000"/>
            </a:schemeClr>
          </a:solidFill>
          <a:ln>
            <a:noFill/>
          </a:ln>
        </p:spPr>
      </p:pic>
      <p:sp>
        <p:nvSpPr>
          <p:cNvPr id="4" name="Rectangle 3"/>
          <p:cNvSpPr/>
          <p:nvPr/>
        </p:nvSpPr>
        <p:spPr>
          <a:xfrm>
            <a:off x="143933" y="260649"/>
            <a:ext cx="4032251" cy="3170099"/>
          </a:xfrm>
          <a:prstGeom prst="rect">
            <a:avLst/>
          </a:prstGeom>
          <a:solidFill>
            <a:schemeClr val="accent3">
              <a:lumMod val="60000"/>
              <a:lumOff val="40000"/>
            </a:schemeClr>
          </a:solidFill>
        </p:spPr>
        <p:txBody>
          <a:bodyPr>
            <a:spAutoFit/>
          </a:bodyPr>
          <a:lstStyle/>
          <a:p>
            <a:pPr algn="ctr">
              <a:defRPr/>
            </a:pPr>
            <a:r>
              <a:rPr lang="fr-FR" sz="3000" b="1" dirty="0"/>
              <a:t>Chart of SOP:</a:t>
            </a:r>
          </a:p>
          <a:p>
            <a:pPr algn="ctr">
              <a:defRPr/>
            </a:pPr>
            <a:r>
              <a:rPr lang="fr-FR" sz="3000" b="1" dirty="0"/>
              <a:t>Standard Operating Protocol </a:t>
            </a:r>
            <a:r>
              <a:rPr lang="fr-FR" sz="2800" b="1" i="1" dirty="0"/>
              <a:t>for warning messages communication and diffusion in case of </a:t>
            </a:r>
            <a:r>
              <a:rPr lang="fr-FR" sz="2800" b="1" i="1" dirty="0" err="1"/>
              <a:t>hydroclimate</a:t>
            </a:r>
            <a:r>
              <a:rPr lang="fr-FR" sz="2800" b="1" i="1" dirty="0"/>
              <a:t> </a:t>
            </a:r>
            <a:r>
              <a:rPr lang="fr-FR" sz="2800" b="1" i="1" dirty="0" err="1"/>
              <a:t>disaster</a:t>
            </a:r>
            <a:r>
              <a:rPr lang="fr-FR" sz="2800" b="1" i="1" dirty="0"/>
              <a:t> in Bénin</a:t>
            </a:r>
          </a:p>
        </p:txBody>
      </p:sp>
      <p:pic>
        <p:nvPicPr>
          <p:cNvPr id="25604" name="Image 7" descr="C:\Users\user\Pictures\PHOTO_DOC_AYENA\LOGO_ANPC_MARS 2014\LOGO_ANPC_28_FEVRIER_2014S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418" y="3638550"/>
            <a:ext cx="2688167" cy="2919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2875846"/>
      </p:ext>
    </p:extLst>
  </p:cSld>
  <p:clrMapOvr>
    <a:masterClrMapping/>
  </p:clrMapOvr>
  <p:transition spd="slow" advTm="15000">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wipe(down)">
                                      <p:cBhvr>
                                        <p:cTn id="7" dur="5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nvPr>
        </p:nvGraphicFramePr>
        <p:xfrm>
          <a:off x="1151630" y="4371154"/>
          <a:ext cx="9919447" cy="23503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419E6B96-096C-4B7F-BB82-A76007EDE823}" type="slidenum">
              <a:rPr lang="en-ZA" smtClean="0"/>
              <a:pPr/>
              <a:t>7</a:t>
            </a:fld>
            <a:endParaRPr lang="en-ZA"/>
          </a:p>
        </p:txBody>
      </p:sp>
      <p:pic>
        <p:nvPicPr>
          <p:cNvPr id="6" name="Picture 5"/>
          <p:cNvPicPr>
            <a:picLocks noChangeAspect="1" noChangeArrowheads="1"/>
          </p:cNvPicPr>
          <p:nvPr/>
        </p:nvPicPr>
        <p:blipFill>
          <a:blip r:embed="rId8">
            <a:extLst>
              <a:ext uri="{28A0092B-C50C-407E-A947-70E740481C1C}">
                <a14:useLocalDpi xmlns:a14="http://schemas.microsoft.com/office/drawing/2010/main"/>
              </a:ext>
            </a:extLst>
          </a:blip>
          <a:srcRect/>
          <a:stretch>
            <a:fillRect/>
          </a:stretch>
        </p:blipFill>
        <p:spPr bwMode="auto">
          <a:xfrm>
            <a:off x="2759569" y="-145500"/>
            <a:ext cx="6098424" cy="47154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53055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1255</TotalTime>
  <Words>620</Words>
  <Application>Microsoft Office PowerPoint</Application>
  <PresentationFormat>Grand écran</PresentationFormat>
  <Paragraphs>70</Paragraphs>
  <Slides>7</Slides>
  <Notes>5</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Calibri</vt:lpstr>
      <vt:lpstr>Calibri Light</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UNDP CIRDA Country Program Managers Workshop  25-27August 2015 Addis Ababa, Ethiopia</dc:title>
  <dc:creator>Georgie George</dc:creator>
  <cp:lastModifiedBy>zannou</cp:lastModifiedBy>
  <cp:revision>99</cp:revision>
  <dcterms:created xsi:type="dcterms:W3CDTF">2015-08-10T16:51:50Z</dcterms:created>
  <dcterms:modified xsi:type="dcterms:W3CDTF">2016-03-14T22:45:58Z</dcterms:modified>
</cp:coreProperties>
</file>