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notesMasterIdLst>
    <p:notesMasterId r:id="rId20"/>
  </p:notesMasterIdLst>
  <p:sldIdLst>
    <p:sldId id="256" r:id="rId2"/>
    <p:sldId id="258" r:id="rId3"/>
    <p:sldId id="259" r:id="rId4"/>
    <p:sldId id="279" r:id="rId5"/>
    <p:sldId id="270" r:id="rId6"/>
    <p:sldId id="273" r:id="rId7"/>
    <p:sldId id="271" r:id="rId8"/>
    <p:sldId id="272" r:id="rId9"/>
    <p:sldId id="274" r:id="rId10"/>
    <p:sldId id="277" r:id="rId11"/>
    <p:sldId id="275" r:id="rId12"/>
    <p:sldId id="278" r:id="rId13"/>
    <p:sldId id="276" r:id="rId14"/>
    <p:sldId id="266" r:id="rId15"/>
    <p:sldId id="269" r:id="rId16"/>
    <p:sldId id="282" r:id="rId17"/>
    <p:sldId id="283" r:id="rId18"/>
    <p:sldId id="2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eg Benchwick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98" autoAdjust="0"/>
    <p:restoredTop sz="64809" autoAdjust="0"/>
  </p:normalViewPr>
  <p:slideViewPr>
    <p:cSldViewPr snapToGrid="0">
      <p:cViewPr>
        <p:scale>
          <a:sx n="80" d="100"/>
          <a:sy n="80" d="100"/>
        </p:scale>
        <p:origin x="-40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8D01F-2261-4CDD-9D89-EB7E0BC616F4}" type="datetimeFigureOut">
              <a:rPr lang="en-ZA" smtClean="0"/>
              <a:pPr/>
              <a:t>2016/03/14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C9A8C-CA82-41C9-AA9C-5938482EE3CE}" type="slidenum">
              <a:rPr lang="en-ZA" smtClean="0"/>
              <a:pPr/>
              <a:t>‹N°›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455260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3200" b="1" dirty="0" smtClean="0"/>
              <a:t>Some topics you may wish to consider: </a:t>
            </a:r>
          </a:p>
          <a:p>
            <a:pPr lvl="1"/>
            <a:r>
              <a:rPr lang="en-ZA" sz="3200" dirty="0" smtClean="0"/>
              <a:t>Equipment ordered to date	</a:t>
            </a:r>
          </a:p>
          <a:p>
            <a:pPr lvl="1"/>
            <a:r>
              <a:rPr lang="en-ZA" sz="3200" dirty="0" smtClean="0"/>
              <a:t>Status of installation</a:t>
            </a:r>
          </a:p>
          <a:p>
            <a:pPr lvl="1"/>
            <a:r>
              <a:rPr lang="en-ZA" sz="3200" dirty="0" smtClean="0"/>
              <a:t>Status of working monitoring systems in place</a:t>
            </a:r>
          </a:p>
          <a:p>
            <a:pPr lvl="1"/>
            <a:r>
              <a:rPr lang="en-ZA" sz="3200" dirty="0" smtClean="0"/>
              <a:t>Status of data processes/systems</a:t>
            </a:r>
          </a:p>
          <a:p>
            <a:pPr lvl="1"/>
            <a:r>
              <a:rPr lang="en-ZA" sz="3200" dirty="0" smtClean="0"/>
              <a:t>Successes in creation</a:t>
            </a:r>
            <a:r>
              <a:rPr lang="en-ZA" sz="3200" baseline="0" dirty="0" smtClean="0"/>
              <a:t> of </a:t>
            </a:r>
            <a:r>
              <a:rPr lang="en-ZA" sz="3200" dirty="0" smtClean="0"/>
              <a:t>of early warnings, communications,</a:t>
            </a:r>
            <a:r>
              <a:rPr lang="en-ZA" sz="3200" baseline="0" dirty="0" smtClean="0"/>
              <a:t> PPP and regional cooperation strategies</a:t>
            </a:r>
            <a:endParaRPr lang="en-ZA" sz="3200" dirty="0" smtClean="0"/>
          </a:p>
          <a:p>
            <a:pPr lvl="1"/>
            <a:r>
              <a:rPr lang="en-ZA" sz="3200" dirty="0" smtClean="0"/>
              <a:t>Priorities for these</a:t>
            </a:r>
            <a:r>
              <a:rPr lang="en-ZA" sz="3200" baseline="0" dirty="0" smtClean="0"/>
              <a:t> strategies. </a:t>
            </a:r>
          </a:p>
          <a:p>
            <a:pPr lvl="1"/>
            <a:r>
              <a:rPr lang="en-ZA" sz="3200" baseline="0" dirty="0" smtClean="0"/>
              <a:t>Target markets and how will you reach them. </a:t>
            </a:r>
            <a:endParaRPr lang="en-ZA" sz="3200" dirty="0" smtClean="0"/>
          </a:p>
          <a:p>
            <a:pPr lvl="1"/>
            <a:endParaRPr lang="en-Z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9A8C-CA82-41C9-AA9C-5938482EE3CE}" type="slidenum">
              <a:rPr lang="en-ZA" smtClean="0"/>
              <a:pPr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805428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3200" b="1" dirty="0" smtClean="0"/>
              <a:t>Some topics you may wish to consider: </a:t>
            </a:r>
          </a:p>
          <a:p>
            <a:pPr lvl="1"/>
            <a:r>
              <a:rPr lang="en-ZA" sz="3200" dirty="0" smtClean="0"/>
              <a:t>Equipment ordered to date	</a:t>
            </a:r>
          </a:p>
          <a:p>
            <a:pPr lvl="1"/>
            <a:r>
              <a:rPr lang="en-ZA" sz="3200" dirty="0" smtClean="0"/>
              <a:t>Status of installation</a:t>
            </a:r>
          </a:p>
          <a:p>
            <a:pPr lvl="1"/>
            <a:r>
              <a:rPr lang="en-ZA" sz="3200" dirty="0" smtClean="0"/>
              <a:t>Status of working monitoring systems in place</a:t>
            </a:r>
          </a:p>
          <a:p>
            <a:pPr lvl="1"/>
            <a:r>
              <a:rPr lang="en-ZA" sz="3200" dirty="0" smtClean="0"/>
              <a:t>Status of data processes/systems</a:t>
            </a:r>
          </a:p>
          <a:p>
            <a:pPr lvl="1"/>
            <a:r>
              <a:rPr lang="en-ZA" sz="3200" dirty="0" smtClean="0"/>
              <a:t>Successes in creation</a:t>
            </a:r>
            <a:r>
              <a:rPr lang="en-ZA" sz="3200" baseline="0" dirty="0" smtClean="0"/>
              <a:t> of </a:t>
            </a:r>
            <a:r>
              <a:rPr lang="en-ZA" sz="3200" dirty="0" smtClean="0"/>
              <a:t>of early warnings, communications,</a:t>
            </a:r>
            <a:r>
              <a:rPr lang="en-ZA" sz="3200" baseline="0" dirty="0" smtClean="0"/>
              <a:t> PPP and regional cooperation strategies</a:t>
            </a:r>
            <a:endParaRPr lang="en-ZA" sz="3200" dirty="0" smtClean="0"/>
          </a:p>
          <a:p>
            <a:pPr lvl="1"/>
            <a:r>
              <a:rPr lang="en-ZA" sz="3200" dirty="0" smtClean="0"/>
              <a:t>Priorities for these</a:t>
            </a:r>
            <a:r>
              <a:rPr lang="en-ZA" sz="3200" baseline="0" dirty="0" smtClean="0"/>
              <a:t> strategies. </a:t>
            </a:r>
          </a:p>
          <a:p>
            <a:pPr lvl="1"/>
            <a:r>
              <a:rPr lang="en-ZA" sz="3200" baseline="0" dirty="0" smtClean="0"/>
              <a:t>Target markets and how will you reach them. </a:t>
            </a:r>
            <a:endParaRPr lang="en-ZA" sz="3200" dirty="0" smtClean="0"/>
          </a:p>
          <a:p>
            <a:pPr lvl="1"/>
            <a:endParaRPr lang="en-Z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9A8C-CA82-41C9-AA9C-5938482EE3CE}" type="slidenum">
              <a:rPr lang="en-ZA" smtClean="0"/>
              <a:pPr/>
              <a:t>13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805428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You may wish to consider outlining</a:t>
            </a:r>
            <a:r>
              <a:rPr lang="en-US" baseline="0" dirty="0" smtClean="0"/>
              <a:t>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Concerns based on </a:t>
            </a:r>
            <a:r>
              <a:rPr lang="en-ZA" sz="1200" dirty="0" smtClean="0"/>
              <a:t>policy, capacity, technology, etc.</a:t>
            </a:r>
          </a:p>
          <a:p>
            <a:r>
              <a:rPr lang="en-ZA" sz="1200" dirty="0" smtClean="0"/>
              <a:t>Strengths,</a:t>
            </a:r>
            <a:r>
              <a:rPr lang="en-ZA" sz="1200" baseline="0" dirty="0" smtClean="0"/>
              <a:t> Weakness, Opportunities, Threats (SWOT)</a:t>
            </a:r>
            <a:r>
              <a:rPr lang="en-ZA" sz="1200" dirty="0" smtClean="0"/>
              <a:t> in addressing</a:t>
            </a:r>
            <a:r>
              <a:rPr lang="en-ZA" sz="1200" baseline="0" dirty="0" smtClean="0"/>
              <a:t> concerns. </a:t>
            </a:r>
            <a:endParaRPr lang="en-ZA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9A8C-CA82-41C9-AA9C-5938482EE3CE}" type="slidenum">
              <a:rPr lang="en-ZA" smtClean="0"/>
              <a:pPr/>
              <a:t>14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904265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may wish to consider including information on: </a:t>
            </a:r>
          </a:p>
          <a:p>
            <a:pPr lvl="1"/>
            <a:r>
              <a:rPr lang="en-ZA" sz="3200" dirty="0" smtClean="0"/>
              <a:t>Overview of Last Mile processes</a:t>
            </a:r>
          </a:p>
          <a:p>
            <a:pPr lvl="1"/>
            <a:r>
              <a:rPr lang="en-ZA" sz="3200" dirty="0" smtClean="0"/>
              <a:t>Overview of Last Mile technologies and applications</a:t>
            </a:r>
          </a:p>
          <a:p>
            <a:pPr lvl="1"/>
            <a:r>
              <a:rPr lang="en-ZA" sz="3200" dirty="0" smtClean="0"/>
              <a:t>Overview of Last Mile challenges</a:t>
            </a:r>
          </a:p>
          <a:p>
            <a:pPr lvl="1"/>
            <a:r>
              <a:rPr lang="en-ZA" sz="3200" dirty="0" smtClean="0"/>
              <a:t>Overview of Last Mile opportunities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9A8C-CA82-41C9-AA9C-5938482EE3CE}" type="slidenum">
              <a:rPr lang="en-ZA" smtClean="0"/>
              <a:pPr/>
              <a:t>15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539167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may wish to consider including information on: </a:t>
            </a:r>
          </a:p>
          <a:p>
            <a:pPr lvl="1"/>
            <a:r>
              <a:rPr lang="en-ZA" sz="3200" dirty="0" smtClean="0"/>
              <a:t>Overview of Last Mile processes</a:t>
            </a:r>
          </a:p>
          <a:p>
            <a:pPr lvl="1"/>
            <a:r>
              <a:rPr lang="en-ZA" sz="3200" dirty="0" smtClean="0"/>
              <a:t>Overview of Last Mile technologies and applications</a:t>
            </a:r>
          </a:p>
          <a:p>
            <a:pPr lvl="1"/>
            <a:r>
              <a:rPr lang="en-ZA" sz="3200" dirty="0" smtClean="0"/>
              <a:t>Overview of Last Mile challenges</a:t>
            </a:r>
          </a:p>
          <a:p>
            <a:pPr lvl="1"/>
            <a:r>
              <a:rPr lang="en-ZA" sz="3200" dirty="0" smtClean="0"/>
              <a:t>Overview of Last Mile opportunities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9A8C-CA82-41C9-AA9C-5938482EE3CE}" type="slidenum">
              <a:rPr lang="en-ZA" smtClean="0"/>
              <a:pPr/>
              <a:t>16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539167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may wish to consider including information on: </a:t>
            </a:r>
          </a:p>
          <a:p>
            <a:pPr lvl="1"/>
            <a:r>
              <a:rPr lang="en-ZA" sz="3200" dirty="0" smtClean="0"/>
              <a:t>Overview of Last Mile processes</a:t>
            </a:r>
          </a:p>
          <a:p>
            <a:pPr lvl="1"/>
            <a:r>
              <a:rPr lang="en-ZA" sz="3200" dirty="0" smtClean="0"/>
              <a:t>Overview of Last Mile technologies and applications</a:t>
            </a:r>
          </a:p>
          <a:p>
            <a:pPr lvl="1"/>
            <a:r>
              <a:rPr lang="en-ZA" sz="3200" dirty="0" smtClean="0"/>
              <a:t>Overview of Last Mile challenges</a:t>
            </a:r>
          </a:p>
          <a:p>
            <a:pPr lvl="1"/>
            <a:r>
              <a:rPr lang="en-ZA" sz="3200" dirty="0" smtClean="0"/>
              <a:t>Overview of Last Mile opportunities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9A8C-CA82-41C9-AA9C-5938482EE3CE}" type="slidenum">
              <a:rPr lang="en-ZA" smtClean="0"/>
              <a:pPr/>
              <a:t>17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539167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3200" b="1" dirty="0" smtClean="0"/>
              <a:t>Some topics you may wish to consider: </a:t>
            </a:r>
          </a:p>
          <a:p>
            <a:pPr lvl="1"/>
            <a:r>
              <a:rPr lang="en-ZA" sz="3200" dirty="0" smtClean="0"/>
              <a:t>Equipment ordered to date	</a:t>
            </a:r>
          </a:p>
          <a:p>
            <a:pPr lvl="1"/>
            <a:r>
              <a:rPr lang="en-ZA" sz="3200" dirty="0" smtClean="0"/>
              <a:t>Status of installation</a:t>
            </a:r>
          </a:p>
          <a:p>
            <a:pPr lvl="1"/>
            <a:r>
              <a:rPr lang="en-ZA" sz="3200" dirty="0" smtClean="0"/>
              <a:t>Status of working monitoring systems in place</a:t>
            </a:r>
          </a:p>
          <a:p>
            <a:pPr lvl="1"/>
            <a:r>
              <a:rPr lang="en-ZA" sz="3200" dirty="0" smtClean="0"/>
              <a:t>Status of data processes/systems</a:t>
            </a:r>
          </a:p>
          <a:p>
            <a:pPr lvl="1"/>
            <a:r>
              <a:rPr lang="en-ZA" sz="3200" dirty="0" smtClean="0"/>
              <a:t>Successes in creation</a:t>
            </a:r>
            <a:r>
              <a:rPr lang="en-ZA" sz="3200" baseline="0" dirty="0" smtClean="0"/>
              <a:t> of </a:t>
            </a:r>
            <a:r>
              <a:rPr lang="en-ZA" sz="3200" dirty="0" smtClean="0"/>
              <a:t>of early warnings, communications,</a:t>
            </a:r>
            <a:r>
              <a:rPr lang="en-ZA" sz="3200" baseline="0" dirty="0" smtClean="0"/>
              <a:t> PPP and regional cooperation strategies</a:t>
            </a:r>
            <a:endParaRPr lang="en-ZA" sz="3200" dirty="0" smtClean="0"/>
          </a:p>
          <a:p>
            <a:pPr lvl="1"/>
            <a:r>
              <a:rPr lang="en-ZA" sz="3200" dirty="0" smtClean="0"/>
              <a:t>Priorities for these</a:t>
            </a:r>
            <a:r>
              <a:rPr lang="en-ZA" sz="3200" baseline="0" dirty="0" smtClean="0"/>
              <a:t> strategies. </a:t>
            </a:r>
          </a:p>
          <a:p>
            <a:pPr lvl="1"/>
            <a:r>
              <a:rPr lang="en-ZA" sz="3200" baseline="0" dirty="0" smtClean="0"/>
              <a:t>Target markets and how will you reach them. </a:t>
            </a:r>
            <a:endParaRPr lang="en-ZA" sz="3200" dirty="0" smtClean="0"/>
          </a:p>
          <a:p>
            <a:pPr lvl="1"/>
            <a:endParaRPr lang="en-Z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9A8C-CA82-41C9-AA9C-5938482EE3CE}" type="slidenum">
              <a:rPr lang="en-ZA" smtClean="0"/>
              <a:pPr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805428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3200" b="1" dirty="0" smtClean="0"/>
              <a:t>Some topics you may wish to consider: </a:t>
            </a:r>
          </a:p>
          <a:p>
            <a:pPr lvl="1"/>
            <a:r>
              <a:rPr lang="en-ZA" sz="3200" dirty="0" smtClean="0"/>
              <a:t>Equipment ordered to date	</a:t>
            </a:r>
          </a:p>
          <a:p>
            <a:pPr lvl="1"/>
            <a:r>
              <a:rPr lang="en-ZA" sz="3200" dirty="0" smtClean="0"/>
              <a:t>Status of installation</a:t>
            </a:r>
          </a:p>
          <a:p>
            <a:pPr lvl="1"/>
            <a:r>
              <a:rPr lang="en-ZA" sz="3200" dirty="0" smtClean="0"/>
              <a:t>Status of working monitoring systems in place</a:t>
            </a:r>
          </a:p>
          <a:p>
            <a:pPr lvl="1"/>
            <a:r>
              <a:rPr lang="en-ZA" sz="3200" dirty="0" smtClean="0"/>
              <a:t>Status of data processes/systems</a:t>
            </a:r>
          </a:p>
          <a:p>
            <a:pPr lvl="1"/>
            <a:r>
              <a:rPr lang="en-ZA" sz="3200" dirty="0" smtClean="0"/>
              <a:t>Successes in creation</a:t>
            </a:r>
            <a:r>
              <a:rPr lang="en-ZA" sz="3200" baseline="0" dirty="0" smtClean="0"/>
              <a:t> of </a:t>
            </a:r>
            <a:r>
              <a:rPr lang="en-ZA" sz="3200" dirty="0" smtClean="0"/>
              <a:t>of early warnings, communications,</a:t>
            </a:r>
            <a:r>
              <a:rPr lang="en-ZA" sz="3200" baseline="0" dirty="0" smtClean="0"/>
              <a:t> PPP and regional cooperation strategies</a:t>
            </a:r>
            <a:endParaRPr lang="en-ZA" sz="3200" dirty="0" smtClean="0"/>
          </a:p>
          <a:p>
            <a:pPr lvl="1"/>
            <a:r>
              <a:rPr lang="en-ZA" sz="3200" dirty="0" smtClean="0"/>
              <a:t>Priorities for these</a:t>
            </a:r>
            <a:r>
              <a:rPr lang="en-ZA" sz="3200" baseline="0" dirty="0" smtClean="0"/>
              <a:t> strategies. </a:t>
            </a:r>
          </a:p>
          <a:p>
            <a:pPr lvl="1"/>
            <a:r>
              <a:rPr lang="en-ZA" sz="3200" baseline="0" dirty="0" smtClean="0"/>
              <a:t>Target markets and how will you reach them. </a:t>
            </a:r>
            <a:endParaRPr lang="en-ZA" sz="3200" dirty="0" smtClean="0"/>
          </a:p>
          <a:p>
            <a:pPr lvl="1"/>
            <a:endParaRPr lang="en-Z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9A8C-CA82-41C9-AA9C-5938482EE3CE}" type="slidenum">
              <a:rPr lang="en-ZA" smtClean="0"/>
              <a:pPr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805428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3200" b="1" dirty="0" smtClean="0"/>
              <a:t>Some topics you may wish to consider: </a:t>
            </a:r>
          </a:p>
          <a:p>
            <a:pPr lvl="1"/>
            <a:r>
              <a:rPr lang="en-ZA" sz="3200" dirty="0" smtClean="0"/>
              <a:t>Equipment ordered to date	</a:t>
            </a:r>
          </a:p>
          <a:p>
            <a:pPr lvl="1"/>
            <a:r>
              <a:rPr lang="en-ZA" sz="3200" dirty="0" smtClean="0"/>
              <a:t>Status of installation</a:t>
            </a:r>
          </a:p>
          <a:p>
            <a:pPr lvl="1"/>
            <a:r>
              <a:rPr lang="en-ZA" sz="3200" dirty="0" smtClean="0"/>
              <a:t>Status of working monitoring systems in place</a:t>
            </a:r>
          </a:p>
          <a:p>
            <a:pPr lvl="1"/>
            <a:r>
              <a:rPr lang="en-ZA" sz="3200" dirty="0" smtClean="0"/>
              <a:t>Status of data processes/systems</a:t>
            </a:r>
          </a:p>
          <a:p>
            <a:pPr lvl="1"/>
            <a:r>
              <a:rPr lang="en-ZA" sz="3200" dirty="0" smtClean="0"/>
              <a:t>Successes in creation</a:t>
            </a:r>
            <a:r>
              <a:rPr lang="en-ZA" sz="3200" baseline="0" dirty="0" smtClean="0"/>
              <a:t> of </a:t>
            </a:r>
            <a:r>
              <a:rPr lang="en-ZA" sz="3200" dirty="0" smtClean="0"/>
              <a:t>of early warnings, communications,</a:t>
            </a:r>
            <a:r>
              <a:rPr lang="en-ZA" sz="3200" baseline="0" dirty="0" smtClean="0"/>
              <a:t> PPP and regional cooperation strategies</a:t>
            </a:r>
            <a:endParaRPr lang="en-ZA" sz="3200" dirty="0" smtClean="0"/>
          </a:p>
          <a:p>
            <a:pPr lvl="1"/>
            <a:r>
              <a:rPr lang="en-ZA" sz="3200" dirty="0" smtClean="0"/>
              <a:t>Priorities for these</a:t>
            </a:r>
            <a:r>
              <a:rPr lang="en-ZA" sz="3200" baseline="0" dirty="0" smtClean="0"/>
              <a:t> strategies. </a:t>
            </a:r>
          </a:p>
          <a:p>
            <a:pPr lvl="1"/>
            <a:r>
              <a:rPr lang="en-ZA" sz="3200" baseline="0" dirty="0" smtClean="0"/>
              <a:t>Target markets and how will you reach them. </a:t>
            </a:r>
            <a:endParaRPr lang="en-ZA" sz="3200" dirty="0" smtClean="0"/>
          </a:p>
          <a:p>
            <a:pPr lvl="1"/>
            <a:endParaRPr lang="en-Z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9A8C-CA82-41C9-AA9C-5938482EE3CE}" type="slidenum">
              <a:rPr lang="en-ZA" smtClean="0"/>
              <a:pPr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805428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3200" b="1" dirty="0" smtClean="0"/>
              <a:t>Some topics you may wish to consider: </a:t>
            </a:r>
          </a:p>
          <a:p>
            <a:pPr lvl="1"/>
            <a:r>
              <a:rPr lang="en-ZA" sz="3200" dirty="0" smtClean="0"/>
              <a:t>Equipment ordered to date	</a:t>
            </a:r>
          </a:p>
          <a:p>
            <a:pPr lvl="1"/>
            <a:r>
              <a:rPr lang="en-ZA" sz="3200" dirty="0" smtClean="0"/>
              <a:t>Status of installation</a:t>
            </a:r>
          </a:p>
          <a:p>
            <a:pPr lvl="1"/>
            <a:r>
              <a:rPr lang="en-ZA" sz="3200" dirty="0" smtClean="0"/>
              <a:t>Status of working monitoring systems in place</a:t>
            </a:r>
          </a:p>
          <a:p>
            <a:pPr lvl="1"/>
            <a:r>
              <a:rPr lang="en-ZA" sz="3200" dirty="0" smtClean="0"/>
              <a:t>Status of data processes/systems</a:t>
            </a:r>
          </a:p>
          <a:p>
            <a:pPr lvl="1"/>
            <a:r>
              <a:rPr lang="en-ZA" sz="3200" dirty="0" smtClean="0"/>
              <a:t>Successes in creation</a:t>
            </a:r>
            <a:r>
              <a:rPr lang="en-ZA" sz="3200" baseline="0" dirty="0" smtClean="0"/>
              <a:t> of </a:t>
            </a:r>
            <a:r>
              <a:rPr lang="en-ZA" sz="3200" dirty="0" smtClean="0"/>
              <a:t>of early warnings, communications,</a:t>
            </a:r>
            <a:r>
              <a:rPr lang="en-ZA" sz="3200" baseline="0" dirty="0" smtClean="0"/>
              <a:t> PPP and regional cooperation strategies</a:t>
            </a:r>
            <a:endParaRPr lang="en-ZA" sz="3200" dirty="0" smtClean="0"/>
          </a:p>
          <a:p>
            <a:pPr lvl="1"/>
            <a:r>
              <a:rPr lang="en-ZA" sz="3200" dirty="0" smtClean="0"/>
              <a:t>Priorities for these</a:t>
            </a:r>
            <a:r>
              <a:rPr lang="en-ZA" sz="3200" baseline="0" dirty="0" smtClean="0"/>
              <a:t> strategies. </a:t>
            </a:r>
          </a:p>
          <a:p>
            <a:pPr lvl="1"/>
            <a:r>
              <a:rPr lang="en-ZA" sz="3200" baseline="0" dirty="0" smtClean="0"/>
              <a:t>Target markets and how will you reach them. </a:t>
            </a:r>
            <a:endParaRPr lang="en-ZA" sz="3200" dirty="0" smtClean="0"/>
          </a:p>
          <a:p>
            <a:pPr lvl="1"/>
            <a:endParaRPr lang="en-Z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9A8C-CA82-41C9-AA9C-5938482EE3CE}" type="slidenum">
              <a:rPr lang="en-ZA" smtClean="0"/>
              <a:pPr/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805428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3200" b="1" dirty="0" smtClean="0"/>
              <a:t>Some topics you may wish to consider: </a:t>
            </a:r>
          </a:p>
          <a:p>
            <a:pPr lvl="1"/>
            <a:r>
              <a:rPr lang="en-ZA" sz="3200" dirty="0" smtClean="0"/>
              <a:t>Equipment ordered to date	</a:t>
            </a:r>
          </a:p>
          <a:p>
            <a:pPr lvl="1"/>
            <a:r>
              <a:rPr lang="en-ZA" sz="3200" dirty="0" smtClean="0"/>
              <a:t>Status of installation</a:t>
            </a:r>
          </a:p>
          <a:p>
            <a:pPr lvl="1"/>
            <a:r>
              <a:rPr lang="en-ZA" sz="3200" dirty="0" smtClean="0"/>
              <a:t>Status of working monitoring systems in place</a:t>
            </a:r>
          </a:p>
          <a:p>
            <a:pPr lvl="1"/>
            <a:r>
              <a:rPr lang="en-ZA" sz="3200" dirty="0" smtClean="0"/>
              <a:t>Status of data processes/systems</a:t>
            </a:r>
          </a:p>
          <a:p>
            <a:pPr lvl="1"/>
            <a:r>
              <a:rPr lang="en-ZA" sz="3200" dirty="0" smtClean="0"/>
              <a:t>Successes in creation</a:t>
            </a:r>
            <a:r>
              <a:rPr lang="en-ZA" sz="3200" baseline="0" dirty="0" smtClean="0"/>
              <a:t> of </a:t>
            </a:r>
            <a:r>
              <a:rPr lang="en-ZA" sz="3200" dirty="0" smtClean="0"/>
              <a:t>of early warnings, communications,</a:t>
            </a:r>
            <a:r>
              <a:rPr lang="en-ZA" sz="3200" baseline="0" dirty="0" smtClean="0"/>
              <a:t> PPP and regional cooperation strategies</a:t>
            </a:r>
            <a:endParaRPr lang="en-ZA" sz="3200" dirty="0" smtClean="0"/>
          </a:p>
          <a:p>
            <a:pPr lvl="1"/>
            <a:r>
              <a:rPr lang="en-ZA" sz="3200" dirty="0" smtClean="0"/>
              <a:t>Priorities for these</a:t>
            </a:r>
            <a:r>
              <a:rPr lang="en-ZA" sz="3200" baseline="0" dirty="0" smtClean="0"/>
              <a:t> strategies. </a:t>
            </a:r>
          </a:p>
          <a:p>
            <a:pPr lvl="1"/>
            <a:r>
              <a:rPr lang="en-ZA" sz="3200" baseline="0" dirty="0" smtClean="0"/>
              <a:t>Target markets and how will you reach them. </a:t>
            </a:r>
            <a:endParaRPr lang="en-ZA" sz="3200" dirty="0" smtClean="0"/>
          </a:p>
          <a:p>
            <a:pPr lvl="1"/>
            <a:endParaRPr lang="en-Z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9A8C-CA82-41C9-AA9C-5938482EE3CE}" type="slidenum">
              <a:rPr lang="en-ZA" smtClean="0"/>
              <a:pPr/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805428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3200" b="1" dirty="0" smtClean="0"/>
              <a:t>Some topics you may wish to consider: </a:t>
            </a:r>
          </a:p>
          <a:p>
            <a:pPr lvl="1"/>
            <a:r>
              <a:rPr lang="en-ZA" sz="3200" dirty="0" smtClean="0"/>
              <a:t>Equipment ordered to date	</a:t>
            </a:r>
          </a:p>
          <a:p>
            <a:pPr lvl="1"/>
            <a:r>
              <a:rPr lang="en-ZA" sz="3200" dirty="0" smtClean="0"/>
              <a:t>Status of installation</a:t>
            </a:r>
          </a:p>
          <a:p>
            <a:pPr lvl="1"/>
            <a:r>
              <a:rPr lang="en-ZA" sz="3200" dirty="0" smtClean="0"/>
              <a:t>Status of working monitoring systems in place</a:t>
            </a:r>
          </a:p>
          <a:p>
            <a:pPr lvl="1"/>
            <a:r>
              <a:rPr lang="en-ZA" sz="3200" dirty="0" smtClean="0"/>
              <a:t>Status of data processes/systems</a:t>
            </a:r>
          </a:p>
          <a:p>
            <a:pPr lvl="1"/>
            <a:r>
              <a:rPr lang="en-ZA" sz="3200" dirty="0" smtClean="0"/>
              <a:t>Successes in creation</a:t>
            </a:r>
            <a:r>
              <a:rPr lang="en-ZA" sz="3200" baseline="0" dirty="0" smtClean="0"/>
              <a:t> of </a:t>
            </a:r>
            <a:r>
              <a:rPr lang="en-ZA" sz="3200" dirty="0" smtClean="0"/>
              <a:t>of early warnings, communications,</a:t>
            </a:r>
            <a:r>
              <a:rPr lang="en-ZA" sz="3200" baseline="0" dirty="0" smtClean="0"/>
              <a:t> PPP and regional cooperation strategies</a:t>
            </a:r>
            <a:endParaRPr lang="en-ZA" sz="3200" dirty="0" smtClean="0"/>
          </a:p>
          <a:p>
            <a:pPr lvl="1"/>
            <a:r>
              <a:rPr lang="en-ZA" sz="3200" dirty="0" smtClean="0"/>
              <a:t>Priorities for these</a:t>
            </a:r>
            <a:r>
              <a:rPr lang="en-ZA" sz="3200" baseline="0" dirty="0" smtClean="0"/>
              <a:t> strategies. </a:t>
            </a:r>
          </a:p>
          <a:p>
            <a:pPr lvl="1"/>
            <a:r>
              <a:rPr lang="en-ZA" sz="3200" baseline="0" dirty="0" smtClean="0"/>
              <a:t>Target markets and how will you reach them. </a:t>
            </a:r>
            <a:endParaRPr lang="en-ZA" sz="3200" dirty="0" smtClean="0"/>
          </a:p>
          <a:p>
            <a:pPr lvl="1"/>
            <a:endParaRPr lang="en-Z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9A8C-CA82-41C9-AA9C-5938482EE3CE}" type="slidenum">
              <a:rPr lang="en-ZA" smtClean="0"/>
              <a:pPr/>
              <a:t>10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805428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3200" b="1" dirty="0" smtClean="0"/>
              <a:t>Some topics you may wish to consider: </a:t>
            </a:r>
          </a:p>
          <a:p>
            <a:pPr lvl="1"/>
            <a:r>
              <a:rPr lang="en-ZA" sz="3200" dirty="0" smtClean="0"/>
              <a:t>Equipment ordered to date	</a:t>
            </a:r>
          </a:p>
          <a:p>
            <a:pPr lvl="1"/>
            <a:r>
              <a:rPr lang="en-ZA" sz="3200" dirty="0" smtClean="0"/>
              <a:t>Status of installation</a:t>
            </a:r>
          </a:p>
          <a:p>
            <a:pPr lvl="1"/>
            <a:r>
              <a:rPr lang="en-ZA" sz="3200" dirty="0" smtClean="0"/>
              <a:t>Status of working monitoring systems in place</a:t>
            </a:r>
          </a:p>
          <a:p>
            <a:pPr lvl="1"/>
            <a:r>
              <a:rPr lang="en-ZA" sz="3200" dirty="0" smtClean="0"/>
              <a:t>Status of data processes/systems</a:t>
            </a:r>
          </a:p>
          <a:p>
            <a:pPr lvl="1"/>
            <a:r>
              <a:rPr lang="en-ZA" sz="3200" dirty="0" smtClean="0"/>
              <a:t>Successes in creation</a:t>
            </a:r>
            <a:r>
              <a:rPr lang="en-ZA" sz="3200" baseline="0" dirty="0" smtClean="0"/>
              <a:t> of </a:t>
            </a:r>
            <a:r>
              <a:rPr lang="en-ZA" sz="3200" dirty="0" smtClean="0"/>
              <a:t>of early warnings, communications,</a:t>
            </a:r>
            <a:r>
              <a:rPr lang="en-ZA" sz="3200" baseline="0" dirty="0" smtClean="0"/>
              <a:t> PPP and regional cooperation strategies</a:t>
            </a:r>
            <a:endParaRPr lang="en-ZA" sz="3200" dirty="0" smtClean="0"/>
          </a:p>
          <a:p>
            <a:pPr lvl="1"/>
            <a:r>
              <a:rPr lang="en-ZA" sz="3200" dirty="0" smtClean="0"/>
              <a:t>Priorities for these</a:t>
            </a:r>
            <a:r>
              <a:rPr lang="en-ZA" sz="3200" baseline="0" dirty="0" smtClean="0"/>
              <a:t> strategies. </a:t>
            </a:r>
          </a:p>
          <a:p>
            <a:pPr lvl="1"/>
            <a:r>
              <a:rPr lang="en-ZA" sz="3200" baseline="0" dirty="0" smtClean="0"/>
              <a:t>Target markets and how will you reach them. </a:t>
            </a:r>
            <a:endParaRPr lang="en-ZA" sz="3200" dirty="0" smtClean="0"/>
          </a:p>
          <a:p>
            <a:pPr lvl="1"/>
            <a:endParaRPr lang="en-Z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9A8C-CA82-41C9-AA9C-5938482EE3CE}" type="slidenum">
              <a:rPr lang="en-ZA" smtClean="0"/>
              <a:pPr/>
              <a:t>11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805428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3200" b="1" dirty="0" smtClean="0"/>
              <a:t>Some topics you may wish to consider: </a:t>
            </a:r>
          </a:p>
          <a:p>
            <a:pPr lvl="1"/>
            <a:r>
              <a:rPr lang="en-ZA" sz="3200" dirty="0" smtClean="0"/>
              <a:t>Equipment ordered to date	</a:t>
            </a:r>
          </a:p>
          <a:p>
            <a:pPr lvl="1"/>
            <a:r>
              <a:rPr lang="en-ZA" sz="3200" dirty="0" smtClean="0"/>
              <a:t>Status of installation</a:t>
            </a:r>
          </a:p>
          <a:p>
            <a:pPr lvl="1"/>
            <a:r>
              <a:rPr lang="en-ZA" sz="3200" dirty="0" smtClean="0"/>
              <a:t>Status of working monitoring systems in place</a:t>
            </a:r>
          </a:p>
          <a:p>
            <a:pPr lvl="1"/>
            <a:r>
              <a:rPr lang="en-ZA" sz="3200" dirty="0" smtClean="0"/>
              <a:t>Status of data processes/systems</a:t>
            </a:r>
          </a:p>
          <a:p>
            <a:pPr lvl="1"/>
            <a:r>
              <a:rPr lang="en-ZA" sz="3200" dirty="0" smtClean="0"/>
              <a:t>Successes in creation</a:t>
            </a:r>
            <a:r>
              <a:rPr lang="en-ZA" sz="3200" baseline="0" dirty="0" smtClean="0"/>
              <a:t> of </a:t>
            </a:r>
            <a:r>
              <a:rPr lang="en-ZA" sz="3200" dirty="0" smtClean="0"/>
              <a:t>of early warnings, communications,</a:t>
            </a:r>
            <a:r>
              <a:rPr lang="en-ZA" sz="3200" baseline="0" dirty="0" smtClean="0"/>
              <a:t> PPP and regional cooperation strategies</a:t>
            </a:r>
            <a:endParaRPr lang="en-ZA" sz="3200" dirty="0" smtClean="0"/>
          </a:p>
          <a:p>
            <a:pPr lvl="1"/>
            <a:r>
              <a:rPr lang="en-ZA" sz="3200" dirty="0" smtClean="0"/>
              <a:t>Priorities for these</a:t>
            </a:r>
            <a:r>
              <a:rPr lang="en-ZA" sz="3200" baseline="0" dirty="0" smtClean="0"/>
              <a:t> strategies. </a:t>
            </a:r>
          </a:p>
          <a:p>
            <a:pPr lvl="1"/>
            <a:r>
              <a:rPr lang="en-ZA" sz="3200" baseline="0" dirty="0" smtClean="0"/>
              <a:t>Target markets and how will you reach them. </a:t>
            </a:r>
            <a:endParaRPr lang="en-ZA" sz="3200" dirty="0" smtClean="0"/>
          </a:p>
          <a:p>
            <a:pPr lvl="1"/>
            <a:endParaRPr lang="en-Z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9A8C-CA82-41C9-AA9C-5938482EE3CE}" type="slidenum">
              <a:rPr lang="en-ZA" smtClean="0"/>
              <a:pPr/>
              <a:t>12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805428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6869-6EAF-461D-8D86-3B4FE343C0F4}" type="datetimeFigureOut">
              <a:rPr lang="en-ZA" smtClean="0"/>
              <a:pPr/>
              <a:t>2016/03/14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6B96-096C-4B7F-BB82-A76007EDE823}" type="slidenum">
              <a:rPr lang="en-ZA" smtClean="0"/>
              <a:pPr/>
              <a:t>‹N°›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99270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6869-6EAF-461D-8D86-3B4FE343C0F4}" type="datetimeFigureOut">
              <a:rPr lang="en-ZA" smtClean="0"/>
              <a:pPr/>
              <a:t>2016/03/14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6B96-096C-4B7F-BB82-A76007EDE823}" type="slidenum">
              <a:rPr lang="en-ZA" smtClean="0"/>
              <a:pPr/>
              <a:t>‹N°›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61130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6869-6EAF-461D-8D86-3B4FE343C0F4}" type="datetimeFigureOut">
              <a:rPr lang="en-ZA" smtClean="0"/>
              <a:pPr/>
              <a:t>2016/03/14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6B96-096C-4B7F-BB82-A76007EDE823}" type="slidenum">
              <a:rPr lang="en-ZA" smtClean="0"/>
              <a:pPr/>
              <a:t>‹N°›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64269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6869-6EAF-461D-8D86-3B4FE343C0F4}" type="datetimeFigureOut">
              <a:rPr lang="en-ZA" smtClean="0"/>
              <a:pPr/>
              <a:t>2016/03/14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6B96-096C-4B7F-BB82-A76007EDE823}" type="slidenum">
              <a:rPr lang="en-ZA" smtClean="0"/>
              <a:pPr/>
              <a:t>‹N°›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46161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6869-6EAF-461D-8D86-3B4FE343C0F4}" type="datetimeFigureOut">
              <a:rPr lang="en-ZA" smtClean="0"/>
              <a:pPr/>
              <a:t>2016/03/14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6B96-096C-4B7F-BB82-A76007EDE823}" type="slidenum">
              <a:rPr lang="en-ZA" smtClean="0"/>
              <a:pPr/>
              <a:t>‹N°›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56723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6869-6EAF-461D-8D86-3B4FE343C0F4}" type="datetimeFigureOut">
              <a:rPr lang="en-ZA" smtClean="0"/>
              <a:pPr/>
              <a:t>2016/03/14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6B96-096C-4B7F-BB82-A76007EDE823}" type="slidenum">
              <a:rPr lang="en-ZA" smtClean="0"/>
              <a:pPr/>
              <a:t>‹N°›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56057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6869-6EAF-461D-8D86-3B4FE343C0F4}" type="datetimeFigureOut">
              <a:rPr lang="en-ZA" smtClean="0"/>
              <a:pPr/>
              <a:t>2016/03/14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6B96-096C-4B7F-BB82-A76007EDE823}" type="slidenum">
              <a:rPr lang="en-ZA" smtClean="0"/>
              <a:pPr/>
              <a:t>‹N°›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59756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6869-6EAF-461D-8D86-3B4FE343C0F4}" type="datetimeFigureOut">
              <a:rPr lang="en-ZA" smtClean="0"/>
              <a:pPr/>
              <a:t>2016/03/14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6B96-096C-4B7F-BB82-A76007EDE823}" type="slidenum">
              <a:rPr lang="en-ZA" smtClean="0"/>
              <a:pPr/>
              <a:t>‹N°›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70890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6869-6EAF-461D-8D86-3B4FE343C0F4}" type="datetimeFigureOut">
              <a:rPr lang="en-ZA" smtClean="0"/>
              <a:pPr/>
              <a:t>2016/03/14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6B96-096C-4B7F-BB82-A76007EDE823}" type="slidenum">
              <a:rPr lang="en-ZA" smtClean="0"/>
              <a:pPr/>
              <a:t>‹N°›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065131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6869-6EAF-461D-8D86-3B4FE343C0F4}" type="datetimeFigureOut">
              <a:rPr lang="en-ZA" smtClean="0"/>
              <a:pPr/>
              <a:t>2016/03/14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6B96-096C-4B7F-BB82-A76007EDE823}" type="slidenum">
              <a:rPr lang="en-ZA" smtClean="0"/>
              <a:pPr/>
              <a:t>‹N°›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42329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6869-6EAF-461D-8D86-3B4FE343C0F4}" type="datetimeFigureOut">
              <a:rPr lang="en-ZA" smtClean="0"/>
              <a:pPr/>
              <a:t>2016/03/14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6B96-096C-4B7F-BB82-A76007EDE823}" type="slidenum">
              <a:rPr lang="en-ZA" smtClean="0"/>
              <a:pPr/>
              <a:t>‹N°›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20928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D6869-6EAF-461D-8D86-3B4FE343C0F4}" type="datetimeFigureOut">
              <a:rPr lang="en-ZA" smtClean="0"/>
              <a:pPr/>
              <a:t>2016/03/14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E6B96-096C-4B7F-BB82-A76007EDE823}" type="slidenum">
              <a:rPr lang="en-ZA" smtClean="0"/>
              <a:pPr/>
              <a:t>‹N°›</a:t>
            </a:fld>
            <a:endParaRPr lang="en-ZA" dirty="0"/>
          </a:p>
        </p:txBody>
      </p:sp>
      <p:pic>
        <p:nvPicPr>
          <p:cNvPr id="7" name="Picture 6" descr="UNDP_Logo-Blue w TaglineBlue-ENG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69600" y="0"/>
            <a:ext cx="1168400" cy="228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89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81818" y="3140365"/>
            <a:ext cx="41101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Country Name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Presenter Name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5" name="Picture 14" descr="UNDP_Logo-Blue w TaglineBlue-ENG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199" y="-1"/>
            <a:ext cx="939801" cy="18341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81818" y="5079357"/>
            <a:ext cx="3805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BURKINA FASO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 err="1" smtClean="0">
                <a:solidFill>
                  <a:schemeClr val="bg1"/>
                </a:solidFill>
              </a:rPr>
              <a:t>Rigobert</a:t>
            </a:r>
            <a:r>
              <a:rPr lang="en-US" sz="3200" b="1" dirty="0" smtClean="0">
                <a:solidFill>
                  <a:schemeClr val="bg1"/>
                </a:solidFill>
              </a:rPr>
              <a:t> BAYALA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2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315" y="0"/>
            <a:ext cx="9702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096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8" y="111949"/>
            <a:ext cx="10426535" cy="11875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3200" dirty="0" smtClean="0">
                <a:solidFill>
                  <a:srgbClr val="00B050"/>
                </a:solidFill>
              </a:rPr>
              <a:t>Private </a:t>
            </a:r>
            <a:r>
              <a:rPr lang="en-ZA" sz="3200" dirty="0">
                <a:solidFill>
                  <a:srgbClr val="00B050"/>
                </a:solidFill>
              </a:rPr>
              <a:t>Sector Engagement</a:t>
            </a:r>
          </a:p>
          <a:p>
            <a:pPr marL="0" indent="0">
              <a:buNone/>
            </a:pPr>
            <a:endParaRPr lang="en-ZA" sz="3200" b="1" dirty="0"/>
          </a:p>
          <a:p>
            <a:pPr marL="0" indent="0">
              <a:buNone/>
            </a:pPr>
            <a:endParaRPr lang="en-ZA" sz="32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876178" y="2112199"/>
            <a:ext cx="6610350" cy="26098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1099" y="1477988"/>
            <a:ext cx="6543675" cy="449580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235034" y="2826327"/>
            <a:ext cx="296883" cy="216130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6045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8" y="111949"/>
            <a:ext cx="10426535" cy="11875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3200" dirty="0" smtClean="0">
                <a:solidFill>
                  <a:srgbClr val="00B050"/>
                </a:solidFill>
              </a:rPr>
              <a:t>Private </a:t>
            </a:r>
            <a:r>
              <a:rPr lang="en-ZA" sz="3200" dirty="0">
                <a:solidFill>
                  <a:srgbClr val="00B050"/>
                </a:solidFill>
              </a:rPr>
              <a:t>Sector Engagement</a:t>
            </a:r>
          </a:p>
          <a:p>
            <a:pPr marL="0" indent="0">
              <a:buNone/>
            </a:pPr>
            <a:endParaRPr lang="en-ZA" sz="3200" b="1" dirty="0"/>
          </a:p>
          <a:p>
            <a:pPr marL="0" indent="0">
              <a:buNone/>
            </a:pPr>
            <a:endParaRPr lang="en-ZA" sz="32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624"/>
          <a:stretch/>
        </p:blipFill>
        <p:spPr>
          <a:xfrm>
            <a:off x="1524000" y="819405"/>
            <a:ext cx="9144000" cy="571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643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250"/>
            <a:ext cx="10515600" cy="858033"/>
          </a:xfrm>
        </p:spPr>
        <p:txBody>
          <a:bodyPr/>
          <a:lstStyle/>
          <a:p>
            <a:pPr lvl="0"/>
            <a:r>
              <a:rPr lang="en-ZA" dirty="0" smtClean="0"/>
              <a:t>Progress and Key Successes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756" y="1825625"/>
            <a:ext cx="10545288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ZA" sz="3200" dirty="0" smtClean="0">
                <a:solidFill>
                  <a:srgbClr val="00B050"/>
                </a:solidFill>
              </a:rPr>
              <a:t>Regional </a:t>
            </a:r>
            <a:r>
              <a:rPr lang="en-ZA" sz="3200" dirty="0">
                <a:solidFill>
                  <a:srgbClr val="00B050"/>
                </a:solidFill>
              </a:rPr>
              <a:t>Cooperation</a:t>
            </a:r>
          </a:p>
          <a:p>
            <a:pPr marL="0" indent="0" algn="just">
              <a:buNone/>
            </a:pPr>
            <a:r>
              <a:rPr lang="fr-FR" sz="3200" dirty="0" err="1" smtClean="0"/>
              <a:t>During</a:t>
            </a:r>
            <a:r>
              <a:rPr lang="fr-FR" sz="3200" dirty="0" smtClean="0"/>
              <a:t> </a:t>
            </a:r>
            <a:r>
              <a:rPr lang="fr-FR" sz="3200" dirty="0" err="1"/>
              <a:t>November</a:t>
            </a:r>
            <a:r>
              <a:rPr lang="fr-FR" sz="3200" dirty="0"/>
              <a:t> 2015, the Burkina Faso as </a:t>
            </a:r>
            <a:r>
              <a:rPr lang="fr-FR" sz="3200" dirty="0" err="1"/>
              <a:t>other</a:t>
            </a:r>
            <a:r>
              <a:rPr lang="fr-FR" sz="3200" dirty="0"/>
              <a:t> CIRDA </a:t>
            </a:r>
            <a:r>
              <a:rPr lang="fr-FR" sz="3200" dirty="0" err="1"/>
              <a:t>partner</a:t>
            </a:r>
            <a:r>
              <a:rPr lang="fr-FR" sz="3200" dirty="0"/>
              <a:t> countries </a:t>
            </a:r>
            <a:r>
              <a:rPr lang="fr-FR" sz="3200" dirty="0" err="1"/>
              <a:t>received</a:t>
            </a:r>
            <a:r>
              <a:rPr lang="fr-FR" sz="3200" dirty="0"/>
              <a:t> an invitation </a:t>
            </a:r>
            <a:r>
              <a:rPr lang="fr-FR" sz="3200" dirty="0" err="1"/>
              <a:t>from</a:t>
            </a:r>
            <a:r>
              <a:rPr lang="fr-FR" sz="3200" dirty="0"/>
              <a:t> the USTDA. </a:t>
            </a:r>
            <a:r>
              <a:rPr lang="fr-FR" sz="3200" dirty="0" err="1"/>
              <a:t>During</a:t>
            </a:r>
            <a:r>
              <a:rPr lang="fr-FR" sz="3200" dirty="0"/>
              <a:t> </a:t>
            </a:r>
            <a:r>
              <a:rPr lang="fr-FR" sz="3200" dirty="0" err="1"/>
              <a:t>visits</a:t>
            </a:r>
            <a:r>
              <a:rPr lang="fr-FR" sz="3200" dirty="0"/>
              <a:t> and exchanges </a:t>
            </a:r>
            <a:r>
              <a:rPr lang="fr-FR" sz="3200" dirty="0" err="1"/>
              <a:t>with</a:t>
            </a:r>
            <a:r>
              <a:rPr lang="fr-FR" sz="3200" dirty="0"/>
              <a:t> American solution providers in the </a:t>
            </a:r>
            <a:r>
              <a:rPr lang="fr-FR" sz="3200" dirty="0" err="1"/>
              <a:t>meteorological</a:t>
            </a:r>
            <a:r>
              <a:rPr lang="fr-FR" sz="3200" dirty="0"/>
              <a:t> </a:t>
            </a:r>
            <a:r>
              <a:rPr lang="fr-FR" sz="3200" dirty="0" err="1"/>
              <a:t>field</a:t>
            </a:r>
            <a:r>
              <a:rPr lang="fr-FR" sz="3200" dirty="0"/>
              <a:t>, the </a:t>
            </a:r>
            <a:r>
              <a:rPr lang="fr-FR" sz="3200" dirty="0" err="1"/>
              <a:t>possibilities</a:t>
            </a:r>
            <a:r>
              <a:rPr lang="fr-FR" sz="3200" dirty="0"/>
              <a:t> </a:t>
            </a:r>
            <a:r>
              <a:rPr lang="fr-FR" sz="3200" dirty="0" err="1"/>
              <a:t>offered</a:t>
            </a:r>
            <a:r>
              <a:rPr lang="fr-FR" sz="3200" dirty="0"/>
              <a:t> by </a:t>
            </a:r>
            <a:r>
              <a:rPr lang="fr-FR" sz="3200" dirty="0" err="1"/>
              <a:t>lightning</a:t>
            </a:r>
            <a:r>
              <a:rPr lang="fr-FR" sz="3200" dirty="0"/>
              <a:t> detectors have </a:t>
            </a:r>
            <a:r>
              <a:rPr lang="fr-FR" sz="3200" dirty="0" err="1"/>
              <a:t>retained</a:t>
            </a:r>
            <a:r>
              <a:rPr lang="fr-FR" sz="3200" dirty="0"/>
              <a:t> Burkina Faso </a:t>
            </a:r>
            <a:r>
              <a:rPr lang="fr-FR" sz="3200" dirty="0" err="1"/>
              <a:t>delegation</a:t>
            </a:r>
            <a:r>
              <a:rPr lang="fr-FR" sz="3200" dirty="0"/>
              <a:t> attention. </a:t>
            </a:r>
            <a:r>
              <a:rPr lang="fr-FR" sz="3200" dirty="0" err="1"/>
              <a:t>We</a:t>
            </a:r>
            <a:r>
              <a:rPr lang="fr-FR" sz="3200" dirty="0"/>
              <a:t> </a:t>
            </a:r>
            <a:r>
              <a:rPr lang="fr-FR" sz="3200" dirty="0" err="1"/>
              <a:t>would</a:t>
            </a:r>
            <a:r>
              <a:rPr lang="fr-FR" sz="3200" dirty="0"/>
              <a:t> </a:t>
            </a:r>
            <a:r>
              <a:rPr lang="fr-FR" sz="3200" dirty="0" err="1"/>
              <a:t>like</a:t>
            </a:r>
            <a:r>
              <a:rPr lang="fr-FR" sz="3200" dirty="0"/>
              <a:t> to </a:t>
            </a:r>
            <a:r>
              <a:rPr lang="fr-FR" sz="3200" dirty="0" err="1"/>
              <a:t>receive</a:t>
            </a:r>
            <a:r>
              <a:rPr lang="fr-FR" sz="3200" dirty="0"/>
              <a:t> on </a:t>
            </a:r>
            <a:r>
              <a:rPr lang="fr-FR" sz="3200" dirty="0" err="1"/>
              <a:t>this</a:t>
            </a:r>
            <a:r>
              <a:rPr lang="fr-FR" sz="3200" dirty="0"/>
              <a:t> meeting </a:t>
            </a:r>
            <a:r>
              <a:rPr lang="fr-FR" sz="3200" dirty="0" err="1"/>
              <a:t>sideline</a:t>
            </a:r>
            <a:r>
              <a:rPr lang="fr-FR" sz="3200" dirty="0"/>
              <a:t> the </a:t>
            </a:r>
            <a:r>
              <a:rPr lang="fr-FR" sz="3200" dirty="0" err="1"/>
              <a:t>wise</a:t>
            </a:r>
            <a:r>
              <a:rPr lang="fr-FR" sz="3200" dirty="0"/>
              <a:t> </a:t>
            </a:r>
            <a:r>
              <a:rPr lang="fr-FR" sz="3200" dirty="0" err="1"/>
              <a:t>experience</a:t>
            </a:r>
            <a:r>
              <a:rPr lang="fr-FR" sz="3200" dirty="0"/>
              <a:t> of countries </a:t>
            </a:r>
            <a:r>
              <a:rPr lang="fr-FR" sz="3200" dirty="0" err="1"/>
              <a:t>that</a:t>
            </a:r>
            <a:r>
              <a:rPr lang="fr-FR" sz="3200" dirty="0"/>
              <a:t> have </a:t>
            </a:r>
            <a:r>
              <a:rPr lang="fr-FR" sz="3200" dirty="0" err="1"/>
              <a:t>experience</a:t>
            </a:r>
            <a:r>
              <a:rPr lang="fr-FR" sz="3200" dirty="0"/>
              <a:t>. This </a:t>
            </a:r>
            <a:r>
              <a:rPr lang="fr-FR" sz="3200" dirty="0" err="1"/>
              <a:t>would</a:t>
            </a:r>
            <a:r>
              <a:rPr lang="fr-FR" sz="3200" dirty="0"/>
              <a:t> </a:t>
            </a:r>
            <a:r>
              <a:rPr lang="fr-FR" sz="3200" dirty="0" err="1"/>
              <a:t>be</a:t>
            </a:r>
            <a:r>
              <a:rPr lang="fr-FR" sz="3200" dirty="0"/>
              <a:t> </a:t>
            </a:r>
            <a:r>
              <a:rPr lang="fr-FR" sz="3200" dirty="0" err="1"/>
              <a:t>considered</a:t>
            </a:r>
            <a:r>
              <a:rPr lang="fr-FR" sz="3200" dirty="0"/>
              <a:t> the use of </a:t>
            </a:r>
            <a:r>
              <a:rPr lang="fr-FR" sz="3200" dirty="0" err="1"/>
              <a:t>this</a:t>
            </a:r>
            <a:r>
              <a:rPr lang="fr-FR" sz="3200" dirty="0"/>
              <a:t> </a:t>
            </a:r>
            <a:r>
              <a:rPr lang="fr-FR" sz="3200" dirty="0" err="1"/>
              <a:t>technology</a:t>
            </a:r>
            <a:r>
              <a:rPr lang="fr-FR" sz="3200" dirty="0"/>
              <a:t> in the </a:t>
            </a:r>
            <a:r>
              <a:rPr lang="fr-FR" sz="3200" dirty="0" err="1"/>
              <a:t>context</a:t>
            </a:r>
            <a:r>
              <a:rPr lang="fr-FR" sz="3200" dirty="0"/>
              <a:t> of </a:t>
            </a:r>
            <a:r>
              <a:rPr lang="fr-FR" sz="3200" dirty="0" err="1"/>
              <a:t>cooperation</a:t>
            </a:r>
            <a:r>
              <a:rPr lang="fr-FR" sz="3200" dirty="0"/>
              <a:t> </a:t>
            </a:r>
            <a:r>
              <a:rPr lang="fr-FR" sz="3200" dirty="0" err="1"/>
              <a:t>with</a:t>
            </a:r>
            <a:r>
              <a:rPr lang="fr-FR" sz="3200" dirty="0"/>
              <a:t> </a:t>
            </a:r>
            <a:r>
              <a:rPr lang="fr-FR" sz="3200" dirty="0" err="1" smtClean="0"/>
              <a:t>other</a:t>
            </a:r>
            <a:r>
              <a:rPr lang="fr-FR" sz="3200" dirty="0" smtClean="0"/>
              <a:t> country.</a:t>
            </a:r>
            <a:endParaRPr lang="en-ZA" sz="3200" b="1" dirty="0"/>
          </a:p>
        </p:txBody>
      </p:sp>
    </p:spTree>
    <p:extLst>
      <p:ext uri="{BB962C8B-B14F-4D97-AF65-F5344CB8AC3E}">
        <p14:creationId xmlns:p14="http://schemas.microsoft.com/office/powerpoint/2010/main" xmlns="" val="175148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625"/>
            <a:ext cx="9713259" cy="929285"/>
          </a:xfrm>
        </p:spPr>
        <p:txBody>
          <a:bodyPr/>
          <a:lstStyle/>
          <a:p>
            <a:r>
              <a:rPr lang="en-ZA" dirty="0" smtClean="0"/>
              <a:t>Concerns, Challenges, Opportunities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132" y="1199410"/>
            <a:ext cx="10509663" cy="5403273"/>
          </a:xfrm>
        </p:spPr>
        <p:txBody>
          <a:bodyPr>
            <a:noAutofit/>
          </a:bodyPr>
          <a:lstStyle/>
          <a:p>
            <a:pPr algn="just"/>
            <a:r>
              <a:rPr lang="en-US" sz="3000" dirty="0"/>
              <a:t>Train </a:t>
            </a:r>
            <a:r>
              <a:rPr lang="en-US" sz="3000" dirty="0" smtClean="0"/>
              <a:t>NGO/CSO groups leaders </a:t>
            </a:r>
            <a:r>
              <a:rPr lang="en-US" sz="3000" dirty="0"/>
              <a:t>broadcasters on the meaning </a:t>
            </a:r>
            <a:r>
              <a:rPr lang="en-US" sz="3000" dirty="0" smtClean="0"/>
              <a:t>alerts;</a:t>
            </a:r>
          </a:p>
          <a:p>
            <a:pPr algn="just"/>
            <a:r>
              <a:rPr lang="en-US" sz="3000" dirty="0"/>
              <a:t>Develop a communication standard operating procedure involving all </a:t>
            </a:r>
            <a:r>
              <a:rPr lang="en-US" sz="3000" dirty="0" smtClean="0"/>
              <a:t>EWS agencies;</a:t>
            </a:r>
          </a:p>
          <a:p>
            <a:pPr algn="just"/>
            <a:r>
              <a:rPr lang="en-US" sz="3000" dirty="0"/>
              <a:t>Implement a formal feedback mechanism that will allow local focal points of NGOs and government representatives in each </a:t>
            </a:r>
            <a:r>
              <a:rPr lang="fr-FR" sz="3000" dirty="0" err="1" smtClean="0"/>
              <a:t>department</a:t>
            </a:r>
            <a:r>
              <a:rPr lang="en-US" sz="3000" dirty="0" smtClean="0"/>
              <a:t> </a:t>
            </a:r>
            <a:r>
              <a:rPr lang="en-US" sz="3000" dirty="0"/>
              <a:t>and in the major towns to relay lessons and suggestions / comments on the transmission of alert and information products climate (</a:t>
            </a:r>
            <a:r>
              <a:rPr lang="en-US" sz="3000" dirty="0" err="1"/>
              <a:t>eg</a:t>
            </a:r>
            <a:r>
              <a:rPr lang="en-US" sz="3000" dirty="0"/>
              <a:t> , useful seasonal newsletters </a:t>
            </a:r>
            <a:r>
              <a:rPr lang="en-US" sz="3000" dirty="0" smtClean="0"/>
              <a:t>).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xmlns="" val="197623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626"/>
            <a:ext cx="9713259" cy="668022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Last Mile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30" y="843148"/>
            <a:ext cx="10759044" cy="5795158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fr-FR" sz="2500" dirty="0" err="1"/>
              <a:t>Hydrometeorological</a:t>
            </a:r>
            <a:r>
              <a:rPr lang="fr-FR" sz="2500" dirty="0"/>
              <a:t> </a:t>
            </a:r>
            <a:r>
              <a:rPr lang="fr-FR" sz="2500" dirty="0" err="1"/>
              <a:t>equipment</a:t>
            </a:r>
            <a:r>
              <a:rPr lang="fr-FR" sz="2500" dirty="0"/>
              <a:t> </a:t>
            </a:r>
            <a:r>
              <a:rPr lang="fr-FR" sz="2500" dirty="0" err="1"/>
              <a:t>is</a:t>
            </a:r>
            <a:r>
              <a:rPr lang="fr-FR" sz="2500" dirty="0"/>
              <a:t> </a:t>
            </a:r>
            <a:r>
              <a:rPr lang="fr-FR" sz="2500" dirty="0" err="1"/>
              <a:t>acquired</a:t>
            </a:r>
            <a:r>
              <a:rPr lang="fr-FR" sz="2500" dirty="0"/>
              <a:t> and </a:t>
            </a:r>
            <a:r>
              <a:rPr lang="fr-FR" sz="2500" dirty="0" err="1"/>
              <a:t>implementation</a:t>
            </a:r>
            <a:r>
              <a:rPr lang="fr-FR" sz="2500" dirty="0"/>
              <a:t> </a:t>
            </a:r>
            <a:r>
              <a:rPr lang="fr-FR" sz="2500" dirty="0" err="1"/>
              <a:t>path</a:t>
            </a:r>
            <a:r>
              <a:rPr lang="fr-FR" sz="2500" dirty="0"/>
              <a:t> on the </a:t>
            </a:r>
            <a:r>
              <a:rPr lang="fr-FR" sz="2500" dirty="0" smtClean="0"/>
              <a:t>sites.</a:t>
            </a:r>
            <a:endParaRPr lang="fr-FR" sz="25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500" dirty="0"/>
              <a:t>In </a:t>
            </a:r>
            <a:r>
              <a:rPr lang="fr-FR" sz="2500" dirty="0" smtClean="0"/>
              <a:t>2016 AWP, </a:t>
            </a:r>
            <a:r>
              <a:rPr lang="fr-FR" sz="2500" dirty="0" err="1"/>
              <a:t>it</a:t>
            </a:r>
            <a:r>
              <a:rPr lang="fr-FR" sz="2500" dirty="0"/>
              <a:t> </a:t>
            </a:r>
            <a:r>
              <a:rPr lang="fr-FR" sz="2500" dirty="0" err="1"/>
              <a:t>is</a:t>
            </a:r>
            <a:r>
              <a:rPr lang="fr-FR" sz="2500" dirty="0"/>
              <a:t> </a:t>
            </a:r>
            <a:r>
              <a:rPr lang="fr-FR" sz="2500" dirty="0" err="1"/>
              <a:t>expected</a:t>
            </a:r>
            <a:r>
              <a:rPr lang="fr-FR" sz="2500" dirty="0"/>
              <a:t> </a:t>
            </a:r>
            <a:r>
              <a:rPr lang="fr-FR" sz="2500" dirty="0" smtClean="0"/>
              <a:t>acquisition </a:t>
            </a:r>
            <a:r>
              <a:rPr lang="fr-FR" sz="2500" dirty="0"/>
              <a:t>of SYNERGY a </a:t>
            </a:r>
            <a:r>
              <a:rPr lang="fr-FR" sz="2500" dirty="0" err="1"/>
              <a:t>weather</a:t>
            </a:r>
            <a:r>
              <a:rPr lang="fr-FR" sz="2500" dirty="0"/>
              <a:t> </a:t>
            </a:r>
            <a:r>
              <a:rPr lang="fr-FR" sz="2500" dirty="0" err="1"/>
              <a:t>forecast</a:t>
            </a:r>
            <a:r>
              <a:rPr lang="fr-FR" sz="2500" dirty="0"/>
              <a:t> system </a:t>
            </a:r>
            <a:r>
              <a:rPr lang="fr-FR" sz="2500" dirty="0" err="1"/>
              <a:t>from</a:t>
            </a:r>
            <a:r>
              <a:rPr lang="fr-FR" sz="2500" dirty="0"/>
              <a:t> </a:t>
            </a:r>
            <a:r>
              <a:rPr lang="fr-FR" sz="2500" dirty="0" err="1"/>
              <a:t>meteo</a:t>
            </a:r>
            <a:r>
              <a:rPr lang="fr-FR" sz="2500" dirty="0"/>
              <a:t> France</a:t>
            </a:r>
            <a:r>
              <a:rPr lang="fr-FR" sz="2500" dirty="0" smtClean="0"/>
              <a:t>. CIRDA program support mission </a:t>
            </a:r>
            <a:r>
              <a:rPr lang="fr-FR" sz="2500" dirty="0" err="1" smtClean="0"/>
              <a:t>is</a:t>
            </a:r>
            <a:r>
              <a:rPr lang="fr-FR" sz="2500" dirty="0" smtClean="0"/>
              <a:t> </a:t>
            </a:r>
            <a:r>
              <a:rPr lang="fr-FR" sz="2500" dirty="0" err="1"/>
              <a:t>necessary</a:t>
            </a:r>
            <a:r>
              <a:rPr lang="fr-FR" sz="2500" dirty="0"/>
              <a:t> for </a:t>
            </a:r>
            <a:r>
              <a:rPr lang="fr-FR" sz="2500" dirty="0" err="1" smtClean="0"/>
              <a:t>ToR</a:t>
            </a:r>
            <a:r>
              <a:rPr lang="fr-FR" sz="2500" dirty="0" smtClean="0"/>
              <a:t> </a:t>
            </a:r>
            <a:r>
              <a:rPr lang="fr-FR" sz="2500" dirty="0" err="1"/>
              <a:t>development</a:t>
            </a:r>
            <a:r>
              <a:rPr lang="fr-FR" sz="2500" dirty="0"/>
              <a:t> </a:t>
            </a:r>
            <a:r>
              <a:rPr lang="fr-FR" sz="2500" dirty="0" smtClean="0"/>
              <a:t> </a:t>
            </a:r>
            <a:r>
              <a:rPr lang="fr-FR" sz="2500" dirty="0"/>
              <a:t>for the </a:t>
            </a:r>
            <a:r>
              <a:rPr lang="fr-FR" sz="2500" dirty="0" err="1"/>
              <a:t>forecast</a:t>
            </a:r>
            <a:r>
              <a:rPr lang="fr-FR" sz="2500" dirty="0"/>
              <a:t> system </a:t>
            </a:r>
            <a:r>
              <a:rPr lang="fr-FR" sz="2500" dirty="0" err="1"/>
              <a:t>development</a:t>
            </a:r>
            <a:r>
              <a:rPr lang="fr-FR" sz="2500" dirty="0"/>
              <a:t> and </a:t>
            </a:r>
            <a:r>
              <a:rPr lang="fr-FR" sz="2500" dirty="0" err="1"/>
              <a:t>early</a:t>
            </a:r>
            <a:r>
              <a:rPr lang="fr-FR" sz="2500" dirty="0"/>
              <a:t> warning. To </a:t>
            </a:r>
            <a:r>
              <a:rPr lang="fr-FR" sz="2500" dirty="0" err="1"/>
              <a:t>save</a:t>
            </a:r>
            <a:r>
              <a:rPr lang="fr-FR" sz="2500" dirty="0"/>
              <a:t> time, Burkina </a:t>
            </a:r>
            <a:r>
              <a:rPr lang="fr-FR" sz="2500" dirty="0" err="1"/>
              <a:t>seeking</a:t>
            </a:r>
            <a:r>
              <a:rPr lang="fr-FR" sz="2500" dirty="0"/>
              <a:t> the CIRDA or the UNDP Country Office uses the LTA in the area to put in </a:t>
            </a:r>
            <a:r>
              <a:rPr lang="fr-FR" sz="2500" dirty="0" err="1"/>
              <a:t>competition</a:t>
            </a:r>
            <a:r>
              <a:rPr lang="fr-FR" sz="2500" dirty="0"/>
              <a:t> the </a:t>
            </a:r>
            <a:r>
              <a:rPr lang="fr-FR" sz="2500" dirty="0" err="1"/>
              <a:t>following</a:t>
            </a:r>
            <a:r>
              <a:rPr lang="fr-FR" sz="2500" dirty="0"/>
              <a:t> </a:t>
            </a:r>
            <a:r>
              <a:rPr lang="fr-FR" sz="2500" dirty="0" err="1"/>
              <a:t>companies</a:t>
            </a:r>
            <a:r>
              <a:rPr lang="fr-FR" sz="2500" dirty="0"/>
              <a:t>: UBIMET , </a:t>
            </a:r>
            <a:r>
              <a:rPr lang="fr-FR" sz="2500" dirty="0" err="1"/>
              <a:t>Earth</a:t>
            </a:r>
            <a:r>
              <a:rPr lang="fr-FR" sz="2500" dirty="0"/>
              <a:t> Networks </a:t>
            </a:r>
            <a:r>
              <a:rPr lang="fr-FR" sz="2500" dirty="0" smtClean="0"/>
              <a:t>...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500" dirty="0"/>
              <a:t>Burkina Faso has </a:t>
            </a:r>
            <a:r>
              <a:rPr lang="fr-FR" sz="2500" dirty="0" err="1"/>
              <a:t>developed</a:t>
            </a:r>
            <a:r>
              <a:rPr lang="fr-FR" sz="2500" dirty="0"/>
              <a:t> in </a:t>
            </a:r>
            <a:r>
              <a:rPr lang="fr-FR" sz="2500" dirty="0" err="1"/>
              <a:t>this</a:t>
            </a:r>
            <a:r>
              <a:rPr lang="fr-FR" sz="2500" dirty="0"/>
              <a:t> </a:t>
            </a:r>
            <a:r>
              <a:rPr lang="fr-FR" sz="2500" dirty="0" err="1"/>
              <a:t>year's</a:t>
            </a:r>
            <a:r>
              <a:rPr lang="fr-FR" sz="2500" dirty="0"/>
              <a:t> multi- </a:t>
            </a:r>
            <a:r>
              <a:rPr lang="fr-FR" sz="2500" dirty="0" err="1"/>
              <a:t>stakeholder</a:t>
            </a:r>
            <a:r>
              <a:rPr lang="fr-FR" sz="2500" dirty="0"/>
              <a:t> </a:t>
            </a:r>
            <a:r>
              <a:rPr lang="fr-FR" sz="2500" dirty="0" err="1"/>
              <a:t>platform</a:t>
            </a:r>
            <a:r>
              <a:rPr lang="fr-FR" sz="2500" dirty="0"/>
              <a:t>. To </a:t>
            </a:r>
            <a:r>
              <a:rPr lang="fr-FR" sz="2500" dirty="0" err="1"/>
              <a:t>prevent</a:t>
            </a:r>
            <a:r>
              <a:rPr lang="fr-FR" sz="2500" dirty="0"/>
              <a:t> the </a:t>
            </a:r>
            <a:r>
              <a:rPr lang="fr-FR" sz="2500" dirty="0" err="1"/>
              <a:t>platform</a:t>
            </a:r>
            <a:r>
              <a:rPr lang="fr-FR" sz="2500" dirty="0"/>
              <a:t> no longer </a:t>
            </a:r>
            <a:r>
              <a:rPr lang="fr-FR" sz="2500" dirty="0" err="1"/>
              <a:t>feed</a:t>
            </a:r>
            <a:r>
              <a:rPr lang="fr-FR" sz="2500" dirty="0"/>
              <a:t> </a:t>
            </a:r>
            <a:r>
              <a:rPr lang="fr-FR" sz="2500" dirty="0" err="1"/>
              <a:t>after</a:t>
            </a:r>
            <a:r>
              <a:rPr lang="fr-FR" sz="2500" dirty="0"/>
              <a:t> the end of the </a:t>
            </a:r>
            <a:r>
              <a:rPr lang="fr-FR" sz="2500" dirty="0" err="1"/>
              <a:t>project</a:t>
            </a:r>
            <a:r>
              <a:rPr lang="fr-FR" sz="2500" dirty="0"/>
              <a:t>. </a:t>
            </a:r>
            <a:r>
              <a:rPr lang="fr-FR" sz="2500" dirty="0" err="1"/>
              <a:t>We</a:t>
            </a:r>
            <a:r>
              <a:rPr lang="fr-FR" sz="2500" dirty="0"/>
              <a:t> are planning to </a:t>
            </a:r>
            <a:r>
              <a:rPr lang="fr-FR" sz="2500" dirty="0" err="1"/>
              <a:t>enroll</a:t>
            </a:r>
            <a:r>
              <a:rPr lang="fr-FR" sz="2500" dirty="0"/>
              <a:t> in an </a:t>
            </a:r>
            <a:r>
              <a:rPr lang="fr-FR" sz="2500" dirty="0" err="1"/>
              <a:t>existing</a:t>
            </a:r>
            <a:r>
              <a:rPr lang="fr-FR" sz="2500" dirty="0"/>
              <a:t> multi-</a:t>
            </a:r>
            <a:r>
              <a:rPr lang="fr-FR" sz="2500" dirty="0" err="1"/>
              <a:t>stakeholder</a:t>
            </a:r>
            <a:r>
              <a:rPr lang="fr-FR" sz="2500" dirty="0"/>
              <a:t> </a:t>
            </a:r>
            <a:r>
              <a:rPr lang="fr-FR" sz="2500" dirty="0" err="1"/>
              <a:t>platform</a:t>
            </a:r>
            <a:r>
              <a:rPr lang="fr-FR" sz="2500" dirty="0"/>
              <a:t> </a:t>
            </a:r>
            <a:r>
              <a:rPr lang="fr-FR" sz="2500" dirty="0" err="1"/>
              <a:t>proposed</a:t>
            </a:r>
            <a:r>
              <a:rPr lang="fr-FR" sz="2500" dirty="0"/>
              <a:t> by </a:t>
            </a:r>
            <a:r>
              <a:rPr lang="fr-FR" sz="2500" dirty="0" err="1"/>
              <a:t>Human</a:t>
            </a:r>
            <a:r>
              <a:rPr lang="fr-FR" sz="2500" dirty="0"/>
              <a:t> Network International, </a:t>
            </a:r>
            <a:r>
              <a:rPr lang="fr-FR" sz="2500" dirty="0" err="1"/>
              <a:t>which</a:t>
            </a:r>
            <a:r>
              <a:rPr lang="fr-FR" sz="2500" dirty="0"/>
              <a:t> </a:t>
            </a:r>
            <a:r>
              <a:rPr lang="fr-FR" sz="2500" dirty="0" err="1"/>
              <a:t>visited</a:t>
            </a:r>
            <a:r>
              <a:rPr lang="fr-FR" sz="2500" dirty="0"/>
              <a:t> Burkina Faso </a:t>
            </a:r>
            <a:r>
              <a:rPr lang="fr-FR" sz="2500" dirty="0" err="1"/>
              <a:t>during</a:t>
            </a:r>
            <a:r>
              <a:rPr lang="fr-FR" sz="2500" dirty="0"/>
              <a:t> </a:t>
            </a:r>
            <a:r>
              <a:rPr lang="fr-FR" sz="2500" dirty="0" err="1"/>
              <a:t>February</a:t>
            </a:r>
            <a:r>
              <a:rPr lang="fr-FR" sz="2500" dirty="0"/>
              <a:t> 2016 for the </a:t>
            </a:r>
            <a:r>
              <a:rPr lang="fr-FR" sz="2500" dirty="0" err="1"/>
              <a:t>development</a:t>
            </a:r>
            <a:r>
              <a:rPr lang="fr-FR" sz="2500" dirty="0"/>
              <a:t> of Agriculture contents. This </a:t>
            </a:r>
            <a:r>
              <a:rPr lang="fr-FR" sz="2500" dirty="0" err="1"/>
              <a:t>platform</a:t>
            </a:r>
            <a:r>
              <a:rPr lang="fr-FR" sz="2500" dirty="0"/>
              <a:t> </a:t>
            </a:r>
            <a:r>
              <a:rPr lang="fr-FR" sz="2500" dirty="0" err="1"/>
              <a:t>already</a:t>
            </a:r>
            <a:r>
              <a:rPr lang="fr-FR" sz="2500" dirty="0"/>
              <a:t> </a:t>
            </a:r>
            <a:r>
              <a:rPr lang="fr-FR" sz="2500" dirty="0" err="1"/>
              <a:t>exists</a:t>
            </a:r>
            <a:r>
              <a:rPr lang="fr-FR" sz="2500" dirty="0"/>
              <a:t> in Mali, Niger and Ghana. End </a:t>
            </a:r>
            <a:r>
              <a:rPr lang="fr-FR" sz="2500" dirty="0" err="1"/>
              <a:t>users</a:t>
            </a:r>
            <a:r>
              <a:rPr lang="fr-FR" sz="2500" dirty="0"/>
              <a:t> of </a:t>
            </a:r>
            <a:r>
              <a:rPr lang="fr-FR" sz="2500" dirty="0" err="1"/>
              <a:t>climate</a:t>
            </a:r>
            <a:r>
              <a:rPr lang="fr-FR" sz="2500" dirty="0"/>
              <a:t> information and </a:t>
            </a:r>
            <a:r>
              <a:rPr lang="fr-FR" sz="2500" dirty="0" err="1"/>
              <a:t>early</a:t>
            </a:r>
            <a:r>
              <a:rPr lang="fr-FR" sz="2500" dirty="0"/>
              <a:t> warning </a:t>
            </a:r>
            <a:r>
              <a:rPr lang="fr-FR" sz="2500" dirty="0" err="1"/>
              <a:t>systems</a:t>
            </a:r>
            <a:r>
              <a:rPr lang="fr-FR" sz="2500" dirty="0"/>
              <a:t>, </a:t>
            </a:r>
            <a:r>
              <a:rPr lang="fr-FR" sz="2500" dirty="0" err="1"/>
              <a:t>neighboring</a:t>
            </a:r>
            <a:r>
              <a:rPr lang="fr-FR" sz="2500" dirty="0"/>
              <a:t> countries </a:t>
            </a:r>
            <a:r>
              <a:rPr lang="fr-FR" sz="2500" dirty="0" err="1"/>
              <a:t>might</a:t>
            </a:r>
            <a:r>
              <a:rPr lang="fr-FR" sz="2500" dirty="0"/>
              <a:t> </a:t>
            </a:r>
            <a:r>
              <a:rPr lang="fr-FR" sz="2500" dirty="0" err="1"/>
              <a:t>benefit</a:t>
            </a:r>
            <a:r>
              <a:rPr lang="fr-FR" sz="2500" dirty="0"/>
              <a:t>. This </a:t>
            </a:r>
            <a:r>
              <a:rPr lang="fr-FR" sz="2500" dirty="0" err="1"/>
              <a:t>will</a:t>
            </a:r>
            <a:r>
              <a:rPr lang="fr-FR" sz="2500" dirty="0"/>
              <a:t> </a:t>
            </a:r>
            <a:r>
              <a:rPr lang="fr-FR" sz="2500" dirty="0" err="1"/>
              <a:t>contribute</a:t>
            </a:r>
            <a:r>
              <a:rPr lang="fr-FR" sz="2500" dirty="0"/>
              <a:t> to the </a:t>
            </a:r>
            <a:r>
              <a:rPr lang="fr-FR" sz="2500" dirty="0" err="1"/>
              <a:t>strengthening</a:t>
            </a:r>
            <a:r>
              <a:rPr lang="fr-FR" sz="2500" dirty="0"/>
              <a:t> of </a:t>
            </a:r>
            <a:r>
              <a:rPr lang="fr-FR" sz="2500" dirty="0" err="1"/>
              <a:t>sub</a:t>
            </a:r>
            <a:r>
              <a:rPr lang="fr-FR" sz="2500" dirty="0"/>
              <a:t> </a:t>
            </a:r>
            <a:r>
              <a:rPr lang="fr-FR" sz="2500" dirty="0" err="1"/>
              <a:t>regional</a:t>
            </a:r>
            <a:r>
              <a:rPr lang="fr-FR" sz="2500" dirty="0"/>
              <a:t> </a:t>
            </a:r>
            <a:r>
              <a:rPr lang="fr-FR" sz="2500" dirty="0" err="1" smtClean="0"/>
              <a:t>cooperation</a:t>
            </a:r>
            <a:r>
              <a:rPr lang="fr-FR" sz="2500" dirty="0" smtClean="0"/>
              <a:t>.</a:t>
            </a:r>
            <a:endParaRPr lang="en-ZA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67376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626"/>
            <a:ext cx="9713259" cy="668022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Last Mile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30" y="843148"/>
            <a:ext cx="10759044" cy="5795158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3200" dirty="0" smtClean="0"/>
              <a:t>Develop </a:t>
            </a:r>
            <a:r>
              <a:rPr lang="en-US" sz="3200" dirty="0" smtClean="0"/>
              <a:t>a public awareness campaign about the project in each of the vulnerable agro-ecological zones to promote the use of climate information and early warning system</a:t>
            </a:r>
            <a:r>
              <a:rPr lang="en-US" sz="3200" dirty="0" smtClean="0"/>
              <a:t>.</a:t>
            </a:r>
          </a:p>
          <a:p>
            <a:pPr algn="just"/>
            <a:r>
              <a:rPr lang="fr-FR" sz="3200" dirty="0" smtClean="0"/>
              <a:t>It </a:t>
            </a:r>
            <a:r>
              <a:rPr lang="fr-FR" sz="3200" dirty="0" err="1" smtClean="0"/>
              <a:t>will</a:t>
            </a:r>
            <a:r>
              <a:rPr lang="fr-FR" sz="3200" dirty="0" smtClean="0"/>
              <a:t> </a:t>
            </a:r>
            <a:r>
              <a:rPr lang="fr-FR" sz="3200" dirty="0" err="1" smtClean="0"/>
              <a:t>be</a:t>
            </a:r>
            <a:r>
              <a:rPr lang="fr-FR" sz="3200" dirty="0" smtClean="0"/>
              <a:t> </a:t>
            </a:r>
            <a:r>
              <a:rPr lang="fr-FR" sz="3200" dirty="0" err="1" smtClean="0"/>
              <a:t>undertaken</a:t>
            </a:r>
            <a:r>
              <a:rPr lang="fr-FR" sz="3200" dirty="0" smtClean="0"/>
              <a:t> in </a:t>
            </a:r>
            <a:r>
              <a:rPr lang="fr-FR" sz="3200" dirty="0" err="1" smtClean="0"/>
              <a:t>community</a:t>
            </a:r>
            <a:r>
              <a:rPr lang="fr-FR" sz="3200" dirty="0" smtClean="0"/>
              <a:t> radio, </a:t>
            </a:r>
            <a:r>
              <a:rPr lang="fr-FR" sz="3200" dirty="0" err="1" smtClean="0"/>
              <a:t>broadcast</a:t>
            </a:r>
            <a:r>
              <a:rPr lang="fr-FR" sz="3200" dirty="0" smtClean="0"/>
              <a:t> </a:t>
            </a:r>
            <a:r>
              <a:rPr lang="fr-FR" sz="3200" dirty="0" err="1" smtClean="0"/>
              <a:t>twice</a:t>
            </a:r>
            <a:r>
              <a:rPr lang="fr-FR" sz="3200" dirty="0" smtClean="0"/>
              <a:t> </a:t>
            </a:r>
            <a:r>
              <a:rPr lang="fr-FR" sz="3200" dirty="0" err="1" smtClean="0"/>
              <a:t>daily</a:t>
            </a:r>
            <a:r>
              <a:rPr lang="fr-FR" sz="3200" dirty="0" smtClean="0"/>
              <a:t> </a:t>
            </a:r>
            <a:r>
              <a:rPr lang="fr-FR" sz="3200" dirty="0" err="1" smtClean="0"/>
              <a:t>weather</a:t>
            </a:r>
            <a:r>
              <a:rPr lang="fr-FR" sz="3200" dirty="0" smtClean="0"/>
              <a:t> reports and </a:t>
            </a:r>
            <a:r>
              <a:rPr lang="fr-FR" sz="3200" dirty="0" err="1" smtClean="0"/>
              <a:t>possibly</a:t>
            </a:r>
            <a:r>
              <a:rPr lang="fr-FR" sz="3200" dirty="0" smtClean="0"/>
              <a:t> more in case of </a:t>
            </a:r>
            <a:r>
              <a:rPr lang="fr-FR" sz="3200" dirty="0" err="1" smtClean="0"/>
              <a:t>alert</a:t>
            </a:r>
            <a:r>
              <a:rPr lang="fr-FR" sz="3200" dirty="0" smtClean="0"/>
              <a:t> in a </a:t>
            </a:r>
            <a:r>
              <a:rPr lang="fr-FR" sz="3200" dirty="0" err="1" smtClean="0"/>
              <a:t>risk</a:t>
            </a:r>
            <a:r>
              <a:rPr lang="fr-FR" sz="3200" dirty="0" smtClean="0"/>
              <a:t> zone out. </a:t>
            </a:r>
            <a:r>
              <a:rPr lang="fr-FR" sz="3200" dirty="0" err="1" smtClean="0"/>
              <a:t>These</a:t>
            </a:r>
            <a:r>
              <a:rPr lang="fr-FR" sz="3200" dirty="0" smtClean="0"/>
              <a:t> bulletins </a:t>
            </a:r>
            <a:r>
              <a:rPr lang="fr-FR" sz="3200" dirty="0" err="1" smtClean="0"/>
              <a:t>will</a:t>
            </a:r>
            <a:r>
              <a:rPr lang="fr-FR" sz="3200" dirty="0" smtClean="0"/>
              <a:t> </a:t>
            </a:r>
            <a:r>
              <a:rPr lang="fr-FR" sz="3200" dirty="0" err="1" smtClean="0"/>
              <a:t>be</a:t>
            </a:r>
            <a:r>
              <a:rPr lang="fr-FR" sz="3200" dirty="0" smtClean="0"/>
              <a:t> in the national </a:t>
            </a:r>
            <a:r>
              <a:rPr lang="fr-FR" sz="3200" dirty="0" err="1" smtClean="0"/>
              <a:t>languages</a:t>
            </a:r>
            <a:r>
              <a:rPr lang="fr-FR" sz="3200" dirty="0" smtClean="0"/>
              <a:t> of relevant land and </a:t>
            </a:r>
            <a:r>
              <a:rPr lang="fr-FR" sz="3200" dirty="0" err="1" smtClean="0"/>
              <a:t>also</a:t>
            </a:r>
            <a:r>
              <a:rPr lang="fr-FR" sz="3200" dirty="0" smtClean="0"/>
              <a:t> in French.</a:t>
            </a:r>
          </a:p>
          <a:p>
            <a:pPr algn="just"/>
            <a:r>
              <a:rPr lang="en-US" sz="3200" dirty="0" smtClean="0"/>
              <a:t>L</a:t>
            </a:r>
            <a:r>
              <a:rPr lang="fr-FR" sz="3200" dirty="0" err="1" smtClean="0"/>
              <a:t>ocal</a:t>
            </a:r>
            <a:r>
              <a:rPr lang="fr-FR" sz="3200" dirty="0" smtClean="0"/>
              <a:t> </a:t>
            </a:r>
            <a:r>
              <a:rPr lang="fr-FR" sz="3200" dirty="0" err="1" smtClean="0"/>
              <a:t>development</a:t>
            </a:r>
            <a:r>
              <a:rPr lang="fr-FR" sz="3200" dirty="0" smtClean="0"/>
              <a:t> and </a:t>
            </a:r>
            <a:r>
              <a:rPr lang="fr-FR" sz="3200" dirty="0" err="1" smtClean="0"/>
              <a:t>climate</a:t>
            </a:r>
            <a:r>
              <a:rPr lang="fr-FR" sz="3200" dirty="0" smtClean="0"/>
              <a:t> change commissions of village </a:t>
            </a:r>
            <a:r>
              <a:rPr lang="fr-FR" sz="3200" dirty="0" err="1" smtClean="0"/>
              <a:t>councils</a:t>
            </a:r>
            <a:r>
              <a:rPr lang="fr-FR" sz="3200" dirty="0" smtClean="0"/>
              <a:t> (</a:t>
            </a:r>
            <a:r>
              <a:rPr lang="fr-FR" sz="3200" dirty="0" err="1" smtClean="0"/>
              <a:t>they</a:t>
            </a:r>
            <a:r>
              <a:rPr lang="fr-FR" sz="3200" dirty="0" smtClean="0"/>
              <a:t> are </a:t>
            </a:r>
            <a:r>
              <a:rPr lang="fr-FR" sz="3200" dirty="0" err="1" smtClean="0"/>
              <a:t>members</a:t>
            </a:r>
            <a:r>
              <a:rPr lang="fr-FR" sz="3200" dirty="0" smtClean="0"/>
              <a:t> of municipal </a:t>
            </a:r>
            <a:r>
              <a:rPr lang="fr-FR" sz="3200" dirty="0" err="1" smtClean="0"/>
              <a:t>councils</a:t>
            </a:r>
            <a:r>
              <a:rPr lang="fr-FR" sz="3200" dirty="0" smtClean="0"/>
              <a:t>) </a:t>
            </a:r>
            <a:r>
              <a:rPr lang="fr-FR" sz="3200" dirty="0" err="1" smtClean="0"/>
              <a:t>will</a:t>
            </a:r>
            <a:r>
              <a:rPr lang="fr-FR" sz="3200" dirty="0" smtClean="0"/>
              <a:t> </a:t>
            </a:r>
            <a:r>
              <a:rPr lang="fr-FR" sz="3200" dirty="0" err="1" smtClean="0"/>
              <a:t>be</a:t>
            </a:r>
            <a:r>
              <a:rPr lang="fr-FR" sz="3200" dirty="0" smtClean="0"/>
              <a:t> </a:t>
            </a:r>
            <a:r>
              <a:rPr lang="fr-FR" sz="3200" dirty="0" err="1" smtClean="0"/>
              <a:t>involved</a:t>
            </a:r>
            <a:r>
              <a:rPr lang="fr-FR" sz="3200" dirty="0" smtClean="0"/>
              <a:t> in </a:t>
            </a:r>
            <a:r>
              <a:rPr lang="fr-FR" sz="3200" dirty="0" err="1" smtClean="0"/>
              <a:t>climate</a:t>
            </a:r>
            <a:r>
              <a:rPr lang="fr-FR" sz="3200" dirty="0" smtClean="0"/>
              <a:t> information and </a:t>
            </a:r>
            <a:r>
              <a:rPr lang="fr-FR" sz="3200" dirty="0" err="1" smtClean="0"/>
              <a:t>early</a:t>
            </a:r>
            <a:r>
              <a:rPr lang="fr-FR" sz="3200" dirty="0" smtClean="0"/>
              <a:t> warnings </a:t>
            </a:r>
            <a:r>
              <a:rPr lang="fr-FR" sz="3200" dirty="0" err="1" smtClean="0"/>
              <a:t>dissemination</a:t>
            </a:r>
            <a:r>
              <a:rPr lang="fr-FR" sz="3200" dirty="0" smtClean="0"/>
              <a:t>.</a:t>
            </a:r>
          </a:p>
          <a:p>
            <a:pPr algn="just">
              <a:buNone/>
            </a:pPr>
            <a:endParaRPr lang="en-ZA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67376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626"/>
            <a:ext cx="9713259" cy="668022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Last Mile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30" y="843148"/>
            <a:ext cx="10759044" cy="5795158"/>
          </a:xfrm>
        </p:spPr>
        <p:txBody>
          <a:bodyPr>
            <a:noAutofit/>
          </a:bodyPr>
          <a:lstStyle/>
          <a:p>
            <a:pPr algn="just"/>
            <a:r>
              <a:rPr lang="fr-FR" dirty="0" smtClean="0"/>
              <a:t>Radio </a:t>
            </a:r>
            <a:r>
              <a:rPr lang="fr-FR" dirty="0" err="1" smtClean="0"/>
              <a:t>listening</a:t>
            </a:r>
            <a:r>
              <a:rPr lang="fr-FR" dirty="0" smtClean="0"/>
              <a:t> clubs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created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farmers</a:t>
            </a:r>
            <a:r>
              <a:rPr lang="fr-FR" dirty="0" smtClean="0"/>
              <a:t>' </a:t>
            </a:r>
            <a:r>
              <a:rPr lang="fr-FR" dirty="0" err="1" smtClean="0"/>
              <a:t>umbrella</a:t>
            </a:r>
            <a:r>
              <a:rPr lang="fr-FR" dirty="0" smtClean="0"/>
              <a:t> </a:t>
            </a:r>
            <a:r>
              <a:rPr lang="fr-FR" dirty="0" err="1" smtClean="0"/>
              <a:t>organizations</a:t>
            </a:r>
            <a:r>
              <a:rPr lang="fr-FR" dirty="0" smtClean="0"/>
              <a:t> for monitoring, </a:t>
            </a:r>
            <a:r>
              <a:rPr lang="fr-FR" dirty="0" err="1" smtClean="0"/>
              <a:t>evaluation</a:t>
            </a:r>
            <a:r>
              <a:rPr lang="fr-FR" dirty="0" smtClean="0"/>
              <a:t> and </a:t>
            </a:r>
            <a:r>
              <a:rPr lang="fr-FR" dirty="0" err="1" smtClean="0"/>
              <a:t>capitalization</a:t>
            </a:r>
            <a:r>
              <a:rPr lang="fr-FR" dirty="0" smtClean="0"/>
              <a:t> of </a:t>
            </a:r>
            <a:r>
              <a:rPr lang="fr-FR" dirty="0" err="1" smtClean="0"/>
              <a:t>climate</a:t>
            </a:r>
            <a:r>
              <a:rPr lang="fr-FR" dirty="0" smtClean="0"/>
              <a:t> information and </a:t>
            </a:r>
            <a:r>
              <a:rPr lang="fr-FR" dirty="0" err="1" smtClean="0"/>
              <a:t>early</a:t>
            </a:r>
            <a:r>
              <a:rPr lang="fr-FR" dirty="0" smtClean="0"/>
              <a:t> warning 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ensure</a:t>
            </a:r>
            <a:r>
              <a:rPr lang="fr-FR" dirty="0" smtClean="0"/>
              <a:t> </a:t>
            </a:r>
            <a:r>
              <a:rPr lang="fr-FR" dirty="0" err="1" smtClean="0"/>
              <a:t>communities</a:t>
            </a:r>
            <a:r>
              <a:rPr lang="fr-FR" dirty="0" smtClean="0"/>
              <a:t> </a:t>
            </a:r>
            <a:r>
              <a:rPr lang="fr-FR" dirty="0" err="1" smtClean="0"/>
              <a:t>ownership</a:t>
            </a:r>
            <a:r>
              <a:rPr lang="fr-FR" dirty="0" smtClean="0"/>
              <a:t> of the </a:t>
            </a:r>
            <a:r>
              <a:rPr lang="fr-FR" dirty="0" err="1" smtClean="0"/>
              <a:t>project</a:t>
            </a:r>
            <a:r>
              <a:rPr lang="fr-FR" dirty="0" smtClean="0"/>
              <a:t> objectives; </a:t>
            </a:r>
            <a:r>
              <a:rPr lang="fr-FR" dirty="0" err="1" smtClean="0"/>
              <a:t>this</a:t>
            </a:r>
            <a:r>
              <a:rPr lang="fr-FR" dirty="0" smtClean="0"/>
              <a:t> monitoring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evaluate</a:t>
            </a:r>
            <a:r>
              <a:rPr lang="fr-FR" dirty="0" smtClean="0"/>
              <a:t> real-time end </a:t>
            </a:r>
            <a:r>
              <a:rPr lang="fr-FR" dirty="0" err="1" smtClean="0"/>
              <a:t>users</a:t>
            </a:r>
            <a:r>
              <a:rPr lang="fr-FR" dirty="0" smtClean="0"/>
              <a:t> </a:t>
            </a:r>
            <a:r>
              <a:rPr lang="fr-FR" dirty="0" err="1" smtClean="0"/>
              <a:t>responsiveness</a:t>
            </a:r>
            <a:r>
              <a:rPr lang="fr-FR" dirty="0" smtClean="0"/>
              <a:t>.</a:t>
            </a:r>
          </a:p>
          <a:p>
            <a:pPr algn="just"/>
            <a:r>
              <a:rPr lang="fr-FR" dirty="0" err="1" smtClean="0"/>
              <a:t>Partnerships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developed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mobile </a:t>
            </a:r>
            <a:r>
              <a:rPr lang="fr-FR" dirty="0" err="1" smtClean="0"/>
              <a:t>operators</a:t>
            </a:r>
            <a:r>
              <a:rPr lang="fr-FR" dirty="0" smtClean="0"/>
              <a:t> to </a:t>
            </a:r>
            <a:r>
              <a:rPr lang="fr-FR" dirty="0" err="1" smtClean="0"/>
              <a:t>develop</a:t>
            </a:r>
            <a:r>
              <a:rPr lang="fr-FR" dirty="0" smtClean="0"/>
              <a:t> SMS system </a:t>
            </a:r>
            <a:r>
              <a:rPr lang="fr-FR" dirty="0" err="1" smtClean="0"/>
              <a:t>coupled</a:t>
            </a:r>
            <a:r>
              <a:rPr lang="fr-FR" dirty="0" smtClean="0"/>
              <a:t> to the action of local radio stations to </a:t>
            </a:r>
            <a:r>
              <a:rPr lang="fr-FR" dirty="0" err="1" smtClean="0"/>
              <a:t>increase</a:t>
            </a:r>
            <a:r>
              <a:rPr lang="fr-FR" dirty="0" smtClean="0"/>
              <a:t> the </a:t>
            </a:r>
            <a:r>
              <a:rPr lang="fr-FR" dirty="0" err="1" smtClean="0"/>
              <a:t>penetration</a:t>
            </a:r>
            <a:r>
              <a:rPr lang="fr-FR" dirty="0" smtClean="0"/>
              <a:t> of information </a:t>
            </a:r>
            <a:r>
              <a:rPr lang="fr-FR" dirty="0" err="1" smtClean="0"/>
              <a:t>among</a:t>
            </a:r>
            <a:r>
              <a:rPr lang="fr-FR" dirty="0" smtClean="0"/>
              <a:t> end </a:t>
            </a:r>
            <a:r>
              <a:rPr lang="fr-FR" dirty="0" err="1" smtClean="0"/>
              <a:t>users</a:t>
            </a:r>
            <a:r>
              <a:rPr lang="fr-FR" dirty="0" smtClean="0"/>
              <a:t>. </a:t>
            </a:r>
          </a:p>
          <a:p>
            <a:pPr algn="just"/>
            <a:r>
              <a:rPr lang="fr-FR" dirty="0" err="1" smtClean="0"/>
              <a:t>Government</a:t>
            </a:r>
            <a:r>
              <a:rPr lang="fr-FR" dirty="0" smtClean="0"/>
              <a:t> Information Service (GIS)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increase</a:t>
            </a:r>
            <a:r>
              <a:rPr lang="fr-FR" dirty="0" smtClean="0"/>
              <a:t> </a:t>
            </a:r>
            <a:r>
              <a:rPr lang="fr-FR" dirty="0" err="1" smtClean="0"/>
              <a:t>its</a:t>
            </a:r>
            <a:r>
              <a:rPr lang="fr-FR" dirty="0" smtClean="0"/>
              <a:t> mailing </a:t>
            </a:r>
            <a:r>
              <a:rPr lang="fr-FR" dirty="0" err="1" smtClean="0"/>
              <a:t>list</a:t>
            </a:r>
            <a:r>
              <a:rPr lang="fr-FR" dirty="0" smtClean="0"/>
              <a:t> network to </a:t>
            </a:r>
            <a:r>
              <a:rPr lang="fr-FR" dirty="0" err="1" smtClean="0"/>
              <a:t>broadcast</a:t>
            </a:r>
            <a:r>
              <a:rPr lang="fr-FR" dirty="0" smtClean="0"/>
              <a:t> the </a:t>
            </a:r>
            <a:r>
              <a:rPr lang="fr-FR" dirty="0" err="1" smtClean="0"/>
              <a:t>same</a:t>
            </a:r>
            <a:r>
              <a:rPr lang="fr-FR" dirty="0" smtClean="0"/>
              <a:t> information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powerful</a:t>
            </a:r>
            <a:r>
              <a:rPr lang="fr-FR" dirty="0" smtClean="0"/>
              <a:t> new </a:t>
            </a:r>
            <a:r>
              <a:rPr lang="fr-FR" dirty="0" err="1" smtClean="0"/>
              <a:t>tools</a:t>
            </a:r>
            <a:r>
              <a:rPr lang="fr-FR" dirty="0" smtClean="0"/>
              <a:t> </a:t>
            </a:r>
            <a:r>
              <a:rPr lang="fr-FR" dirty="0" err="1" smtClean="0"/>
              <a:t>such</a:t>
            </a:r>
            <a:r>
              <a:rPr lang="fr-FR" dirty="0" smtClean="0"/>
              <a:t> as System 1.2.4.</a:t>
            </a:r>
          </a:p>
          <a:p>
            <a:pPr algn="just"/>
            <a:r>
              <a:rPr lang="fr-FR" dirty="0" smtClean="0"/>
              <a:t>Social networks and online media </a:t>
            </a:r>
            <a:r>
              <a:rPr lang="fr-FR" dirty="0" err="1" smtClean="0"/>
              <a:t>twenties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closely</a:t>
            </a:r>
            <a:r>
              <a:rPr lang="fr-FR" dirty="0" smtClean="0"/>
              <a:t> </a:t>
            </a:r>
            <a:r>
              <a:rPr lang="fr-FR" dirty="0" err="1" smtClean="0"/>
              <a:t>involved</a:t>
            </a:r>
            <a:r>
              <a:rPr lang="fr-FR" dirty="0" smtClean="0"/>
              <a:t> in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exercise</a:t>
            </a:r>
            <a:r>
              <a:rPr lang="fr-FR" dirty="0" smtClean="0"/>
              <a:t> 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expand</a:t>
            </a:r>
            <a:r>
              <a:rPr lang="fr-FR" dirty="0" smtClean="0"/>
              <a:t> and </a:t>
            </a:r>
            <a:r>
              <a:rPr lang="fr-FR" dirty="0" err="1" smtClean="0"/>
              <a:t>diversify</a:t>
            </a:r>
            <a:r>
              <a:rPr lang="fr-FR" dirty="0" smtClean="0"/>
              <a:t> the </a:t>
            </a:r>
            <a:r>
              <a:rPr lang="fr-FR" dirty="0" err="1" smtClean="0"/>
              <a:t>coverage</a:t>
            </a:r>
            <a:r>
              <a:rPr lang="fr-FR" dirty="0" smtClean="0"/>
              <a:t> radius of the national </a:t>
            </a:r>
            <a:r>
              <a:rPr lang="fr-FR" dirty="0" err="1" smtClean="0"/>
              <a:t>territory</a:t>
            </a:r>
            <a:r>
              <a:rPr lang="fr-FR" dirty="0" smtClean="0"/>
              <a:t> in </a:t>
            </a:r>
            <a:r>
              <a:rPr lang="fr-FR" dirty="0" err="1" smtClean="0"/>
              <a:t>climate</a:t>
            </a:r>
            <a:r>
              <a:rPr lang="fr-FR" dirty="0" smtClean="0"/>
              <a:t> information and </a:t>
            </a:r>
            <a:r>
              <a:rPr lang="fr-FR" dirty="0" err="1" smtClean="0"/>
              <a:t>early</a:t>
            </a:r>
            <a:r>
              <a:rPr lang="fr-FR" dirty="0" smtClean="0"/>
              <a:t> warnings.</a:t>
            </a:r>
            <a:endParaRPr lang="en-ZA" dirty="0" smtClean="0"/>
          </a:p>
          <a:p>
            <a:pPr algn="just">
              <a:buNone/>
            </a:pPr>
            <a:endParaRPr lang="en-ZA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67376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610" b="33853"/>
          <a:stretch/>
        </p:blipFill>
        <p:spPr>
          <a:xfrm>
            <a:off x="0" y="0"/>
            <a:ext cx="9144000" cy="250569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571" b="12381"/>
          <a:stretch/>
        </p:blipFill>
        <p:spPr>
          <a:xfrm>
            <a:off x="0" y="2808514"/>
            <a:ext cx="9144000" cy="4049486"/>
          </a:xfrm>
          <a:prstGeom prst="rect">
            <a:avLst/>
          </a:prstGeom>
        </p:spPr>
      </p:pic>
      <p:sp>
        <p:nvSpPr>
          <p:cNvPr id="9" name="Bulle ronde 8"/>
          <p:cNvSpPr/>
          <p:nvPr/>
        </p:nvSpPr>
        <p:spPr>
          <a:xfrm>
            <a:off x="8918368" y="2808514"/>
            <a:ext cx="3146962" cy="3236026"/>
          </a:xfrm>
          <a:prstGeom prst="wedgeEllipseCallout">
            <a:avLst>
              <a:gd name="adj1" fmla="val -216500"/>
              <a:gd name="adj2" fmla="val -11879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9108373" y="3410864"/>
            <a:ext cx="28500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grow sorghum on the land that I try to </a:t>
            </a:r>
            <a:r>
              <a:rPr lang="en-US" dirty="0" smtClean="0"/>
              <a:t>rehabilitate. </a:t>
            </a:r>
            <a:r>
              <a:rPr lang="en-US" dirty="0"/>
              <a:t>We are in </a:t>
            </a:r>
            <a:r>
              <a:rPr lang="en-US" dirty="0" smtClean="0"/>
              <a:t>rainy </a:t>
            </a:r>
            <a:r>
              <a:rPr lang="en-US" dirty="0"/>
              <a:t>season </a:t>
            </a:r>
            <a:r>
              <a:rPr lang="en-US" dirty="0" smtClean="0"/>
              <a:t>middle (July 2015) </a:t>
            </a:r>
            <a:r>
              <a:rPr lang="en-US" dirty="0"/>
              <a:t>my </a:t>
            </a:r>
            <a:r>
              <a:rPr lang="en-US" dirty="0" smtClean="0"/>
              <a:t>sorghum </a:t>
            </a:r>
            <a:r>
              <a:rPr lang="en-US" dirty="0"/>
              <a:t>is not higher than </a:t>
            </a:r>
            <a:r>
              <a:rPr lang="en-US" dirty="0" smtClean="0"/>
              <a:t>coca cola bottle. </a:t>
            </a:r>
            <a:r>
              <a:rPr lang="en-US" dirty="0"/>
              <a:t>Would there be rainy until late November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72737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Introduction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30" y="1436914"/>
            <a:ext cx="11175670" cy="47400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3200" b="1" dirty="0" smtClean="0"/>
              <a:t>What will you cover in this presentation? </a:t>
            </a:r>
          </a:p>
          <a:p>
            <a:pPr lvl="1"/>
            <a:r>
              <a:rPr lang="en-ZA" sz="4000" dirty="0" smtClean="0"/>
              <a:t>Progress and Key </a:t>
            </a:r>
            <a:r>
              <a:rPr lang="en-ZA" sz="4000" dirty="0" smtClean="0"/>
              <a:t>Successes until Addis Ababa workshop</a:t>
            </a:r>
            <a:endParaRPr lang="en-ZA" sz="4000" dirty="0" smtClean="0"/>
          </a:p>
          <a:p>
            <a:pPr lvl="1"/>
            <a:r>
              <a:rPr lang="en-ZA" sz="4000" dirty="0" smtClean="0"/>
              <a:t>Concerns, Challenges, </a:t>
            </a:r>
            <a:r>
              <a:rPr lang="en-ZA" sz="4000" dirty="0" smtClean="0"/>
              <a:t>Opportunities </a:t>
            </a:r>
            <a:r>
              <a:rPr lang="en-ZA" sz="4000" dirty="0" smtClean="0">
                <a:solidFill>
                  <a:srgbClr val="0070C0"/>
                </a:solidFill>
              </a:rPr>
              <a:t>(HNI Service 3-2-1)</a:t>
            </a:r>
          </a:p>
          <a:p>
            <a:pPr lvl="1"/>
            <a:r>
              <a:rPr lang="en-ZA" sz="4000" dirty="0" smtClean="0">
                <a:solidFill>
                  <a:srgbClr val="0070C0"/>
                </a:solidFill>
              </a:rPr>
              <a:t>Last </a:t>
            </a:r>
            <a:r>
              <a:rPr lang="en-ZA" sz="4000" dirty="0" smtClean="0">
                <a:solidFill>
                  <a:srgbClr val="0070C0"/>
                </a:solidFill>
              </a:rPr>
              <a:t>Mile </a:t>
            </a:r>
            <a:r>
              <a:rPr lang="en-ZA" sz="4000" dirty="0" smtClean="0"/>
              <a:t>on acquisition and </a:t>
            </a:r>
            <a:r>
              <a:rPr lang="en-ZA" sz="4000" dirty="0" smtClean="0">
                <a:solidFill>
                  <a:srgbClr val="00B050"/>
                </a:solidFill>
              </a:rPr>
              <a:t>first mile </a:t>
            </a:r>
            <a:r>
              <a:rPr lang="en-ZA" sz="4000" dirty="0" smtClean="0"/>
              <a:t>for climate information and early warning dissemination to end users </a:t>
            </a:r>
            <a:endParaRPr lang="en-ZA" sz="4000" dirty="0" smtClean="0"/>
          </a:p>
        </p:txBody>
      </p:sp>
    </p:spTree>
    <p:extLst>
      <p:ext uri="{BB962C8B-B14F-4D97-AF65-F5344CB8AC3E}">
        <p14:creationId xmlns:p14="http://schemas.microsoft.com/office/powerpoint/2010/main" xmlns="" val="356412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398" r="22554"/>
          <a:stretch/>
        </p:blipFill>
        <p:spPr>
          <a:xfrm>
            <a:off x="5110348" y="1947553"/>
            <a:ext cx="7081652" cy="49104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626"/>
            <a:ext cx="10515600" cy="644278"/>
          </a:xfrm>
        </p:spPr>
        <p:txBody>
          <a:bodyPr>
            <a:normAutofit fontScale="90000"/>
          </a:bodyPr>
          <a:lstStyle/>
          <a:p>
            <a:pPr lvl="0"/>
            <a:r>
              <a:rPr lang="en-ZA" dirty="0" smtClean="0"/>
              <a:t>Progress and Key Successes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875624"/>
            <a:ext cx="10272155" cy="2366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3200" b="1" dirty="0" smtClean="0">
                <a:solidFill>
                  <a:srgbClr val="0070C0"/>
                </a:solidFill>
              </a:rPr>
              <a:t>Meteorological </a:t>
            </a:r>
            <a:r>
              <a:rPr lang="en-ZA" sz="3200" b="1" dirty="0">
                <a:solidFill>
                  <a:srgbClr val="0070C0"/>
                </a:solidFill>
              </a:rPr>
              <a:t>Monitoring Equipment and </a:t>
            </a:r>
            <a:r>
              <a:rPr lang="en-ZA" sz="3200" b="1" dirty="0" smtClean="0">
                <a:solidFill>
                  <a:srgbClr val="0070C0"/>
                </a:solidFill>
              </a:rPr>
              <a:t>Systems</a:t>
            </a:r>
          </a:p>
          <a:p>
            <a:r>
              <a:rPr lang="fr-FR" sz="3200" dirty="0"/>
              <a:t>10 </a:t>
            </a:r>
            <a:r>
              <a:rPr lang="fr-FR" sz="3200" dirty="0" err="1"/>
              <a:t>synoptic</a:t>
            </a:r>
            <a:r>
              <a:rPr lang="fr-FR" sz="3200" dirty="0"/>
              <a:t> </a:t>
            </a:r>
            <a:r>
              <a:rPr lang="fr-FR" sz="3200" dirty="0" err="1"/>
              <a:t>weather</a:t>
            </a:r>
            <a:r>
              <a:rPr lang="fr-FR" sz="3200" dirty="0"/>
              <a:t> stations</a:t>
            </a:r>
          </a:p>
          <a:p>
            <a:r>
              <a:rPr lang="fr-FR" sz="3200" dirty="0"/>
              <a:t>40 </a:t>
            </a:r>
            <a:r>
              <a:rPr lang="fr-FR" sz="3200" dirty="0" err="1" smtClean="0"/>
              <a:t>agroclimatic</a:t>
            </a:r>
            <a:r>
              <a:rPr lang="fr-FR" sz="3200" dirty="0" smtClean="0"/>
              <a:t> </a:t>
            </a:r>
            <a:r>
              <a:rPr lang="fr-FR" sz="3200" dirty="0" err="1"/>
              <a:t>weather</a:t>
            </a:r>
            <a:r>
              <a:rPr lang="fr-FR" sz="3200" dirty="0"/>
              <a:t> stations</a:t>
            </a:r>
          </a:p>
          <a:p>
            <a:r>
              <a:rPr lang="fr-FR" sz="3200" dirty="0"/>
              <a:t>100 </a:t>
            </a:r>
            <a:r>
              <a:rPr lang="fr-FR" sz="3200" dirty="0" err="1"/>
              <a:t>rain</a:t>
            </a:r>
            <a:r>
              <a:rPr lang="fr-FR" sz="3200" dirty="0"/>
              <a:t> </a:t>
            </a:r>
            <a:r>
              <a:rPr lang="fr-FR" sz="3200" dirty="0" smtClean="0"/>
              <a:t>gauges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460664" y="4033444"/>
            <a:ext cx="3523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ADCON </a:t>
            </a:r>
            <a:r>
              <a:rPr lang="fr-FR" b="1" dirty="0" err="1" smtClean="0"/>
              <a:t>Telemetry</a:t>
            </a:r>
            <a:endParaRPr lang="fr-FR" b="1" dirty="0" smtClean="0"/>
          </a:p>
          <a:p>
            <a:pPr algn="ctr"/>
            <a:r>
              <a:rPr lang="fr-FR" dirty="0" err="1"/>
              <a:t>Automatic</a:t>
            </a:r>
            <a:r>
              <a:rPr lang="fr-FR" dirty="0"/>
              <a:t> </a:t>
            </a:r>
            <a:r>
              <a:rPr lang="fr-FR" dirty="0" smtClean="0"/>
              <a:t>stations </a:t>
            </a:r>
            <a:r>
              <a:rPr lang="fr-FR" dirty="0" err="1"/>
              <a:t>equiped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 </a:t>
            </a:r>
          </a:p>
          <a:p>
            <a:pPr algn="ctr"/>
            <a:r>
              <a:rPr lang="fr-FR" dirty="0" err="1" smtClean="0"/>
              <a:t>teletransmission</a:t>
            </a:r>
            <a:r>
              <a:rPr lang="fr-FR" dirty="0" smtClean="0"/>
              <a:t> </a:t>
            </a:r>
            <a:r>
              <a:rPr lang="fr-FR" dirty="0"/>
              <a:t>system</a:t>
            </a:r>
          </a:p>
          <a:p>
            <a:endParaRPr lang="fr-FR" b="1" dirty="0"/>
          </a:p>
        </p:txBody>
      </p:sp>
      <p:sp>
        <p:nvSpPr>
          <p:cNvPr id="5" name="Accolade fermante 4"/>
          <p:cNvSpPr/>
          <p:nvPr/>
        </p:nvSpPr>
        <p:spPr>
          <a:xfrm rot="5400000">
            <a:off x="2618510" y="783772"/>
            <a:ext cx="855023" cy="549827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2464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251"/>
            <a:ext cx="10515600" cy="917410"/>
          </a:xfrm>
        </p:spPr>
        <p:txBody>
          <a:bodyPr/>
          <a:lstStyle/>
          <a:p>
            <a:pPr lvl="0"/>
            <a:r>
              <a:rPr lang="en-ZA" dirty="0" smtClean="0"/>
              <a:t>Progress and Key Successes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1742499"/>
            <a:ext cx="10272155" cy="49551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3200" b="1" dirty="0" smtClean="0">
                <a:solidFill>
                  <a:srgbClr val="0070C0"/>
                </a:solidFill>
              </a:rPr>
              <a:t>Hydrology Monitoring </a:t>
            </a:r>
            <a:r>
              <a:rPr lang="en-ZA" sz="3200" b="1" dirty="0">
                <a:solidFill>
                  <a:srgbClr val="0070C0"/>
                </a:solidFill>
              </a:rPr>
              <a:t>Equipment and </a:t>
            </a:r>
            <a:r>
              <a:rPr lang="en-ZA" sz="3200" b="1" dirty="0" smtClean="0">
                <a:solidFill>
                  <a:srgbClr val="0070C0"/>
                </a:solidFill>
              </a:rPr>
              <a:t>Systems</a:t>
            </a:r>
          </a:p>
          <a:p>
            <a:r>
              <a:rPr lang="fr-FR" sz="3200" dirty="0" smtClean="0"/>
              <a:t>16 </a:t>
            </a:r>
            <a:r>
              <a:rPr lang="fr-FR" sz="3200" dirty="0"/>
              <a:t>acquisition and transmission </a:t>
            </a:r>
            <a:r>
              <a:rPr lang="fr-FR" sz="3200" dirty="0" err="1" smtClean="0"/>
              <a:t>HydroSystem</a:t>
            </a:r>
            <a:r>
              <a:rPr lang="fr-FR" sz="3200" dirty="0" smtClean="0"/>
              <a:t> </a:t>
            </a:r>
            <a:r>
              <a:rPr lang="fr-FR" sz="3200" dirty="0" err="1"/>
              <a:t>units</a:t>
            </a:r>
            <a:endParaRPr lang="fr-FR" sz="3200" dirty="0"/>
          </a:p>
          <a:p>
            <a:r>
              <a:rPr lang="fr-FR" sz="3200" dirty="0"/>
              <a:t>3 ADCP </a:t>
            </a:r>
            <a:r>
              <a:rPr lang="fr-FR" sz="3200" dirty="0" err="1" smtClean="0"/>
              <a:t>flowmeters</a:t>
            </a:r>
            <a:endParaRPr lang="fr-FR" sz="3200" dirty="0"/>
          </a:p>
          <a:p>
            <a:r>
              <a:rPr lang="fr-FR" sz="3200" dirty="0"/>
              <a:t>1 software </a:t>
            </a:r>
            <a:r>
              <a:rPr lang="fr-FR" sz="3200" dirty="0" err="1"/>
              <a:t>Hydras</a:t>
            </a:r>
            <a:r>
              <a:rPr lang="fr-FR" sz="3200" dirty="0"/>
              <a:t> 3 Basic and communications </a:t>
            </a:r>
            <a:r>
              <a:rPr lang="fr-FR" sz="3200" dirty="0" err="1"/>
              <a:t>license</a:t>
            </a:r>
            <a:endParaRPr lang="fr-FR" sz="3200" dirty="0"/>
          </a:p>
          <a:p>
            <a:r>
              <a:rPr lang="fr-FR" sz="3200" dirty="0"/>
              <a:t>1 software </a:t>
            </a:r>
            <a:r>
              <a:rPr lang="fr-FR" sz="3200" dirty="0" err="1"/>
              <a:t>Hydras</a:t>
            </a:r>
            <a:r>
              <a:rPr lang="fr-FR" sz="3200" dirty="0"/>
              <a:t> 3 RX </a:t>
            </a:r>
            <a:r>
              <a:rPr lang="fr-FR" sz="3200" dirty="0" err="1"/>
              <a:t>receiver</a:t>
            </a:r>
            <a:r>
              <a:rPr lang="fr-FR" sz="3200" dirty="0"/>
              <a:t> for data collection via sms</a:t>
            </a:r>
          </a:p>
          <a:p>
            <a:r>
              <a:rPr lang="fr-FR" sz="3200" dirty="0"/>
              <a:t>100 </a:t>
            </a:r>
            <a:r>
              <a:rPr lang="fr-FR" sz="3200" dirty="0" smtClean="0"/>
              <a:t>mires </a:t>
            </a:r>
            <a:r>
              <a:rPr lang="fr-FR" sz="3200" dirty="0"/>
              <a:t>MIST</a:t>
            </a:r>
          </a:p>
          <a:p>
            <a:r>
              <a:rPr lang="fr-FR" sz="3200" dirty="0"/>
              <a:t>2 Mike Hydro </a:t>
            </a:r>
            <a:r>
              <a:rPr lang="fr-FR" sz="3200" dirty="0" err="1"/>
              <a:t>licenses</a:t>
            </a:r>
            <a:endParaRPr lang="fr-FR" sz="3200" dirty="0"/>
          </a:p>
          <a:p>
            <a:r>
              <a:rPr lang="fr-FR" sz="3200" dirty="0"/>
              <a:t>1 data server</a:t>
            </a:r>
          </a:p>
          <a:p>
            <a:pPr marL="0" indent="0">
              <a:buNone/>
            </a:pPr>
            <a:endParaRPr lang="en-ZA" sz="3200" b="1" dirty="0"/>
          </a:p>
        </p:txBody>
      </p:sp>
      <p:sp>
        <p:nvSpPr>
          <p:cNvPr id="5" name="Accolade fermante 4"/>
          <p:cNvSpPr/>
          <p:nvPr/>
        </p:nvSpPr>
        <p:spPr>
          <a:xfrm>
            <a:off x="9832769" y="2552595"/>
            <a:ext cx="724395" cy="362257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0392889" y="4040716"/>
            <a:ext cx="122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WAGTECH PROJECTS</a:t>
            </a:r>
            <a:endParaRPr lang="fr-F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124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565" y="0"/>
            <a:ext cx="9702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397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440" y="0"/>
            <a:ext cx="9702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428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250"/>
            <a:ext cx="10515600" cy="869909"/>
          </a:xfrm>
        </p:spPr>
        <p:txBody>
          <a:bodyPr/>
          <a:lstStyle/>
          <a:p>
            <a:pPr lvl="0"/>
            <a:r>
              <a:rPr lang="en-ZA" dirty="0" smtClean="0"/>
              <a:t>Progress and Key Successes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1196249"/>
            <a:ext cx="9250877" cy="546580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ZA" sz="3200" dirty="0" smtClean="0">
                <a:solidFill>
                  <a:srgbClr val="0070C0"/>
                </a:solidFill>
              </a:rPr>
              <a:t>Early </a:t>
            </a:r>
            <a:r>
              <a:rPr lang="en-ZA" sz="3200" dirty="0">
                <a:solidFill>
                  <a:srgbClr val="0070C0"/>
                </a:solidFill>
              </a:rPr>
              <a:t>Warning Systems</a:t>
            </a:r>
          </a:p>
          <a:p>
            <a:pPr marL="0" indent="0">
              <a:buNone/>
            </a:pPr>
            <a:r>
              <a:rPr lang="fr-FR" sz="3200" dirty="0"/>
              <a:t>Identification of </a:t>
            </a:r>
            <a:r>
              <a:rPr lang="fr-FR" sz="3200" dirty="0" err="1"/>
              <a:t>early</a:t>
            </a:r>
            <a:r>
              <a:rPr lang="fr-FR" sz="3200" dirty="0"/>
              <a:t> warning </a:t>
            </a:r>
            <a:r>
              <a:rPr lang="fr-FR" sz="3200" dirty="0" err="1"/>
              <a:t>systems</a:t>
            </a:r>
            <a:r>
              <a:rPr lang="fr-FR" sz="3200" dirty="0"/>
              <a:t> in place in Burkina Faso</a:t>
            </a:r>
          </a:p>
          <a:p>
            <a:r>
              <a:rPr lang="fr-FR" sz="3200" dirty="0"/>
              <a:t>SOS Sahel International</a:t>
            </a:r>
          </a:p>
          <a:p>
            <a:r>
              <a:rPr lang="fr-FR" sz="3200" dirty="0"/>
              <a:t>Self Help </a:t>
            </a:r>
            <a:r>
              <a:rPr lang="fr-FR" sz="3200" dirty="0" err="1"/>
              <a:t>Africa</a:t>
            </a:r>
            <a:r>
              <a:rPr lang="fr-FR" sz="3200" dirty="0"/>
              <a:t> : </a:t>
            </a:r>
            <a:r>
              <a:rPr lang="fr-FR" sz="3200" dirty="0" err="1"/>
              <a:t>Human</a:t>
            </a:r>
            <a:r>
              <a:rPr lang="fr-FR" sz="3200" dirty="0"/>
              <a:t> Network International 3-2-1</a:t>
            </a:r>
          </a:p>
          <a:p>
            <a:r>
              <a:rPr lang="fr-FR" sz="3200" dirty="0"/>
              <a:t>MARP network</a:t>
            </a:r>
          </a:p>
          <a:p>
            <a:r>
              <a:rPr lang="fr-FR" sz="3200" dirty="0"/>
              <a:t>IUCN</a:t>
            </a:r>
          </a:p>
          <a:p>
            <a:r>
              <a:rPr lang="fr-FR" sz="3200" dirty="0"/>
              <a:t>Agriculture : DGPV </a:t>
            </a:r>
            <a:r>
              <a:rPr lang="fr-FR" sz="3200" dirty="0" smtClean="0"/>
              <a:t>(Agricultural </a:t>
            </a:r>
            <a:r>
              <a:rPr lang="fr-FR" sz="3200" dirty="0"/>
              <a:t>Content </a:t>
            </a:r>
            <a:r>
              <a:rPr lang="fr-FR" sz="3200" dirty="0" err="1" smtClean="0"/>
              <a:t>Committee</a:t>
            </a:r>
            <a:r>
              <a:rPr lang="fr-FR" sz="3200" dirty="0" smtClean="0"/>
              <a:t>)</a:t>
            </a:r>
            <a:endParaRPr lang="fr-FR" sz="3200" dirty="0"/>
          </a:p>
          <a:p>
            <a:r>
              <a:rPr lang="fr-FR" sz="3200" dirty="0" err="1" smtClean="0"/>
              <a:t>Livestock</a:t>
            </a:r>
            <a:r>
              <a:rPr lang="fr-FR" sz="3200" dirty="0" smtClean="0"/>
              <a:t>: Sahel </a:t>
            </a:r>
            <a:r>
              <a:rPr lang="fr-FR" sz="3200" dirty="0" err="1" smtClean="0"/>
              <a:t>Regional</a:t>
            </a:r>
            <a:r>
              <a:rPr lang="fr-FR" sz="3200" dirty="0" smtClean="0"/>
              <a:t> </a:t>
            </a:r>
            <a:r>
              <a:rPr lang="fr-FR" sz="3200" dirty="0"/>
              <a:t>Project Support </a:t>
            </a:r>
            <a:r>
              <a:rPr lang="fr-FR" sz="3200" dirty="0" err="1" smtClean="0"/>
              <a:t>pastoralism</a:t>
            </a:r>
            <a:endParaRPr lang="fr-FR" sz="3200" dirty="0"/>
          </a:p>
          <a:p>
            <a:r>
              <a:rPr lang="fr-FR" sz="3200" dirty="0" err="1"/>
              <a:t>Health</a:t>
            </a:r>
            <a:r>
              <a:rPr lang="fr-FR" sz="3200" dirty="0"/>
              <a:t>: </a:t>
            </a:r>
            <a:r>
              <a:rPr lang="fr-FR" sz="3200" dirty="0" smtClean="0"/>
              <a:t>Nouna </a:t>
            </a:r>
            <a:r>
              <a:rPr lang="fr-FR" sz="3200" dirty="0" err="1" smtClean="0"/>
              <a:t>Health</a:t>
            </a:r>
            <a:r>
              <a:rPr lang="fr-FR" sz="3200" dirty="0" smtClean="0"/>
              <a:t> </a:t>
            </a:r>
            <a:r>
              <a:rPr lang="fr-FR" sz="3200" dirty="0" err="1"/>
              <a:t>Research</a:t>
            </a:r>
            <a:r>
              <a:rPr lang="fr-FR" sz="3200" dirty="0"/>
              <a:t> </a:t>
            </a:r>
            <a:r>
              <a:rPr lang="fr-FR" sz="3200" dirty="0" smtClean="0"/>
              <a:t>Centre</a:t>
            </a:r>
          </a:p>
          <a:p>
            <a:r>
              <a:rPr lang="fr-FR" sz="3200" dirty="0" smtClean="0"/>
              <a:t>Building </a:t>
            </a:r>
            <a:r>
              <a:rPr lang="fr-FR" sz="3200" dirty="0" err="1" smtClean="0"/>
              <a:t>Resilience</a:t>
            </a:r>
            <a:r>
              <a:rPr lang="fr-FR" sz="3200" dirty="0" smtClean="0"/>
              <a:t> and Adaptation to </a:t>
            </a:r>
            <a:r>
              <a:rPr lang="fr-FR" sz="3200" dirty="0" err="1" smtClean="0"/>
              <a:t>Climate</a:t>
            </a:r>
            <a:r>
              <a:rPr lang="fr-FR" sz="3200" dirty="0" smtClean="0"/>
              <a:t> </a:t>
            </a:r>
            <a:r>
              <a:rPr lang="fr-FR" sz="3200" dirty="0" err="1" smtClean="0"/>
              <a:t>Extremes</a:t>
            </a:r>
            <a:r>
              <a:rPr lang="fr-FR" sz="3200" dirty="0" smtClean="0"/>
              <a:t> and </a:t>
            </a:r>
            <a:r>
              <a:rPr lang="fr-FR" sz="3200" dirty="0" err="1" smtClean="0"/>
              <a:t>Disaster</a:t>
            </a:r>
            <a:endParaRPr lang="fr-FR" sz="3200" dirty="0" smtClean="0"/>
          </a:p>
          <a:p>
            <a:r>
              <a:rPr lang="fr-FR" sz="3200" dirty="0" err="1" smtClean="0"/>
              <a:t>Ecosystem</a:t>
            </a:r>
            <a:r>
              <a:rPr lang="fr-FR" sz="3200" dirty="0" smtClean="0"/>
              <a:t> </a:t>
            </a:r>
            <a:r>
              <a:rPr lang="fr-FR" sz="3200" dirty="0" err="1" smtClean="0"/>
              <a:t>Based</a:t>
            </a:r>
            <a:r>
              <a:rPr lang="fr-FR" sz="3200" dirty="0" smtClean="0"/>
              <a:t> Adaptation</a:t>
            </a:r>
            <a:endParaRPr lang="fr-FR" sz="3200" dirty="0"/>
          </a:p>
          <a:p>
            <a:pPr marL="0" indent="0">
              <a:buNone/>
            </a:pPr>
            <a:endParaRPr lang="en-ZA" sz="3200" b="1" dirty="0"/>
          </a:p>
        </p:txBody>
      </p:sp>
    </p:spTree>
    <p:extLst>
      <p:ext uri="{BB962C8B-B14F-4D97-AF65-F5344CB8AC3E}">
        <p14:creationId xmlns:p14="http://schemas.microsoft.com/office/powerpoint/2010/main" xmlns="" val="226397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876"/>
            <a:ext cx="10515600" cy="691771"/>
          </a:xfrm>
        </p:spPr>
        <p:txBody>
          <a:bodyPr>
            <a:normAutofit fontScale="90000"/>
          </a:bodyPr>
          <a:lstStyle/>
          <a:p>
            <a:pPr lvl="0"/>
            <a:r>
              <a:rPr lang="en-ZA" dirty="0" smtClean="0"/>
              <a:t>Progress and Key Successes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04" y="792491"/>
            <a:ext cx="4085111" cy="514519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ZA" sz="3200" dirty="0">
                <a:solidFill>
                  <a:srgbClr val="0070C0"/>
                </a:solidFill>
              </a:rPr>
              <a:t>Communications</a:t>
            </a:r>
            <a:endParaRPr lang="en-ZA" sz="32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sz="3200" dirty="0" smtClean="0"/>
              <a:t>Radios</a:t>
            </a:r>
            <a:r>
              <a:rPr lang="fr-FR" sz="3200" dirty="0"/>
              <a:t>:</a:t>
            </a:r>
          </a:p>
          <a:p>
            <a:pPr marL="0" indent="0">
              <a:buNone/>
            </a:pPr>
            <a:r>
              <a:rPr lang="fr-FR" sz="3200" dirty="0" smtClean="0"/>
              <a:t> </a:t>
            </a:r>
            <a:r>
              <a:rPr lang="fr-FR" sz="3200" dirty="0">
                <a:solidFill>
                  <a:srgbClr val="00B050"/>
                </a:solidFill>
              </a:rPr>
              <a:t>50 </a:t>
            </a:r>
            <a:r>
              <a:rPr lang="fr-FR" sz="3200" dirty="0" err="1">
                <a:solidFill>
                  <a:srgbClr val="00B050"/>
                </a:solidFill>
              </a:rPr>
              <a:t>community</a:t>
            </a:r>
            <a:r>
              <a:rPr lang="fr-FR" sz="3200" dirty="0">
                <a:solidFill>
                  <a:srgbClr val="00B050"/>
                </a:solidFill>
              </a:rPr>
              <a:t> radio stations ;</a:t>
            </a:r>
          </a:p>
          <a:p>
            <a:pPr marL="0" indent="0">
              <a:buNone/>
            </a:pPr>
            <a:r>
              <a:rPr lang="fr-FR" sz="3200" dirty="0" smtClean="0">
                <a:solidFill>
                  <a:srgbClr val="00B050"/>
                </a:solidFill>
              </a:rPr>
              <a:t>20 </a:t>
            </a:r>
            <a:r>
              <a:rPr lang="fr-FR" sz="3200" dirty="0">
                <a:solidFill>
                  <a:srgbClr val="00B050"/>
                </a:solidFill>
              </a:rPr>
              <a:t>municipal radio stations;</a:t>
            </a:r>
          </a:p>
          <a:p>
            <a:pPr marL="0" indent="0">
              <a:buNone/>
            </a:pPr>
            <a:r>
              <a:rPr lang="fr-FR" sz="3200" dirty="0" smtClean="0">
                <a:solidFill>
                  <a:srgbClr val="00B050"/>
                </a:solidFill>
              </a:rPr>
              <a:t> </a:t>
            </a:r>
            <a:r>
              <a:rPr lang="fr-FR" sz="3200" dirty="0">
                <a:solidFill>
                  <a:srgbClr val="00B050"/>
                </a:solidFill>
              </a:rPr>
              <a:t>04 </a:t>
            </a:r>
            <a:r>
              <a:rPr lang="fr-FR" sz="3200" dirty="0" err="1">
                <a:solidFill>
                  <a:srgbClr val="00B050"/>
                </a:solidFill>
              </a:rPr>
              <a:t>institutional</a:t>
            </a:r>
            <a:r>
              <a:rPr lang="fr-FR" sz="3200" dirty="0">
                <a:solidFill>
                  <a:srgbClr val="00B050"/>
                </a:solidFill>
              </a:rPr>
              <a:t> radios;</a:t>
            </a:r>
          </a:p>
          <a:p>
            <a:pPr marL="0" indent="0">
              <a:buNone/>
            </a:pPr>
            <a:r>
              <a:rPr lang="fr-FR" sz="3200" dirty="0" smtClean="0">
                <a:solidFill>
                  <a:srgbClr val="00B050"/>
                </a:solidFill>
              </a:rPr>
              <a:t>07 </a:t>
            </a:r>
            <a:r>
              <a:rPr lang="fr-FR" sz="3200" dirty="0">
                <a:solidFill>
                  <a:srgbClr val="00B050"/>
                </a:solidFill>
              </a:rPr>
              <a:t>public </a:t>
            </a:r>
            <a:r>
              <a:rPr lang="fr-FR" sz="3200" dirty="0" err="1">
                <a:solidFill>
                  <a:srgbClr val="00B050"/>
                </a:solidFill>
              </a:rPr>
              <a:t>sector</a:t>
            </a:r>
            <a:r>
              <a:rPr lang="fr-FR" sz="3200" dirty="0">
                <a:solidFill>
                  <a:srgbClr val="00B050"/>
                </a:solidFill>
              </a:rPr>
              <a:t> radios ;</a:t>
            </a:r>
          </a:p>
          <a:p>
            <a:pPr marL="0" indent="0">
              <a:buNone/>
            </a:pPr>
            <a:r>
              <a:rPr lang="fr-FR" sz="3200" dirty="0" smtClean="0">
                <a:solidFill>
                  <a:srgbClr val="00B050"/>
                </a:solidFill>
              </a:rPr>
              <a:t>40 </a:t>
            </a:r>
            <a:r>
              <a:rPr lang="fr-FR" sz="3200" dirty="0" err="1">
                <a:solidFill>
                  <a:srgbClr val="00B050"/>
                </a:solidFill>
              </a:rPr>
              <a:t>religious</a:t>
            </a:r>
            <a:r>
              <a:rPr lang="fr-FR" sz="3200" dirty="0">
                <a:solidFill>
                  <a:srgbClr val="00B050"/>
                </a:solidFill>
              </a:rPr>
              <a:t> stations ;</a:t>
            </a:r>
          </a:p>
          <a:p>
            <a:pPr marL="0" indent="0">
              <a:buNone/>
            </a:pPr>
            <a:r>
              <a:rPr lang="fr-FR" sz="3200" dirty="0" smtClean="0"/>
              <a:t>40 </a:t>
            </a:r>
            <a:r>
              <a:rPr lang="fr-FR" sz="3200" dirty="0"/>
              <a:t>commercial radio stations and 3 international </a:t>
            </a:r>
            <a:r>
              <a:rPr lang="fr-FR" sz="3200" dirty="0" smtClean="0"/>
              <a:t>radio.</a:t>
            </a:r>
            <a:endParaRPr lang="fr-FR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78234" y="1693017"/>
            <a:ext cx="38503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3200" dirty="0" err="1" smtClean="0"/>
              <a:t>Televisions</a:t>
            </a:r>
            <a:r>
              <a:rPr lang="fr-FR" sz="3200" dirty="0" smtClean="0"/>
              <a:t>:</a:t>
            </a:r>
          </a:p>
          <a:p>
            <a:pPr marL="0" indent="0">
              <a:buFont typeface="Arial"/>
              <a:buNone/>
            </a:pPr>
            <a:r>
              <a:rPr lang="fr-FR" sz="3200" dirty="0" smtClean="0">
                <a:solidFill>
                  <a:srgbClr val="00B050"/>
                </a:solidFill>
              </a:rPr>
              <a:t>06 </a:t>
            </a:r>
            <a:r>
              <a:rPr lang="fr-FR" sz="3200" dirty="0" err="1" smtClean="0">
                <a:solidFill>
                  <a:srgbClr val="00B050"/>
                </a:solidFill>
              </a:rPr>
              <a:t>religious</a:t>
            </a:r>
            <a:r>
              <a:rPr lang="fr-FR" sz="3200" dirty="0" smtClean="0">
                <a:solidFill>
                  <a:srgbClr val="00B050"/>
                </a:solidFill>
              </a:rPr>
              <a:t> </a:t>
            </a:r>
            <a:r>
              <a:rPr lang="fr-FR" sz="3200" dirty="0" err="1" smtClean="0">
                <a:solidFill>
                  <a:srgbClr val="00B050"/>
                </a:solidFill>
              </a:rPr>
              <a:t>television</a:t>
            </a:r>
            <a:r>
              <a:rPr lang="fr-FR" sz="3200" dirty="0" smtClean="0">
                <a:solidFill>
                  <a:srgbClr val="00B050"/>
                </a:solidFill>
              </a:rPr>
              <a:t> ;</a:t>
            </a:r>
          </a:p>
          <a:p>
            <a:pPr marL="0" indent="0">
              <a:buFont typeface="Arial"/>
              <a:buNone/>
            </a:pPr>
            <a:r>
              <a:rPr lang="fr-FR" sz="3200" dirty="0" smtClean="0">
                <a:solidFill>
                  <a:srgbClr val="00B050"/>
                </a:solidFill>
              </a:rPr>
              <a:t>01 </a:t>
            </a:r>
            <a:r>
              <a:rPr lang="fr-FR" sz="3200" dirty="0" err="1" smtClean="0">
                <a:solidFill>
                  <a:srgbClr val="00B050"/>
                </a:solidFill>
              </a:rPr>
              <a:t>community</a:t>
            </a:r>
            <a:r>
              <a:rPr lang="fr-FR" sz="3200" dirty="0" smtClean="0">
                <a:solidFill>
                  <a:srgbClr val="00B050"/>
                </a:solidFill>
              </a:rPr>
              <a:t> </a:t>
            </a:r>
            <a:r>
              <a:rPr lang="fr-FR" sz="3200" dirty="0" err="1" smtClean="0">
                <a:solidFill>
                  <a:srgbClr val="00B050"/>
                </a:solidFill>
              </a:rPr>
              <a:t>television</a:t>
            </a:r>
            <a:r>
              <a:rPr lang="fr-FR" sz="3200" dirty="0" smtClean="0">
                <a:solidFill>
                  <a:srgbClr val="00B050"/>
                </a:solidFill>
              </a:rPr>
              <a:t> ;</a:t>
            </a:r>
          </a:p>
          <a:p>
            <a:pPr marL="0" indent="0">
              <a:buFont typeface="Arial"/>
              <a:buNone/>
            </a:pPr>
            <a:r>
              <a:rPr lang="fr-FR" sz="3200" dirty="0" smtClean="0">
                <a:solidFill>
                  <a:srgbClr val="00B050"/>
                </a:solidFill>
              </a:rPr>
              <a:t>03 public </a:t>
            </a:r>
            <a:r>
              <a:rPr lang="fr-FR" sz="3200" dirty="0" err="1" smtClean="0">
                <a:solidFill>
                  <a:srgbClr val="00B050"/>
                </a:solidFill>
              </a:rPr>
              <a:t>sector</a:t>
            </a:r>
            <a:r>
              <a:rPr lang="fr-FR" sz="3200" dirty="0" smtClean="0">
                <a:solidFill>
                  <a:srgbClr val="00B050"/>
                </a:solidFill>
              </a:rPr>
              <a:t> </a:t>
            </a:r>
            <a:r>
              <a:rPr lang="fr-FR" sz="3200" dirty="0" err="1" smtClean="0">
                <a:solidFill>
                  <a:srgbClr val="00B050"/>
                </a:solidFill>
              </a:rPr>
              <a:t>television</a:t>
            </a:r>
            <a:r>
              <a:rPr lang="fr-FR" sz="3200" dirty="0" smtClean="0">
                <a:solidFill>
                  <a:srgbClr val="00B050"/>
                </a:solidFill>
              </a:rPr>
              <a:t> ;</a:t>
            </a:r>
          </a:p>
          <a:p>
            <a:pPr marL="0" indent="0">
              <a:buFont typeface="Arial"/>
              <a:buNone/>
            </a:pPr>
            <a:r>
              <a:rPr lang="fr-FR" sz="3200" dirty="0" smtClean="0"/>
              <a:t>13 commercial </a:t>
            </a:r>
            <a:r>
              <a:rPr lang="fr-FR" sz="3200" dirty="0" err="1" smtClean="0"/>
              <a:t>television</a:t>
            </a:r>
            <a:r>
              <a:rPr lang="fr-FR" sz="3200" dirty="0" smtClean="0"/>
              <a:t> ;</a:t>
            </a:r>
          </a:p>
          <a:p>
            <a:pPr marL="0" indent="0">
              <a:buFont typeface="Arial"/>
              <a:buNone/>
            </a:pPr>
            <a:r>
              <a:rPr lang="fr-FR" sz="3200" dirty="0" smtClean="0"/>
              <a:t>01 international TV.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28616" y="2225417"/>
            <a:ext cx="3310432" cy="3617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3200" dirty="0" err="1" smtClean="0"/>
              <a:t>Print</a:t>
            </a:r>
            <a:r>
              <a:rPr lang="fr-FR" sz="3200" dirty="0" smtClean="0"/>
              <a:t> media:</a:t>
            </a:r>
          </a:p>
          <a:p>
            <a:pPr marL="0" indent="0">
              <a:buFont typeface="Arial"/>
              <a:buNone/>
            </a:pPr>
            <a:r>
              <a:rPr lang="fr-FR" sz="3200" dirty="0" smtClean="0"/>
              <a:t>11 </a:t>
            </a:r>
            <a:r>
              <a:rPr lang="fr-FR" sz="3200" dirty="0" err="1" smtClean="0"/>
              <a:t>daily</a:t>
            </a:r>
            <a:endParaRPr lang="fr-FR" sz="3200" dirty="0" smtClean="0"/>
          </a:p>
          <a:p>
            <a:pPr marL="0" indent="0">
              <a:buFont typeface="Arial"/>
              <a:buNone/>
            </a:pPr>
            <a:r>
              <a:rPr lang="fr-FR" sz="3200" dirty="0" smtClean="0"/>
              <a:t>24 </a:t>
            </a:r>
            <a:r>
              <a:rPr lang="fr-FR" sz="3200" dirty="0" err="1" smtClean="0"/>
              <a:t>weekly</a:t>
            </a:r>
            <a:r>
              <a:rPr lang="fr-FR" sz="3200" dirty="0" smtClean="0"/>
              <a:t> ;</a:t>
            </a:r>
          </a:p>
          <a:p>
            <a:pPr marL="0" indent="0">
              <a:buFont typeface="Arial"/>
              <a:buNone/>
            </a:pPr>
            <a:r>
              <a:rPr lang="fr-FR" sz="3200" dirty="0" smtClean="0"/>
              <a:t>25 </a:t>
            </a:r>
            <a:r>
              <a:rPr lang="fr-FR" sz="3200" dirty="0" err="1" smtClean="0"/>
              <a:t>monthly</a:t>
            </a:r>
            <a:r>
              <a:rPr lang="fr-FR" sz="3200" dirty="0" smtClean="0"/>
              <a:t> ;</a:t>
            </a:r>
          </a:p>
          <a:p>
            <a:pPr marL="0" indent="0">
              <a:buFont typeface="Arial"/>
              <a:buNone/>
            </a:pPr>
            <a:r>
              <a:rPr lang="fr-FR" sz="3200" dirty="0" smtClean="0"/>
              <a:t>02 </a:t>
            </a:r>
            <a:r>
              <a:rPr lang="fr-FR" sz="3200" dirty="0" err="1" smtClean="0"/>
              <a:t>bimonthly</a:t>
            </a:r>
            <a:r>
              <a:rPr lang="fr-FR" sz="3200" dirty="0" smtClean="0"/>
              <a:t>.</a:t>
            </a:r>
          </a:p>
          <a:p>
            <a:pPr marL="0" indent="0">
              <a:buFont typeface="Arial"/>
              <a:buNone/>
            </a:pPr>
            <a:r>
              <a:rPr lang="fr-FR" sz="3200" dirty="0" smtClean="0"/>
              <a:t>Online media: 18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xmlns="" val="226397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125"/>
            <a:ext cx="10515600" cy="905535"/>
          </a:xfrm>
        </p:spPr>
        <p:txBody>
          <a:bodyPr/>
          <a:lstStyle/>
          <a:p>
            <a:pPr lvl="0"/>
            <a:r>
              <a:rPr lang="en-ZA" dirty="0" smtClean="0"/>
              <a:t>Progress and Key Successes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29" y="1220000"/>
            <a:ext cx="1059279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3200" dirty="0" err="1"/>
              <a:t>Each</a:t>
            </a:r>
            <a:r>
              <a:rPr lang="fr-FR" sz="3200" dirty="0"/>
              <a:t> </a:t>
            </a:r>
            <a:r>
              <a:rPr lang="fr-FR" sz="3200" dirty="0" err="1"/>
              <a:t>community</a:t>
            </a:r>
            <a:r>
              <a:rPr lang="fr-FR" sz="3200" dirty="0"/>
              <a:t> radio has a </a:t>
            </a:r>
            <a:r>
              <a:rPr lang="fr-FR" sz="3200" dirty="0" err="1"/>
              <a:t>coverage</a:t>
            </a:r>
            <a:r>
              <a:rPr lang="fr-FR" sz="3200" dirty="0"/>
              <a:t> radius of 50 kms </a:t>
            </a:r>
            <a:r>
              <a:rPr lang="fr-FR" sz="3200" dirty="0" err="1"/>
              <a:t>around</a:t>
            </a:r>
            <a:r>
              <a:rPr lang="fr-FR" sz="3200" dirty="0"/>
              <a:t> and </a:t>
            </a:r>
            <a:r>
              <a:rPr lang="fr-FR" sz="3200" dirty="0" err="1"/>
              <a:t>among</a:t>
            </a:r>
            <a:r>
              <a:rPr lang="fr-FR" sz="3200" dirty="0"/>
              <a:t> </a:t>
            </a:r>
            <a:r>
              <a:rPr lang="fr-FR" sz="3200" dirty="0" err="1"/>
              <a:t>them</a:t>
            </a:r>
            <a:r>
              <a:rPr lang="fr-FR" sz="3200" dirty="0"/>
              <a:t> </a:t>
            </a:r>
            <a:r>
              <a:rPr lang="fr-FR" sz="3200" dirty="0" err="1"/>
              <a:t>there</a:t>
            </a:r>
            <a:r>
              <a:rPr lang="fr-FR" sz="3200" dirty="0"/>
              <a:t> </a:t>
            </a:r>
            <a:r>
              <a:rPr lang="fr-FR" sz="3200" dirty="0" err="1"/>
              <a:t>that</a:t>
            </a:r>
            <a:r>
              <a:rPr lang="fr-FR" sz="3200" dirty="0"/>
              <a:t> </a:t>
            </a:r>
            <a:r>
              <a:rPr lang="fr-FR" sz="3200" dirty="0" err="1"/>
              <a:t>synchronize</a:t>
            </a:r>
            <a:r>
              <a:rPr lang="fr-FR" sz="3200" dirty="0"/>
              <a:t> </a:t>
            </a:r>
            <a:r>
              <a:rPr lang="fr-FR" sz="3200" dirty="0" err="1"/>
              <a:t>with</a:t>
            </a:r>
            <a:r>
              <a:rPr lang="fr-FR" sz="3200" dirty="0"/>
              <a:t> the national radio. </a:t>
            </a:r>
            <a:endParaRPr lang="fr-FR" sz="3200" dirty="0" smtClean="0"/>
          </a:p>
          <a:p>
            <a:pPr marL="0" indent="0" algn="just">
              <a:buNone/>
            </a:pPr>
            <a:r>
              <a:rPr lang="fr-FR" sz="3200" dirty="0" err="1" smtClean="0"/>
              <a:t>Besides</a:t>
            </a:r>
            <a:r>
              <a:rPr lang="fr-FR" sz="3200" dirty="0" smtClean="0"/>
              <a:t> </a:t>
            </a:r>
            <a:r>
              <a:rPr lang="fr-FR" sz="3200" dirty="0"/>
              <a:t>the </a:t>
            </a:r>
            <a:r>
              <a:rPr lang="fr-FR" sz="3200" dirty="0" err="1"/>
              <a:t>community</a:t>
            </a:r>
            <a:r>
              <a:rPr lang="fr-FR" sz="3200" dirty="0"/>
              <a:t> </a:t>
            </a:r>
            <a:r>
              <a:rPr lang="fr-FR" sz="3200" dirty="0" err="1"/>
              <a:t>exist</a:t>
            </a:r>
            <a:r>
              <a:rPr lang="fr-FR" sz="3200" dirty="0"/>
              <a:t> </a:t>
            </a:r>
            <a:r>
              <a:rPr lang="fr-FR" sz="3200" dirty="0" err="1"/>
              <a:t>faith</a:t>
            </a:r>
            <a:r>
              <a:rPr lang="fr-FR" sz="3200" dirty="0"/>
              <a:t> and </a:t>
            </a:r>
            <a:r>
              <a:rPr lang="fr-FR" sz="3200" dirty="0" err="1"/>
              <a:t>trade</a:t>
            </a:r>
            <a:r>
              <a:rPr lang="fr-FR" sz="3200" dirty="0"/>
              <a:t> </a:t>
            </a:r>
            <a:r>
              <a:rPr lang="fr-FR" sz="3200" dirty="0" err="1"/>
              <a:t>whose</a:t>
            </a:r>
            <a:r>
              <a:rPr lang="fr-FR" sz="3200" dirty="0"/>
              <a:t> </a:t>
            </a:r>
            <a:r>
              <a:rPr lang="fr-FR" sz="3200" dirty="0" err="1"/>
              <a:t>task</a:t>
            </a:r>
            <a:r>
              <a:rPr lang="fr-FR" sz="3200" dirty="0"/>
              <a:t> </a:t>
            </a:r>
            <a:r>
              <a:rPr lang="fr-FR" sz="3200" dirty="0" err="1"/>
              <a:t>specifications</a:t>
            </a:r>
            <a:r>
              <a:rPr lang="fr-FR" sz="3200" dirty="0"/>
              <a:t> </a:t>
            </a:r>
            <a:r>
              <a:rPr lang="fr-FR" sz="3200" dirty="0" err="1"/>
              <a:t>require</a:t>
            </a:r>
            <a:r>
              <a:rPr lang="fr-FR" sz="3200" dirty="0"/>
              <a:t> </a:t>
            </a:r>
            <a:r>
              <a:rPr lang="fr-FR" sz="3200" dirty="0" err="1"/>
              <a:t>them</a:t>
            </a:r>
            <a:r>
              <a:rPr lang="fr-FR" sz="3200" dirty="0"/>
              <a:t> to </a:t>
            </a:r>
            <a:r>
              <a:rPr lang="fr-FR" sz="3200" dirty="0" err="1"/>
              <a:t>spend</a:t>
            </a:r>
            <a:r>
              <a:rPr lang="fr-FR" sz="3200" dirty="0"/>
              <a:t> part of </a:t>
            </a:r>
            <a:r>
              <a:rPr lang="fr-FR" sz="3200" dirty="0" err="1"/>
              <a:t>their</a:t>
            </a:r>
            <a:r>
              <a:rPr lang="fr-FR" sz="3200" dirty="0"/>
              <a:t> program </a:t>
            </a:r>
            <a:r>
              <a:rPr lang="fr-FR" sz="3200" dirty="0" err="1"/>
              <a:t>schedules</a:t>
            </a:r>
            <a:r>
              <a:rPr lang="fr-FR" sz="3200" dirty="0"/>
              <a:t> to issues of public </a:t>
            </a:r>
            <a:r>
              <a:rPr lang="fr-FR" sz="3200" dirty="0" err="1" smtClean="0"/>
              <a:t>interest</a:t>
            </a:r>
            <a:r>
              <a:rPr lang="fr-FR" sz="3200" dirty="0" smtClean="0"/>
              <a:t> (public </a:t>
            </a:r>
            <a:r>
              <a:rPr lang="fr-FR" sz="3200" dirty="0"/>
              <a:t>service </a:t>
            </a:r>
            <a:r>
              <a:rPr lang="fr-FR" sz="3200" dirty="0" err="1"/>
              <a:t>from</a:t>
            </a:r>
            <a:r>
              <a:rPr lang="fr-FR" sz="3200" dirty="0"/>
              <a:t> the </a:t>
            </a:r>
            <a:r>
              <a:rPr lang="fr-FR" sz="3200" dirty="0" err="1"/>
              <a:t>private</a:t>
            </a:r>
            <a:r>
              <a:rPr lang="fr-FR" sz="3200" dirty="0"/>
              <a:t> </a:t>
            </a:r>
            <a:r>
              <a:rPr lang="fr-FR" sz="3200" dirty="0" err="1" smtClean="0"/>
              <a:t>press</a:t>
            </a:r>
            <a:r>
              <a:rPr lang="fr-FR" sz="3200" dirty="0" smtClean="0"/>
              <a:t>). </a:t>
            </a:r>
            <a:r>
              <a:rPr lang="fr-FR" sz="3200" dirty="0"/>
              <a:t>in the area of ​​</a:t>
            </a:r>
            <a:r>
              <a:rPr lang="fr-FR" sz="3200" dirty="0" err="1"/>
              <a:t>climate</a:t>
            </a:r>
            <a:r>
              <a:rPr lang="fr-FR" sz="3200" dirty="0"/>
              <a:t> services and </a:t>
            </a:r>
            <a:r>
              <a:rPr lang="fr-FR" sz="3200" dirty="0" err="1"/>
              <a:t>early</a:t>
            </a:r>
            <a:r>
              <a:rPr lang="fr-FR" sz="3200" dirty="0"/>
              <a:t> warning system</a:t>
            </a:r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endParaRPr lang="en-ZA" sz="3200" b="1" dirty="0"/>
          </a:p>
        </p:txBody>
      </p:sp>
    </p:spTree>
    <p:extLst>
      <p:ext uri="{BB962C8B-B14F-4D97-AF65-F5344CB8AC3E}">
        <p14:creationId xmlns:p14="http://schemas.microsoft.com/office/powerpoint/2010/main" xmlns="" val="406045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649</TotalTime>
  <Words>1217</Words>
  <Application>Microsoft Office PowerPoint</Application>
  <PresentationFormat>Personnalisé</PresentationFormat>
  <Paragraphs>199</Paragraphs>
  <Slides>18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Office Theme</vt:lpstr>
      <vt:lpstr>Diapositive 1</vt:lpstr>
      <vt:lpstr>Introduction</vt:lpstr>
      <vt:lpstr>Progress and Key Successes</vt:lpstr>
      <vt:lpstr>Progress and Key Successes</vt:lpstr>
      <vt:lpstr>Diapositive 5</vt:lpstr>
      <vt:lpstr>Diapositive 6</vt:lpstr>
      <vt:lpstr>Progress and Key Successes</vt:lpstr>
      <vt:lpstr>Progress and Key Successes</vt:lpstr>
      <vt:lpstr>Progress and Key Successes</vt:lpstr>
      <vt:lpstr>Diapositive 10</vt:lpstr>
      <vt:lpstr>Diapositive 11</vt:lpstr>
      <vt:lpstr>Diapositive 12</vt:lpstr>
      <vt:lpstr>Progress and Key Successes</vt:lpstr>
      <vt:lpstr>Concerns, Challenges, Opportunities</vt:lpstr>
      <vt:lpstr>Last Mile</vt:lpstr>
      <vt:lpstr>Last Mile</vt:lpstr>
      <vt:lpstr>Last Mile</vt:lpstr>
      <vt:lpstr>Diapositive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UNDP CIRDA Country Program Managers Workshop  25-27August 2015 Addis Ababa, Ethiopia</dc:title>
  <dc:creator>Georgie George</dc:creator>
  <cp:lastModifiedBy>USER</cp:lastModifiedBy>
  <cp:revision>77</cp:revision>
  <dcterms:created xsi:type="dcterms:W3CDTF">2015-08-10T16:51:50Z</dcterms:created>
  <dcterms:modified xsi:type="dcterms:W3CDTF">2016-03-14T20:02:02Z</dcterms:modified>
</cp:coreProperties>
</file>