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04276-CDB9-46DE-B19D-343D2992FBC8}" type="datetimeFigureOut">
              <a:rPr lang="fr-FR" smtClean="0"/>
              <a:t>17/03/2016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AC5AB-C0E8-4AEC-8B74-BEAD27A4D4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4827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04276-CDB9-46DE-B19D-343D2992FBC8}" type="datetimeFigureOut">
              <a:rPr lang="fr-FR" smtClean="0"/>
              <a:t>17/03/2016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AC5AB-C0E8-4AEC-8B74-BEAD27A4D4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5756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04276-CDB9-46DE-B19D-343D2992FBC8}" type="datetimeFigureOut">
              <a:rPr lang="fr-FR" smtClean="0"/>
              <a:t>17/03/2016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AC5AB-C0E8-4AEC-8B74-BEAD27A4D4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4483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04276-CDB9-46DE-B19D-343D2992FBC8}" type="datetimeFigureOut">
              <a:rPr lang="fr-FR" smtClean="0"/>
              <a:t>17/03/2016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AC5AB-C0E8-4AEC-8B74-BEAD27A4D4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3925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04276-CDB9-46DE-B19D-343D2992FBC8}" type="datetimeFigureOut">
              <a:rPr lang="fr-FR" smtClean="0"/>
              <a:t>17/03/2016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AC5AB-C0E8-4AEC-8B74-BEAD27A4D4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21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04276-CDB9-46DE-B19D-343D2992FBC8}" type="datetimeFigureOut">
              <a:rPr lang="fr-FR" smtClean="0"/>
              <a:t>17/03/2016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AC5AB-C0E8-4AEC-8B74-BEAD27A4D4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356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04276-CDB9-46DE-B19D-343D2992FBC8}" type="datetimeFigureOut">
              <a:rPr lang="fr-FR" smtClean="0"/>
              <a:t>17/03/2016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AC5AB-C0E8-4AEC-8B74-BEAD27A4D4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0299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04276-CDB9-46DE-B19D-343D2992FBC8}" type="datetimeFigureOut">
              <a:rPr lang="fr-FR" smtClean="0"/>
              <a:t>17/03/2016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AC5AB-C0E8-4AEC-8B74-BEAD27A4D4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5862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04276-CDB9-46DE-B19D-343D2992FBC8}" type="datetimeFigureOut">
              <a:rPr lang="fr-FR" smtClean="0"/>
              <a:t>17/03/2016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AC5AB-C0E8-4AEC-8B74-BEAD27A4D4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4887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04276-CDB9-46DE-B19D-343D2992FBC8}" type="datetimeFigureOut">
              <a:rPr lang="fr-FR" smtClean="0"/>
              <a:t>17/03/2016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AC5AB-C0E8-4AEC-8B74-BEAD27A4D4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926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04276-CDB9-46DE-B19D-343D2992FBC8}" type="datetimeFigureOut">
              <a:rPr lang="fr-FR" smtClean="0"/>
              <a:t>17/03/2016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AC5AB-C0E8-4AEC-8B74-BEAD27A4D4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0504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104276-CDB9-46DE-B19D-343D2992FBC8}" type="datetimeFigureOut">
              <a:rPr lang="fr-FR" smtClean="0"/>
              <a:t>17/03/2016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6AC5AB-C0E8-4AEC-8B74-BEAD27A4D4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045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67544" y="116633"/>
            <a:ext cx="7772400" cy="504056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BURKINA FASO</a:t>
            </a:r>
            <a:endParaRPr lang="fr-FR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79512" y="692696"/>
            <a:ext cx="8712968" cy="648072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LAST MILE SERVICE TARGET AND MESSAGES</a:t>
            </a:r>
            <a:endParaRPr lang="fr-FR" dirty="0">
              <a:solidFill>
                <a:schemeClr val="tx1"/>
              </a:solidFill>
            </a:endParaRP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7195096"/>
              </p:ext>
            </p:extLst>
          </p:nvPr>
        </p:nvGraphicFramePr>
        <p:xfrm>
          <a:off x="107504" y="1340768"/>
          <a:ext cx="8928991" cy="54299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20480"/>
                <a:gridCol w="4608511"/>
              </a:tblGrid>
              <a:tr h="9921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Define target sector/audience</a:t>
                      </a:r>
                      <a:endParaRPr lang="fr-FR" sz="2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Agriculture/ Husbandry</a:t>
                      </a:r>
                      <a:endParaRPr lang="fr-FR" sz="28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Health</a:t>
                      </a:r>
                      <a:endParaRPr lang="fr-FR" sz="2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</a:tr>
              <a:tr h="9921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Define specific group user within each target sector</a:t>
                      </a:r>
                      <a:endParaRPr lang="fr-FR" sz="2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Farmers</a:t>
                      </a:r>
                      <a:endParaRPr lang="fr-FR" sz="28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Population</a:t>
                      </a:r>
                      <a:endParaRPr lang="fr-FR" sz="2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</a:tr>
              <a:tr h="9921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Define key emotional messages/ type of 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effectLst/>
                        </a:rPr>
                        <a:t>message</a:t>
                      </a:r>
                      <a:endParaRPr lang="fr-FR" sz="28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Safety, improved livelihood, resilience</a:t>
                      </a:r>
                      <a:endParaRPr lang="fr-FR" sz="2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</a:tr>
              <a:tr h="14881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effectLst/>
                        </a:rPr>
                        <a:t>Define 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delivering channels </a:t>
                      </a:r>
                      <a:endParaRPr lang="fr-FR" sz="2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Medias ( Radios , TV, internet, Cellphones)</a:t>
                      </a:r>
                      <a:endParaRPr lang="fr-FR" sz="28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Hors-Medias: extension workers, farmers organizations, 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effectLst/>
                        </a:rPr>
                        <a:t>NGOs</a:t>
                      </a:r>
                      <a:endParaRPr lang="fr-FR" sz="28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288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1327"/>
            <a:ext cx="9144000" cy="89739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LAST MILE SERVICE DATA. TECHONOLOGIES AND PARTNERSHIPS</a:t>
            </a:r>
            <a:endParaRPr lang="fr-FR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239927"/>
              </p:ext>
            </p:extLst>
          </p:nvPr>
        </p:nvGraphicFramePr>
        <p:xfrm>
          <a:off x="107504" y="908720"/>
          <a:ext cx="8928992" cy="56959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00351"/>
                <a:gridCol w="4528641"/>
              </a:tblGrid>
              <a:tr h="10560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5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25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5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25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500" b="0" dirty="0">
                          <a:solidFill>
                            <a:schemeClr val="tx1"/>
                          </a:solidFill>
                          <a:effectLst/>
                        </a:rPr>
                        <a:t>Determine weather and climate data required to underpin the service</a:t>
                      </a:r>
                      <a:endParaRPr lang="fr-FR" sz="25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2500" b="0" dirty="0">
                          <a:solidFill>
                            <a:schemeClr val="tx1"/>
                          </a:solidFill>
                          <a:effectLst/>
                        </a:rPr>
                        <a:t>PET, Rainfall, temperature, SST, Onset/cessation, start/length of rainy season, water level.</a:t>
                      </a:r>
                      <a:endParaRPr lang="fr-FR" sz="25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2500" b="0" dirty="0">
                          <a:solidFill>
                            <a:schemeClr val="tx1"/>
                          </a:solidFill>
                          <a:effectLst/>
                        </a:rPr>
                        <a:t>Rainfall, temperature, </a:t>
                      </a:r>
                      <a:endParaRPr lang="fr-FR" sz="25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500" b="0" dirty="0">
                          <a:solidFill>
                            <a:schemeClr val="tx1"/>
                          </a:solidFill>
                          <a:effectLst/>
                        </a:rPr>
                        <a:t>wind, visibility, relative  humidity, haze, water level.</a:t>
                      </a:r>
                      <a:endParaRPr lang="fr-FR" sz="25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>
                    <a:solidFill>
                      <a:srgbClr val="FFC000"/>
                    </a:solidFill>
                  </a:tcPr>
                </a:tc>
              </a:tr>
              <a:tr h="7543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500" b="0" dirty="0">
                          <a:solidFill>
                            <a:schemeClr val="tx1"/>
                          </a:solidFill>
                          <a:effectLst/>
                        </a:rPr>
                        <a:t>Determine additional data required</a:t>
                      </a:r>
                      <a:endParaRPr lang="fr-FR" sz="25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2500" b="0" dirty="0">
                          <a:solidFill>
                            <a:schemeClr val="tx1"/>
                          </a:solidFill>
                          <a:effectLst/>
                        </a:rPr>
                        <a:t>Soil moisture, agricultural technologies, market pricing, socio-demographic data</a:t>
                      </a:r>
                      <a:endParaRPr lang="fr-FR" sz="25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2500" b="0" dirty="0">
                          <a:solidFill>
                            <a:schemeClr val="tx1"/>
                          </a:solidFill>
                          <a:effectLst/>
                        </a:rPr>
                        <a:t>Disease prevalence, socio-demographic data</a:t>
                      </a:r>
                      <a:endParaRPr lang="fr-FR" sz="25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>
                    <a:solidFill>
                      <a:srgbClr val="FFC000"/>
                    </a:solidFill>
                  </a:tcPr>
                </a:tc>
              </a:tr>
              <a:tr h="3017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500" b="0" dirty="0">
                          <a:solidFill>
                            <a:schemeClr val="tx1"/>
                          </a:solidFill>
                          <a:effectLst/>
                        </a:rPr>
                        <a:t>Determine the technology required to deliver the message</a:t>
                      </a:r>
                      <a:endParaRPr lang="fr-FR" sz="25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500" b="0" dirty="0">
                          <a:solidFill>
                            <a:schemeClr val="tx1"/>
                          </a:solidFill>
                          <a:effectLst/>
                        </a:rPr>
                        <a:t>ICTs</a:t>
                      </a:r>
                      <a:endParaRPr lang="fr-FR" sz="25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512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5819580"/>
              </p:ext>
            </p:extLst>
          </p:nvPr>
        </p:nvGraphicFramePr>
        <p:xfrm>
          <a:off x="107504" y="260648"/>
          <a:ext cx="8928992" cy="61592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00351"/>
                <a:gridCol w="4528641"/>
              </a:tblGrid>
              <a:tr h="61592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500" b="0" dirty="0">
                          <a:solidFill>
                            <a:schemeClr val="tx1"/>
                          </a:solidFill>
                          <a:effectLst/>
                        </a:rPr>
                        <a:t>Determine the partnerships needed to create and distribute the Last Mile service</a:t>
                      </a:r>
                      <a:endParaRPr lang="fr-FR" sz="25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2500" b="0" dirty="0">
                          <a:solidFill>
                            <a:schemeClr val="tx1"/>
                          </a:solidFill>
                          <a:effectLst/>
                        </a:rPr>
                        <a:t>Research centers, Ministry of Agriculture, NMHS, CONASUR, HNI, private sectors, NGOs, GSM companies, International Organizations, Medias.</a:t>
                      </a:r>
                      <a:endParaRPr lang="fr-FR" sz="25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2500" b="0" dirty="0">
                          <a:solidFill>
                            <a:schemeClr val="tx1"/>
                          </a:solidFill>
                          <a:effectLst/>
                        </a:rPr>
                        <a:t>Research centers, Ministry of Health, CSO, field workers, NGOs, CONASUR, and NMHS,  private sectors, NGOs, GSM companies, International Organizations, Medias.</a:t>
                      </a:r>
                      <a:endParaRPr lang="fr-FR" sz="25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033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59" y="114498"/>
            <a:ext cx="8931837" cy="66988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5" name="ZoneTexte 4"/>
          <p:cNvSpPr txBox="1"/>
          <p:nvPr/>
        </p:nvSpPr>
        <p:spPr>
          <a:xfrm>
            <a:off x="2411760" y="188640"/>
            <a:ext cx="46085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000" b="1" dirty="0" smtClean="0"/>
              <a:t>Merci, </a:t>
            </a:r>
            <a:r>
              <a:rPr lang="fr-FR" sz="3000" b="1" dirty="0" err="1" smtClean="0"/>
              <a:t>Obrigado</a:t>
            </a:r>
            <a:r>
              <a:rPr lang="fr-FR" sz="3000" b="1" dirty="0" smtClean="0"/>
              <a:t>, </a:t>
            </a:r>
            <a:r>
              <a:rPr lang="fr-FR" sz="3000" b="1" dirty="0" err="1" smtClean="0"/>
              <a:t>Thank</a:t>
            </a:r>
            <a:r>
              <a:rPr lang="fr-FR" sz="3000" b="1" dirty="0" smtClean="0"/>
              <a:t> </a:t>
            </a:r>
            <a:r>
              <a:rPr lang="fr-FR" sz="3000" b="1" dirty="0" err="1" smtClean="0"/>
              <a:t>you</a:t>
            </a:r>
            <a:endParaRPr lang="fr-FR" sz="3000" b="1" dirty="0" smtClean="0"/>
          </a:p>
        </p:txBody>
      </p:sp>
    </p:spTree>
    <p:extLst>
      <p:ext uri="{BB962C8B-B14F-4D97-AF65-F5344CB8AC3E}">
        <p14:creationId xmlns:p14="http://schemas.microsoft.com/office/powerpoint/2010/main" val="42809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205</Words>
  <Application>Microsoft Office PowerPoint</Application>
  <PresentationFormat>Affichage à l'écran (4:3)</PresentationFormat>
  <Paragraphs>29</Paragraphs>
  <Slides>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5" baseType="lpstr">
      <vt:lpstr>Thème Office</vt:lpstr>
      <vt:lpstr>BURKINA FASO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BURKINA FASO</dc:title>
  <dc:creator>USER</dc:creator>
  <cp:lastModifiedBy>USER</cp:lastModifiedBy>
  <cp:revision>4</cp:revision>
  <dcterms:created xsi:type="dcterms:W3CDTF">2016-03-17T11:09:44Z</dcterms:created>
  <dcterms:modified xsi:type="dcterms:W3CDTF">2016-03-17T11:52:42Z</dcterms:modified>
</cp:coreProperties>
</file>