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3" r:id="rId3"/>
    <p:sldId id="265" r:id="rId4"/>
    <p:sldId id="264" r:id="rId5"/>
    <p:sldId id="273" r:id="rId6"/>
    <p:sldId id="258" r:id="rId7"/>
    <p:sldId id="259" r:id="rId8"/>
    <p:sldId id="260" r:id="rId9"/>
    <p:sldId id="268" r:id="rId10"/>
    <p:sldId id="270" r:id="rId11"/>
    <p:sldId id="261" r:id="rId12"/>
    <p:sldId id="267" r:id="rId13"/>
    <p:sldId id="269" r:id="rId14"/>
    <p:sldId id="271" r:id="rId15"/>
    <p:sldId id="274" r:id="rId16"/>
    <p:sldId id="276" r:id="rId17"/>
    <p:sldId id="275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664F5B-56CA-433A-867B-B56B9AF9F5C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926497-8975-49B3-86E8-583270AE647E}">
      <dgm:prSet phldrT="[Text]"/>
      <dgm:spPr/>
      <dgm:t>
        <a:bodyPr/>
        <a:lstStyle/>
        <a:p>
          <a:r>
            <a:rPr lang="en-US" dirty="0" smtClean="0"/>
            <a:t>Agricultural Development Sector</a:t>
          </a:r>
          <a:endParaRPr lang="en-US" dirty="0"/>
        </a:p>
      </dgm:t>
    </dgm:pt>
    <dgm:pt modelId="{C02AD735-9AAA-4135-B0C5-B75E4A10261D}" type="parTrans" cxnId="{4D839890-76EC-4EC5-A43B-28B3F3D0F6E3}">
      <dgm:prSet/>
      <dgm:spPr/>
      <dgm:t>
        <a:bodyPr/>
        <a:lstStyle/>
        <a:p>
          <a:endParaRPr lang="en-US"/>
        </a:p>
      </dgm:t>
    </dgm:pt>
    <dgm:pt modelId="{5B61E651-6976-46EF-A5CE-4489CA913791}" type="sibTrans" cxnId="{4D839890-76EC-4EC5-A43B-28B3F3D0F6E3}">
      <dgm:prSet/>
      <dgm:spPr/>
      <dgm:t>
        <a:bodyPr/>
        <a:lstStyle/>
        <a:p>
          <a:endParaRPr lang="en-US"/>
        </a:p>
      </dgm:t>
    </dgm:pt>
    <dgm:pt modelId="{B27BFBDB-EB8E-4D9A-98B8-6E839E659F4A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Agricultural Extension Directorate</a:t>
          </a:r>
          <a:endParaRPr lang="en-US" b="1" dirty="0">
            <a:solidFill>
              <a:schemeClr val="tx1"/>
            </a:solidFill>
          </a:endParaRPr>
        </a:p>
      </dgm:t>
    </dgm:pt>
    <dgm:pt modelId="{C59D25EA-AA74-4262-B259-17AB4E5CD883}" type="parTrans" cxnId="{0B7A264A-328F-402D-95BB-DD530CB9C1E0}">
      <dgm:prSet/>
      <dgm:spPr/>
      <dgm:t>
        <a:bodyPr/>
        <a:lstStyle/>
        <a:p>
          <a:endParaRPr lang="en-US"/>
        </a:p>
      </dgm:t>
    </dgm:pt>
    <dgm:pt modelId="{EED78D8B-5239-470D-8124-C912180398BB}" type="sibTrans" cxnId="{0B7A264A-328F-402D-95BB-DD530CB9C1E0}">
      <dgm:prSet/>
      <dgm:spPr/>
      <dgm:t>
        <a:bodyPr/>
        <a:lstStyle/>
        <a:p>
          <a:endParaRPr lang="en-US"/>
        </a:p>
      </dgm:t>
    </dgm:pt>
    <dgm:pt modelId="{18F49605-EC32-42E2-AB70-19004710F0DB}">
      <dgm:prSet phldrT="[Text]"/>
      <dgm:spPr/>
      <dgm:t>
        <a:bodyPr/>
        <a:lstStyle/>
        <a:p>
          <a:r>
            <a:rPr lang="en-US" dirty="0" smtClean="0"/>
            <a:t>Natural Resource Sector</a:t>
          </a:r>
          <a:endParaRPr lang="en-US" dirty="0"/>
        </a:p>
      </dgm:t>
    </dgm:pt>
    <dgm:pt modelId="{46BC2876-28D6-4103-9D7B-6F119B274900}" type="parTrans" cxnId="{952B6336-0463-46FA-86A3-395902DAEC57}">
      <dgm:prSet/>
      <dgm:spPr/>
      <dgm:t>
        <a:bodyPr/>
        <a:lstStyle/>
        <a:p>
          <a:endParaRPr lang="en-US"/>
        </a:p>
      </dgm:t>
    </dgm:pt>
    <dgm:pt modelId="{D9E60C1A-D7B0-4050-A5F4-45E68B0DF2B1}" type="sibTrans" cxnId="{952B6336-0463-46FA-86A3-395902DAEC57}">
      <dgm:prSet/>
      <dgm:spPr/>
      <dgm:t>
        <a:bodyPr/>
        <a:lstStyle/>
        <a:p>
          <a:endParaRPr lang="en-US"/>
        </a:p>
      </dgm:t>
    </dgm:pt>
    <dgm:pt modelId="{7162B262-24CC-4A8A-B28C-E096F796B3C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Natural Resourced Development ,conservation and utilization Directorate    </a:t>
          </a:r>
          <a:endParaRPr lang="en-US" b="1" dirty="0">
            <a:solidFill>
              <a:schemeClr val="tx1"/>
            </a:solidFill>
          </a:endParaRPr>
        </a:p>
      </dgm:t>
    </dgm:pt>
    <dgm:pt modelId="{F7A4EFE0-3F3A-47B5-AB97-6365A06C852C}" type="parTrans" cxnId="{73C428A1-2B21-472C-B5C8-02428ACB9343}">
      <dgm:prSet/>
      <dgm:spPr/>
      <dgm:t>
        <a:bodyPr/>
        <a:lstStyle/>
        <a:p>
          <a:endParaRPr lang="en-US"/>
        </a:p>
      </dgm:t>
    </dgm:pt>
    <dgm:pt modelId="{7DF8F9FA-9BD3-4B33-B86F-56C82E552DAE}" type="sibTrans" cxnId="{73C428A1-2B21-472C-B5C8-02428ACB9343}">
      <dgm:prSet/>
      <dgm:spPr/>
      <dgm:t>
        <a:bodyPr/>
        <a:lstStyle/>
        <a:p>
          <a:endParaRPr lang="en-US"/>
        </a:p>
      </dgm:t>
    </dgm:pt>
    <dgm:pt modelId="{BFEA5502-BB4A-4F0F-90C9-BE09B8E36EF3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Rural Land Administration and Utilization Directorate</a:t>
          </a:r>
          <a:endParaRPr lang="en-US" b="1" dirty="0">
            <a:solidFill>
              <a:schemeClr val="tx1"/>
            </a:solidFill>
          </a:endParaRPr>
        </a:p>
      </dgm:t>
    </dgm:pt>
    <dgm:pt modelId="{140C9621-49F2-45A5-A20B-7AEB0A63FAC0}" type="parTrans" cxnId="{D12CA7FC-BEC3-4BA9-AE79-CFDD5F1ECEF2}">
      <dgm:prSet/>
      <dgm:spPr/>
      <dgm:t>
        <a:bodyPr/>
        <a:lstStyle/>
        <a:p>
          <a:endParaRPr lang="en-US"/>
        </a:p>
      </dgm:t>
    </dgm:pt>
    <dgm:pt modelId="{7F5B01EA-56B2-4264-ACC6-7B6F50BF3C99}" type="sibTrans" cxnId="{D12CA7FC-BEC3-4BA9-AE79-CFDD5F1ECEF2}">
      <dgm:prSet/>
      <dgm:spPr/>
      <dgm:t>
        <a:bodyPr/>
        <a:lstStyle/>
        <a:p>
          <a:endParaRPr lang="en-US"/>
        </a:p>
      </dgm:t>
    </dgm:pt>
    <dgm:pt modelId="{2A1B2A33-315C-44BD-8CBC-E3694D16089B}">
      <dgm:prSet phldrT="[Text]"/>
      <dgm:spPr/>
      <dgm:t>
        <a:bodyPr/>
        <a:lstStyle/>
        <a:p>
          <a:r>
            <a:rPr lang="en-US" dirty="0" smtClean="0"/>
            <a:t>Disaster Prevention and Food security sector </a:t>
          </a:r>
          <a:endParaRPr lang="en-US" dirty="0"/>
        </a:p>
      </dgm:t>
    </dgm:pt>
    <dgm:pt modelId="{0C93C369-5E3F-46B9-BDCF-D47681542E6B}" type="parTrans" cxnId="{93A68230-591E-4941-BF84-369D5EDB9097}">
      <dgm:prSet/>
      <dgm:spPr/>
      <dgm:t>
        <a:bodyPr/>
        <a:lstStyle/>
        <a:p>
          <a:endParaRPr lang="en-US"/>
        </a:p>
      </dgm:t>
    </dgm:pt>
    <dgm:pt modelId="{B4266116-83FB-474E-B23F-453CEEAE1401}" type="sibTrans" cxnId="{93A68230-591E-4941-BF84-369D5EDB9097}">
      <dgm:prSet/>
      <dgm:spPr/>
      <dgm:t>
        <a:bodyPr/>
        <a:lstStyle/>
        <a:p>
          <a:endParaRPr lang="en-US"/>
        </a:p>
      </dgm:t>
    </dgm:pt>
    <dgm:pt modelId="{4853D57F-843D-490F-B4E2-631663D97BF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Early Warning and Response Directorate</a:t>
          </a:r>
          <a:endParaRPr lang="en-US" b="1" dirty="0">
            <a:solidFill>
              <a:schemeClr val="tx1"/>
            </a:solidFill>
          </a:endParaRPr>
        </a:p>
      </dgm:t>
    </dgm:pt>
    <dgm:pt modelId="{168D4533-E966-43B0-94A0-94B63B9E495A}" type="parTrans" cxnId="{214C4C9F-7776-459C-9891-05E5661847B3}">
      <dgm:prSet/>
      <dgm:spPr/>
      <dgm:t>
        <a:bodyPr/>
        <a:lstStyle/>
        <a:p>
          <a:endParaRPr lang="en-US"/>
        </a:p>
      </dgm:t>
    </dgm:pt>
    <dgm:pt modelId="{846BB5B7-7DB9-4A76-95F0-7512693FAF96}" type="sibTrans" cxnId="{214C4C9F-7776-459C-9891-05E5661847B3}">
      <dgm:prSet/>
      <dgm:spPr/>
      <dgm:t>
        <a:bodyPr/>
        <a:lstStyle/>
        <a:p>
          <a:endParaRPr lang="en-US"/>
        </a:p>
      </dgm:t>
    </dgm:pt>
    <dgm:pt modelId="{D6CA74E8-B2E6-4749-9A15-32A0601560CE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Food Security Coordination Directorate</a:t>
          </a:r>
          <a:endParaRPr lang="en-US" b="1" dirty="0">
            <a:solidFill>
              <a:schemeClr val="tx1"/>
            </a:solidFill>
          </a:endParaRPr>
        </a:p>
      </dgm:t>
    </dgm:pt>
    <dgm:pt modelId="{73140C98-31DC-4D5C-A22D-84270C09705D}" type="parTrans" cxnId="{C801BC06-9AAC-4A93-8F71-5C9208C89220}">
      <dgm:prSet/>
      <dgm:spPr/>
      <dgm:t>
        <a:bodyPr/>
        <a:lstStyle/>
        <a:p>
          <a:endParaRPr lang="en-US"/>
        </a:p>
      </dgm:t>
    </dgm:pt>
    <dgm:pt modelId="{4EF2E41F-1129-4F63-A591-04777F3FF820}" type="sibTrans" cxnId="{C801BC06-9AAC-4A93-8F71-5C9208C89220}">
      <dgm:prSet/>
      <dgm:spPr/>
      <dgm:t>
        <a:bodyPr/>
        <a:lstStyle/>
        <a:p>
          <a:endParaRPr lang="en-US"/>
        </a:p>
      </dgm:t>
    </dgm:pt>
    <dgm:pt modelId="{83258E30-037F-4E26-9AD7-575454AB610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Animal and plant health and quality control </a:t>
          </a:r>
          <a:r>
            <a:rPr lang="en-US" b="1" dirty="0" err="1" smtClean="0">
              <a:solidFill>
                <a:schemeClr val="tx1"/>
              </a:solidFill>
            </a:rPr>
            <a:t>Directortae</a:t>
          </a:r>
          <a:endParaRPr lang="en-US" b="1" dirty="0">
            <a:solidFill>
              <a:schemeClr val="tx1"/>
            </a:solidFill>
          </a:endParaRPr>
        </a:p>
      </dgm:t>
    </dgm:pt>
    <dgm:pt modelId="{877C2E32-7871-49FE-A52B-F6E3B7BEACB3}" type="sibTrans" cxnId="{E9ABDC09-4CEA-4829-BAFA-5B632C832F34}">
      <dgm:prSet/>
      <dgm:spPr/>
      <dgm:t>
        <a:bodyPr/>
        <a:lstStyle/>
        <a:p>
          <a:endParaRPr lang="en-US"/>
        </a:p>
      </dgm:t>
    </dgm:pt>
    <dgm:pt modelId="{136CB33C-5A62-4E38-BC58-C07A8AC63661}" type="parTrans" cxnId="{E9ABDC09-4CEA-4829-BAFA-5B632C832F34}">
      <dgm:prSet/>
      <dgm:spPr/>
      <dgm:t>
        <a:bodyPr/>
        <a:lstStyle/>
        <a:p>
          <a:endParaRPr lang="en-US"/>
        </a:p>
      </dgm:t>
    </dgm:pt>
    <dgm:pt modelId="{18964C87-988D-4AC7-AF89-B9BD8A26D2D8}">
      <dgm:prSet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Agricultural Input Marketing Directorate</a:t>
          </a:r>
          <a:endParaRPr lang="en-US" b="1" dirty="0">
            <a:solidFill>
              <a:schemeClr val="tx1"/>
            </a:solidFill>
          </a:endParaRPr>
        </a:p>
      </dgm:t>
    </dgm:pt>
    <dgm:pt modelId="{85C1E11D-9A9F-45E4-973A-270F5E6AA43F}" type="parTrans" cxnId="{C3CF0722-0204-4558-8041-CEB75D65DC42}">
      <dgm:prSet/>
      <dgm:spPr/>
      <dgm:t>
        <a:bodyPr/>
        <a:lstStyle/>
        <a:p>
          <a:endParaRPr lang="en-US"/>
        </a:p>
      </dgm:t>
    </dgm:pt>
    <dgm:pt modelId="{1A46A331-2B47-45D7-8D94-005A5ED58A57}" type="sibTrans" cxnId="{C3CF0722-0204-4558-8041-CEB75D65DC42}">
      <dgm:prSet/>
      <dgm:spPr/>
      <dgm:t>
        <a:bodyPr/>
        <a:lstStyle/>
        <a:p>
          <a:endParaRPr lang="en-US"/>
        </a:p>
      </dgm:t>
    </dgm:pt>
    <dgm:pt modelId="{C8B60C97-76B3-4930-B9A3-E62D96AC075A}" type="pres">
      <dgm:prSet presAssocID="{D3664F5B-56CA-433A-867B-B56B9AF9F5C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2A45F2-D43B-4EF1-A3F6-0A2CB43FB879}" type="pres">
      <dgm:prSet presAssocID="{F9926497-8975-49B3-86E8-583270AE647E}" presName="compNode" presStyleCnt="0"/>
      <dgm:spPr/>
    </dgm:pt>
    <dgm:pt modelId="{8866AFA8-27BE-478A-9F09-1DB0D232D622}" type="pres">
      <dgm:prSet presAssocID="{F9926497-8975-49B3-86E8-583270AE647E}" presName="aNode" presStyleLbl="bgShp" presStyleIdx="0" presStyleCnt="3"/>
      <dgm:spPr/>
      <dgm:t>
        <a:bodyPr/>
        <a:lstStyle/>
        <a:p>
          <a:endParaRPr lang="en-US"/>
        </a:p>
      </dgm:t>
    </dgm:pt>
    <dgm:pt modelId="{1834ACBD-4E6D-40C3-B534-D08B9A8DFCE8}" type="pres">
      <dgm:prSet presAssocID="{F9926497-8975-49B3-86E8-583270AE647E}" presName="textNode" presStyleLbl="bgShp" presStyleIdx="0" presStyleCnt="3"/>
      <dgm:spPr/>
      <dgm:t>
        <a:bodyPr/>
        <a:lstStyle/>
        <a:p>
          <a:endParaRPr lang="en-US"/>
        </a:p>
      </dgm:t>
    </dgm:pt>
    <dgm:pt modelId="{7DB12DA8-A017-4D0A-844F-365347E69F7B}" type="pres">
      <dgm:prSet presAssocID="{F9926497-8975-49B3-86E8-583270AE647E}" presName="compChildNode" presStyleCnt="0"/>
      <dgm:spPr/>
    </dgm:pt>
    <dgm:pt modelId="{153549C0-253A-44AC-919F-E43649624E84}" type="pres">
      <dgm:prSet presAssocID="{F9926497-8975-49B3-86E8-583270AE647E}" presName="theInnerList" presStyleCnt="0"/>
      <dgm:spPr/>
    </dgm:pt>
    <dgm:pt modelId="{13041E6C-CC06-4014-AA44-61FF8525BF79}" type="pres">
      <dgm:prSet presAssocID="{83258E30-037F-4E26-9AD7-575454AB610B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51484-27AC-4E4B-9829-F5F081F95A5B}" type="pres">
      <dgm:prSet presAssocID="{83258E30-037F-4E26-9AD7-575454AB610B}" presName="aSpace2" presStyleCnt="0"/>
      <dgm:spPr/>
    </dgm:pt>
    <dgm:pt modelId="{B9E2B20D-85A0-40B7-865D-7E591CA96890}" type="pres">
      <dgm:prSet presAssocID="{B27BFBDB-EB8E-4D9A-98B8-6E839E659F4A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F21C6-2326-49D7-91B5-4ABCD4839D9D}" type="pres">
      <dgm:prSet presAssocID="{B27BFBDB-EB8E-4D9A-98B8-6E839E659F4A}" presName="aSpace2" presStyleCnt="0"/>
      <dgm:spPr/>
    </dgm:pt>
    <dgm:pt modelId="{9E6015C6-DE49-4A9B-8C5C-32BBCACD4DC8}" type="pres">
      <dgm:prSet presAssocID="{18964C87-988D-4AC7-AF89-B9BD8A26D2D8}" presName="childNode" presStyleLbl="node1" presStyleIdx="2" presStyleCnt="7" custLinFactNeighborY="-31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602F4-61CE-4642-8CE6-41E55E0F66F4}" type="pres">
      <dgm:prSet presAssocID="{F9926497-8975-49B3-86E8-583270AE647E}" presName="aSpace" presStyleCnt="0"/>
      <dgm:spPr/>
    </dgm:pt>
    <dgm:pt modelId="{A06E6197-84B1-4A5F-A595-413559B35A0A}" type="pres">
      <dgm:prSet presAssocID="{18F49605-EC32-42E2-AB70-19004710F0DB}" presName="compNode" presStyleCnt="0"/>
      <dgm:spPr/>
    </dgm:pt>
    <dgm:pt modelId="{BCB6DAB3-60F7-4DFB-A98A-B7557497269F}" type="pres">
      <dgm:prSet presAssocID="{18F49605-EC32-42E2-AB70-19004710F0DB}" presName="aNode" presStyleLbl="bgShp" presStyleIdx="1" presStyleCnt="3" custLinFactNeighborX="-1676" custLinFactNeighborY="1178"/>
      <dgm:spPr/>
      <dgm:t>
        <a:bodyPr/>
        <a:lstStyle/>
        <a:p>
          <a:endParaRPr lang="en-US"/>
        </a:p>
      </dgm:t>
    </dgm:pt>
    <dgm:pt modelId="{0B9A4AA2-D92D-47B4-8F0E-7B51C2E9193E}" type="pres">
      <dgm:prSet presAssocID="{18F49605-EC32-42E2-AB70-19004710F0DB}" presName="textNode" presStyleLbl="bgShp" presStyleIdx="1" presStyleCnt="3"/>
      <dgm:spPr/>
      <dgm:t>
        <a:bodyPr/>
        <a:lstStyle/>
        <a:p>
          <a:endParaRPr lang="en-US"/>
        </a:p>
      </dgm:t>
    </dgm:pt>
    <dgm:pt modelId="{FB082272-62FE-4374-A0FC-2305FF5F6872}" type="pres">
      <dgm:prSet presAssocID="{18F49605-EC32-42E2-AB70-19004710F0DB}" presName="compChildNode" presStyleCnt="0"/>
      <dgm:spPr/>
    </dgm:pt>
    <dgm:pt modelId="{06445924-552E-4622-B443-9070F52B5653}" type="pres">
      <dgm:prSet presAssocID="{18F49605-EC32-42E2-AB70-19004710F0DB}" presName="theInnerList" presStyleCnt="0"/>
      <dgm:spPr/>
    </dgm:pt>
    <dgm:pt modelId="{A38E58AA-E61E-4AE1-B519-1C296968ECAF}" type="pres">
      <dgm:prSet presAssocID="{7162B262-24CC-4A8A-B28C-E096F796B3CC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B425C3-162A-4C13-B427-E8CB29343CD4}" type="pres">
      <dgm:prSet presAssocID="{7162B262-24CC-4A8A-B28C-E096F796B3CC}" presName="aSpace2" presStyleCnt="0"/>
      <dgm:spPr/>
    </dgm:pt>
    <dgm:pt modelId="{5CE1DD91-9905-4726-974F-5E4C3A091C9D}" type="pres">
      <dgm:prSet presAssocID="{BFEA5502-BB4A-4F0F-90C9-BE09B8E36EF3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4DAB5-8D2A-464F-BCAC-ED28A3AEDA4B}" type="pres">
      <dgm:prSet presAssocID="{18F49605-EC32-42E2-AB70-19004710F0DB}" presName="aSpace" presStyleCnt="0"/>
      <dgm:spPr/>
    </dgm:pt>
    <dgm:pt modelId="{BA338160-31FE-482B-A738-880502F82394}" type="pres">
      <dgm:prSet presAssocID="{2A1B2A33-315C-44BD-8CBC-E3694D16089B}" presName="compNode" presStyleCnt="0"/>
      <dgm:spPr/>
    </dgm:pt>
    <dgm:pt modelId="{6487400F-369A-4CD1-96D5-5CB92AC19868}" type="pres">
      <dgm:prSet presAssocID="{2A1B2A33-315C-44BD-8CBC-E3694D16089B}" presName="aNode" presStyleLbl="bgShp" presStyleIdx="2" presStyleCnt="3"/>
      <dgm:spPr/>
      <dgm:t>
        <a:bodyPr/>
        <a:lstStyle/>
        <a:p>
          <a:endParaRPr lang="en-US"/>
        </a:p>
      </dgm:t>
    </dgm:pt>
    <dgm:pt modelId="{D8F1773F-DD4C-48CA-89FF-A63AF7227365}" type="pres">
      <dgm:prSet presAssocID="{2A1B2A33-315C-44BD-8CBC-E3694D16089B}" presName="textNode" presStyleLbl="bgShp" presStyleIdx="2" presStyleCnt="3"/>
      <dgm:spPr/>
      <dgm:t>
        <a:bodyPr/>
        <a:lstStyle/>
        <a:p>
          <a:endParaRPr lang="en-US"/>
        </a:p>
      </dgm:t>
    </dgm:pt>
    <dgm:pt modelId="{FFB642EE-6E2D-40C1-A974-7693A4AD2BA4}" type="pres">
      <dgm:prSet presAssocID="{2A1B2A33-315C-44BD-8CBC-E3694D16089B}" presName="compChildNode" presStyleCnt="0"/>
      <dgm:spPr/>
    </dgm:pt>
    <dgm:pt modelId="{392F1516-FAF2-42C9-8AF3-BB05BB10768E}" type="pres">
      <dgm:prSet presAssocID="{2A1B2A33-315C-44BD-8CBC-E3694D16089B}" presName="theInnerList" presStyleCnt="0"/>
      <dgm:spPr/>
    </dgm:pt>
    <dgm:pt modelId="{987D210B-AF93-4874-B288-5E3A8A43D65E}" type="pres">
      <dgm:prSet presAssocID="{4853D57F-843D-490F-B4E2-631663D97BF0}" presName="childNode" presStyleLbl="node1" presStyleIdx="5" presStyleCnt="7" custLinFactNeighborX="-3770" custLinFactNeighborY="60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B8B1AB-6B08-4DCD-9F33-FCCDB553C5D5}" type="pres">
      <dgm:prSet presAssocID="{4853D57F-843D-490F-B4E2-631663D97BF0}" presName="aSpace2" presStyleCnt="0"/>
      <dgm:spPr/>
    </dgm:pt>
    <dgm:pt modelId="{0610EF9D-0207-45F5-8460-1645EC07F880}" type="pres">
      <dgm:prSet presAssocID="{D6CA74E8-B2E6-4749-9A15-32A0601560CE}" presName="childNode" presStyleLbl="node1" presStyleIdx="6" presStyleCnt="7" custLinFactNeighborY="-152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C96AC1-9A0B-40E8-91B7-34E45F5D2466}" type="presOf" srcId="{7162B262-24CC-4A8A-B28C-E096F796B3CC}" destId="{A38E58AA-E61E-4AE1-B519-1C296968ECAF}" srcOrd="0" destOrd="0" presId="urn:microsoft.com/office/officeart/2005/8/layout/lProcess2"/>
    <dgm:cxn modelId="{E225A9BA-226C-4BB0-826B-0D2C4A909A1C}" type="presOf" srcId="{F9926497-8975-49B3-86E8-583270AE647E}" destId="{8866AFA8-27BE-478A-9F09-1DB0D232D622}" srcOrd="0" destOrd="0" presId="urn:microsoft.com/office/officeart/2005/8/layout/lProcess2"/>
    <dgm:cxn modelId="{0B7A264A-328F-402D-95BB-DD530CB9C1E0}" srcId="{F9926497-8975-49B3-86E8-583270AE647E}" destId="{B27BFBDB-EB8E-4D9A-98B8-6E839E659F4A}" srcOrd="1" destOrd="0" parTransId="{C59D25EA-AA74-4262-B259-17AB4E5CD883}" sibTransId="{EED78D8B-5239-470D-8124-C912180398BB}"/>
    <dgm:cxn modelId="{952B6336-0463-46FA-86A3-395902DAEC57}" srcId="{D3664F5B-56CA-433A-867B-B56B9AF9F5CE}" destId="{18F49605-EC32-42E2-AB70-19004710F0DB}" srcOrd="1" destOrd="0" parTransId="{46BC2876-28D6-4103-9D7B-6F119B274900}" sibTransId="{D9E60C1A-D7B0-4050-A5F4-45E68B0DF2B1}"/>
    <dgm:cxn modelId="{1250AAE5-9B69-4F13-9712-902A51EA3DB3}" type="presOf" srcId="{B27BFBDB-EB8E-4D9A-98B8-6E839E659F4A}" destId="{B9E2B20D-85A0-40B7-865D-7E591CA96890}" srcOrd="0" destOrd="0" presId="urn:microsoft.com/office/officeart/2005/8/layout/lProcess2"/>
    <dgm:cxn modelId="{D12CA7FC-BEC3-4BA9-AE79-CFDD5F1ECEF2}" srcId="{18F49605-EC32-42E2-AB70-19004710F0DB}" destId="{BFEA5502-BB4A-4F0F-90C9-BE09B8E36EF3}" srcOrd="1" destOrd="0" parTransId="{140C9621-49F2-45A5-A20B-7AEB0A63FAC0}" sibTransId="{7F5B01EA-56B2-4264-ACC6-7B6F50BF3C99}"/>
    <dgm:cxn modelId="{16A5DECD-0D57-4398-B737-40222A09A4A5}" type="presOf" srcId="{2A1B2A33-315C-44BD-8CBC-E3694D16089B}" destId="{6487400F-369A-4CD1-96D5-5CB92AC19868}" srcOrd="0" destOrd="0" presId="urn:microsoft.com/office/officeart/2005/8/layout/lProcess2"/>
    <dgm:cxn modelId="{40965483-E27A-4D72-81BD-C3B7BB4F99F9}" type="presOf" srcId="{BFEA5502-BB4A-4F0F-90C9-BE09B8E36EF3}" destId="{5CE1DD91-9905-4726-974F-5E4C3A091C9D}" srcOrd="0" destOrd="0" presId="urn:microsoft.com/office/officeart/2005/8/layout/lProcess2"/>
    <dgm:cxn modelId="{C801BC06-9AAC-4A93-8F71-5C9208C89220}" srcId="{2A1B2A33-315C-44BD-8CBC-E3694D16089B}" destId="{D6CA74E8-B2E6-4749-9A15-32A0601560CE}" srcOrd="1" destOrd="0" parTransId="{73140C98-31DC-4D5C-A22D-84270C09705D}" sibTransId="{4EF2E41F-1129-4F63-A591-04777F3FF820}"/>
    <dgm:cxn modelId="{3583B3DF-E3EC-436E-B7B8-31673D963D94}" type="presOf" srcId="{F9926497-8975-49B3-86E8-583270AE647E}" destId="{1834ACBD-4E6D-40C3-B534-D08B9A8DFCE8}" srcOrd="1" destOrd="0" presId="urn:microsoft.com/office/officeart/2005/8/layout/lProcess2"/>
    <dgm:cxn modelId="{1A64A1AB-C2DF-4C77-A5F7-E8287A277852}" type="presOf" srcId="{18F49605-EC32-42E2-AB70-19004710F0DB}" destId="{0B9A4AA2-D92D-47B4-8F0E-7B51C2E9193E}" srcOrd="1" destOrd="0" presId="urn:microsoft.com/office/officeart/2005/8/layout/lProcess2"/>
    <dgm:cxn modelId="{214C4C9F-7776-459C-9891-05E5661847B3}" srcId="{2A1B2A33-315C-44BD-8CBC-E3694D16089B}" destId="{4853D57F-843D-490F-B4E2-631663D97BF0}" srcOrd="0" destOrd="0" parTransId="{168D4533-E966-43B0-94A0-94B63B9E495A}" sibTransId="{846BB5B7-7DB9-4A76-95F0-7512693FAF96}"/>
    <dgm:cxn modelId="{B2424AF3-E158-4313-9F0C-E1DE0B67D927}" type="presOf" srcId="{D6CA74E8-B2E6-4749-9A15-32A0601560CE}" destId="{0610EF9D-0207-45F5-8460-1645EC07F880}" srcOrd="0" destOrd="0" presId="urn:microsoft.com/office/officeart/2005/8/layout/lProcess2"/>
    <dgm:cxn modelId="{E3FC4AB5-D489-45B7-A0AD-42A993161108}" type="presOf" srcId="{18F49605-EC32-42E2-AB70-19004710F0DB}" destId="{BCB6DAB3-60F7-4DFB-A98A-B7557497269F}" srcOrd="0" destOrd="0" presId="urn:microsoft.com/office/officeart/2005/8/layout/lProcess2"/>
    <dgm:cxn modelId="{93A68230-591E-4941-BF84-369D5EDB9097}" srcId="{D3664F5B-56CA-433A-867B-B56B9AF9F5CE}" destId="{2A1B2A33-315C-44BD-8CBC-E3694D16089B}" srcOrd="2" destOrd="0" parTransId="{0C93C369-5E3F-46B9-BDCF-D47681542E6B}" sibTransId="{B4266116-83FB-474E-B23F-453CEEAE1401}"/>
    <dgm:cxn modelId="{4D839890-76EC-4EC5-A43B-28B3F3D0F6E3}" srcId="{D3664F5B-56CA-433A-867B-B56B9AF9F5CE}" destId="{F9926497-8975-49B3-86E8-583270AE647E}" srcOrd="0" destOrd="0" parTransId="{C02AD735-9AAA-4135-B0C5-B75E4A10261D}" sibTransId="{5B61E651-6976-46EF-A5CE-4489CA913791}"/>
    <dgm:cxn modelId="{B3CD5FDF-1801-47B5-BD3F-A9008FFBED77}" type="presOf" srcId="{83258E30-037F-4E26-9AD7-575454AB610B}" destId="{13041E6C-CC06-4014-AA44-61FF8525BF79}" srcOrd="0" destOrd="0" presId="urn:microsoft.com/office/officeart/2005/8/layout/lProcess2"/>
    <dgm:cxn modelId="{82B4A583-407C-4B93-B64C-C5FD76BD4DF8}" type="presOf" srcId="{2A1B2A33-315C-44BD-8CBC-E3694D16089B}" destId="{D8F1773F-DD4C-48CA-89FF-A63AF7227365}" srcOrd="1" destOrd="0" presId="urn:microsoft.com/office/officeart/2005/8/layout/lProcess2"/>
    <dgm:cxn modelId="{4F529ECE-1C02-42D7-85E6-006D03152560}" type="presOf" srcId="{D3664F5B-56CA-433A-867B-B56B9AF9F5CE}" destId="{C8B60C97-76B3-4930-B9A3-E62D96AC075A}" srcOrd="0" destOrd="0" presId="urn:microsoft.com/office/officeart/2005/8/layout/lProcess2"/>
    <dgm:cxn modelId="{73C428A1-2B21-472C-B5C8-02428ACB9343}" srcId="{18F49605-EC32-42E2-AB70-19004710F0DB}" destId="{7162B262-24CC-4A8A-B28C-E096F796B3CC}" srcOrd="0" destOrd="0" parTransId="{F7A4EFE0-3F3A-47B5-AB97-6365A06C852C}" sibTransId="{7DF8F9FA-9BD3-4B33-B86F-56C82E552DAE}"/>
    <dgm:cxn modelId="{C3CF0722-0204-4558-8041-CEB75D65DC42}" srcId="{F9926497-8975-49B3-86E8-583270AE647E}" destId="{18964C87-988D-4AC7-AF89-B9BD8A26D2D8}" srcOrd="2" destOrd="0" parTransId="{85C1E11D-9A9F-45E4-973A-270F5E6AA43F}" sibTransId="{1A46A331-2B47-45D7-8D94-005A5ED58A57}"/>
    <dgm:cxn modelId="{0005920D-8531-4CC1-84C6-4F459440FA06}" type="presOf" srcId="{18964C87-988D-4AC7-AF89-B9BD8A26D2D8}" destId="{9E6015C6-DE49-4A9B-8C5C-32BBCACD4DC8}" srcOrd="0" destOrd="0" presId="urn:microsoft.com/office/officeart/2005/8/layout/lProcess2"/>
    <dgm:cxn modelId="{2ABD3991-A19C-48B8-80C6-73E916702482}" type="presOf" srcId="{4853D57F-843D-490F-B4E2-631663D97BF0}" destId="{987D210B-AF93-4874-B288-5E3A8A43D65E}" srcOrd="0" destOrd="0" presId="urn:microsoft.com/office/officeart/2005/8/layout/lProcess2"/>
    <dgm:cxn modelId="{E9ABDC09-4CEA-4829-BAFA-5B632C832F34}" srcId="{F9926497-8975-49B3-86E8-583270AE647E}" destId="{83258E30-037F-4E26-9AD7-575454AB610B}" srcOrd="0" destOrd="0" parTransId="{136CB33C-5A62-4E38-BC58-C07A8AC63661}" sibTransId="{877C2E32-7871-49FE-A52B-F6E3B7BEACB3}"/>
    <dgm:cxn modelId="{ED9E247F-2A31-4EA1-924B-D57F619480DB}" type="presParOf" srcId="{C8B60C97-76B3-4930-B9A3-E62D96AC075A}" destId="{0D2A45F2-D43B-4EF1-A3F6-0A2CB43FB879}" srcOrd="0" destOrd="0" presId="urn:microsoft.com/office/officeart/2005/8/layout/lProcess2"/>
    <dgm:cxn modelId="{6B2AAC83-00AE-4083-A1DE-16A82CBDB463}" type="presParOf" srcId="{0D2A45F2-D43B-4EF1-A3F6-0A2CB43FB879}" destId="{8866AFA8-27BE-478A-9F09-1DB0D232D622}" srcOrd="0" destOrd="0" presId="urn:microsoft.com/office/officeart/2005/8/layout/lProcess2"/>
    <dgm:cxn modelId="{A9CC7100-702C-4BF5-9A20-3C758B418480}" type="presParOf" srcId="{0D2A45F2-D43B-4EF1-A3F6-0A2CB43FB879}" destId="{1834ACBD-4E6D-40C3-B534-D08B9A8DFCE8}" srcOrd="1" destOrd="0" presId="urn:microsoft.com/office/officeart/2005/8/layout/lProcess2"/>
    <dgm:cxn modelId="{C6F597B7-0E72-431D-82A2-73C6D9370B8C}" type="presParOf" srcId="{0D2A45F2-D43B-4EF1-A3F6-0A2CB43FB879}" destId="{7DB12DA8-A017-4D0A-844F-365347E69F7B}" srcOrd="2" destOrd="0" presId="urn:microsoft.com/office/officeart/2005/8/layout/lProcess2"/>
    <dgm:cxn modelId="{2913F3EF-3BBD-4201-B86E-65BF8021D2E3}" type="presParOf" srcId="{7DB12DA8-A017-4D0A-844F-365347E69F7B}" destId="{153549C0-253A-44AC-919F-E43649624E84}" srcOrd="0" destOrd="0" presId="urn:microsoft.com/office/officeart/2005/8/layout/lProcess2"/>
    <dgm:cxn modelId="{9AAA1DE2-F2B9-46A4-87C3-39C76A2B0109}" type="presParOf" srcId="{153549C0-253A-44AC-919F-E43649624E84}" destId="{13041E6C-CC06-4014-AA44-61FF8525BF79}" srcOrd="0" destOrd="0" presId="urn:microsoft.com/office/officeart/2005/8/layout/lProcess2"/>
    <dgm:cxn modelId="{0D7F8241-2B12-4609-9AEB-5FDA880E437C}" type="presParOf" srcId="{153549C0-253A-44AC-919F-E43649624E84}" destId="{A7651484-27AC-4E4B-9829-F5F081F95A5B}" srcOrd="1" destOrd="0" presId="urn:microsoft.com/office/officeart/2005/8/layout/lProcess2"/>
    <dgm:cxn modelId="{A28DE2A8-5403-4BE1-B446-56FED2850928}" type="presParOf" srcId="{153549C0-253A-44AC-919F-E43649624E84}" destId="{B9E2B20D-85A0-40B7-865D-7E591CA96890}" srcOrd="2" destOrd="0" presId="urn:microsoft.com/office/officeart/2005/8/layout/lProcess2"/>
    <dgm:cxn modelId="{9EC4880D-BE5E-4342-9DC7-38A640D9744A}" type="presParOf" srcId="{153549C0-253A-44AC-919F-E43649624E84}" destId="{908F21C6-2326-49D7-91B5-4ABCD4839D9D}" srcOrd="3" destOrd="0" presId="urn:microsoft.com/office/officeart/2005/8/layout/lProcess2"/>
    <dgm:cxn modelId="{A3BE0914-11DB-405B-A921-94058ECE4B94}" type="presParOf" srcId="{153549C0-253A-44AC-919F-E43649624E84}" destId="{9E6015C6-DE49-4A9B-8C5C-32BBCACD4DC8}" srcOrd="4" destOrd="0" presId="urn:microsoft.com/office/officeart/2005/8/layout/lProcess2"/>
    <dgm:cxn modelId="{0680A6A4-8AD3-4DE5-A906-A98F559ADB6F}" type="presParOf" srcId="{C8B60C97-76B3-4930-B9A3-E62D96AC075A}" destId="{4F8602F4-61CE-4642-8CE6-41E55E0F66F4}" srcOrd="1" destOrd="0" presId="urn:microsoft.com/office/officeart/2005/8/layout/lProcess2"/>
    <dgm:cxn modelId="{1C11D61A-82B3-43CF-B073-0260745EF4AE}" type="presParOf" srcId="{C8B60C97-76B3-4930-B9A3-E62D96AC075A}" destId="{A06E6197-84B1-4A5F-A595-413559B35A0A}" srcOrd="2" destOrd="0" presId="urn:microsoft.com/office/officeart/2005/8/layout/lProcess2"/>
    <dgm:cxn modelId="{87813A47-1253-4D85-B9FC-7AE1D6E7DE82}" type="presParOf" srcId="{A06E6197-84B1-4A5F-A595-413559B35A0A}" destId="{BCB6DAB3-60F7-4DFB-A98A-B7557497269F}" srcOrd="0" destOrd="0" presId="urn:microsoft.com/office/officeart/2005/8/layout/lProcess2"/>
    <dgm:cxn modelId="{3E31CD5C-9141-4A91-AF00-D93FEB8EE8A2}" type="presParOf" srcId="{A06E6197-84B1-4A5F-A595-413559B35A0A}" destId="{0B9A4AA2-D92D-47B4-8F0E-7B51C2E9193E}" srcOrd="1" destOrd="0" presId="urn:microsoft.com/office/officeart/2005/8/layout/lProcess2"/>
    <dgm:cxn modelId="{63E0041E-5F5E-4CC3-9AD2-052F6E99F2A8}" type="presParOf" srcId="{A06E6197-84B1-4A5F-A595-413559B35A0A}" destId="{FB082272-62FE-4374-A0FC-2305FF5F6872}" srcOrd="2" destOrd="0" presId="urn:microsoft.com/office/officeart/2005/8/layout/lProcess2"/>
    <dgm:cxn modelId="{4DF4E77F-ADFF-4CB0-92FC-96280C5936C1}" type="presParOf" srcId="{FB082272-62FE-4374-A0FC-2305FF5F6872}" destId="{06445924-552E-4622-B443-9070F52B5653}" srcOrd="0" destOrd="0" presId="urn:microsoft.com/office/officeart/2005/8/layout/lProcess2"/>
    <dgm:cxn modelId="{487ACE8A-FB54-4B90-876E-3E35BF214529}" type="presParOf" srcId="{06445924-552E-4622-B443-9070F52B5653}" destId="{A38E58AA-E61E-4AE1-B519-1C296968ECAF}" srcOrd="0" destOrd="0" presId="urn:microsoft.com/office/officeart/2005/8/layout/lProcess2"/>
    <dgm:cxn modelId="{1E05FFC9-CEF1-419A-A5DE-C1514DED647C}" type="presParOf" srcId="{06445924-552E-4622-B443-9070F52B5653}" destId="{CFB425C3-162A-4C13-B427-E8CB29343CD4}" srcOrd="1" destOrd="0" presId="urn:microsoft.com/office/officeart/2005/8/layout/lProcess2"/>
    <dgm:cxn modelId="{882643C7-44C9-4514-A252-1EF9A219920E}" type="presParOf" srcId="{06445924-552E-4622-B443-9070F52B5653}" destId="{5CE1DD91-9905-4726-974F-5E4C3A091C9D}" srcOrd="2" destOrd="0" presId="urn:microsoft.com/office/officeart/2005/8/layout/lProcess2"/>
    <dgm:cxn modelId="{EE2C9B55-F11C-4D8C-9A20-0E5E68188BBC}" type="presParOf" srcId="{C8B60C97-76B3-4930-B9A3-E62D96AC075A}" destId="{AAE4DAB5-8D2A-464F-BCAC-ED28A3AEDA4B}" srcOrd="3" destOrd="0" presId="urn:microsoft.com/office/officeart/2005/8/layout/lProcess2"/>
    <dgm:cxn modelId="{AA10C98E-A264-457A-820C-A0ADA8ED5BA3}" type="presParOf" srcId="{C8B60C97-76B3-4930-B9A3-E62D96AC075A}" destId="{BA338160-31FE-482B-A738-880502F82394}" srcOrd="4" destOrd="0" presId="urn:microsoft.com/office/officeart/2005/8/layout/lProcess2"/>
    <dgm:cxn modelId="{605F718D-10ED-474B-A986-F626A8AF442A}" type="presParOf" srcId="{BA338160-31FE-482B-A738-880502F82394}" destId="{6487400F-369A-4CD1-96D5-5CB92AC19868}" srcOrd="0" destOrd="0" presId="urn:microsoft.com/office/officeart/2005/8/layout/lProcess2"/>
    <dgm:cxn modelId="{17CFA999-8FCC-4051-94AE-9E959869BBF2}" type="presParOf" srcId="{BA338160-31FE-482B-A738-880502F82394}" destId="{D8F1773F-DD4C-48CA-89FF-A63AF7227365}" srcOrd="1" destOrd="0" presId="urn:microsoft.com/office/officeart/2005/8/layout/lProcess2"/>
    <dgm:cxn modelId="{03F377B7-B6F6-436A-8FA9-5EE950AAFA13}" type="presParOf" srcId="{BA338160-31FE-482B-A738-880502F82394}" destId="{FFB642EE-6E2D-40C1-A974-7693A4AD2BA4}" srcOrd="2" destOrd="0" presId="urn:microsoft.com/office/officeart/2005/8/layout/lProcess2"/>
    <dgm:cxn modelId="{CDC6C263-1EBA-499F-B3F9-B1515D612DFC}" type="presParOf" srcId="{FFB642EE-6E2D-40C1-A974-7693A4AD2BA4}" destId="{392F1516-FAF2-42C9-8AF3-BB05BB10768E}" srcOrd="0" destOrd="0" presId="urn:microsoft.com/office/officeart/2005/8/layout/lProcess2"/>
    <dgm:cxn modelId="{5301BFC6-D2C7-4B57-B67E-FA4BD8AB7218}" type="presParOf" srcId="{392F1516-FAF2-42C9-8AF3-BB05BB10768E}" destId="{987D210B-AF93-4874-B288-5E3A8A43D65E}" srcOrd="0" destOrd="0" presId="urn:microsoft.com/office/officeart/2005/8/layout/lProcess2"/>
    <dgm:cxn modelId="{4E3589EF-9E87-45E0-A3CE-7E03B5BC4CFD}" type="presParOf" srcId="{392F1516-FAF2-42C9-8AF3-BB05BB10768E}" destId="{68B8B1AB-6B08-4DCD-9F33-FCCDB553C5D5}" srcOrd="1" destOrd="0" presId="urn:microsoft.com/office/officeart/2005/8/layout/lProcess2"/>
    <dgm:cxn modelId="{75447A74-6A6F-4972-8361-EF2F313CDE8D}" type="presParOf" srcId="{392F1516-FAF2-42C9-8AF3-BB05BB10768E}" destId="{0610EF9D-0207-45F5-8460-1645EC07F88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7A4612-28AD-44B2-9136-9970678EAF9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6A4B00-656C-4239-866B-C2D674D9D36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chemeClr val="tx1"/>
              </a:solidFill>
            </a:rPr>
            <a:t>Agricultural Sector Reform Directorate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/>
        </a:p>
      </dgm:t>
    </dgm:pt>
    <dgm:pt modelId="{3E8C3E1B-571D-4347-AEA4-72F269643D7B}" type="parTrans" cxnId="{50BE5547-3380-443E-AE84-60A4E27A3EA0}">
      <dgm:prSet/>
      <dgm:spPr/>
      <dgm:t>
        <a:bodyPr/>
        <a:lstStyle/>
        <a:p>
          <a:endParaRPr lang="en-US"/>
        </a:p>
      </dgm:t>
    </dgm:pt>
    <dgm:pt modelId="{2123A061-99C3-42CF-9F39-92231577C3EB}" type="sibTrans" cxnId="{50BE5547-3380-443E-AE84-60A4E27A3EA0}">
      <dgm:prSet/>
      <dgm:spPr/>
      <dgm:t>
        <a:bodyPr/>
        <a:lstStyle/>
        <a:p>
          <a:endParaRPr lang="en-US"/>
        </a:p>
      </dgm:t>
    </dgm:pt>
    <dgm:pt modelId="{AACEE958-916A-4074-9C12-CFDCC7FDED41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Legal Affairs Directorate</a:t>
          </a:r>
          <a:endParaRPr lang="en-US" sz="1800" dirty="0">
            <a:solidFill>
              <a:schemeClr val="tx1"/>
            </a:solidFill>
          </a:endParaRPr>
        </a:p>
      </dgm:t>
    </dgm:pt>
    <dgm:pt modelId="{145FF80F-74BE-4096-8013-BA83848FE29C}" type="parTrans" cxnId="{E35747DD-D43A-4F78-823E-277CBC417B7C}">
      <dgm:prSet/>
      <dgm:spPr/>
      <dgm:t>
        <a:bodyPr/>
        <a:lstStyle/>
        <a:p>
          <a:endParaRPr lang="en-US"/>
        </a:p>
      </dgm:t>
    </dgm:pt>
    <dgm:pt modelId="{BA0C770C-4B0B-47DE-87E5-7E5612558272}" type="sibTrans" cxnId="{E35747DD-D43A-4F78-823E-277CBC417B7C}">
      <dgm:prSet/>
      <dgm:spPr/>
      <dgm:t>
        <a:bodyPr/>
        <a:lstStyle/>
        <a:p>
          <a:endParaRPr lang="en-US"/>
        </a:p>
      </dgm:t>
    </dgm:pt>
    <dgm:pt modelId="{8348D8A4-EA60-4C37-9638-B2E530687241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Internal Audit Directorate</a:t>
          </a:r>
          <a:endParaRPr lang="en-US" sz="1800" dirty="0">
            <a:solidFill>
              <a:schemeClr val="tx1"/>
            </a:solidFill>
          </a:endParaRPr>
        </a:p>
      </dgm:t>
    </dgm:pt>
    <dgm:pt modelId="{804141EB-BA41-4755-BCF3-A0B420A09AD6}" type="parTrans" cxnId="{71E5CFD5-A72D-4A2F-9DBD-A76DC29F6CC5}">
      <dgm:prSet/>
      <dgm:spPr/>
      <dgm:t>
        <a:bodyPr/>
        <a:lstStyle/>
        <a:p>
          <a:endParaRPr lang="en-US"/>
        </a:p>
      </dgm:t>
    </dgm:pt>
    <dgm:pt modelId="{0CE7BAD1-6107-44B9-903F-951093FAA654}" type="sibTrans" cxnId="{71E5CFD5-A72D-4A2F-9DBD-A76DC29F6CC5}">
      <dgm:prSet/>
      <dgm:spPr/>
      <dgm:t>
        <a:bodyPr/>
        <a:lstStyle/>
        <a:p>
          <a:endParaRPr lang="en-US"/>
        </a:p>
      </dgm:t>
    </dgm:pt>
    <dgm:pt modelId="{215BD8F2-5C53-419E-A23B-794DAC92D869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Regions of Special Support Directorate</a:t>
          </a:r>
          <a:endParaRPr lang="en-US" sz="1800" dirty="0">
            <a:solidFill>
              <a:schemeClr val="tx1"/>
            </a:solidFill>
          </a:endParaRPr>
        </a:p>
      </dgm:t>
    </dgm:pt>
    <dgm:pt modelId="{FA77115F-6EF7-41DF-A02A-B41A9DA293C9}" type="parTrans" cxnId="{90B88016-59D9-42FA-BD45-A4A8C70F63AB}">
      <dgm:prSet/>
      <dgm:spPr/>
      <dgm:t>
        <a:bodyPr/>
        <a:lstStyle/>
        <a:p>
          <a:endParaRPr lang="en-US"/>
        </a:p>
      </dgm:t>
    </dgm:pt>
    <dgm:pt modelId="{EF975CE6-A73D-4A4C-85BE-5AC6758CD677}" type="sibTrans" cxnId="{90B88016-59D9-42FA-BD45-A4A8C70F63AB}">
      <dgm:prSet/>
      <dgm:spPr/>
      <dgm:t>
        <a:bodyPr/>
        <a:lstStyle/>
        <a:p>
          <a:endParaRPr lang="en-US"/>
        </a:p>
      </dgm:t>
    </dgm:pt>
    <dgm:pt modelId="{70283772-EEF8-4D1C-81E2-E411198B22C7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Planning &amp; Programming Directorate</a:t>
          </a:r>
          <a:endParaRPr lang="en-US" sz="1800" dirty="0">
            <a:solidFill>
              <a:schemeClr val="tx1"/>
            </a:solidFill>
          </a:endParaRPr>
        </a:p>
      </dgm:t>
    </dgm:pt>
    <dgm:pt modelId="{1A681A0A-0EB8-4E01-B5A7-8EAE3522DCB3}" type="parTrans" cxnId="{52019C45-2E1F-4199-9144-35B0FF3B11A3}">
      <dgm:prSet/>
      <dgm:spPr/>
      <dgm:t>
        <a:bodyPr/>
        <a:lstStyle/>
        <a:p>
          <a:endParaRPr lang="en-US"/>
        </a:p>
      </dgm:t>
    </dgm:pt>
    <dgm:pt modelId="{B76AFBD0-8A6E-4824-ACFC-55B7CF91D021}" type="sibTrans" cxnId="{52019C45-2E1F-4199-9144-35B0FF3B11A3}">
      <dgm:prSet/>
      <dgm:spPr/>
      <dgm:t>
        <a:bodyPr/>
        <a:lstStyle/>
        <a:p>
          <a:endParaRPr lang="en-US"/>
        </a:p>
      </dgm:t>
    </dgm:pt>
    <dgm:pt modelId="{7089D89B-8152-4513-BD13-B19CF35B5DE7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Public Relations Bureau</a:t>
          </a:r>
          <a:endParaRPr lang="en-US" sz="1800" dirty="0">
            <a:solidFill>
              <a:schemeClr val="tx1"/>
            </a:solidFill>
          </a:endParaRPr>
        </a:p>
      </dgm:t>
    </dgm:pt>
    <dgm:pt modelId="{E07C80FF-100B-4115-B71F-CBF87B323654}" type="parTrans" cxnId="{D0752029-7800-43D6-81D3-FBC9D4CD573C}">
      <dgm:prSet/>
      <dgm:spPr/>
      <dgm:t>
        <a:bodyPr/>
        <a:lstStyle/>
        <a:p>
          <a:endParaRPr lang="en-US"/>
        </a:p>
      </dgm:t>
    </dgm:pt>
    <dgm:pt modelId="{1F9DDBCF-37CD-416E-AB8C-91FB4E892F0C}" type="sibTrans" cxnId="{D0752029-7800-43D6-81D3-FBC9D4CD573C}">
      <dgm:prSet/>
      <dgm:spPr/>
      <dgm:t>
        <a:bodyPr/>
        <a:lstStyle/>
        <a:p>
          <a:endParaRPr lang="en-US"/>
        </a:p>
      </dgm:t>
    </dgm:pt>
    <dgm:pt modelId="{E2669F2F-8D13-4914-90A0-073BD6BCBACD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Women's Affairs Directorate</a:t>
          </a:r>
          <a:endParaRPr lang="en-US" sz="1800" dirty="0">
            <a:solidFill>
              <a:schemeClr val="tx1"/>
            </a:solidFill>
          </a:endParaRPr>
        </a:p>
      </dgm:t>
    </dgm:pt>
    <dgm:pt modelId="{884E0AB3-1F02-4745-A5FB-2BF4F3033E7C}" type="parTrans" cxnId="{EFEF5533-D306-4E63-A0CF-BE8E40A286E8}">
      <dgm:prSet/>
      <dgm:spPr/>
      <dgm:t>
        <a:bodyPr/>
        <a:lstStyle/>
        <a:p>
          <a:endParaRPr lang="en-US"/>
        </a:p>
      </dgm:t>
    </dgm:pt>
    <dgm:pt modelId="{7DE169EF-7C50-4638-8196-BF33BD44A756}" type="sibTrans" cxnId="{EFEF5533-D306-4E63-A0CF-BE8E40A286E8}">
      <dgm:prSet/>
      <dgm:spPr/>
      <dgm:t>
        <a:bodyPr/>
        <a:lstStyle/>
        <a:p>
          <a:endParaRPr lang="en-US"/>
        </a:p>
      </dgm:t>
    </dgm:pt>
    <dgm:pt modelId="{056B36CC-5787-4E07-A97E-7878FB260CB9}">
      <dgm:prSet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Procurement Finance &amp; Property Administration Directorate</a:t>
          </a:r>
          <a:endParaRPr lang="en-US" sz="1600" dirty="0">
            <a:solidFill>
              <a:schemeClr val="tx1"/>
            </a:solidFill>
          </a:endParaRPr>
        </a:p>
      </dgm:t>
    </dgm:pt>
    <dgm:pt modelId="{5ACA3292-43B9-40F4-A87E-A0CE0ABDFA7A}" type="parTrans" cxnId="{1B2B1B55-627F-4086-8F56-081AB952CAD7}">
      <dgm:prSet/>
      <dgm:spPr/>
      <dgm:t>
        <a:bodyPr/>
        <a:lstStyle/>
        <a:p>
          <a:endParaRPr lang="en-US"/>
        </a:p>
      </dgm:t>
    </dgm:pt>
    <dgm:pt modelId="{641A1C74-A2D4-47A3-9F75-7E88988F947D}" type="sibTrans" cxnId="{1B2B1B55-627F-4086-8F56-081AB952CAD7}">
      <dgm:prSet/>
      <dgm:spPr/>
      <dgm:t>
        <a:bodyPr/>
        <a:lstStyle/>
        <a:p>
          <a:endParaRPr lang="en-US"/>
        </a:p>
      </dgm:t>
    </dgm:pt>
    <dgm:pt modelId="{071D2DF8-EB5C-4DF9-B55B-AD6AA823C30D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Information Technology Management Center</a:t>
          </a:r>
          <a:endParaRPr lang="en-US" sz="1800" dirty="0">
            <a:solidFill>
              <a:schemeClr val="tx1"/>
            </a:solidFill>
          </a:endParaRPr>
        </a:p>
      </dgm:t>
    </dgm:pt>
    <dgm:pt modelId="{1260C4A2-AEA9-44D6-AD04-7004857863EA}" type="parTrans" cxnId="{65907B43-809F-4653-94B8-9F192D275D2F}">
      <dgm:prSet/>
      <dgm:spPr/>
      <dgm:t>
        <a:bodyPr/>
        <a:lstStyle/>
        <a:p>
          <a:endParaRPr lang="en-US"/>
        </a:p>
      </dgm:t>
    </dgm:pt>
    <dgm:pt modelId="{838856C5-BA31-4E30-A4B3-24762D5D6DEA}" type="sibTrans" cxnId="{65907B43-809F-4653-94B8-9F192D275D2F}">
      <dgm:prSet/>
      <dgm:spPr/>
      <dgm:t>
        <a:bodyPr/>
        <a:lstStyle/>
        <a:p>
          <a:endParaRPr lang="en-US"/>
        </a:p>
      </dgm:t>
    </dgm:pt>
    <dgm:pt modelId="{E8D477D6-60FB-4F79-8556-50F2770BC8EE}">
      <dgm:prSet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Human Resource Development &amp; Administration Directorate</a:t>
          </a:r>
          <a:endParaRPr lang="en-US" sz="1800" dirty="0">
            <a:solidFill>
              <a:schemeClr val="tx1"/>
            </a:solidFill>
          </a:endParaRPr>
        </a:p>
      </dgm:t>
    </dgm:pt>
    <dgm:pt modelId="{FDAE9B6B-0814-4D57-952D-C318D12C87EE}" type="parTrans" cxnId="{EAC2DB0A-6DC3-4B6B-A4B4-678A347F03CE}">
      <dgm:prSet/>
      <dgm:spPr/>
      <dgm:t>
        <a:bodyPr/>
        <a:lstStyle/>
        <a:p>
          <a:endParaRPr lang="en-US"/>
        </a:p>
      </dgm:t>
    </dgm:pt>
    <dgm:pt modelId="{C8606D11-7659-43DA-9611-5132C4FE5261}" type="sibTrans" cxnId="{EAC2DB0A-6DC3-4B6B-A4B4-678A347F03CE}">
      <dgm:prSet/>
      <dgm:spPr/>
      <dgm:t>
        <a:bodyPr/>
        <a:lstStyle/>
        <a:p>
          <a:endParaRPr lang="en-US"/>
        </a:p>
      </dgm:t>
    </dgm:pt>
    <dgm:pt modelId="{42B2D832-FF96-4977-8E84-5E2F2A301B54}" type="pres">
      <dgm:prSet presAssocID="{457A4612-28AD-44B2-9136-9970678EAF9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86389F-151D-4C65-8583-65290304BE71}" type="pres">
      <dgm:prSet presAssocID="{126A4B00-656C-4239-866B-C2D674D9D36F}" presName="node" presStyleLbl="node1" presStyleIdx="0" presStyleCnt="10" custScaleX="56932" custScaleY="144836" custLinFactNeighborX="-31590" custLinFactNeighborY="1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77D55-F44B-4A20-8D09-5C98B820E0A8}" type="pres">
      <dgm:prSet presAssocID="{2123A061-99C3-42CF-9F39-92231577C3EB}" presName="sibTrans" presStyleCnt="0"/>
      <dgm:spPr/>
    </dgm:pt>
    <dgm:pt modelId="{2F2C4E41-B645-4212-8410-3CEFD77E96BD}" type="pres">
      <dgm:prSet presAssocID="{E8D477D6-60FB-4F79-8556-50F2770BC8EE}" presName="node" presStyleLbl="node1" presStyleIdx="1" presStyleCnt="10" custScaleX="59358" custScaleY="145233" custLinFactNeighborX="-664" custLinFactNeighborY="-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25711-0B66-41CC-A455-62F9086DD286}" type="pres">
      <dgm:prSet presAssocID="{C8606D11-7659-43DA-9611-5132C4FE5261}" presName="sibTrans" presStyleCnt="0"/>
      <dgm:spPr/>
    </dgm:pt>
    <dgm:pt modelId="{C11F1910-6B17-4DA9-8968-9DA19D75FEBB}" type="pres">
      <dgm:prSet presAssocID="{071D2DF8-EB5C-4DF9-B55B-AD6AA823C30D}" presName="node" presStyleLbl="node1" presStyleIdx="2" presStyleCnt="10" custScaleX="47548" custScaleY="144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0E898-B2F1-4B88-BEA0-3F899D7A8DA6}" type="pres">
      <dgm:prSet presAssocID="{838856C5-BA31-4E30-A4B3-24762D5D6DEA}" presName="sibTrans" presStyleCnt="0"/>
      <dgm:spPr/>
    </dgm:pt>
    <dgm:pt modelId="{A0702DCF-9145-436D-B4C2-E76455115E9E}" type="pres">
      <dgm:prSet presAssocID="{056B36CC-5787-4E07-A97E-7878FB260CB9}" presName="node" presStyleLbl="node1" presStyleIdx="3" presStyleCnt="10" custScaleX="49855" custScaleY="153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186A9-D716-454A-BE71-B5AB28CDA3C0}" type="pres">
      <dgm:prSet presAssocID="{641A1C74-A2D4-47A3-9F75-7E88988F947D}" presName="sibTrans" presStyleCnt="0"/>
      <dgm:spPr/>
    </dgm:pt>
    <dgm:pt modelId="{718E3275-73EB-454C-8610-A0D827A302DA}" type="pres">
      <dgm:prSet presAssocID="{E2669F2F-8D13-4914-90A0-073BD6BCBACD}" presName="node" presStyleLbl="node1" presStyleIdx="4" presStyleCnt="10" custScaleX="55642" custScaleY="153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A2601-4BAA-4A05-A7A8-96847EE20104}" type="pres">
      <dgm:prSet presAssocID="{7DE169EF-7C50-4638-8196-BF33BD44A756}" presName="sibTrans" presStyleCnt="0"/>
      <dgm:spPr/>
    </dgm:pt>
    <dgm:pt modelId="{FB902327-15AC-43C6-8F04-587CDEC990EB}" type="pres">
      <dgm:prSet presAssocID="{7089D89B-8152-4513-BD13-B19CF35B5DE7}" presName="node" presStyleLbl="node1" presStyleIdx="5" presStyleCnt="10" custScaleX="60601" custScaleY="149529" custLinFactNeighborX="16041" custLinFactNeighborY="-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8447A-2D48-4E4E-85F6-EDEF3E4C0DD4}" type="pres">
      <dgm:prSet presAssocID="{1F9DDBCF-37CD-416E-AB8C-91FB4E892F0C}" presName="sibTrans" presStyleCnt="0"/>
      <dgm:spPr/>
    </dgm:pt>
    <dgm:pt modelId="{6D4F3BA5-A3ED-4B16-B859-FD895205A54D}" type="pres">
      <dgm:prSet presAssocID="{70283772-EEF8-4D1C-81E2-E411198B22C7}" presName="node" presStyleLbl="node1" presStyleIdx="6" presStyleCnt="10" custScaleX="57915" custScaleY="127064" custLinFactNeighborX="-31196" custLinFactNeighborY="-71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E51F0-2C7E-45F1-AAC1-94A6C7C43F52}" type="pres">
      <dgm:prSet presAssocID="{B76AFBD0-8A6E-4824-ACFC-55B7CF91D021}" presName="sibTrans" presStyleCnt="0"/>
      <dgm:spPr/>
    </dgm:pt>
    <dgm:pt modelId="{AD46F90F-7A74-4865-965B-656A5C437318}" type="pres">
      <dgm:prSet presAssocID="{215BD8F2-5C53-419E-A23B-794DAC92D869}" presName="node" presStyleLbl="node1" presStyleIdx="7" presStyleCnt="10" custScaleX="54159" custScaleY="118172" custLinFactNeighborX="-26044" custLinFactNeighborY="-8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FC9F3-EAF8-4FF4-A99D-994EFF0B6CFC}" type="pres">
      <dgm:prSet presAssocID="{EF975CE6-A73D-4A4C-85BE-5AC6758CD677}" presName="sibTrans" presStyleCnt="0"/>
      <dgm:spPr/>
    </dgm:pt>
    <dgm:pt modelId="{A645672E-1C7A-4F01-8156-A24D6AEC681A}" type="pres">
      <dgm:prSet presAssocID="{8348D8A4-EA60-4C37-9638-B2E530687241}" presName="node" presStyleLbl="node1" presStyleIdx="8" presStyleCnt="10" custScaleX="60981" custScaleY="125848" custLinFactNeighborX="-27882" custLinFactNeighborY="-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412BC-06FC-4959-AD86-CA2A637B9C5E}" type="pres">
      <dgm:prSet presAssocID="{0CE7BAD1-6107-44B9-903F-951093FAA654}" presName="sibTrans" presStyleCnt="0"/>
      <dgm:spPr/>
    </dgm:pt>
    <dgm:pt modelId="{AC76EC29-7E81-41D3-B506-5886080335DE}" type="pres">
      <dgm:prSet presAssocID="{AACEE958-916A-4074-9C12-CFDCC7FDED41}" presName="node" presStyleLbl="node1" presStyleIdx="9" presStyleCnt="10" custScaleX="74913" custScaleY="124987" custLinFactNeighborX="-19797" custLinFactNeighborY="-7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752029-7800-43D6-81D3-FBC9D4CD573C}" srcId="{457A4612-28AD-44B2-9136-9970678EAF9A}" destId="{7089D89B-8152-4513-BD13-B19CF35B5DE7}" srcOrd="5" destOrd="0" parTransId="{E07C80FF-100B-4115-B71F-CBF87B323654}" sibTransId="{1F9DDBCF-37CD-416E-AB8C-91FB4E892F0C}"/>
    <dgm:cxn modelId="{5D5CFAEA-46B8-4ABC-8246-7018F8ACF54B}" type="presOf" srcId="{8348D8A4-EA60-4C37-9638-B2E530687241}" destId="{A645672E-1C7A-4F01-8156-A24D6AEC681A}" srcOrd="0" destOrd="0" presId="urn:microsoft.com/office/officeart/2005/8/layout/default"/>
    <dgm:cxn modelId="{3DFDD6B1-9011-45F8-A748-DF31C2804437}" type="presOf" srcId="{126A4B00-656C-4239-866B-C2D674D9D36F}" destId="{EA86389F-151D-4C65-8583-65290304BE71}" srcOrd="0" destOrd="0" presId="urn:microsoft.com/office/officeart/2005/8/layout/default"/>
    <dgm:cxn modelId="{0D37D0EC-DA5C-49B5-935F-1A98D3037906}" type="presOf" srcId="{AACEE958-916A-4074-9C12-CFDCC7FDED41}" destId="{AC76EC29-7E81-41D3-B506-5886080335DE}" srcOrd="0" destOrd="0" presId="urn:microsoft.com/office/officeart/2005/8/layout/default"/>
    <dgm:cxn modelId="{8C1B8126-903A-4F82-8FC6-329AD987F5B7}" type="presOf" srcId="{E2669F2F-8D13-4914-90A0-073BD6BCBACD}" destId="{718E3275-73EB-454C-8610-A0D827A302DA}" srcOrd="0" destOrd="0" presId="urn:microsoft.com/office/officeart/2005/8/layout/default"/>
    <dgm:cxn modelId="{C0B15A37-9E9B-4C4A-87E8-D63001A9665D}" type="presOf" srcId="{071D2DF8-EB5C-4DF9-B55B-AD6AA823C30D}" destId="{C11F1910-6B17-4DA9-8968-9DA19D75FEBB}" srcOrd="0" destOrd="0" presId="urn:microsoft.com/office/officeart/2005/8/layout/default"/>
    <dgm:cxn modelId="{E35747DD-D43A-4F78-823E-277CBC417B7C}" srcId="{457A4612-28AD-44B2-9136-9970678EAF9A}" destId="{AACEE958-916A-4074-9C12-CFDCC7FDED41}" srcOrd="9" destOrd="0" parTransId="{145FF80F-74BE-4096-8013-BA83848FE29C}" sibTransId="{BA0C770C-4B0B-47DE-87E5-7E5612558272}"/>
    <dgm:cxn modelId="{1B2B1B55-627F-4086-8F56-081AB952CAD7}" srcId="{457A4612-28AD-44B2-9136-9970678EAF9A}" destId="{056B36CC-5787-4E07-A97E-7878FB260CB9}" srcOrd="3" destOrd="0" parTransId="{5ACA3292-43B9-40F4-A87E-A0CE0ABDFA7A}" sibTransId="{641A1C74-A2D4-47A3-9F75-7E88988F947D}"/>
    <dgm:cxn modelId="{90B88016-59D9-42FA-BD45-A4A8C70F63AB}" srcId="{457A4612-28AD-44B2-9136-9970678EAF9A}" destId="{215BD8F2-5C53-419E-A23B-794DAC92D869}" srcOrd="7" destOrd="0" parTransId="{FA77115F-6EF7-41DF-A02A-B41A9DA293C9}" sibTransId="{EF975CE6-A73D-4A4C-85BE-5AC6758CD677}"/>
    <dgm:cxn modelId="{50BE5547-3380-443E-AE84-60A4E27A3EA0}" srcId="{457A4612-28AD-44B2-9136-9970678EAF9A}" destId="{126A4B00-656C-4239-866B-C2D674D9D36F}" srcOrd="0" destOrd="0" parTransId="{3E8C3E1B-571D-4347-AEA4-72F269643D7B}" sibTransId="{2123A061-99C3-42CF-9F39-92231577C3EB}"/>
    <dgm:cxn modelId="{52019C45-2E1F-4199-9144-35B0FF3B11A3}" srcId="{457A4612-28AD-44B2-9136-9970678EAF9A}" destId="{70283772-EEF8-4D1C-81E2-E411198B22C7}" srcOrd="6" destOrd="0" parTransId="{1A681A0A-0EB8-4E01-B5A7-8EAE3522DCB3}" sibTransId="{B76AFBD0-8A6E-4824-ACFC-55B7CF91D021}"/>
    <dgm:cxn modelId="{6BAEB18F-3309-48BF-BB50-EE1F85F7012A}" type="presOf" srcId="{457A4612-28AD-44B2-9136-9970678EAF9A}" destId="{42B2D832-FF96-4977-8E84-5E2F2A301B54}" srcOrd="0" destOrd="0" presId="urn:microsoft.com/office/officeart/2005/8/layout/default"/>
    <dgm:cxn modelId="{65907B43-809F-4653-94B8-9F192D275D2F}" srcId="{457A4612-28AD-44B2-9136-9970678EAF9A}" destId="{071D2DF8-EB5C-4DF9-B55B-AD6AA823C30D}" srcOrd="2" destOrd="0" parTransId="{1260C4A2-AEA9-44D6-AD04-7004857863EA}" sibTransId="{838856C5-BA31-4E30-A4B3-24762D5D6DEA}"/>
    <dgm:cxn modelId="{52C4A401-F6D6-4CCF-947E-9C625376FB64}" type="presOf" srcId="{056B36CC-5787-4E07-A97E-7878FB260CB9}" destId="{A0702DCF-9145-436D-B4C2-E76455115E9E}" srcOrd="0" destOrd="0" presId="urn:microsoft.com/office/officeart/2005/8/layout/default"/>
    <dgm:cxn modelId="{B813CC1F-AC44-4BA5-B84C-E9705362792E}" type="presOf" srcId="{7089D89B-8152-4513-BD13-B19CF35B5DE7}" destId="{FB902327-15AC-43C6-8F04-587CDEC990EB}" srcOrd="0" destOrd="0" presId="urn:microsoft.com/office/officeart/2005/8/layout/default"/>
    <dgm:cxn modelId="{E8EAA4A5-E524-46D0-8CA9-797F1CDBFCD9}" type="presOf" srcId="{70283772-EEF8-4D1C-81E2-E411198B22C7}" destId="{6D4F3BA5-A3ED-4B16-B859-FD895205A54D}" srcOrd="0" destOrd="0" presId="urn:microsoft.com/office/officeart/2005/8/layout/default"/>
    <dgm:cxn modelId="{EAC2DB0A-6DC3-4B6B-A4B4-678A347F03CE}" srcId="{457A4612-28AD-44B2-9136-9970678EAF9A}" destId="{E8D477D6-60FB-4F79-8556-50F2770BC8EE}" srcOrd="1" destOrd="0" parTransId="{FDAE9B6B-0814-4D57-952D-C318D12C87EE}" sibTransId="{C8606D11-7659-43DA-9611-5132C4FE5261}"/>
    <dgm:cxn modelId="{E4292CB8-C717-42B8-A558-FAB14F232C4B}" type="presOf" srcId="{215BD8F2-5C53-419E-A23B-794DAC92D869}" destId="{AD46F90F-7A74-4865-965B-656A5C437318}" srcOrd="0" destOrd="0" presId="urn:microsoft.com/office/officeart/2005/8/layout/default"/>
    <dgm:cxn modelId="{E656EC46-2445-4377-BAF7-50303B76E5DA}" type="presOf" srcId="{E8D477D6-60FB-4F79-8556-50F2770BC8EE}" destId="{2F2C4E41-B645-4212-8410-3CEFD77E96BD}" srcOrd="0" destOrd="0" presId="urn:microsoft.com/office/officeart/2005/8/layout/default"/>
    <dgm:cxn modelId="{EFEF5533-D306-4E63-A0CF-BE8E40A286E8}" srcId="{457A4612-28AD-44B2-9136-9970678EAF9A}" destId="{E2669F2F-8D13-4914-90A0-073BD6BCBACD}" srcOrd="4" destOrd="0" parTransId="{884E0AB3-1F02-4745-A5FB-2BF4F3033E7C}" sibTransId="{7DE169EF-7C50-4638-8196-BF33BD44A756}"/>
    <dgm:cxn modelId="{71E5CFD5-A72D-4A2F-9DBD-A76DC29F6CC5}" srcId="{457A4612-28AD-44B2-9136-9970678EAF9A}" destId="{8348D8A4-EA60-4C37-9638-B2E530687241}" srcOrd="8" destOrd="0" parTransId="{804141EB-BA41-4755-BCF3-A0B420A09AD6}" sibTransId="{0CE7BAD1-6107-44B9-903F-951093FAA654}"/>
    <dgm:cxn modelId="{2A593B4D-E49D-4B55-AB79-67282E0EA9A9}" type="presParOf" srcId="{42B2D832-FF96-4977-8E84-5E2F2A301B54}" destId="{EA86389F-151D-4C65-8583-65290304BE71}" srcOrd="0" destOrd="0" presId="urn:microsoft.com/office/officeart/2005/8/layout/default"/>
    <dgm:cxn modelId="{004D64B2-4E48-407A-890F-F581831ABCB4}" type="presParOf" srcId="{42B2D832-FF96-4977-8E84-5E2F2A301B54}" destId="{99577D55-F44B-4A20-8D09-5C98B820E0A8}" srcOrd="1" destOrd="0" presId="urn:microsoft.com/office/officeart/2005/8/layout/default"/>
    <dgm:cxn modelId="{21CE299E-3702-49F6-8DA0-5DAD9CCD00D7}" type="presParOf" srcId="{42B2D832-FF96-4977-8E84-5E2F2A301B54}" destId="{2F2C4E41-B645-4212-8410-3CEFD77E96BD}" srcOrd="2" destOrd="0" presId="urn:microsoft.com/office/officeart/2005/8/layout/default"/>
    <dgm:cxn modelId="{96A198F3-4176-46B0-83B0-C0F5172EC411}" type="presParOf" srcId="{42B2D832-FF96-4977-8E84-5E2F2A301B54}" destId="{F2E25711-0B66-41CC-A455-62F9086DD286}" srcOrd="3" destOrd="0" presId="urn:microsoft.com/office/officeart/2005/8/layout/default"/>
    <dgm:cxn modelId="{976564DB-E8FF-4F7D-904A-34044ED0772A}" type="presParOf" srcId="{42B2D832-FF96-4977-8E84-5E2F2A301B54}" destId="{C11F1910-6B17-4DA9-8968-9DA19D75FEBB}" srcOrd="4" destOrd="0" presId="urn:microsoft.com/office/officeart/2005/8/layout/default"/>
    <dgm:cxn modelId="{8F24842E-0D29-4270-A18B-B8D64A8083F1}" type="presParOf" srcId="{42B2D832-FF96-4977-8E84-5E2F2A301B54}" destId="{43B0E898-B2F1-4B88-BEA0-3F899D7A8DA6}" srcOrd="5" destOrd="0" presId="urn:microsoft.com/office/officeart/2005/8/layout/default"/>
    <dgm:cxn modelId="{2D28E743-FF0B-42EB-8589-D6761F2D42B9}" type="presParOf" srcId="{42B2D832-FF96-4977-8E84-5E2F2A301B54}" destId="{A0702DCF-9145-436D-B4C2-E76455115E9E}" srcOrd="6" destOrd="0" presId="urn:microsoft.com/office/officeart/2005/8/layout/default"/>
    <dgm:cxn modelId="{B4A13246-4D89-4E9D-A6A5-F7F01BCC1AB4}" type="presParOf" srcId="{42B2D832-FF96-4977-8E84-5E2F2A301B54}" destId="{42C186A9-D716-454A-BE71-B5AB28CDA3C0}" srcOrd="7" destOrd="0" presId="urn:microsoft.com/office/officeart/2005/8/layout/default"/>
    <dgm:cxn modelId="{6F706CD2-07AC-4E14-ADC4-6351E863AD2A}" type="presParOf" srcId="{42B2D832-FF96-4977-8E84-5E2F2A301B54}" destId="{718E3275-73EB-454C-8610-A0D827A302DA}" srcOrd="8" destOrd="0" presId="urn:microsoft.com/office/officeart/2005/8/layout/default"/>
    <dgm:cxn modelId="{FB34B775-4865-4855-AA30-D80A34B5EFAA}" type="presParOf" srcId="{42B2D832-FF96-4977-8E84-5E2F2A301B54}" destId="{2D2A2601-4BAA-4A05-A7A8-96847EE20104}" srcOrd="9" destOrd="0" presId="urn:microsoft.com/office/officeart/2005/8/layout/default"/>
    <dgm:cxn modelId="{730B2971-C074-4317-B15C-F1E9C65256FC}" type="presParOf" srcId="{42B2D832-FF96-4977-8E84-5E2F2A301B54}" destId="{FB902327-15AC-43C6-8F04-587CDEC990EB}" srcOrd="10" destOrd="0" presId="urn:microsoft.com/office/officeart/2005/8/layout/default"/>
    <dgm:cxn modelId="{4B4125E7-D37C-42B1-A712-2D9893673BFD}" type="presParOf" srcId="{42B2D832-FF96-4977-8E84-5E2F2A301B54}" destId="{4368447A-2D48-4E4E-85F6-EDEF3E4C0DD4}" srcOrd="11" destOrd="0" presId="urn:microsoft.com/office/officeart/2005/8/layout/default"/>
    <dgm:cxn modelId="{E46A8129-95FD-44F0-B8DD-0B338755871D}" type="presParOf" srcId="{42B2D832-FF96-4977-8E84-5E2F2A301B54}" destId="{6D4F3BA5-A3ED-4B16-B859-FD895205A54D}" srcOrd="12" destOrd="0" presId="urn:microsoft.com/office/officeart/2005/8/layout/default"/>
    <dgm:cxn modelId="{D20999FE-192C-49E8-BE99-8C636D84F5EB}" type="presParOf" srcId="{42B2D832-FF96-4977-8E84-5E2F2A301B54}" destId="{944E51F0-2C7E-45F1-AAC1-94A6C7C43F52}" srcOrd="13" destOrd="0" presId="urn:microsoft.com/office/officeart/2005/8/layout/default"/>
    <dgm:cxn modelId="{AA56324A-FCB5-41B5-A8CA-14B0DD18D1C8}" type="presParOf" srcId="{42B2D832-FF96-4977-8E84-5E2F2A301B54}" destId="{AD46F90F-7A74-4865-965B-656A5C437318}" srcOrd="14" destOrd="0" presId="urn:microsoft.com/office/officeart/2005/8/layout/default"/>
    <dgm:cxn modelId="{4FE1170C-F746-4DEB-90E2-0FD5BEC2B2C5}" type="presParOf" srcId="{42B2D832-FF96-4977-8E84-5E2F2A301B54}" destId="{F95FC9F3-EAF8-4FF4-A99D-994EFF0B6CFC}" srcOrd="15" destOrd="0" presId="urn:microsoft.com/office/officeart/2005/8/layout/default"/>
    <dgm:cxn modelId="{3C9B97C7-3A61-4B49-AE8F-60422B3F274B}" type="presParOf" srcId="{42B2D832-FF96-4977-8E84-5E2F2A301B54}" destId="{A645672E-1C7A-4F01-8156-A24D6AEC681A}" srcOrd="16" destOrd="0" presId="urn:microsoft.com/office/officeart/2005/8/layout/default"/>
    <dgm:cxn modelId="{51ACB2F8-9356-41BA-84EB-E865609BE31E}" type="presParOf" srcId="{42B2D832-FF96-4977-8E84-5E2F2A301B54}" destId="{6B9412BC-06FC-4959-AD86-CA2A637B9C5E}" srcOrd="17" destOrd="0" presId="urn:microsoft.com/office/officeart/2005/8/layout/default"/>
    <dgm:cxn modelId="{308845EC-C606-40EC-B879-EEB97A3F11A1}" type="presParOf" srcId="{42B2D832-FF96-4977-8E84-5E2F2A301B54}" destId="{AC76EC29-7E81-41D3-B506-5886080335D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84ACE-DE97-4B1C-9C57-09BC826868E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872FC-589C-4EF0-864F-584F32828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Instructions: Complete items in </a:t>
            </a:r>
            <a:r>
              <a:rPr lang="en-US" i="1" dirty="0" smtClean="0">
                <a:solidFill>
                  <a:srgbClr val="FF0000"/>
                </a:solidFill>
              </a:rPr>
              <a:t>red</a:t>
            </a:r>
            <a:r>
              <a:rPr lang="en-US" i="1" baseline="0" dirty="0" smtClean="0">
                <a:solidFill>
                  <a:srgbClr val="FF0000"/>
                </a:solidFill>
              </a:rPr>
              <a:t> italics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5145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2613A-8B64-4F2A-AC8B-C386E438ED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6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1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96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6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009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32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88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2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9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9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9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9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3EEF-EDAF-44AB-87B9-624D009737A2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38BCBF-2C7E-42E6-AB39-EE4070DE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4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192" y="4596385"/>
            <a:ext cx="9144000" cy="17421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UNDP CIRDA Country Program Managers Workshop 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25-27August 2015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Addis Ababa, Ethiopia </a:t>
            </a:r>
            <a:endParaRPr lang="en-ZA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232" y="292608"/>
            <a:ext cx="8686800" cy="341985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Reports from Strengthening National Climate Information/ 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Early Warning System (CI/EWS) Projects</a:t>
            </a:r>
          </a:p>
          <a:p>
            <a:endParaRPr lang="en-US" sz="2400" b="1" i="1" dirty="0" smtClean="0">
              <a:solidFill>
                <a:srgbClr val="002060"/>
              </a:solidFill>
            </a:endParaRPr>
          </a:p>
          <a:p>
            <a:r>
              <a:rPr lang="en-ZA" sz="2400" b="1" i="1" dirty="0" smtClean="0">
                <a:solidFill>
                  <a:srgbClr val="002060"/>
                </a:solidFill>
              </a:rPr>
              <a:t>Ethiopia</a:t>
            </a:r>
            <a:endParaRPr lang="en-ZA" sz="2400" b="1" i="1" dirty="0">
              <a:solidFill>
                <a:srgbClr val="002060"/>
              </a:solidFill>
            </a:endParaRPr>
          </a:p>
          <a:p>
            <a:r>
              <a:rPr lang="en-ZA" sz="2400" b="1" i="1" dirty="0" smtClean="0">
                <a:solidFill>
                  <a:srgbClr val="002060"/>
                </a:solidFill>
              </a:rPr>
              <a:t>Ababu Anage</a:t>
            </a:r>
          </a:p>
          <a:p>
            <a:r>
              <a:rPr lang="en-ZA" sz="2400" b="1" i="1" dirty="0" smtClean="0">
                <a:solidFill>
                  <a:srgbClr val="002060"/>
                </a:solidFill>
              </a:rPr>
              <a:t>National Climate Change Specialist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097"/>
            <a:ext cx="713232" cy="13964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59" y="0"/>
            <a:ext cx="489098" cy="12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5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High level contribution contd.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876" y="2188021"/>
            <a:ext cx="874030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NMA contd.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100 wet bulb thermometer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100 measuring cylinder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20 Evaporation gauge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30 wind vane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30 sun shine recorder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10 Action graph  </a:t>
            </a:r>
            <a:r>
              <a:rPr lang="en-US" sz="2800" dirty="0" err="1" smtClean="0">
                <a:solidFill>
                  <a:srgbClr val="002060"/>
                </a:solidFill>
              </a:rPr>
              <a:t>etc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  <a:p>
            <a:pPr marL="514350" indent="-514350">
              <a:buAutoNum type="arabicPlain" startAt="20"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514350" indent="-514350">
              <a:buAutoNum type="arabicPlain" startAt="20"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739" y="-106363"/>
            <a:ext cx="841248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48" y="0"/>
            <a:ext cx="517452" cy="14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94660"/>
            <a:ext cx="8596668" cy="1320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Social /economic value of the high level contributions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1882" cy="388077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NMA contd</a:t>
            </a:r>
            <a:r>
              <a:rPr lang="en-US" sz="33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3000" dirty="0" smtClean="0">
                <a:solidFill>
                  <a:srgbClr val="002060"/>
                </a:solidFill>
              </a:rPr>
              <a:t>Enhancing </a:t>
            </a:r>
            <a:r>
              <a:rPr lang="en-US" sz="3000" dirty="0">
                <a:solidFill>
                  <a:srgbClr val="002060"/>
                </a:solidFill>
              </a:rPr>
              <a:t>food security through use of pre-season climate/agro metrological advisories;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</a:rPr>
              <a:t>Provision of farm level Agro-</a:t>
            </a:r>
            <a:r>
              <a:rPr lang="en-US" sz="3000" dirty="0" err="1">
                <a:solidFill>
                  <a:srgbClr val="002060"/>
                </a:solidFill>
              </a:rPr>
              <a:t>meteorlogical</a:t>
            </a:r>
            <a:r>
              <a:rPr lang="en-US" sz="3000" dirty="0">
                <a:solidFill>
                  <a:srgbClr val="002060"/>
                </a:solidFill>
              </a:rPr>
              <a:t> services;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</a:rPr>
              <a:t>Production of climate –based  health bulletin for malaria and </a:t>
            </a:r>
            <a:r>
              <a:rPr lang="en-US" sz="3000" dirty="0" err="1" smtClean="0">
                <a:solidFill>
                  <a:srgbClr val="002060"/>
                </a:solidFill>
              </a:rPr>
              <a:t>manegites</a:t>
            </a:r>
            <a:r>
              <a:rPr lang="en-US" sz="3000" dirty="0" smtClean="0">
                <a:solidFill>
                  <a:srgbClr val="002060"/>
                </a:solidFill>
              </a:rPr>
              <a:t> monitoring;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</a:rPr>
              <a:t>Multi lingual localized climate information services  </a:t>
            </a:r>
            <a:endParaRPr lang="en-US" sz="3000" dirty="0" smtClean="0">
              <a:solidFill>
                <a:srgbClr val="002060"/>
              </a:solidFill>
            </a:endParaRPr>
          </a:p>
          <a:p>
            <a:pPr algn="just"/>
            <a:r>
              <a:rPr lang="en-US" sz="3000" dirty="0" smtClean="0">
                <a:solidFill>
                  <a:srgbClr val="002060"/>
                </a:solidFill>
              </a:rPr>
              <a:t>Analysis on Existing satellite receiving and equipment and gaps identification  </a:t>
            </a:r>
            <a:endParaRPr lang="en-US" sz="30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039" y="-324077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990" y="886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9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</a:rPr>
              <a:t>High level contribution contd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Hydrology and Water Quality Directorate (HWQD)</a:t>
            </a: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Installing </a:t>
            </a:r>
            <a:r>
              <a:rPr lang="en-US" sz="2400" dirty="0" smtClean="0">
                <a:solidFill>
                  <a:srgbClr val="002060"/>
                </a:solidFill>
              </a:rPr>
              <a:t>new and upgrade/maintain </a:t>
            </a:r>
            <a:r>
              <a:rPr lang="en-US" sz="2400" dirty="0">
                <a:solidFill>
                  <a:srgbClr val="002060"/>
                </a:solidFill>
              </a:rPr>
              <a:t>Hydrological </a:t>
            </a:r>
            <a:r>
              <a:rPr lang="en-US" sz="2400" dirty="0" smtClean="0">
                <a:solidFill>
                  <a:srgbClr val="002060"/>
                </a:solidFill>
              </a:rPr>
              <a:t>Stations </a:t>
            </a:r>
            <a:r>
              <a:rPr lang="en-US" sz="2400" dirty="0">
                <a:solidFill>
                  <a:srgbClr val="002060"/>
                </a:solidFill>
              </a:rPr>
              <a:t>with telemetry systems</a:t>
            </a: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Capacity-building in areas of field hydrological stations maintenance  and monitoring</a:t>
            </a: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Capacity-building in areas of data analysis and processing</a:t>
            </a: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Providing training to local data observers in the field</a:t>
            </a:r>
          </a:p>
          <a:p>
            <a:pPr lvl="0" algn="just"/>
            <a:r>
              <a:rPr lang="en-US" sz="2400" dirty="0">
                <a:solidFill>
                  <a:srgbClr val="002060"/>
                </a:solidFill>
              </a:rPr>
              <a:t>Checking and improving data quality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039" y="-324077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990" y="886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0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High level contribution cont.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HWQD contd.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Two complete hydrology equipment mobile calibration and maintenance unit;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5 Standard </a:t>
            </a:r>
            <a:r>
              <a:rPr lang="en-US" sz="2800" dirty="0">
                <a:solidFill>
                  <a:srgbClr val="002060"/>
                </a:solidFill>
              </a:rPr>
              <a:t>current </a:t>
            </a:r>
            <a:r>
              <a:rPr lang="en-US" sz="2800" dirty="0" smtClean="0">
                <a:solidFill>
                  <a:srgbClr val="002060"/>
                </a:solidFill>
              </a:rPr>
              <a:t>meter for new and upgraded stations;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</a:rPr>
              <a:t>Acoustic Doppler Current profile accessories with river boat 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5 sounding real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5 Notebook computer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5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High Level Contribution Contd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Disaster Risk Reduction and Food Security Sector ( DRMFSS</a:t>
            </a:r>
            <a:r>
              <a:rPr lang="en-US" sz="2400" dirty="0" smtClean="0"/>
              <a:t>)</a:t>
            </a:r>
          </a:p>
          <a:p>
            <a:r>
              <a:rPr lang="en-GB" sz="2400" dirty="0" smtClean="0"/>
              <a:t>Disaster </a:t>
            </a:r>
            <a:r>
              <a:rPr lang="en-GB" sz="2400" dirty="0"/>
              <a:t>Risk /Hazard Monitoring, Early Warning, and </a:t>
            </a:r>
            <a:r>
              <a:rPr lang="en-GB" sz="2400" dirty="0" smtClean="0"/>
              <a:t>Response;</a:t>
            </a:r>
          </a:p>
          <a:p>
            <a:r>
              <a:rPr lang="en-GB" sz="2400" dirty="0" smtClean="0"/>
              <a:t>Emergency </a:t>
            </a:r>
            <a:r>
              <a:rPr lang="en-GB" sz="2400" dirty="0"/>
              <a:t>Logistics </a:t>
            </a:r>
            <a:r>
              <a:rPr lang="en-GB" sz="2400" dirty="0" smtClean="0"/>
              <a:t>Coordination;</a:t>
            </a:r>
          </a:p>
          <a:p>
            <a:r>
              <a:rPr lang="en-GB" sz="2400" dirty="0" smtClean="0"/>
              <a:t> </a:t>
            </a:r>
            <a:r>
              <a:rPr lang="en-GB" sz="2400" dirty="0"/>
              <a:t>Early Warning and Response Information Management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58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High Level Contribution Contd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29969"/>
            <a:ext cx="8596668" cy="401139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Disaster Risk Reduction and Food Security Sector ( </a:t>
            </a:r>
            <a:r>
              <a:rPr lang="en-US" sz="2400" dirty="0" smtClean="0">
                <a:solidFill>
                  <a:srgbClr val="FF0000"/>
                </a:solidFill>
              </a:rPr>
              <a:t>DRMFSS) contd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Training need assessment at federal and regional level  for DRMFSS completed;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Preparation of District level Risk Profiling is on progress;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Procurement of generator completed    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29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Other relevant partners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6777"/>
            <a:ext cx="8596668" cy="52212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Ethiopian Meteorological Society  </a:t>
            </a:r>
            <a:endParaRPr lang="en-US" sz="2800" dirty="0" smtClean="0"/>
          </a:p>
          <a:p>
            <a:pPr algn="just"/>
            <a:r>
              <a:rPr lang="en-US" sz="2800" dirty="0" smtClean="0"/>
              <a:t>Climate </a:t>
            </a:r>
            <a:r>
              <a:rPr lang="en-US" sz="2800" dirty="0"/>
              <a:t>Change Forum for Ethiopia  Christian Aid (UK) Ethiopia  </a:t>
            </a:r>
            <a:endParaRPr lang="en-US" sz="2800" dirty="0" smtClean="0"/>
          </a:p>
          <a:p>
            <a:pPr algn="just"/>
            <a:r>
              <a:rPr lang="en-US" sz="2800" dirty="0" smtClean="0"/>
              <a:t>Action </a:t>
            </a:r>
            <a:r>
              <a:rPr lang="en-US" sz="2800" dirty="0"/>
              <a:t>Fore Development  </a:t>
            </a:r>
            <a:endParaRPr lang="en-US" sz="2800" dirty="0" smtClean="0"/>
          </a:p>
          <a:p>
            <a:pPr algn="just"/>
            <a:r>
              <a:rPr lang="en-US" sz="2800" dirty="0" smtClean="0"/>
              <a:t>Oxfam </a:t>
            </a:r>
            <a:r>
              <a:rPr lang="en-US" sz="2800" dirty="0"/>
              <a:t>UK  BBC Media Action  </a:t>
            </a:r>
            <a:endParaRPr lang="en-US" sz="2800" dirty="0" smtClean="0"/>
          </a:p>
          <a:p>
            <a:pPr algn="just"/>
            <a:r>
              <a:rPr lang="en-US" sz="2800" dirty="0" smtClean="0"/>
              <a:t>Care-Ethiopia</a:t>
            </a:r>
          </a:p>
          <a:p>
            <a:pPr algn="just"/>
            <a:r>
              <a:rPr lang="en-US" sz="2800" dirty="0" smtClean="0"/>
              <a:t>WFP  </a:t>
            </a:r>
          </a:p>
          <a:p>
            <a:pPr algn="just"/>
            <a:r>
              <a:rPr lang="en-US" sz="2800" dirty="0" smtClean="0"/>
              <a:t>African </a:t>
            </a:r>
            <a:r>
              <a:rPr lang="en-US" sz="2800" dirty="0"/>
              <a:t>Development Bank (</a:t>
            </a:r>
            <a:r>
              <a:rPr lang="en-US" sz="2800" dirty="0" err="1"/>
              <a:t>Clim</a:t>
            </a:r>
            <a:r>
              <a:rPr lang="en-US" sz="2800" dirty="0"/>
              <a:t>-Dev)  </a:t>
            </a:r>
            <a:endParaRPr lang="en-US" sz="2800" dirty="0" smtClean="0"/>
          </a:p>
          <a:p>
            <a:pPr algn="just"/>
            <a:r>
              <a:rPr lang="en-US" sz="2800" dirty="0" smtClean="0"/>
              <a:t>Africa </a:t>
            </a:r>
            <a:r>
              <a:rPr lang="en-US" sz="2800" dirty="0"/>
              <a:t>Climate Policy Center  </a:t>
            </a:r>
            <a:endParaRPr lang="en-US" sz="2800" dirty="0" smtClean="0"/>
          </a:p>
          <a:p>
            <a:pPr algn="just"/>
            <a:r>
              <a:rPr lang="en-US" sz="2800" dirty="0" smtClean="0"/>
              <a:t>European </a:t>
            </a:r>
            <a:r>
              <a:rPr lang="en-US" sz="2800" dirty="0"/>
              <a:t>Union  </a:t>
            </a:r>
            <a:endParaRPr lang="en-US" sz="2800" dirty="0" smtClean="0"/>
          </a:p>
          <a:p>
            <a:pPr algn="just"/>
            <a:r>
              <a:rPr lang="en-US" sz="2800" dirty="0" smtClean="0"/>
              <a:t>USAID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92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0"/>
            <a:ext cx="8795850" cy="5175503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solidFill>
                  <a:srgbClr val="002060"/>
                </a:solidFill>
              </a:rPr>
              <a:t>Finalization of Installation  and commissioning  of the hydrological and metrological equipment in the selected sites and localities;</a:t>
            </a:r>
          </a:p>
          <a:p>
            <a:pPr algn="just"/>
            <a:r>
              <a:rPr lang="en-US" sz="2600" dirty="0" smtClean="0">
                <a:solidFill>
                  <a:srgbClr val="002060"/>
                </a:solidFill>
              </a:rPr>
              <a:t>Hydrological and meteorological  Information generation using the procured equipment   </a:t>
            </a:r>
          </a:p>
          <a:p>
            <a:pPr algn="just"/>
            <a:r>
              <a:rPr lang="en-US" sz="2600" dirty="0" smtClean="0">
                <a:solidFill>
                  <a:srgbClr val="002060"/>
                </a:solidFill>
              </a:rPr>
              <a:t>Finalization of the district Disaster </a:t>
            </a:r>
            <a:r>
              <a:rPr lang="en-US" sz="2600" dirty="0">
                <a:solidFill>
                  <a:srgbClr val="002060"/>
                </a:solidFill>
              </a:rPr>
              <a:t>R</a:t>
            </a:r>
            <a:r>
              <a:rPr lang="en-US" sz="2600" dirty="0" smtClean="0">
                <a:solidFill>
                  <a:srgbClr val="002060"/>
                </a:solidFill>
              </a:rPr>
              <a:t>isk </a:t>
            </a:r>
            <a:r>
              <a:rPr lang="en-US" sz="2600" dirty="0">
                <a:solidFill>
                  <a:srgbClr val="002060"/>
                </a:solidFill>
              </a:rPr>
              <a:t>P</a:t>
            </a:r>
            <a:r>
              <a:rPr lang="en-US" sz="2600" dirty="0" smtClean="0">
                <a:solidFill>
                  <a:srgbClr val="002060"/>
                </a:solidFill>
              </a:rPr>
              <a:t>rofiling preparation;</a:t>
            </a:r>
          </a:p>
          <a:p>
            <a:pPr algn="just"/>
            <a:r>
              <a:rPr lang="en-US" sz="2600" dirty="0" smtClean="0">
                <a:solidFill>
                  <a:srgbClr val="002060"/>
                </a:solidFill>
              </a:rPr>
              <a:t> Do more work on communication on the products of the project</a:t>
            </a:r>
          </a:p>
          <a:p>
            <a:pPr marL="0" indent="0" algn="just"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  </a:t>
            </a:r>
          </a:p>
          <a:p>
            <a:pPr marL="0" indent="0" algn="just"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71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661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Thank you very much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63" y="-106363"/>
            <a:ext cx="863525" cy="2752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94" y="0"/>
            <a:ext cx="551010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08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6" name="Group 62"/>
          <p:cNvGrpSpPr>
            <a:grpSpLocks/>
          </p:cNvGrpSpPr>
          <p:nvPr/>
        </p:nvGrpSpPr>
        <p:grpSpPr bwMode="auto">
          <a:xfrm>
            <a:off x="1711326" y="533401"/>
            <a:ext cx="8880475" cy="5260975"/>
            <a:chOff x="176" y="1403"/>
            <a:chExt cx="15401" cy="8284"/>
          </a:xfrm>
        </p:grpSpPr>
        <p:cxnSp>
          <p:nvCxnSpPr>
            <p:cNvPr id="1087" name="AutoShape 63"/>
            <p:cNvCxnSpPr>
              <a:cxnSpLocks noChangeShapeType="1"/>
            </p:cNvCxnSpPr>
            <p:nvPr/>
          </p:nvCxnSpPr>
          <p:spPr bwMode="auto">
            <a:xfrm>
              <a:off x="176" y="3542"/>
              <a:ext cx="153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8" name="AutoShape 64"/>
            <p:cNvCxnSpPr>
              <a:cxnSpLocks noChangeShapeType="1"/>
            </p:cNvCxnSpPr>
            <p:nvPr/>
          </p:nvCxnSpPr>
          <p:spPr bwMode="auto">
            <a:xfrm>
              <a:off x="176" y="3542"/>
              <a:ext cx="0" cy="19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89" name="AutoShape 65"/>
            <p:cNvCxnSpPr>
              <a:cxnSpLocks noChangeShapeType="1"/>
            </p:cNvCxnSpPr>
            <p:nvPr/>
          </p:nvCxnSpPr>
          <p:spPr bwMode="auto">
            <a:xfrm>
              <a:off x="176" y="5479"/>
              <a:ext cx="59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90" name="Group 66"/>
            <p:cNvGrpSpPr>
              <a:grpSpLocks/>
            </p:cNvGrpSpPr>
            <p:nvPr/>
          </p:nvGrpSpPr>
          <p:grpSpPr bwMode="auto">
            <a:xfrm>
              <a:off x="242" y="1403"/>
              <a:ext cx="15335" cy="8284"/>
              <a:chOff x="242" y="1403"/>
              <a:chExt cx="15335" cy="8284"/>
            </a:xfrm>
          </p:grpSpPr>
          <p:sp>
            <p:nvSpPr>
              <p:cNvPr id="1091" name="AutoShape 67"/>
              <p:cNvSpPr>
                <a:spLocks noChangeArrowheads="1"/>
              </p:cNvSpPr>
              <p:nvPr/>
            </p:nvSpPr>
            <p:spPr bwMode="auto">
              <a:xfrm>
                <a:off x="5087" y="1403"/>
                <a:ext cx="5383" cy="63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4BACC6"/>
                  </a:gs>
                  <a:gs pos="100000">
                    <a:srgbClr val="308298"/>
                  </a:gs>
                </a:gsLst>
                <a:path path="shape">
                  <a:fillToRect l="50000" t="50000" r="50000" b="50000"/>
                </a:path>
              </a:gradFill>
              <a:ln w="0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600" b="1" dirty="0">
                    <a:latin typeface="Calibri" pitchFamily="34" charset="0"/>
                  </a:rPr>
                  <a:t>National Meteorological Agency</a:t>
                </a:r>
                <a:endParaRPr lang="en-US" sz="1600" dirty="0">
                  <a:latin typeface="Arial" pitchFamily="34" charset="0"/>
                </a:endParaRPr>
              </a:p>
            </p:txBody>
          </p:sp>
          <p:sp>
            <p:nvSpPr>
              <p:cNvPr id="1092" name="AutoShape 68"/>
              <p:cNvSpPr>
                <a:spLocks noChangeArrowheads="1"/>
              </p:cNvSpPr>
              <p:nvPr/>
            </p:nvSpPr>
            <p:spPr bwMode="auto">
              <a:xfrm>
                <a:off x="318" y="3946"/>
                <a:ext cx="2131" cy="954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Meteorological Data and Climatology Directorate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093" name="AutoShape 69"/>
              <p:cNvSpPr>
                <a:spLocks noChangeArrowheads="1"/>
              </p:cNvSpPr>
              <p:nvPr/>
            </p:nvSpPr>
            <p:spPr bwMode="auto">
              <a:xfrm>
                <a:off x="2581" y="3946"/>
                <a:ext cx="2131" cy="954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Meteorological Forecast </a:t>
                </a:r>
                <a:r>
                  <a:rPr lang="en-US" sz="1100" b="1">
                    <a:latin typeface="Agency FB" pitchFamily="34" charset="0"/>
                  </a:rPr>
                  <a:t>&amp; Early Warning </a:t>
                </a:r>
                <a:r>
                  <a:rPr lang="en-US" sz="1000" b="1">
                    <a:latin typeface="Agency FB" pitchFamily="34" charset="0"/>
                  </a:rPr>
                  <a:t>Decorate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094" name="AutoShape 70"/>
              <p:cNvSpPr>
                <a:spLocks noChangeArrowheads="1"/>
              </p:cNvSpPr>
              <p:nvPr/>
            </p:nvSpPr>
            <p:spPr bwMode="auto">
              <a:xfrm>
                <a:off x="4824" y="3965"/>
                <a:ext cx="2131" cy="935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 dirty="0">
                    <a:latin typeface="Agency FB" pitchFamily="34" charset="0"/>
                  </a:rPr>
                  <a:t>Aviation Meteorology Service Directorate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095" name="AutoShape 71"/>
              <p:cNvSpPr>
                <a:spLocks noChangeArrowheads="1"/>
              </p:cNvSpPr>
              <p:nvPr/>
            </p:nvSpPr>
            <p:spPr bwMode="auto">
              <a:xfrm>
                <a:off x="8782" y="3946"/>
                <a:ext cx="2131" cy="954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Development </a:t>
                </a:r>
                <a:r>
                  <a:rPr lang="en-US" sz="1100" b="1">
                    <a:latin typeface="Agency FB" pitchFamily="34" charset="0"/>
                  </a:rPr>
                  <a:t>Meteorological Service Directorate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/>
            </p:nvSpPr>
            <p:spPr bwMode="auto">
              <a:xfrm>
                <a:off x="11021" y="3946"/>
                <a:ext cx="2131" cy="954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Meteorological Research and Studies Directorate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097" name="AutoShape 73"/>
              <p:cNvSpPr>
                <a:spLocks noChangeArrowheads="1"/>
              </p:cNvSpPr>
              <p:nvPr/>
            </p:nvSpPr>
            <p:spPr bwMode="auto">
              <a:xfrm>
                <a:off x="13282" y="3946"/>
                <a:ext cx="2131" cy="954"/>
              </a:xfrm>
              <a:prstGeom prst="flowChartAlternateProcess">
                <a:avLst/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Meteorological </a:t>
                </a:r>
                <a:r>
                  <a:rPr lang="en-US" sz="1100" b="1">
                    <a:latin typeface="Agency FB" pitchFamily="34" charset="0"/>
                  </a:rPr>
                  <a:t>Electronic Stations and ICT Directorate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098" name="AutoShape 74"/>
              <p:cNvSpPr>
                <a:spLocks noChangeArrowheads="1"/>
              </p:cNvSpPr>
              <p:nvPr/>
            </p:nvSpPr>
            <p:spPr bwMode="auto">
              <a:xfrm>
                <a:off x="450" y="5816"/>
                <a:ext cx="1514" cy="1010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 dirty="0">
                    <a:latin typeface="Agency FB" pitchFamily="34" charset="0"/>
                  </a:rPr>
                  <a:t>Public Relation &amp; Communication Directorate </a:t>
                </a:r>
                <a:endParaRPr lang="en-US" sz="1600" dirty="0">
                  <a:latin typeface="Arial" pitchFamily="34" charset="0"/>
                </a:endParaRPr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/>
            </p:nvSpPr>
            <p:spPr bwMode="auto">
              <a:xfrm>
                <a:off x="2114" y="5816"/>
                <a:ext cx="1514" cy="1010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Change Management Directorate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0" name="AutoShape 76"/>
              <p:cNvSpPr>
                <a:spLocks noChangeArrowheads="1"/>
              </p:cNvSpPr>
              <p:nvPr/>
            </p:nvSpPr>
            <p:spPr bwMode="auto">
              <a:xfrm>
                <a:off x="3797" y="5816"/>
                <a:ext cx="1514" cy="1010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Audit Service Directorate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1" name="AutoShape 77"/>
              <p:cNvSpPr>
                <a:spLocks noChangeArrowheads="1"/>
              </p:cNvSpPr>
              <p:nvPr/>
            </p:nvSpPr>
            <p:spPr bwMode="auto">
              <a:xfrm>
                <a:off x="5441" y="5816"/>
                <a:ext cx="1514" cy="1010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200" b="1">
                    <a:latin typeface="Agency FB" pitchFamily="34" charset="0"/>
                  </a:rPr>
                  <a:t>Women Affairs Directorate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2" name="AutoShape 78"/>
              <p:cNvSpPr>
                <a:spLocks noChangeArrowheads="1"/>
              </p:cNvSpPr>
              <p:nvPr/>
            </p:nvSpPr>
            <p:spPr bwMode="auto">
              <a:xfrm>
                <a:off x="8304" y="5816"/>
                <a:ext cx="1514" cy="1122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000" b="1">
                    <a:latin typeface="Agency FB" pitchFamily="34" charset="0"/>
                  </a:rPr>
                  <a:t>Meteorological Education and Training Directorate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3" name="AutoShape 79"/>
              <p:cNvSpPr>
                <a:spLocks noChangeArrowheads="1"/>
              </p:cNvSpPr>
              <p:nvPr/>
            </p:nvSpPr>
            <p:spPr bwMode="auto">
              <a:xfrm>
                <a:off x="9987" y="5816"/>
                <a:ext cx="1651" cy="1122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000" b="1">
                    <a:latin typeface="Agency FB" pitchFamily="34" charset="0"/>
                  </a:rPr>
                  <a:t>Human Resource and General Service Directorate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4" name="AutoShape 80"/>
              <p:cNvSpPr>
                <a:spLocks noChangeArrowheads="1"/>
              </p:cNvSpPr>
              <p:nvPr/>
            </p:nvSpPr>
            <p:spPr bwMode="auto">
              <a:xfrm>
                <a:off x="11695" y="5816"/>
                <a:ext cx="1514" cy="1122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900" b="1" dirty="0">
                    <a:latin typeface="Agency FB" pitchFamily="34" charset="0"/>
                  </a:rPr>
                  <a:t>Procurement, Finance &amp; Property Administration Directorate </a:t>
                </a:r>
                <a:endParaRPr lang="en-US" sz="1600" dirty="0">
                  <a:latin typeface="Arial" pitchFamily="34" charset="0"/>
                </a:endParaRPr>
              </a:p>
            </p:txBody>
          </p:sp>
          <p:sp>
            <p:nvSpPr>
              <p:cNvPr id="1105" name="AutoShape 81"/>
              <p:cNvSpPr>
                <a:spLocks noChangeArrowheads="1"/>
              </p:cNvSpPr>
              <p:nvPr/>
            </p:nvSpPr>
            <p:spPr bwMode="auto">
              <a:xfrm>
                <a:off x="13282" y="5817"/>
                <a:ext cx="1628" cy="1122"/>
              </a:xfrm>
              <a:prstGeom prst="flowChartAlternateProcess">
                <a:avLst/>
              </a:prstGeom>
              <a:solidFill>
                <a:srgbClr val="4F81BD"/>
              </a:solidFill>
              <a:ln w="381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900" b="1" dirty="0">
                    <a:latin typeface="Agency FB" pitchFamily="34" charset="0"/>
                  </a:rPr>
                  <a:t>Planning and Budget Preparation, Monitoring and Evaluation Directorate </a:t>
                </a:r>
                <a:endParaRPr lang="en-US" sz="1600" dirty="0">
                  <a:latin typeface="Arial" pitchFamily="34" charset="0"/>
                </a:endParaRPr>
              </a:p>
            </p:txBody>
          </p:sp>
          <p:sp>
            <p:nvSpPr>
              <p:cNvPr id="1106" name="AutoShape 82"/>
              <p:cNvSpPr>
                <a:spLocks noChangeArrowheads="1"/>
              </p:cNvSpPr>
              <p:nvPr/>
            </p:nvSpPr>
            <p:spPr bwMode="auto">
              <a:xfrm>
                <a:off x="242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050" b="1" dirty="0">
                    <a:latin typeface="Agency FB" pitchFamily="34" charset="0"/>
                  </a:rPr>
                  <a:t>Meteorological </a:t>
                </a:r>
                <a:r>
                  <a:rPr lang="en-US" sz="1100" b="1" dirty="0">
                    <a:latin typeface="Agency FB" pitchFamily="34" charset="0"/>
                  </a:rPr>
                  <a:t>Instruments and Building Directorate </a:t>
                </a:r>
                <a:endParaRPr lang="en-US" sz="1600" dirty="0">
                  <a:latin typeface="Arial" pitchFamily="34" charset="0"/>
                </a:endParaRPr>
              </a:p>
            </p:txBody>
          </p:sp>
          <p:sp>
            <p:nvSpPr>
              <p:cNvPr id="1107" name="AutoShape 83"/>
              <p:cNvSpPr>
                <a:spLocks noChangeArrowheads="1"/>
              </p:cNvSpPr>
              <p:nvPr/>
            </p:nvSpPr>
            <p:spPr bwMode="auto">
              <a:xfrm>
                <a:off x="1531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Adama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8" name="AutoShape 84"/>
              <p:cNvSpPr>
                <a:spLocks noChangeArrowheads="1"/>
              </p:cNvSpPr>
              <p:nvPr/>
            </p:nvSpPr>
            <p:spPr bwMode="auto">
              <a:xfrm>
                <a:off x="2822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Mekelle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09" name="AutoShape 85"/>
              <p:cNvSpPr>
                <a:spLocks noChangeArrowheads="1"/>
              </p:cNvSpPr>
              <p:nvPr/>
            </p:nvSpPr>
            <p:spPr bwMode="auto">
              <a:xfrm>
                <a:off x="4110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Bahirdar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0" name="AutoShape 86"/>
              <p:cNvSpPr>
                <a:spLocks noChangeArrowheads="1"/>
              </p:cNvSpPr>
              <p:nvPr/>
            </p:nvSpPr>
            <p:spPr bwMode="auto">
              <a:xfrm>
                <a:off x="5397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Kombolcha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1" name="AutoShape 87"/>
              <p:cNvSpPr>
                <a:spLocks noChangeArrowheads="1"/>
              </p:cNvSpPr>
              <p:nvPr/>
            </p:nvSpPr>
            <p:spPr bwMode="auto">
              <a:xfrm>
                <a:off x="6670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Jigjiga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2" name="AutoShape 88"/>
              <p:cNvSpPr>
                <a:spLocks noChangeArrowheads="1"/>
              </p:cNvSpPr>
              <p:nvPr/>
            </p:nvSpPr>
            <p:spPr bwMode="auto">
              <a:xfrm>
                <a:off x="7959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Balerobe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3" name="AutoShape 89"/>
              <p:cNvSpPr>
                <a:spLocks noChangeArrowheads="1"/>
              </p:cNvSpPr>
              <p:nvPr/>
            </p:nvSpPr>
            <p:spPr bwMode="auto">
              <a:xfrm>
                <a:off x="9235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Assosa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4" name="AutoShape 90"/>
              <p:cNvSpPr>
                <a:spLocks noChangeArrowheads="1"/>
              </p:cNvSpPr>
              <p:nvPr/>
            </p:nvSpPr>
            <p:spPr bwMode="auto">
              <a:xfrm>
                <a:off x="10527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Gambella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5" name="AutoShape 91"/>
              <p:cNvSpPr>
                <a:spLocks noChangeArrowheads="1"/>
              </p:cNvSpPr>
              <p:nvPr/>
            </p:nvSpPr>
            <p:spPr bwMode="auto">
              <a:xfrm>
                <a:off x="11817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Semera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6" name="AutoShape 92"/>
              <p:cNvSpPr>
                <a:spLocks noChangeArrowheads="1"/>
              </p:cNvSpPr>
              <p:nvPr/>
            </p:nvSpPr>
            <p:spPr bwMode="auto">
              <a:xfrm>
                <a:off x="13088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Hawassa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17" name="AutoShape 93"/>
              <p:cNvSpPr>
                <a:spLocks noChangeArrowheads="1"/>
              </p:cNvSpPr>
              <p:nvPr/>
            </p:nvSpPr>
            <p:spPr bwMode="auto">
              <a:xfrm>
                <a:off x="14361" y="8341"/>
                <a:ext cx="1216" cy="134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>
                    <a:latin typeface="Agency FB" pitchFamily="34" charset="0"/>
                  </a:rPr>
                  <a:t>Jimma Meteorological </a:t>
                </a:r>
                <a:r>
                  <a:rPr lang="en-US" sz="1200" b="1">
                    <a:latin typeface="Agency FB" pitchFamily="34" charset="0"/>
                  </a:rPr>
                  <a:t>Branch Directorate  </a:t>
                </a:r>
                <a:endParaRPr lang="en-US">
                  <a:latin typeface="Arial" pitchFamily="34" charset="0"/>
                </a:endParaRPr>
              </a:p>
            </p:txBody>
          </p:sp>
          <p:cxnSp>
            <p:nvCxnSpPr>
              <p:cNvPr id="1118" name="AutoShape 94"/>
              <p:cNvCxnSpPr>
                <a:cxnSpLocks noChangeShapeType="1"/>
              </p:cNvCxnSpPr>
              <p:nvPr/>
            </p:nvCxnSpPr>
            <p:spPr bwMode="auto">
              <a:xfrm>
                <a:off x="7782" y="2020"/>
                <a:ext cx="19" cy="565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19" name="AutoShape 95"/>
              <p:cNvSpPr>
                <a:spLocks noChangeArrowheads="1"/>
              </p:cNvSpPr>
              <p:nvPr/>
            </p:nvSpPr>
            <p:spPr bwMode="auto">
              <a:xfrm>
                <a:off x="7086" y="4264"/>
                <a:ext cx="1440" cy="636"/>
              </a:xfrm>
              <a:prstGeom prst="flowChartAlternateProcess">
                <a:avLst/>
              </a:prstGeom>
              <a:gradFill rotWithShape="0">
                <a:gsLst>
                  <a:gs pos="0">
                    <a:srgbClr val="4BACC6"/>
                  </a:gs>
                  <a:gs pos="100000">
                    <a:srgbClr val="308298"/>
                  </a:gs>
                </a:gsLst>
                <a:path path="shape">
                  <a:fillToRect l="50000" t="50000" r="50000" b="50000"/>
                </a:path>
              </a:gradFill>
              <a:ln w="0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 dirty="0">
                    <a:latin typeface="Agency FB" pitchFamily="34" charset="0"/>
                  </a:rPr>
                  <a:t>Deputy Director General </a:t>
                </a:r>
                <a:endParaRPr lang="en-US" sz="1600" dirty="0">
                  <a:latin typeface="Arial" pitchFamily="34" charset="0"/>
                </a:endParaRPr>
              </a:p>
            </p:txBody>
          </p:sp>
          <p:cxnSp>
            <p:nvCxnSpPr>
              <p:cNvPr id="1120" name="AutoShape 96"/>
              <p:cNvCxnSpPr>
                <a:cxnSpLocks noChangeShapeType="1"/>
              </p:cNvCxnSpPr>
              <p:nvPr/>
            </p:nvCxnSpPr>
            <p:spPr bwMode="auto">
              <a:xfrm>
                <a:off x="842" y="7671"/>
                <a:ext cx="14068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1" name="AutoShape 97"/>
              <p:cNvCxnSpPr>
                <a:cxnSpLocks noChangeShapeType="1"/>
              </p:cNvCxnSpPr>
              <p:nvPr/>
            </p:nvCxnSpPr>
            <p:spPr bwMode="auto">
              <a:xfrm>
                <a:off x="15530" y="3542"/>
                <a:ext cx="0" cy="19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2" name="AutoShape 98"/>
              <p:cNvCxnSpPr>
                <a:cxnSpLocks noChangeShapeType="1"/>
              </p:cNvCxnSpPr>
              <p:nvPr/>
            </p:nvCxnSpPr>
            <p:spPr bwMode="auto">
              <a:xfrm>
                <a:off x="9072" y="5479"/>
                <a:ext cx="6458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3" name="AutoShape 99"/>
              <p:cNvCxnSpPr>
                <a:cxnSpLocks noChangeShapeType="1"/>
              </p:cNvCxnSpPr>
              <p:nvPr/>
            </p:nvCxnSpPr>
            <p:spPr bwMode="auto">
              <a:xfrm>
                <a:off x="1366" y="3542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4" name="AutoShape 100"/>
              <p:cNvCxnSpPr>
                <a:cxnSpLocks noChangeShapeType="1"/>
              </p:cNvCxnSpPr>
              <p:nvPr/>
            </p:nvCxnSpPr>
            <p:spPr bwMode="auto">
              <a:xfrm>
                <a:off x="3628" y="3561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5" name="AutoShape 101"/>
              <p:cNvCxnSpPr>
                <a:cxnSpLocks noChangeShapeType="1"/>
              </p:cNvCxnSpPr>
              <p:nvPr/>
            </p:nvCxnSpPr>
            <p:spPr bwMode="auto">
              <a:xfrm>
                <a:off x="5872" y="3561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6" name="AutoShape 102"/>
              <p:cNvCxnSpPr>
                <a:cxnSpLocks noChangeShapeType="1"/>
              </p:cNvCxnSpPr>
              <p:nvPr/>
            </p:nvCxnSpPr>
            <p:spPr bwMode="auto">
              <a:xfrm>
                <a:off x="9818" y="3542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7" name="AutoShape 103"/>
              <p:cNvCxnSpPr>
                <a:cxnSpLocks noChangeShapeType="1"/>
              </p:cNvCxnSpPr>
              <p:nvPr/>
            </p:nvCxnSpPr>
            <p:spPr bwMode="auto">
              <a:xfrm>
                <a:off x="12062" y="3561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8" name="AutoShape 104"/>
              <p:cNvCxnSpPr>
                <a:cxnSpLocks noChangeShapeType="1"/>
              </p:cNvCxnSpPr>
              <p:nvPr/>
            </p:nvCxnSpPr>
            <p:spPr bwMode="auto">
              <a:xfrm>
                <a:off x="14304" y="3561"/>
                <a:ext cx="0" cy="40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29" name="AutoShape 105"/>
              <p:cNvCxnSpPr>
                <a:cxnSpLocks noChangeShapeType="1"/>
              </p:cNvCxnSpPr>
              <p:nvPr/>
            </p:nvCxnSpPr>
            <p:spPr bwMode="auto">
              <a:xfrm>
                <a:off x="1215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0" name="AutoShape 106"/>
              <p:cNvCxnSpPr>
                <a:cxnSpLocks noChangeShapeType="1"/>
              </p:cNvCxnSpPr>
              <p:nvPr/>
            </p:nvCxnSpPr>
            <p:spPr bwMode="auto">
              <a:xfrm>
                <a:off x="2935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1" name="AutoShape 107"/>
              <p:cNvCxnSpPr>
                <a:cxnSpLocks noChangeShapeType="1"/>
              </p:cNvCxnSpPr>
              <p:nvPr/>
            </p:nvCxnSpPr>
            <p:spPr bwMode="auto">
              <a:xfrm>
                <a:off x="4543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2" name="AutoShape 108"/>
              <p:cNvCxnSpPr>
                <a:cxnSpLocks noChangeShapeType="1"/>
              </p:cNvCxnSpPr>
              <p:nvPr/>
            </p:nvCxnSpPr>
            <p:spPr bwMode="auto">
              <a:xfrm>
                <a:off x="6171" y="5310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3" name="AutoShape 109"/>
              <p:cNvCxnSpPr>
                <a:cxnSpLocks noChangeShapeType="1"/>
              </p:cNvCxnSpPr>
              <p:nvPr/>
            </p:nvCxnSpPr>
            <p:spPr bwMode="auto">
              <a:xfrm>
                <a:off x="9072" y="5480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4" name="AutoShape 110"/>
              <p:cNvCxnSpPr>
                <a:cxnSpLocks noChangeShapeType="1"/>
              </p:cNvCxnSpPr>
              <p:nvPr/>
            </p:nvCxnSpPr>
            <p:spPr bwMode="auto">
              <a:xfrm>
                <a:off x="10772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5" name="AutoShape 111"/>
              <p:cNvCxnSpPr>
                <a:cxnSpLocks noChangeShapeType="1"/>
              </p:cNvCxnSpPr>
              <p:nvPr/>
            </p:nvCxnSpPr>
            <p:spPr bwMode="auto">
              <a:xfrm>
                <a:off x="12343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6" name="AutoShape 112"/>
              <p:cNvCxnSpPr>
                <a:cxnSpLocks noChangeShapeType="1"/>
              </p:cNvCxnSpPr>
              <p:nvPr/>
            </p:nvCxnSpPr>
            <p:spPr bwMode="auto">
              <a:xfrm>
                <a:off x="14063" y="5479"/>
                <a:ext cx="1" cy="3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7" name="AutoShape 113"/>
              <p:cNvCxnSpPr>
                <a:cxnSpLocks noChangeShapeType="1"/>
              </p:cNvCxnSpPr>
              <p:nvPr/>
            </p:nvCxnSpPr>
            <p:spPr bwMode="auto">
              <a:xfrm>
                <a:off x="842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8" name="AutoShape 114"/>
              <p:cNvCxnSpPr>
                <a:cxnSpLocks noChangeShapeType="1"/>
              </p:cNvCxnSpPr>
              <p:nvPr/>
            </p:nvCxnSpPr>
            <p:spPr bwMode="auto">
              <a:xfrm>
                <a:off x="2114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39" name="AutoShape 115"/>
              <p:cNvCxnSpPr>
                <a:cxnSpLocks noChangeShapeType="1"/>
              </p:cNvCxnSpPr>
              <p:nvPr/>
            </p:nvCxnSpPr>
            <p:spPr bwMode="auto">
              <a:xfrm>
                <a:off x="3404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0" name="AutoShape 116"/>
              <p:cNvCxnSpPr>
                <a:cxnSpLocks noChangeShapeType="1"/>
              </p:cNvCxnSpPr>
              <p:nvPr/>
            </p:nvCxnSpPr>
            <p:spPr bwMode="auto">
              <a:xfrm>
                <a:off x="4712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1" name="AutoShape 117"/>
              <p:cNvCxnSpPr>
                <a:cxnSpLocks noChangeShapeType="1"/>
              </p:cNvCxnSpPr>
              <p:nvPr/>
            </p:nvCxnSpPr>
            <p:spPr bwMode="auto">
              <a:xfrm>
                <a:off x="5966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2" name="AutoShape 118"/>
              <p:cNvCxnSpPr>
                <a:cxnSpLocks noChangeShapeType="1"/>
              </p:cNvCxnSpPr>
              <p:nvPr/>
            </p:nvCxnSpPr>
            <p:spPr bwMode="auto">
              <a:xfrm>
                <a:off x="7219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3" name="AutoShape 119"/>
              <p:cNvCxnSpPr>
                <a:cxnSpLocks noChangeShapeType="1"/>
              </p:cNvCxnSpPr>
              <p:nvPr/>
            </p:nvCxnSpPr>
            <p:spPr bwMode="auto">
              <a:xfrm>
                <a:off x="8526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4" name="AutoShape 120"/>
              <p:cNvCxnSpPr>
                <a:cxnSpLocks noChangeShapeType="1"/>
              </p:cNvCxnSpPr>
              <p:nvPr/>
            </p:nvCxnSpPr>
            <p:spPr bwMode="auto">
              <a:xfrm>
                <a:off x="9818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5" name="AutoShape 121"/>
              <p:cNvCxnSpPr>
                <a:cxnSpLocks noChangeShapeType="1"/>
              </p:cNvCxnSpPr>
              <p:nvPr/>
            </p:nvCxnSpPr>
            <p:spPr bwMode="auto">
              <a:xfrm>
                <a:off x="11165" y="7671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6" name="AutoShape 122"/>
              <p:cNvCxnSpPr>
                <a:cxnSpLocks noChangeShapeType="1"/>
              </p:cNvCxnSpPr>
              <p:nvPr/>
            </p:nvCxnSpPr>
            <p:spPr bwMode="auto">
              <a:xfrm>
                <a:off x="12420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7" name="AutoShape 123"/>
              <p:cNvCxnSpPr>
                <a:cxnSpLocks noChangeShapeType="1"/>
              </p:cNvCxnSpPr>
              <p:nvPr/>
            </p:nvCxnSpPr>
            <p:spPr bwMode="auto">
              <a:xfrm>
                <a:off x="13689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8" name="AutoShape 124"/>
              <p:cNvCxnSpPr>
                <a:cxnSpLocks noChangeShapeType="1"/>
              </p:cNvCxnSpPr>
              <p:nvPr/>
            </p:nvCxnSpPr>
            <p:spPr bwMode="auto">
              <a:xfrm>
                <a:off x="14910" y="7672"/>
                <a:ext cx="0" cy="66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149" name="AutoShape 125"/>
              <p:cNvSpPr>
                <a:spLocks noChangeArrowheads="1"/>
              </p:cNvSpPr>
              <p:nvPr/>
            </p:nvSpPr>
            <p:spPr bwMode="auto">
              <a:xfrm>
                <a:off x="7010" y="2355"/>
                <a:ext cx="1535" cy="991"/>
              </a:xfrm>
              <a:prstGeom prst="flowChartAlternateProcess">
                <a:avLst/>
              </a:prstGeom>
              <a:solidFill>
                <a:srgbClr val="F79646"/>
              </a:solidFill>
              <a:ln w="127000" cmpd="dbl">
                <a:solidFill>
                  <a:srgbClr val="F79646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400" b="1">
                    <a:latin typeface="Agency FB" pitchFamily="34" charset="0"/>
                  </a:rPr>
                  <a:t>Director General </a:t>
                </a:r>
                <a:endParaRPr lang="en-US">
                  <a:latin typeface="Arial" pitchFamily="34" charset="0"/>
                </a:endParaRPr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98" y="-218224"/>
            <a:ext cx="615219" cy="14445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079" y="0"/>
            <a:ext cx="453318" cy="113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09600"/>
            <a:ext cx="8596668" cy="1320800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Minster of Agriculture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83710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85060"/>
            <a:ext cx="609600" cy="14743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190" y="0"/>
            <a:ext cx="474921" cy="120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Minister of Agriculture contd.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023985"/>
              </p:ext>
            </p:extLst>
          </p:nvPr>
        </p:nvGraphicFramePr>
        <p:xfrm>
          <a:off x="677690" y="2078292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72" y="-52608"/>
            <a:ext cx="663476" cy="21507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2616" y="15358"/>
            <a:ext cx="467832" cy="125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                       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96935" y="105489"/>
            <a:ext cx="19811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4761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44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 descr="organizational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912"/>
            <a:ext cx="6667500" cy="710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72" y="-52608"/>
            <a:ext cx="663476" cy="2150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799" y="-4906"/>
            <a:ext cx="467832" cy="125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4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1.Key departments/ agencies that contribute to the accomplishment of the CRDA objectives</a:t>
            </a:r>
            <a:r>
              <a:rPr lang="en-US" sz="2800" dirty="0" smtClean="0">
                <a:solidFill>
                  <a:srgbClr val="002060"/>
                </a:solidFill>
              </a:rPr>
              <a:t>    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3937"/>
            <a:ext cx="8596668" cy="4398264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National Meteorological Agency and their offices in 11 regions ( </a:t>
            </a:r>
            <a:r>
              <a:rPr lang="en-US" sz="2400" dirty="0" err="1" smtClean="0">
                <a:solidFill>
                  <a:srgbClr val="002060"/>
                </a:solidFill>
              </a:rPr>
              <a:t>MoWIE</a:t>
            </a:r>
            <a:r>
              <a:rPr lang="en-US" sz="2400" dirty="0" smtClean="0">
                <a:solidFill>
                  <a:srgbClr val="002060"/>
                </a:solidFill>
              </a:rPr>
              <a:t>); 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Disaster Risk Management and Food Security Sector (</a:t>
            </a:r>
            <a:r>
              <a:rPr lang="en-US" sz="2400" dirty="0" err="1" smtClean="0">
                <a:solidFill>
                  <a:srgbClr val="002060"/>
                </a:solidFill>
              </a:rPr>
              <a:t>MoA</a:t>
            </a:r>
            <a:r>
              <a:rPr lang="en-US" sz="2400" dirty="0" smtClean="0">
                <a:solidFill>
                  <a:srgbClr val="002060"/>
                </a:solidFill>
              </a:rPr>
              <a:t>);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Hydrology and Water Quality Directorate and their centers in  11 regions (</a:t>
            </a:r>
            <a:r>
              <a:rPr lang="en-US" sz="2400" dirty="0" err="1" smtClean="0">
                <a:solidFill>
                  <a:srgbClr val="002060"/>
                </a:solidFill>
              </a:rPr>
              <a:t>MoWIE</a:t>
            </a:r>
            <a:r>
              <a:rPr lang="en-US" sz="2400" dirty="0" smtClean="0">
                <a:solidFill>
                  <a:srgbClr val="002060"/>
                </a:solidFill>
              </a:rPr>
              <a:t>);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 Addis Ababa University and other Research Institutions;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Ministry of Finance and Economic Development and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</a:rPr>
              <a:t>Ministry of Environment and Forest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50" y="-127887"/>
            <a:ext cx="901330" cy="2185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733" y="0"/>
            <a:ext cx="552894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518" y="682752"/>
            <a:ext cx="8887290" cy="176784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2.High level contribution of each of the key departments/Agencies to the accomplishment of the CIRDA objectives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887290" cy="463340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National Meteorological Agency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-</a:t>
            </a:r>
            <a:r>
              <a:rPr lang="en-US" sz="2400" dirty="0" smtClean="0">
                <a:solidFill>
                  <a:srgbClr val="FFC000"/>
                </a:solidFill>
              </a:rPr>
              <a:t>Capacity Building </a:t>
            </a:r>
            <a:r>
              <a:rPr lang="en-US" sz="2400" dirty="0" smtClean="0">
                <a:solidFill>
                  <a:srgbClr val="002060"/>
                </a:solidFill>
              </a:rPr>
              <a:t>:  expansion of  Meteorological  station net work; training; climate and 	environmental data sharing, exploring  and accessing,etc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-</a:t>
            </a:r>
            <a:r>
              <a:rPr lang="en-US" sz="2400" dirty="0" smtClean="0">
                <a:solidFill>
                  <a:srgbClr val="FFC000"/>
                </a:solidFill>
              </a:rPr>
              <a:t>Fulfilling facilities</a:t>
            </a:r>
            <a:r>
              <a:rPr lang="en-US" sz="2400" dirty="0" smtClean="0">
                <a:solidFill>
                  <a:srgbClr val="002060"/>
                </a:solidFill>
              </a:rPr>
              <a:t>: Modernization of existing conventional meteorological 	stations by installing AWS , Agro-Meteorological stations  and establishing mobile calibration unit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- Modernization of computing  facility, data risk and safety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508" y="-40262"/>
            <a:ext cx="778489" cy="19664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171" y="0"/>
            <a:ext cx="515257" cy="13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       High level contribution contd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3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C000"/>
                </a:solidFill>
              </a:rPr>
              <a:t>  Climate Service delivery system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Enhancing food security through use of pre-season climate/agro metrological advisories;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Provision of farm level Agro-</a:t>
            </a:r>
            <a:r>
              <a:rPr lang="en-US" sz="2800" dirty="0" err="1" smtClean="0">
                <a:solidFill>
                  <a:srgbClr val="002060"/>
                </a:solidFill>
              </a:rPr>
              <a:t>meteorlogical</a:t>
            </a:r>
            <a:r>
              <a:rPr lang="en-US" sz="2800" dirty="0" smtClean="0">
                <a:solidFill>
                  <a:srgbClr val="002060"/>
                </a:solidFill>
              </a:rPr>
              <a:t> services;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Production of climate –based  health bulletin for malaria and manegites monitoring;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 Production of historical and real time climate information for renewable energy including hydropower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Multi lingual localized climate information services  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9856"/>
            <a:ext cx="965126" cy="2752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48" y="0"/>
            <a:ext cx="517452" cy="14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High Level Contribution Contd.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242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NMA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40 Automated Meteorogical Monitoring Stations;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200 Conventional Meteorological Stations  surveyed  to identify gaps and rehabilitation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 Six mobile calibration units 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One Upper Air Observation System(Radio-</a:t>
            </a:r>
            <a:r>
              <a:rPr lang="en-US" sz="2800" dirty="0" err="1" smtClean="0">
                <a:solidFill>
                  <a:srgbClr val="002060"/>
                </a:solidFill>
              </a:rPr>
              <a:t>sonde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Hydrogen Generator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nstruments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200 maximum thermometer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200 minimum thermometer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100 dry bulb thermometer</a:t>
            </a: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739" y="-106363"/>
            <a:ext cx="841248" cy="275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48" y="0"/>
            <a:ext cx="517452" cy="14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685</TotalTime>
  <Words>844</Words>
  <Application>Microsoft Office PowerPoint</Application>
  <PresentationFormat>Widescreen</PresentationFormat>
  <Paragraphs>161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Agency FB</vt:lpstr>
      <vt:lpstr>Arial</vt:lpstr>
      <vt:lpstr>Calibri</vt:lpstr>
      <vt:lpstr>Trebuchet MS</vt:lpstr>
      <vt:lpstr>Wingdings 3</vt:lpstr>
      <vt:lpstr>Facet</vt:lpstr>
      <vt:lpstr>UNDP CIRDA Country Program Managers Workshop  25-27August 2015 Addis Ababa, Ethiopia </vt:lpstr>
      <vt:lpstr>PowerPoint Presentation</vt:lpstr>
      <vt:lpstr>                Minster of Agriculture </vt:lpstr>
      <vt:lpstr>                Minister of Agriculture contd. </vt:lpstr>
      <vt:lpstr>                        </vt:lpstr>
      <vt:lpstr>1.Key departments/ agencies that contribute to the accomplishment of the CRDA objectives     </vt:lpstr>
      <vt:lpstr>2.High level contribution of each of the key departments/Agencies to the accomplishment of the CIRDA objectives </vt:lpstr>
      <vt:lpstr>       High level contribution contd.</vt:lpstr>
      <vt:lpstr>High Level Contribution Contd.</vt:lpstr>
      <vt:lpstr>High level contribution contd. </vt:lpstr>
      <vt:lpstr>Social /economic value of the high level contributions </vt:lpstr>
      <vt:lpstr>High level contribution contd.</vt:lpstr>
      <vt:lpstr>High level contribution cont.</vt:lpstr>
      <vt:lpstr>High Level Contribution Contd.</vt:lpstr>
      <vt:lpstr>High Level Contribution Contd.</vt:lpstr>
      <vt:lpstr>Other relevant partners </vt:lpstr>
      <vt:lpstr>Future Plans</vt:lpstr>
      <vt:lpstr>                      Thank you very much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UNDP CIRDA Country Program Managers Workshop  25-27August 2015 Addis Ababa, Ethiopia</dc:title>
  <dc:creator>Anage Ababu</dc:creator>
  <cp:lastModifiedBy>Anage Ababu</cp:lastModifiedBy>
  <cp:revision>81</cp:revision>
  <dcterms:created xsi:type="dcterms:W3CDTF">2015-08-22T08:02:21Z</dcterms:created>
  <dcterms:modified xsi:type="dcterms:W3CDTF">2015-08-25T11:23:46Z</dcterms:modified>
</cp:coreProperties>
</file>