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9"/>
  </p:notesMasterIdLst>
  <p:handoutMasterIdLst>
    <p:handoutMasterId r:id="rId20"/>
  </p:handoutMasterIdLst>
  <p:sldIdLst>
    <p:sldId id="288" r:id="rId5"/>
    <p:sldId id="352" r:id="rId6"/>
    <p:sldId id="298" r:id="rId7"/>
    <p:sldId id="349" r:id="rId8"/>
    <p:sldId id="350" r:id="rId9"/>
    <p:sldId id="351" r:id="rId10"/>
    <p:sldId id="353" r:id="rId11"/>
    <p:sldId id="347" r:id="rId12"/>
    <p:sldId id="342" r:id="rId13"/>
    <p:sldId id="336" r:id="rId14"/>
    <p:sldId id="339" r:id="rId15"/>
    <p:sldId id="344" r:id="rId16"/>
    <p:sldId id="331" r:id="rId17"/>
    <p:sldId id="30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6074"/>
    <a:srgbClr val="6BBAD3"/>
    <a:srgbClr val="000000"/>
    <a:srgbClr val="5CACCA"/>
    <a:srgbClr val="B2DE82"/>
    <a:srgbClr val="FACE7E"/>
    <a:srgbClr val="E4EEB0"/>
    <a:srgbClr val="0095CE"/>
    <a:srgbClr val="E9515B"/>
    <a:srgbClr val="F18D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4" autoAdjust="0"/>
    <p:restoredTop sz="88943" autoAdjust="0"/>
  </p:normalViewPr>
  <p:slideViewPr>
    <p:cSldViewPr snapToGrid="0" snapToObjects="1">
      <p:cViewPr varScale="1">
        <p:scale>
          <a:sx n="73" d="100"/>
          <a:sy n="73" d="100"/>
        </p:scale>
        <p:origin x="1286"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Teng" userId="73cc9ca59d45f0a1" providerId="LiveId" clId="{0AC42FCD-E634-7E45-92F7-60CBAF28467B}"/>
    <pc:docChg chg="delSld">
      <pc:chgData name="Julie Teng" userId="73cc9ca59d45f0a1" providerId="LiveId" clId="{0AC42FCD-E634-7E45-92F7-60CBAF28467B}" dt="2021-12-20T13:03:38.723" v="1" actId="2696"/>
      <pc:docMkLst>
        <pc:docMk/>
      </pc:docMkLst>
      <pc:sldChg chg="del">
        <pc:chgData name="Julie Teng" userId="73cc9ca59d45f0a1" providerId="LiveId" clId="{0AC42FCD-E634-7E45-92F7-60CBAF28467B}" dt="2021-12-20T13:03:38.723" v="1" actId="2696"/>
        <pc:sldMkLst>
          <pc:docMk/>
          <pc:sldMk cId="1580687906" sldId="328"/>
        </pc:sldMkLst>
      </pc:sldChg>
      <pc:sldChg chg="del">
        <pc:chgData name="Julie Teng" userId="73cc9ca59d45f0a1" providerId="LiveId" clId="{0AC42FCD-E634-7E45-92F7-60CBAF28467B}" dt="2021-12-20T13:03:38.081" v="0" actId="2696"/>
        <pc:sldMkLst>
          <pc:docMk/>
          <pc:sldMk cId="3354219144" sldId="32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00A75-AD3B-5441-B881-811D900AAB80}" type="doc">
      <dgm:prSet loTypeId="urn:microsoft.com/office/officeart/2005/8/layout/bProcess3" loCatId="" qsTypeId="urn:microsoft.com/office/officeart/2005/8/quickstyle/simple1" qsCatId="simple" csTypeId="urn:microsoft.com/office/officeart/2005/8/colors/colorful2" csCatId="colorful" phldr="1"/>
      <dgm:spPr/>
    </dgm:pt>
    <dgm:pt modelId="{9197E5F2-CF6C-5E44-B8A0-1930B4E08668}">
      <dgm:prSet phldrT="[Text]" custT="1"/>
      <dgm:spPr/>
      <dgm:t>
        <a:bodyPr/>
        <a:lstStyle/>
        <a:p>
          <a:r>
            <a:rPr lang="en-GB" sz="2600" b="1" dirty="0">
              <a:solidFill>
                <a:schemeClr val="bg1"/>
              </a:solidFill>
            </a:rPr>
            <a:t>Contexto</a:t>
          </a:r>
        </a:p>
        <a:p>
          <a:r>
            <a:rPr lang="en-GB" sz="1800" b="1" u="sng" dirty="0">
              <a:solidFill>
                <a:schemeClr val="bg1"/>
              </a:solidFill>
            </a:rPr>
            <a:t>AR6 DEL IPCC</a:t>
          </a:r>
        </a:p>
      </dgm:t>
    </dgm:pt>
    <dgm:pt modelId="{8D2F7A25-74E8-084C-9E3C-1020C7840B33}" type="parTrans" cxnId="{8A617E6F-2671-1141-B489-27106A5F626A}">
      <dgm:prSet/>
      <dgm:spPr/>
      <dgm:t>
        <a:bodyPr/>
        <a:lstStyle/>
        <a:p>
          <a:endParaRPr lang="en-GB"/>
        </a:p>
      </dgm:t>
    </dgm:pt>
    <dgm:pt modelId="{819BF3BA-49B3-DD40-B13D-3A117D9BD7D4}" type="sibTrans" cxnId="{8A617E6F-2671-1141-B489-27106A5F626A}">
      <dgm:prSet/>
      <dgm:spPr/>
      <dgm:t>
        <a:bodyPr/>
        <a:lstStyle/>
        <a:p>
          <a:endParaRPr lang="en-GB"/>
        </a:p>
      </dgm:t>
    </dgm:pt>
    <dgm:pt modelId="{5DD60AF2-3DA0-DE46-AC11-37FD78DC372D}">
      <dgm:prSet phldrT="[Text]" custT="1"/>
      <dgm:spPr/>
      <dgm:t>
        <a:bodyPr/>
        <a:lstStyle/>
        <a:p>
          <a:r>
            <a:rPr lang="en-GB" sz="2600" b="1" dirty="0">
              <a:solidFill>
                <a:schemeClr val="bg1"/>
              </a:solidFill>
            </a:rPr>
            <a:t>Contexto</a:t>
          </a:r>
        </a:p>
        <a:p>
          <a:r>
            <a:rPr lang="en-GB" sz="1600" b="1" dirty="0">
              <a:solidFill>
                <a:schemeClr val="bg1"/>
              </a:solidFill>
            </a:rPr>
            <a:t>Cambio </a:t>
          </a:r>
          <a:r>
            <a:rPr lang="es-CO" sz="1600" b="1" noProof="0" dirty="0">
              <a:solidFill>
                <a:schemeClr val="bg1"/>
              </a:solidFill>
            </a:rPr>
            <a:t>transformador</a:t>
          </a:r>
          <a:r>
            <a:rPr lang="en-GB" sz="1600" b="1" dirty="0">
              <a:solidFill>
                <a:schemeClr val="bg1"/>
              </a:solidFill>
            </a:rPr>
            <a:t> =&gt; pensamiento sistémico</a:t>
          </a:r>
        </a:p>
      </dgm:t>
    </dgm:pt>
    <dgm:pt modelId="{F830A962-31A3-EA45-8361-DFE514F12F38}" type="parTrans" cxnId="{9FF7F120-9843-3C45-8353-5F49BFB55261}">
      <dgm:prSet/>
      <dgm:spPr/>
      <dgm:t>
        <a:bodyPr/>
        <a:lstStyle/>
        <a:p>
          <a:endParaRPr lang="en-GB"/>
        </a:p>
      </dgm:t>
    </dgm:pt>
    <dgm:pt modelId="{7C048C42-6D4E-5C41-8E33-451921BCF723}" type="sibTrans" cxnId="{9FF7F120-9843-3C45-8353-5F49BFB55261}">
      <dgm:prSet/>
      <dgm:spPr/>
      <dgm:t>
        <a:bodyPr/>
        <a:lstStyle/>
        <a:p>
          <a:endParaRPr lang="en-GB"/>
        </a:p>
      </dgm:t>
    </dgm:pt>
    <dgm:pt modelId="{BB1E6282-A454-F94B-93B5-BCB0D6471734}">
      <dgm:prSet custT="1"/>
      <dgm:spPr/>
      <dgm:t>
        <a:bodyPr/>
        <a:lstStyle/>
        <a:p>
          <a:r>
            <a:rPr lang="en-CA" sz="2600" b="1" kern="1200" dirty="0">
              <a:solidFill>
                <a:srgbClr val="FEFFFE"/>
              </a:solidFill>
              <a:latin typeface="Arial" panose="020B0604020202020204"/>
              <a:ea typeface="+mn-ea"/>
              <a:cs typeface="+mn-cs"/>
            </a:rPr>
            <a:t>Criterios de evaluación</a:t>
          </a:r>
          <a:endParaRPr lang="en-GB" sz="2600" b="1" kern="1200" dirty="0">
            <a:solidFill>
              <a:srgbClr val="FEFFFE"/>
            </a:solidFill>
            <a:latin typeface="Arial" panose="020B0604020202020204"/>
            <a:ea typeface="+mn-ea"/>
            <a:cs typeface="+mn-cs"/>
          </a:endParaRPr>
        </a:p>
      </dgm:t>
    </dgm:pt>
    <dgm:pt modelId="{80720F10-9DBB-354F-8A93-969E07BBF405}" type="parTrans" cxnId="{99796607-B383-E04B-91C4-BA7C728C9BFC}">
      <dgm:prSet/>
      <dgm:spPr/>
      <dgm:t>
        <a:bodyPr/>
        <a:lstStyle/>
        <a:p>
          <a:endParaRPr lang="en-GB"/>
        </a:p>
      </dgm:t>
    </dgm:pt>
    <dgm:pt modelId="{88679EF6-87A5-EA44-862D-A5BF174285AD}" type="sibTrans" cxnId="{99796607-B383-E04B-91C4-BA7C728C9BFC}">
      <dgm:prSet/>
      <dgm:spPr/>
      <dgm:t>
        <a:bodyPr/>
        <a:lstStyle/>
        <a:p>
          <a:endParaRPr lang="en-GB"/>
        </a:p>
      </dgm:t>
    </dgm:pt>
    <dgm:pt modelId="{E9E2EAF9-58CA-4243-AD74-6A95FE813EC3}">
      <dgm:prSet custT="1"/>
      <dgm:spPr/>
      <dgm:t>
        <a:bodyPr/>
        <a:lstStyle/>
        <a:p>
          <a:r>
            <a:rPr lang="en-GB" sz="2600" b="1" dirty="0">
              <a:solidFill>
                <a:schemeClr val="bg1"/>
              </a:solidFill>
            </a:rPr>
            <a:t>Prioridades de los países</a:t>
          </a:r>
        </a:p>
      </dgm:t>
    </dgm:pt>
    <dgm:pt modelId="{0A7CFF6E-5B5E-C241-870E-178F38703521}" type="parTrans" cxnId="{1B985CDE-FBB2-7A44-A0C8-AC019AA7F09D}">
      <dgm:prSet/>
      <dgm:spPr/>
      <dgm:t>
        <a:bodyPr/>
        <a:lstStyle/>
        <a:p>
          <a:endParaRPr lang="en-GB"/>
        </a:p>
      </dgm:t>
    </dgm:pt>
    <dgm:pt modelId="{C3BBD1F6-A343-354E-BD21-ADE16C582AFA}" type="sibTrans" cxnId="{1B985CDE-FBB2-7A44-A0C8-AC019AA7F09D}">
      <dgm:prSet/>
      <dgm:spPr/>
      <dgm:t>
        <a:bodyPr/>
        <a:lstStyle/>
        <a:p>
          <a:endParaRPr lang="en-GB"/>
        </a:p>
      </dgm:t>
    </dgm:pt>
    <dgm:pt modelId="{12304B8E-39AE-42E6-9CA0-4332400EDE94}">
      <dgm:prSet custT="1"/>
      <dgm:spPr/>
      <dgm:t>
        <a:bodyPr/>
        <a:lstStyle/>
        <a:p>
          <a:r>
            <a:rPr lang="en-GB" sz="2400" b="1" dirty="0">
              <a:solidFill>
                <a:schemeClr val="bg1"/>
              </a:solidFill>
            </a:rPr>
            <a:t>Alcance de la evaluación del sistema </a:t>
          </a:r>
        </a:p>
      </dgm:t>
    </dgm:pt>
    <dgm:pt modelId="{D56923B7-8C51-41C3-B1A6-BE6885786723}" type="parTrans" cxnId="{979BCA2C-9728-46A0-82D0-3D59E6AA2711}">
      <dgm:prSet/>
      <dgm:spPr/>
      <dgm:t>
        <a:bodyPr/>
        <a:lstStyle/>
        <a:p>
          <a:endParaRPr lang="en-GB"/>
        </a:p>
      </dgm:t>
    </dgm:pt>
    <dgm:pt modelId="{CE5C1FF2-8647-4605-951A-5D540A211982}" type="sibTrans" cxnId="{979BCA2C-9728-46A0-82D0-3D59E6AA2711}">
      <dgm:prSet/>
      <dgm:spPr/>
      <dgm:t>
        <a:bodyPr/>
        <a:lstStyle/>
        <a:p>
          <a:endParaRPr lang="en-GB"/>
        </a:p>
      </dgm:t>
    </dgm:pt>
    <dgm:pt modelId="{E00032E4-0029-FF49-825A-BABB3BA92178}" type="pres">
      <dgm:prSet presAssocID="{47F00A75-AD3B-5441-B881-811D900AAB80}" presName="Name0" presStyleCnt="0">
        <dgm:presLayoutVars>
          <dgm:dir/>
          <dgm:resizeHandles val="exact"/>
        </dgm:presLayoutVars>
      </dgm:prSet>
      <dgm:spPr/>
    </dgm:pt>
    <dgm:pt modelId="{7F200A42-7A1C-4B4B-B75B-539BFB14F773}" type="pres">
      <dgm:prSet presAssocID="{9197E5F2-CF6C-5E44-B8A0-1930B4E08668}" presName="node" presStyleLbl="node1" presStyleIdx="0" presStyleCnt="5" custScaleX="76343" custScaleY="58083">
        <dgm:presLayoutVars>
          <dgm:bulletEnabled val="1"/>
        </dgm:presLayoutVars>
      </dgm:prSet>
      <dgm:spPr/>
    </dgm:pt>
    <dgm:pt modelId="{03D7967E-6D20-5C4A-AF69-78DF3F111F03}" type="pres">
      <dgm:prSet presAssocID="{819BF3BA-49B3-DD40-B13D-3A117D9BD7D4}" presName="sibTrans" presStyleLbl="sibTrans1D1" presStyleIdx="0" presStyleCnt="4"/>
      <dgm:spPr/>
    </dgm:pt>
    <dgm:pt modelId="{35A63F02-DF10-ED48-9363-CFA9A40E7C03}" type="pres">
      <dgm:prSet presAssocID="{819BF3BA-49B3-DD40-B13D-3A117D9BD7D4}" presName="connectorText" presStyleLbl="sibTrans1D1" presStyleIdx="0" presStyleCnt="4"/>
      <dgm:spPr/>
    </dgm:pt>
    <dgm:pt modelId="{D0ED2F28-80F9-5745-A31C-7405AC4AB9B6}" type="pres">
      <dgm:prSet presAssocID="{5DD60AF2-3DA0-DE46-AC11-37FD78DC372D}" presName="node" presStyleLbl="node1" presStyleIdx="1" presStyleCnt="5" custScaleX="78379" custScaleY="59047">
        <dgm:presLayoutVars>
          <dgm:bulletEnabled val="1"/>
        </dgm:presLayoutVars>
      </dgm:prSet>
      <dgm:spPr/>
    </dgm:pt>
    <dgm:pt modelId="{27450650-E22D-C649-AFEF-D8BC95F917BA}" type="pres">
      <dgm:prSet presAssocID="{7C048C42-6D4E-5C41-8E33-451921BCF723}" presName="sibTrans" presStyleLbl="sibTrans1D1" presStyleIdx="1" presStyleCnt="4"/>
      <dgm:spPr/>
    </dgm:pt>
    <dgm:pt modelId="{8463AA8A-8A64-F046-B4B5-F69740728595}" type="pres">
      <dgm:prSet presAssocID="{7C048C42-6D4E-5C41-8E33-451921BCF723}" presName="connectorText" presStyleLbl="sibTrans1D1" presStyleIdx="1" presStyleCnt="4"/>
      <dgm:spPr/>
    </dgm:pt>
    <dgm:pt modelId="{94654FF3-6688-4276-A0D1-B77DEE3B00A3}" type="pres">
      <dgm:prSet presAssocID="{12304B8E-39AE-42E6-9CA0-4332400EDE94}" presName="node" presStyleLbl="node1" presStyleIdx="2" presStyleCnt="5" custScaleX="80336" custScaleY="56592">
        <dgm:presLayoutVars>
          <dgm:bulletEnabled val="1"/>
        </dgm:presLayoutVars>
      </dgm:prSet>
      <dgm:spPr/>
    </dgm:pt>
    <dgm:pt modelId="{87DD89E2-E03F-4C58-BA97-89362A30E030}" type="pres">
      <dgm:prSet presAssocID="{CE5C1FF2-8647-4605-951A-5D540A211982}" presName="sibTrans" presStyleLbl="sibTrans1D1" presStyleIdx="2" presStyleCnt="4"/>
      <dgm:spPr/>
    </dgm:pt>
    <dgm:pt modelId="{88D31437-6D40-4F93-ACD6-88C7C1F76DB6}" type="pres">
      <dgm:prSet presAssocID="{CE5C1FF2-8647-4605-951A-5D540A211982}" presName="connectorText" presStyleLbl="sibTrans1D1" presStyleIdx="2" presStyleCnt="4"/>
      <dgm:spPr/>
    </dgm:pt>
    <dgm:pt modelId="{5A347E78-3CEF-CA4F-87D0-BC61706A9064}" type="pres">
      <dgm:prSet presAssocID="{BB1E6282-A454-F94B-93B5-BCB0D6471734}" presName="node" presStyleLbl="node1" presStyleIdx="3" presStyleCnt="5" custScaleX="71184" custScaleY="56774">
        <dgm:presLayoutVars>
          <dgm:bulletEnabled val="1"/>
        </dgm:presLayoutVars>
      </dgm:prSet>
      <dgm:spPr/>
    </dgm:pt>
    <dgm:pt modelId="{B3B8F934-414D-2940-B5C1-C114DCA4E0D8}" type="pres">
      <dgm:prSet presAssocID="{88679EF6-87A5-EA44-862D-A5BF174285AD}" presName="sibTrans" presStyleLbl="sibTrans1D1" presStyleIdx="3" presStyleCnt="4"/>
      <dgm:spPr/>
    </dgm:pt>
    <dgm:pt modelId="{8A3BA6AD-5251-5C48-9F49-561AD7CBCC9C}" type="pres">
      <dgm:prSet presAssocID="{88679EF6-87A5-EA44-862D-A5BF174285AD}" presName="connectorText" presStyleLbl="sibTrans1D1" presStyleIdx="3" presStyleCnt="4"/>
      <dgm:spPr/>
    </dgm:pt>
    <dgm:pt modelId="{98E5A9E2-88F3-0E4D-A99D-C941BA421F7C}" type="pres">
      <dgm:prSet presAssocID="{E9E2EAF9-58CA-4243-AD74-6A95FE813EC3}" presName="node" presStyleLbl="node1" presStyleIdx="4" presStyleCnt="5" custScaleX="76346" custScaleY="52019">
        <dgm:presLayoutVars>
          <dgm:bulletEnabled val="1"/>
        </dgm:presLayoutVars>
      </dgm:prSet>
      <dgm:spPr/>
    </dgm:pt>
  </dgm:ptLst>
  <dgm:cxnLst>
    <dgm:cxn modelId="{99796607-B383-E04B-91C4-BA7C728C9BFC}" srcId="{47F00A75-AD3B-5441-B881-811D900AAB80}" destId="{BB1E6282-A454-F94B-93B5-BCB0D6471734}" srcOrd="3" destOrd="0" parTransId="{80720F10-9DBB-354F-8A93-969E07BBF405}" sibTransId="{88679EF6-87A5-EA44-862D-A5BF174285AD}"/>
    <dgm:cxn modelId="{85F8030C-3A62-AF4E-AC7E-22EA6E2E69DF}" type="presOf" srcId="{819BF3BA-49B3-DD40-B13D-3A117D9BD7D4}" destId="{03D7967E-6D20-5C4A-AF69-78DF3F111F03}" srcOrd="0" destOrd="0" presId="urn:microsoft.com/office/officeart/2005/8/layout/bProcess3"/>
    <dgm:cxn modelId="{28664310-A00A-1A4D-A031-C72C20AD3AD5}" type="presOf" srcId="{E9E2EAF9-58CA-4243-AD74-6A95FE813EC3}" destId="{98E5A9E2-88F3-0E4D-A99D-C941BA421F7C}" srcOrd="0" destOrd="0" presId="urn:microsoft.com/office/officeart/2005/8/layout/bProcess3"/>
    <dgm:cxn modelId="{9A118B10-1208-CF4B-83A9-85867CACCAD3}" type="presOf" srcId="{BB1E6282-A454-F94B-93B5-BCB0D6471734}" destId="{5A347E78-3CEF-CA4F-87D0-BC61706A9064}" srcOrd="0" destOrd="0" presId="urn:microsoft.com/office/officeart/2005/8/layout/bProcess3"/>
    <dgm:cxn modelId="{1B629317-732C-5F48-9177-FC7165B4BABC}" type="presOf" srcId="{5DD60AF2-3DA0-DE46-AC11-37FD78DC372D}" destId="{D0ED2F28-80F9-5745-A31C-7405AC4AB9B6}" srcOrd="0" destOrd="0" presId="urn:microsoft.com/office/officeart/2005/8/layout/bProcess3"/>
    <dgm:cxn modelId="{9FF7F120-9843-3C45-8353-5F49BFB55261}" srcId="{47F00A75-AD3B-5441-B881-811D900AAB80}" destId="{5DD60AF2-3DA0-DE46-AC11-37FD78DC372D}" srcOrd="1" destOrd="0" parTransId="{F830A962-31A3-EA45-8361-DFE514F12F38}" sibTransId="{7C048C42-6D4E-5C41-8E33-451921BCF723}"/>
    <dgm:cxn modelId="{979BCA2C-9728-46A0-82D0-3D59E6AA2711}" srcId="{47F00A75-AD3B-5441-B881-811D900AAB80}" destId="{12304B8E-39AE-42E6-9CA0-4332400EDE94}" srcOrd="2" destOrd="0" parTransId="{D56923B7-8C51-41C3-B1A6-BE6885786723}" sibTransId="{CE5C1FF2-8647-4605-951A-5D540A211982}"/>
    <dgm:cxn modelId="{B0E7D15F-3A42-7042-8D24-6668BE333FB6}" type="presOf" srcId="{88679EF6-87A5-EA44-862D-A5BF174285AD}" destId="{B3B8F934-414D-2940-B5C1-C114DCA4E0D8}" srcOrd="0" destOrd="0" presId="urn:microsoft.com/office/officeart/2005/8/layout/bProcess3"/>
    <dgm:cxn modelId="{1FC67141-B9B7-5C40-9BA2-F1E4DCC7CBFE}" type="presOf" srcId="{7C048C42-6D4E-5C41-8E33-451921BCF723}" destId="{27450650-E22D-C649-AFEF-D8BC95F917BA}" srcOrd="0" destOrd="0" presId="urn:microsoft.com/office/officeart/2005/8/layout/bProcess3"/>
    <dgm:cxn modelId="{53BF6063-1CBE-384A-AC7B-DC53D18A1651}" type="presOf" srcId="{819BF3BA-49B3-DD40-B13D-3A117D9BD7D4}" destId="{35A63F02-DF10-ED48-9363-CFA9A40E7C03}" srcOrd="1" destOrd="0" presId="urn:microsoft.com/office/officeart/2005/8/layout/bProcess3"/>
    <dgm:cxn modelId="{8A617E6F-2671-1141-B489-27106A5F626A}" srcId="{47F00A75-AD3B-5441-B881-811D900AAB80}" destId="{9197E5F2-CF6C-5E44-B8A0-1930B4E08668}" srcOrd="0" destOrd="0" parTransId="{8D2F7A25-74E8-084C-9E3C-1020C7840B33}" sibTransId="{819BF3BA-49B3-DD40-B13D-3A117D9BD7D4}"/>
    <dgm:cxn modelId="{281AB287-E74C-8F41-BCC9-917F292403ED}" type="presOf" srcId="{88679EF6-87A5-EA44-862D-A5BF174285AD}" destId="{8A3BA6AD-5251-5C48-9F49-561AD7CBCC9C}" srcOrd="1" destOrd="0" presId="urn:microsoft.com/office/officeart/2005/8/layout/bProcess3"/>
    <dgm:cxn modelId="{652CAFA9-5345-4F79-9094-90BCAA8A6F76}" type="presOf" srcId="{CE5C1FF2-8647-4605-951A-5D540A211982}" destId="{87DD89E2-E03F-4C58-BA97-89362A30E030}" srcOrd="0" destOrd="0" presId="urn:microsoft.com/office/officeart/2005/8/layout/bProcess3"/>
    <dgm:cxn modelId="{E0DE3CAA-11B8-1746-9E3A-1C64A1B622A3}" type="presOf" srcId="{47F00A75-AD3B-5441-B881-811D900AAB80}" destId="{E00032E4-0029-FF49-825A-BABB3BA92178}" srcOrd="0" destOrd="0" presId="urn:microsoft.com/office/officeart/2005/8/layout/bProcess3"/>
    <dgm:cxn modelId="{C55B7EBC-EB86-6A47-B916-4EB00BF32BEA}" type="presOf" srcId="{9197E5F2-CF6C-5E44-B8A0-1930B4E08668}" destId="{7F200A42-7A1C-4B4B-B75B-539BFB14F773}" srcOrd="0" destOrd="0" presId="urn:microsoft.com/office/officeart/2005/8/layout/bProcess3"/>
    <dgm:cxn modelId="{DFF998CC-60C5-445A-88CC-F9A007A7643A}" type="presOf" srcId="{CE5C1FF2-8647-4605-951A-5D540A211982}" destId="{88D31437-6D40-4F93-ACD6-88C7C1F76DB6}" srcOrd="1" destOrd="0" presId="urn:microsoft.com/office/officeart/2005/8/layout/bProcess3"/>
    <dgm:cxn modelId="{1B985CDE-FBB2-7A44-A0C8-AC019AA7F09D}" srcId="{47F00A75-AD3B-5441-B881-811D900AAB80}" destId="{E9E2EAF9-58CA-4243-AD74-6A95FE813EC3}" srcOrd="4" destOrd="0" parTransId="{0A7CFF6E-5B5E-C241-870E-178F38703521}" sibTransId="{C3BBD1F6-A343-354E-BD21-ADE16C582AFA}"/>
    <dgm:cxn modelId="{23E11EE3-7573-4748-8556-8F14EAF52FB2}" type="presOf" srcId="{7C048C42-6D4E-5C41-8E33-451921BCF723}" destId="{8463AA8A-8A64-F046-B4B5-F69740728595}" srcOrd="1" destOrd="0" presId="urn:microsoft.com/office/officeart/2005/8/layout/bProcess3"/>
    <dgm:cxn modelId="{DFA878EB-D85F-474D-9E83-4CBFF9CAE762}" type="presOf" srcId="{12304B8E-39AE-42E6-9CA0-4332400EDE94}" destId="{94654FF3-6688-4276-A0D1-B77DEE3B00A3}" srcOrd="0" destOrd="0" presId="urn:microsoft.com/office/officeart/2005/8/layout/bProcess3"/>
    <dgm:cxn modelId="{28329013-F65A-8544-B7DE-278B9537A7E3}" type="presParOf" srcId="{E00032E4-0029-FF49-825A-BABB3BA92178}" destId="{7F200A42-7A1C-4B4B-B75B-539BFB14F773}" srcOrd="0" destOrd="0" presId="urn:microsoft.com/office/officeart/2005/8/layout/bProcess3"/>
    <dgm:cxn modelId="{03B6C7EF-ED6F-9F44-B12B-BEB036863B8B}" type="presParOf" srcId="{E00032E4-0029-FF49-825A-BABB3BA92178}" destId="{03D7967E-6D20-5C4A-AF69-78DF3F111F03}" srcOrd="1" destOrd="0" presId="urn:microsoft.com/office/officeart/2005/8/layout/bProcess3"/>
    <dgm:cxn modelId="{4F66696D-02BE-504C-B97B-B931938534CA}" type="presParOf" srcId="{03D7967E-6D20-5C4A-AF69-78DF3F111F03}" destId="{35A63F02-DF10-ED48-9363-CFA9A40E7C03}" srcOrd="0" destOrd="0" presId="urn:microsoft.com/office/officeart/2005/8/layout/bProcess3"/>
    <dgm:cxn modelId="{FA63A69C-5038-4840-A34A-14CC4721C4E8}" type="presParOf" srcId="{E00032E4-0029-FF49-825A-BABB3BA92178}" destId="{D0ED2F28-80F9-5745-A31C-7405AC4AB9B6}" srcOrd="2" destOrd="0" presId="urn:microsoft.com/office/officeart/2005/8/layout/bProcess3"/>
    <dgm:cxn modelId="{5D3B56A0-CD80-5544-B052-238850157760}" type="presParOf" srcId="{E00032E4-0029-FF49-825A-BABB3BA92178}" destId="{27450650-E22D-C649-AFEF-D8BC95F917BA}" srcOrd="3" destOrd="0" presId="urn:microsoft.com/office/officeart/2005/8/layout/bProcess3"/>
    <dgm:cxn modelId="{B23F2698-37A5-944F-B7B0-B0C85C31E07F}" type="presParOf" srcId="{27450650-E22D-C649-AFEF-D8BC95F917BA}" destId="{8463AA8A-8A64-F046-B4B5-F69740728595}" srcOrd="0" destOrd="0" presId="urn:microsoft.com/office/officeart/2005/8/layout/bProcess3"/>
    <dgm:cxn modelId="{5D647542-3E15-4158-8959-27B08EBA0B7F}" type="presParOf" srcId="{E00032E4-0029-FF49-825A-BABB3BA92178}" destId="{94654FF3-6688-4276-A0D1-B77DEE3B00A3}" srcOrd="4" destOrd="0" presId="urn:microsoft.com/office/officeart/2005/8/layout/bProcess3"/>
    <dgm:cxn modelId="{6765234B-F30D-4C58-A188-3463EE9E6E81}" type="presParOf" srcId="{E00032E4-0029-FF49-825A-BABB3BA92178}" destId="{87DD89E2-E03F-4C58-BA97-89362A30E030}" srcOrd="5" destOrd="0" presId="urn:microsoft.com/office/officeart/2005/8/layout/bProcess3"/>
    <dgm:cxn modelId="{ABED9300-F23E-48B8-AE41-861989A0E37C}" type="presParOf" srcId="{87DD89E2-E03F-4C58-BA97-89362A30E030}" destId="{88D31437-6D40-4F93-ACD6-88C7C1F76DB6}" srcOrd="0" destOrd="0" presId="urn:microsoft.com/office/officeart/2005/8/layout/bProcess3"/>
    <dgm:cxn modelId="{2E675827-5EDF-A74A-A5DA-F5F0731102BD}" type="presParOf" srcId="{E00032E4-0029-FF49-825A-BABB3BA92178}" destId="{5A347E78-3CEF-CA4F-87D0-BC61706A9064}" srcOrd="6" destOrd="0" presId="urn:microsoft.com/office/officeart/2005/8/layout/bProcess3"/>
    <dgm:cxn modelId="{2CFEDCA2-0C0A-6B46-AA40-5F28A7A21F18}" type="presParOf" srcId="{E00032E4-0029-FF49-825A-BABB3BA92178}" destId="{B3B8F934-414D-2940-B5C1-C114DCA4E0D8}" srcOrd="7" destOrd="0" presId="urn:microsoft.com/office/officeart/2005/8/layout/bProcess3"/>
    <dgm:cxn modelId="{927C3E4A-0807-3540-A947-FCE4A29C0CEA}" type="presParOf" srcId="{B3B8F934-414D-2940-B5C1-C114DCA4E0D8}" destId="{8A3BA6AD-5251-5C48-9F49-561AD7CBCC9C}" srcOrd="0" destOrd="0" presId="urn:microsoft.com/office/officeart/2005/8/layout/bProcess3"/>
    <dgm:cxn modelId="{D55E9F7D-FF2A-8D4C-8557-97776D2D0E16}" type="presParOf" srcId="{E00032E4-0029-FF49-825A-BABB3BA92178}" destId="{98E5A9E2-88F3-0E4D-A99D-C941BA421F7C}"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967E-6D20-5C4A-AF69-78DF3F111F03}">
      <dsp:nvSpPr>
        <dsp:cNvPr id="0" name=""/>
        <dsp:cNvSpPr/>
      </dsp:nvSpPr>
      <dsp:spPr>
        <a:xfrm>
          <a:off x="3600619" y="612058"/>
          <a:ext cx="817486" cy="91440"/>
        </a:xfrm>
        <a:custGeom>
          <a:avLst/>
          <a:gdLst/>
          <a:ahLst/>
          <a:cxnLst/>
          <a:rect l="0" t="0" r="0" b="0"/>
          <a:pathLst>
            <a:path>
              <a:moveTo>
                <a:pt x="0" y="45720"/>
              </a:moveTo>
              <a:lnTo>
                <a:pt x="81748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988160" y="653534"/>
        <a:ext cx="42404" cy="8489"/>
      </dsp:txXfrm>
    </dsp:sp>
    <dsp:sp modelId="{7F200A42-7A1C-4B4B-B75B-539BFB14F773}">
      <dsp:nvSpPr>
        <dsp:cNvPr id="0" name=""/>
        <dsp:cNvSpPr/>
      </dsp:nvSpPr>
      <dsp:spPr>
        <a:xfrm>
          <a:off x="787398" y="15264"/>
          <a:ext cx="2815020" cy="128502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b="1" kern="1200" dirty="0">
              <a:solidFill>
                <a:schemeClr val="bg1"/>
              </a:solidFill>
            </a:rPr>
            <a:t>Contexto</a:t>
          </a:r>
        </a:p>
        <a:p>
          <a:pPr marL="0" lvl="0" indent="0" algn="ctr" defTabSz="1155700">
            <a:lnSpc>
              <a:spcPct val="90000"/>
            </a:lnSpc>
            <a:spcBef>
              <a:spcPct val="0"/>
            </a:spcBef>
            <a:spcAft>
              <a:spcPct val="35000"/>
            </a:spcAft>
            <a:buNone/>
          </a:pPr>
          <a:r>
            <a:rPr lang="en-GB" sz="1800" b="1" u="sng" kern="1200" dirty="0">
              <a:solidFill>
                <a:schemeClr val="bg1"/>
              </a:solidFill>
            </a:rPr>
            <a:t>AR6 DEL IPCC</a:t>
          </a:r>
        </a:p>
      </dsp:txBody>
      <dsp:txXfrm>
        <a:off x="787398" y="15264"/>
        <a:ext cx="2815020" cy="1285028"/>
      </dsp:txXfrm>
    </dsp:sp>
    <dsp:sp modelId="{27450650-E22D-C649-AFEF-D8BC95F917BA}">
      <dsp:nvSpPr>
        <dsp:cNvPr id="0" name=""/>
        <dsp:cNvSpPr/>
      </dsp:nvSpPr>
      <dsp:spPr>
        <a:xfrm>
          <a:off x="2268526" y="1309156"/>
          <a:ext cx="3627026" cy="819499"/>
        </a:xfrm>
        <a:custGeom>
          <a:avLst/>
          <a:gdLst/>
          <a:ahLst/>
          <a:cxnLst/>
          <a:rect l="0" t="0" r="0" b="0"/>
          <a:pathLst>
            <a:path>
              <a:moveTo>
                <a:pt x="3627026" y="0"/>
              </a:moveTo>
              <a:lnTo>
                <a:pt x="3627026" y="426849"/>
              </a:lnTo>
              <a:lnTo>
                <a:pt x="0" y="426849"/>
              </a:lnTo>
              <a:lnTo>
                <a:pt x="0" y="819499"/>
              </a:lnTo>
            </a:path>
          </a:pathLst>
        </a:custGeom>
        <a:noFill/>
        <a:ln w="6350" cap="flat" cmpd="sng" algn="ctr">
          <a:solidFill>
            <a:schemeClr val="accent2">
              <a:hueOff val="508255"/>
              <a:satOff val="-6238"/>
              <a:lumOff val="-58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988907" y="1714662"/>
        <a:ext cx="186265" cy="8489"/>
      </dsp:txXfrm>
    </dsp:sp>
    <dsp:sp modelId="{D0ED2F28-80F9-5745-A31C-7405AC4AB9B6}">
      <dsp:nvSpPr>
        <dsp:cNvPr id="0" name=""/>
        <dsp:cNvSpPr/>
      </dsp:nvSpPr>
      <dsp:spPr>
        <a:xfrm>
          <a:off x="4450506" y="4600"/>
          <a:ext cx="2890094" cy="1306355"/>
        </a:xfrm>
        <a:prstGeom prst="rect">
          <a:avLst/>
        </a:prstGeom>
        <a:solidFill>
          <a:schemeClr val="accent2">
            <a:hueOff val="381191"/>
            <a:satOff val="-4679"/>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b="1" kern="1200" dirty="0">
              <a:solidFill>
                <a:schemeClr val="bg1"/>
              </a:solidFill>
            </a:rPr>
            <a:t>Contexto</a:t>
          </a:r>
        </a:p>
        <a:p>
          <a:pPr marL="0" lvl="0" indent="0" algn="ctr" defTabSz="1155700">
            <a:lnSpc>
              <a:spcPct val="90000"/>
            </a:lnSpc>
            <a:spcBef>
              <a:spcPct val="0"/>
            </a:spcBef>
            <a:spcAft>
              <a:spcPct val="35000"/>
            </a:spcAft>
            <a:buNone/>
          </a:pPr>
          <a:r>
            <a:rPr lang="en-GB" sz="1600" b="1" kern="1200" dirty="0">
              <a:solidFill>
                <a:schemeClr val="bg1"/>
              </a:solidFill>
            </a:rPr>
            <a:t>Cambio </a:t>
          </a:r>
          <a:r>
            <a:rPr lang="es-CO" sz="1600" b="1" kern="1200" noProof="0" dirty="0">
              <a:solidFill>
                <a:schemeClr val="bg1"/>
              </a:solidFill>
            </a:rPr>
            <a:t>transformador</a:t>
          </a:r>
          <a:r>
            <a:rPr lang="en-GB" sz="1600" b="1" kern="1200" dirty="0">
              <a:solidFill>
                <a:schemeClr val="bg1"/>
              </a:solidFill>
            </a:rPr>
            <a:t> =&gt; pensamiento sistémico</a:t>
          </a:r>
        </a:p>
      </dsp:txBody>
      <dsp:txXfrm>
        <a:off x="4450506" y="4600"/>
        <a:ext cx="2890094" cy="1306355"/>
      </dsp:txXfrm>
    </dsp:sp>
    <dsp:sp modelId="{87DD89E2-E03F-4C58-BA97-89362A30E030}">
      <dsp:nvSpPr>
        <dsp:cNvPr id="0" name=""/>
        <dsp:cNvSpPr/>
      </dsp:nvSpPr>
      <dsp:spPr>
        <a:xfrm>
          <a:off x="3747854" y="2741357"/>
          <a:ext cx="817486" cy="91440"/>
        </a:xfrm>
        <a:custGeom>
          <a:avLst/>
          <a:gdLst/>
          <a:ahLst/>
          <a:cxnLst/>
          <a:rect l="0" t="0" r="0" b="0"/>
          <a:pathLst>
            <a:path>
              <a:moveTo>
                <a:pt x="0" y="45720"/>
              </a:moveTo>
              <a:lnTo>
                <a:pt x="817486" y="45720"/>
              </a:lnTo>
            </a:path>
          </a:pathLst>
        </a:custGeom>
        <a:noFill/>
        <a:ln w="6350" cap="flat" cmpd="sng" algn="ctr">
          <a:solidFill>
            <a:schemeClr val="accent2">
              <a:hueOff val="1016509"/>
              <a:satOff val="-12477"/>
              <a:lumOff val="-117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35395" y="2782832"/>
        <a:ext cx="42404" cy="8489"/>
      </dsp:txXfrm>
    </dsp:sp>
    <dsp:sp modelId="{94654FF3-6688-4276-A0D1-B77DEE3B00A3}">
      <dsp:nvSpPr>
        <dsp:cNvPr id="0" name=""/>
        <dsp:cNvSpPr/>
      </dsp:nvSpPr>
      <dsp:spPr>
        <a:xfrm>
          <a:off x="787398" y="2161056"/>
          <a:ext cx="2962255" cy="1252041"/>
        </a:xfrm>
        <a:prstGeom prst="rect">
          <a:avLst/>
        </a:prstGeom>
        <a:solidFill>
          <a:schemeClr val="accent2">
            <a:hueOff val="762382"/>
            <a:satOff val="-9357"/>
            <a:lumOff val="-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bg1"/>
              </a:solidFill>
            </a:rPr>
            <a:t>Alcance de la evaluación del sistema </a:t>
          </a:r>
        </a:p>
      </dsp:txBody>
      <dsp:txXfrm>
        <a:off x="787398" y="2161056"/>
        <a:ext cx="2962255" cy="1252041"/>
      </dsp:txXfrm>
    </dsp:sp>
    <dsp:sp modelId="{B3B8F934-414D-2940-B5C1-C114DCA4E0D8}">
      <dsp:nvSpPr>
        <dsp:cNvPr id="0" name=""/>
        <dsp:cNvSpPr/>
      </dsp:nvSpPr>
      <dsp:spPr>
        <a:xfrm>
          <a:off x="2194964" y="3413311"/>
          <a:ext cx="3715172" cy="817486"/>
        </a:xfrm>
        <a:custGeom>
          <a:avLst/>
          <a:gdLst/>
          <a:ahLst/>
          <a:cxnLst/>
          <a:rect l="0" t="0" r="0" b="0"/>
          <a:pathLst>
            <a:path>
              <a:moveTo>
                <a:pt x="3715172" y="0"/>
              </a:moveTo>
              <a:lnTo>
                <a:pt x="3715172" y="425843"/>
              </a:lnTo>
              <a:lnTo>
                <a:pt x="0" y="425843"/>
              </a:lnTo>
              <a:lnTo>
                <a:pt x="0" y="817486"/>
              </a:lnTo>
            </a:path>
          </a:pathLst>
        </a:custGeom>
        <a:noFill/>
        <a:ln w="6350" cap="flat" cmpd="sng" algn="ctr">
          <a:solidFill>
            <a:schemeClr val="accent2">
              <a:hueOff val="1524764"/>
              <a:satOff val="-18715"/>
              <a:lumOff val="-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957282" y="3817809"/>
        <a:ext cx="190537" cy="8489"/>
      </dsp:txXfrm>
    </dsp:sp>
    <dsp:sp modelId="{5A347E78-3CEF-CA4F-87D0-BC61706A9064}">
      <dsp:nvSpPr>
        <dsp:cNvPr id="0" name=""/>
        <dsp:cNvSpPr/>
      </dsp:nvSpPr>
      <dsp:spPr>
        <a:xfrm>
          <a:off x="4597741" y="2159043"/>
          <a:ext cx="2624791" cy="1256067"/>
        </a:xfrm>
        <a:prstGeom prst="rect">
          <a:avLst/>
        </a:prstGeom>
        <a:solidFill>
          <a:schemeClr val="accent2">
            <a:hueOff val="1143573"/>
            <a:satOff val="-1403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CA" sz="2600" b="1" kern="1200" dirty="0">
              <a:solidFill>
                <a:srgbClr val="FEFFFE"/>
              </a:solidFill>
              <a:latin typeface="Arial" panose="020B0604020202020204"/>
              <a:ea typeface="+mn-ea"/>
              <a:cs typeface="+mn-cs"/>
            </a:rPr>
            <a:t>Criterios de evaluación</a:t>
          </a:r>
          <a:endParaRPr lang="en-GB" sz="2600" b="1" kern="1200" dirty="0">
            <a:solidFill>
              <a:srgbClr val="FEFFFE"/>
            </a:solidFill>
            <a:latin typeface="Arial" panose="020B0604020202020204"/>
            <a:ea typeface="+mn-ea"/>
            <a:cs typeface="+mn-cs"/>
          </a:endParaRPr>
        </a:p>
      </dsp:txBody>
      <dsp:txXfrm>
        <a:off x="4597741" y="2159043"/>
        <a:ext cx="2624791" cy="1256067"/>
      </dsp:txXfrm>
    </dsp:sp>
    <dsp:sp modelId="{98E5A9E2-88F3-0E4D-A99D-C941BA421F7C}">
      <dsp:nvSpPr>
        <dsp:cNvPr id="0" name=""/>
        <dsp:cNvSpPr/>
      </dsp:nvSpPr>
      <dsp:spPr>
        <a:xfrm>
          <a:off x="787398" y="4263197"/>
          <a:ext cx="2815131" cy="1150868"/>
        </a:xfrm>
        <a:prstGeom prst="rect">
          <a:avLst/>
        </a:prstGeom>
        <a:solidFill>
          <a:schemeClr val="accent2">
            <a:hueOff val="1524764"/>
            <a:satOff val="-18715"/>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b="1" kern="1200" dirty="0">
              <a:solidFill>
                <a:schemeClr val="bg1"/>
              </a:solidFill>
            </a:rPr>
            <a:t>Prioridades de los países</a:t>
          </a:r>
        </a:p>
      </dsp:txBody>
      <dsp:txXfrm>
        <a:off x="787398" y="4263197"/>
        <a:ext cx="2815131" cy="115086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91E4EC21-7B0E-294D-991E-210481AE3C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54C1356D-18F3-144F-82CC-7333206F2A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1FE1FC-3E49-3045-9391-B36B5D802A2F}" type="datetimeFigureOut">
              <a:t>3/8/2022</a:t>
            </a:fld>
            <a:endParaRPr lang="it-IT"/>
          </a:p>
        </p:txBody>
      </p:sp>
      <p:sp>
        <p:nvSpPr>
          <p:cNvPr id="4" name="Segnaposto piè di pagina 3">
            <a:extLst>
              <a:ext uri="{FF2B5EF4-FFF2-40B4-BE49-F238E27FC236}">
                <a16:creationId xmlns:a16="http://schemas.microsoft.com/office/drawing/2014/main" id="{B7831F5D-992B-0C4E-8047-4AF42491BE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8F020864-8D9D-BF40-B5E0-15394C9762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A3782-8105-B14F-ADFF-876A75DCCF01}" type="slidenum">
              <a:t>‹Nº›</a:t>
            </a:fld>
            <a:endParaRPr lang="it-IT"/>
          </a:p>
        </p:txBody>
      </p:sp>
    </p:spTree>
    <p:extLst>
      <p:ext uri="{BB962C8B-B14F-4D97-AF65-F5344CB8AC3E}">
        <p14:creationId xmlns:p14="http://schemas.microsoft.com/office/powerpoint/2010/main" val="2248490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42DB4-8BEA-174B-9A4B-799FEDE752EF}" type="datetimeFigureOut">
              <a:rPr lang="it-IT" smtClean="0"/>
              <a:t>08/03/2022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Haga clic para modificar los elementos del texto del esquema</a:t>
            </a:r>
          </a:p>
          <a:p>
            <a:pPr lvl="1"/>
            <a:r>
              <a:rPr lang="it-IT"/>
              <a:t>Segundo nivel</a:t>
            </a:r>
          </a:p>
          <a:p>
            <a:pPr lvl="2"/>
            <a:r>
              <a:rPr lang="it-IT"/>
              <a:t>Tercer nivel</a:t>
            </a:r>
          </a:p>
          <a:p>
            <a:pPr lvl="3"/>
            <a:r>
              <a:rPr lang="it-IT"/>
              <a:t>Cuarto nivel</a:t>
            </a:r>
          </a:p>
          <a:p>
            <a:pPr lvl="4"/>
            <a:r>
              <a:rPr lang="it-IT"/>
              <a:t>Quinto nivel</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0FFD6-ED8B-304A-80FA-A6A341C0BCA4}" type="slidenum">
              <a:rPr lang="it-IT" smtClean="0"/>
              <a:t>‹Nº›</a:t>
            </a:fld>
            <a:endParaRPr lang="it-IT"/>
          </a:p>
        </p:txBody>
      </p:sp>
    </p:spTree>
    <p:extLst>
      <p:ext uri="{BB962C8B-B14F-4D97-AF65-F5344CB8AC3E}">
        <p14:creationId xmlns:p14="http://schemas.microsoft.com/office/powerpoint/2010/main" val="2368334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pcc.ch/report/ar6/wg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pcc.ch/report/ar6/wg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D" dirty="0"/>
          </a:p>
        </p:txBody>
      </p:sp>
      <p:sp>
        <p:nvSpPr>
          <p:cNvPr id="4" name="Slide Number Placeholder 3"/>
          <p:cNvSpPr>
            <a:spLocks noGrp="1"/>
          </p:cNvSpPr>
          <p:nvPr>
            <p:ph type="sldNum" sz="quarter" idx="5"/>
          </p:nvPr>
        </p:nvSpPr>
        <p:spPr/>
        <p:txBody>
          <a:bodyPr/>
          <a:lstStyle/>
          <a:p>
            <a:fld id="{8660FFD6-ED8B-304A-80FA-A6A341C0BCA4}" type="slidenum">
              <a:rPr lang="it-IT" smtClean="0"/>
              <a:t>1</a:t>
            </a:fld>
            <a:endParaRPr lang="it-IT"/>
          </a:p>
        </p:txBody>
      </p:sp>
    </p:spTree>
    <p:extLst>
      <p:ext uri="{BB962C8B-B14F-4D97-AF65-F5344CB8AC3E}">
        <p14:creationId xmlns:p14="http://schemas.microsoft.com/office/powerpoint/2010/main" val="2756565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D" dirty="0"/>
          </a:p>
        </p:txBody>
      </p:sp>
      <p:sp>
        <p:nvSpPr>
          <p:cNvPr id="4" name="Slide Number Placeholder 3"/>
          <p:cNvSpPr>
            <a:spLocks noGrp="1"/>
          </p:cNvSpPr>
          <p:nvPr>
            <p:ph type="sldNum" sz="quarter" idx="5"/>
          </p:nvPr>
        </p:nvSpPr>
        <p:spPr/>
        <p:txBody>
          <a:bodyPr/>
          <a:lstStyle/>
          <a:p>
            <a:fld id="{8660FFD6-ED8B-304A-80FA-A6A341C0BCA4}" type="slidenum">
              <a:rPr lang="it-IT" smtClean="0"/>
              <a:t>11</a:t>
            </a:fld>
            <a:endParaRPr lang="it-IT"/>
          </a:p>
        </p:txBody>
      </p:sp>
    </p:spTree>
    <p:extLst>
      <p:ext uri="{BB962C8B-B14F-4D97-AF65-F5344CB8AC3E}">
        <p14:creationId xmlns:p14="http://schemas.microsoft.com/office/powerpoint/2010/main" val="3967330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60FFD6-ED8B-304A-80FA-A6A341C0BCA4}" type="slidenum">
              <a:rPr lang="it-IT" smtClean="0"/>
              <a:t>12</a:t>
            </a:fld>
            <a:endParaRPr lang="it-IT"/>
          </a:p>
        </p:txBody>
      </p:sp>
    </p:spTree>
    <p:extLst>
      <p:ext uri="{BB962C8B-B14F-4D97-AF65-F5344CB8AC3E}">
        <p14:creationId xmlns:p14="http://schemas.microsoft.com/office/powerpoint/2010/main" val="1264202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60FFD6-ED8B-304A-80FA-A6A341C0BCA4}" type="slidenum">
              <a:rPr lang="it-IT" smtClean="0"/>
              <a:t>13</a:t>
            </a:fld>
            <a:endParaRPr lang="it-IT"/>
          </a:p>
        </p:txBody>
      </p:sp>
    </p:spTree>
    <p:extLst>
      <p:ext uri="{BB962C8B-B14F-4D97-AF65-F5344CB8AC3E}">
        <p14:creationId xmlns:p14="http://schemas.microsoft.com/office/powerpoint/2010/main" val="201010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sng" dirty="0">
                <a:solidFill>
                  <a:srgbClr val="0563C1"/>
                </a:solidFill>
                <a:effectLst/>
                <a:latin typeface="Calibri" panose="020F0502020204030204" pitchFamily="34" charset="0"/>
                <a:ea typeface="Calibri" panose="020F0502020204030204" pitchFamily="34" charset="0"/>
                <a:cs typeface="Akhbar MT"/>
                <a:hlinkClick r:id="rId3"/>
              </a:rPr>
              <a:t>Sexto informe de evaluación del IPCC: "Cambio Climático </a:t>
            </a:r>
            <a:r>
              <a:rPr lang="en-GB" sz="1200" i="1" u="sng" dirty="0">
                <a:solidFill>
                  <a:srgbClr val="0563C1"/>
                </a:solidFill>
                <a:effectLst/>
                <a:latin typeface="Calibri" panose="020F0502020204030204" pitchFamily="34" charset="0"/>
                <a:ea typeface="Calibri" panose="020F0502020204030204" pitchFamily="34" charset="0"/>
                <a:cs typeface="Akhbar MT"/>
                <a:hlinkClick r:id="rId3"/>
              </a:rPr>
              <a:t>2021: The Physical Science Basis</a:t>
            </a:r>
            <a:r>
              <a:rPr lang="en-GB" sz="1200" u="sng" dirty="0">
                <a:solidFill>
                  <a:srgbClr val="0563C1"/>
                </a:solidFill>
                <a:effectLst/>
                <a:latin typeface="Calibri" panose="020F0502020204030204" pitchFamily="34" charset="0"/>
                <a:ea typeface="Calibri" panose="020F0502020204030204" pitchFamily="34" charset="0"/>
                <a:cs typeface="Akhbar MT"/>
                <a:hlinkClick r:id="rId3"/>
              </a:rPr>
              <a:t>" </a:t>
            </a:r>
            <a:r>
              <a:rPr lang="en-GB" sz="1200" u="sng" dirty="0">
                <a:solidFill>
                  <a:srgbClr val="0563C1"/>
                </a:solidFill>
                <a:effectLst/>
                <a:latin typeface="Calibri" panose="020F0502020204030204" pitchFamily="34" charset="0"/>
                <a:ea typeface="Calibri" panose="020F0502020204030204" pitchFamily="34" charset="0"/>
                <a:cs typeface="Akhbar MT"/>
              </a:rPr>
              <a:t>y </a:t>
            </a:r>
            <a:r>
              <a:rPr lang="en-GB" sz="1200" u="sng" dirty="0">
                <a:solidFill>
                  <a:srgbClr val="0563C1"/>
                </a:solidFill>
                <a:effectLst/>
                <a:latin typeface="Calibri" panose="020F0502020204030204" pitchFamily="34" charset="0"/>
                <a:ea typeface="Calibri" panose="020F0502020204030204" pitchFamily="34" charset="0"/>
                <a:cs typeface="Akhbar MT"/>
                <a:hlinkClick r:id="rId3"/>
              </a:rPr>
              <a:t>"</a:t>
            </a:r>
            <a:r>
              <a:rPr lang="en-GB" sz="1200" i="1" u="sng" dirty="0">
                <a:solidFill>
                  <a:srgbClr val="0563C1"/>
                </a:solidFill>
                <a:effectLst/>
                <a:latin typeface="Calibri" panose="020F0502020204030204" pitchFamily="34" charset="0"/>
                <a:ea typeface="Calibri" panose="020F0502020204030204" pitchFamily="34" charset="0"/>
                <a:cs typeface="Akhbar MT"/>
                <a:hlinkClick r:id="rId3"/>
              </a:rPr>
              <a:t>Climate Change 2022: Impacts, Adaptation and Vulnerability" </a:t>
            </a:r>
            <a:r>
              <a:rPr lang="en-GB" sz="1200" dirty="0">
                <a:effectLst/>
                <a:latin typeface="Calibri" panose="020F0502020204030204" pitchFamily="34" charset="0"/>
                <a:ea typeface="Calibri" panose="020F0502020204030204" pitchFamily="34" charset="0"/>
                <a:cs typeface="Akhbar MT"/>
              </a:rPr>
              <a:t>confirman las tendencias "inequívocas", "sin precedentes" e "irreversibles" de los riesgos climáticos actuales y futuros a los que posiblemente se enfrenta el planeta en este punto de inflexión histórico. Los informes revelan que se prevé que los riesgos, como la </a:t>
            </a:r>
            <a:r>
              <a:rPr lang="en-US" sz="1200" b="0" i="0" u="none" strike="noStrike" kern="1200" baseline="0" dirty="0">
                <a:solidFill>
                  <a:schemeClr val="tx1"/>
                </a:solidFill>
                <a:latin typeface="+mn-lt"/>
                <a:ea typeface="+mn-ea"/>
                <a:cs typeface="+mn-cs"/>
              </a:rPr>
              <a:t>degradación de los ecosistemas y la pérdida de biodiversidad, </a:t>
            </a:r>
            <a:r>
              <a:rPr lang="en-GB" sz="1200" dirty="0">
                <a:effectLst/>
                <a:latin typeface="Calibri" panose="020F0502020204030204" pitchFamily="34" charset="0"/>
                <a:ea typeface="Calibri" panose="020F0502020204030204" pitchFamily="34" charset="0"/>
                <a:cs typeface="Akhbar MT"/>
              </a:rPr>
              <a:t>y los impactos de la crisis climática, que van desde las inundaciones hasta las olas de calor, las sequías y los incendios forestales, continúen de forma intensiva y </a:t>
            </a:r>
            <a:r>
              <a:rPr lang="en-US" sz="1200" dirty="0"/>
              <a:t>es probable que </a:t>
            </a:r>
            <a:r>
              <a:rPr lang="en-US" sz="1200" baseline="0" dirty="0"/>
              <a:t>afecten cada vez más a la </a:t>
            </a:r>
            <a:r>
              <a:rPr lang="en-US" sz="1200" dirty="0"/>
              <a:t>seguridad alimentaria y a los medios de subsistencia.</a:t>
            </a:r>
            <a:endParaRPr lang="en-GB" sz="1200" b="1" dirty="0">
              <a:effectLst/>
              <a:latin typeface="Calibri" panose="020F0502020204030204" pitchFamily="34" charset="0"/>
              <a:ea typeface="Calibri" panose="020F0502020204030204" pitchFamily="34" charset="0"/>
              <a:cs typeface="Akhbar MT"/>
            </a:endParaRPr>
          </a:p>
        </p:txBody>
      </p:sp>
      <p:sp>
        <p:nvSpPr>
          <p:cNvPr id="4" name="Slide Number Placeholder 3"/>
          <p:cNvSpPr>
            <a:spLocks noGrp="1"/>
          </p:cNvSpPr>
          <p:nvPr>
            <p:ph type="sldNum" sz="quarter" idx="5"/>
          </p:nvPr>
        </p:nvSpPr>
        <p:spPr/>
        <p:txBody>
          <a:bodyPr/>
          <a:lstStyle/>
          <a:p>
            <a:fld id="{8660FFD6-ED8B-304A-80FA-A6A341C0BCA4}" type="slidenum">
              <a:rPr lang="it-IT" smtClean="0"/>
              <a:t>3</a:t>
            </a:fld>
            <a:endParaRPr lang="it-IT"/>
          </a:p>
        </p:txBody>
      </p:sp>
    </p:spTree>
    <p:extLst>
      <p:ext uri="{BB962C8B-B14F-4D97-AF65-F5344CB8AC3E}">
        <p14:creationId xmlns:p14="http://schemas.microsoft.com/office/powerpoint/2010/main" val="4158869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dirty="0">
                <a:solidFill>
                  <a:srgbClr val="0563C1"/>
                </a:solidFill>
                <a:effectLst/>
                <a:latin typeface="Calibri" panose="020F0502020204030204" pitchFamily="34" charset="0"/>
                <a:ea typeface="Calibri" panose="020F0502020204030204" pitchFamily="34" charset="0"/>
                <a:cs typeface="Akhbar MT"/>
                <a:hlinkClick r:id="rId3"/>
              </a:rPr>
              <a:t>Sexto informe de evaluación del IPCC "</a:t>
            </a:r>
            <a:r>
              <a:rPr lang="en-GB" sz="1200" i="1" u="sng" dirty="0">
                <a:solidFill>
                  <a:srgbClr val="0563C1"/>
                </a:solidFill>
                <a:effectLst/>
                <a:latin typeface="Calibri" panose="020F0502020204030204" pitchFamily="34" charset="0"/>
                <a:ea typeface="Calibri" panose="020F0502020204030204" pitchFamily="34" charset="0"/>
                <a:cs typeface="Akhbar MT"/>
                <a:hlinkClick r:id="rId3"/>
              </a:rPr>
              <a:t>Cambio climático 2022: impactos, adaptación y vulnerabilidad</a:t>
            </a:r>
            <a:r>
              <a:rPr lang="en-GB" sz="1200" u="sng" dirty="0">
                <a:solidFill>
                  <a:srgbClr val="0563C1"/>
                </a:solidFill>
                <a:effectLst/>
                <a:latin typeface="Calibri" panose="020F0502020204030204" pitchFamily="34" charset="0"/>
                <a:ea typeface="Calibri" panose="020F0502020204030204" pitchFamily="34" charset="0"/>
                <a:cs typeface="Akhbar MT"/>
                <a:hlinkClick r:id="rId3"/>
              </a:rPr>
              <a:t>" </a:t>
            </a:r>
            <a:r>
              <a:rPr lang="en-US" sz="1200" b="0" i="0" u="none" strike="noStrike" kern="1200" baseline="0" dirty="0">
                <a:solidFill>
                  <a:schemeClr val="tx1"/>
                </a:solidFill>
                <a:latin typeface="+mn-lt"/>
                <a:ea typeface="+mn-ea"/>
                <a:cs typeface="+mn-cs"/>
              </a:rPr>
              <a:t>Existen interacciones entre los sistemas acoplados clima, ecosistemas (incluida su biodiversidad) y sociedad humana. Estas interacciones son la base de los riesgos emergentes del cambio climático, la degradación de los ecosistemas y la pérdida de biodiversidad y, al mismo tiempo, ofrecen oportunidades para el futuro. (a) La sociedad humana provoca el cambio climático. El cambio climático, a través de las amenazas, la exposición y la vulnerabilidad, genera impactos y riesgos que pueden sobrepasar los límites de la adaptación y provocar pérdidas y daños. La sociedad humana puede adaptarse, </a:t>
            </a:r>
            <a:r>
              <a:rPr lang="en-US" sz="1200" b="0" i="0" u="none" strike="noStrike" kern="1200" baseline="0" dirty="0" err="1">
                <a:solidFill>
                  <a:schemeClr val="tx1"/>
                </a:solidFill>
                <a:latin typeface="+mn-lt"/>
                <a:ea typeface="+mn-ea"/>
                <a:cs typeface="+mn-cs"/>
              </a:rPr>
              <a:t>inadaptarse </a:t>
            </a:r>
            <a:r>
              <a:rPr lang="en-US" sz="1200" b="0" i="0" u="none" strike="noStrike" kern="1200" baseline="0" dirty="0">
                <a:solidFill>
                  <a:schemeClr val="tx1"/>
                </a:solidFill>
                <a:latin typeface="+mn-lt"/>
                <a:ea typeface="+mn-ea"/>
                <a:cs typeface="+mn-cs"/>
              </a:rPr>
              <a:t>y mitigar el cambio climático, los ecosistemas pueden adaptarse y mitigar dentro de unos límites. Los ecosistemas y su biodiversidad proporcionan medios de vida y servicios ecosistémicos. La sociedad humana afecta a los ecosistemas y puede restaurarlos y conservarlos. (b) El cumplimiento de los objetivos de un desarrollo resistente al clima, apoyando así la salud humana, de los ecosistemas y del planeta, así como el bienestar humano, requiere que la sociedad y los ecosistemas pasen (transición) a un estado más resistente.</a:t>
            </a:r>
            <a:endParaRPr lang="en-GB" sz="1200" b="1" dirty="0">
              <a:effectLst/>
              <a:latin typeface="Calibri" panose="020F0502020204030204" pitchFamily="34" charset="0"/>
              <a:ea typeface="Calibri" panose="020F0502020204030204" pitchFamily="34" charset="0"/>
              <a:cs typeface="Akhbar MT"/>
            </a:endParaRPr>
          </a:p>
        </p:txBody>
      </p:sp>
      <p:sp>
        <p:nvSpPr>
          <p:cNvPr id="4" name="Slide Number Placeholder 3"/>
          <p:cNvSpPr>
            <a:spLocks noGrp="1"/>
          </p:cNvSpPr>
          <p:nvPr>
            <p:ph type="sldNum" sz="quarter" idx="5"/>
          </p:nvPr>
        </p:nvSpPr>
        <p:spPr/>
        <p:txBody>
          <a:bodyPr/>
          <a:lstStyle/>
          <a:p>
            <a:fld id="{8660FFD6-ED8B-304A-80FA-A6A341C0BCA4}" type="slidenum">
              <a:rPr lang="it-IT" smtClean="0"/>
              <a:t>4</a:t>
            </a:fld>
            <a:endParaRPr lang="it-IT"/>
          </a:p>
        </p:txBody>
      </p:sp>
    </p:spTree>
    <p:extLst>
      <p:ext uri="{BB962C8B-B14F-4D97-AF65-F5344CB8AC3E}">
        <p14:creationId xmlns:p14="http://schemas.microsoft.com/office/powerpoint/2010/main" val="374387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 transformación implica transiciones del sistema hacia el fortalecimiento de la resiliencia de los ecosistemas, los sistemas </a:t>
            </a:r>
            <a:r>
              <a:rPr lang="en-US" dirty="0" err="1"/>
              <a:t>agroalimentarios </a:t>
            </a:r>
            <a:r>
              <a:rPr lang="en-US" dirty="0"/>
              <a:t>y la sociedad (sistemas humanos) mediante la </a:t>
            </a:r>
            <a:r>
              <a:rPr lang="en-US" sz="1200" b="1" dirty="0">
                <a:solidFill>
                  <a:schemeClr val="bg1"/>
                </a:solidFill>
                <a:latin typeface="Arial" panose="020B0604020202020204" pitchFamily="34" charset="0"/>
                <a:cs typeface="Arial" panose="020B0604020202020204" pitchFamily="34" charset="0"/>
              </a:rPr>
              <a:t>adopción de la idea de </a:t>
            </a:r>
            <a:r>
              <a:rPr lang="en-US" sz="1200" b="1" dirty="0">
                <a:solidFill>
                  <a:srgbClr val="FF0000"/>
                </a:solidFill>
                <a:latin typeface="Arial" panose="020B0604020202020204" pitchFamily="34" charset="0"/>
                <a:cs typeface="Arial" panose="020B0604020202020204" pitchFamily="34" charset="0"/>
              </a:rPr>
              <a:t>cambios </a:t>
            </a:r>
            <a:r>
              <a:rPr lang="en-US" sz="1200" b="1" dirty="0">
                <a:solidFill>
                  <a:schemeClr val="bg1"/>
                </a:solidFill>
                <a:latin typeface="Arial" panose="020B0604020202020204" pitchFamily="34" charset="0"/>
                <a:cs typeface="Arial" panose="020B0604020202020204" pitchFamily="34" charset="0"/>
              </a:rPr>
              <a:t>importantes y fundamentales </a:t>
            </a:r>
            <a:r>
              <a:rPr lang="en-US" sz="1200" b="1" dirty="0">
                <a:solidFill>
                  <a:srgbClr val="FF0000"/>
                </a:solidFill>
                <a:latin typeface="Arial" panose="020B0604020202020204" pitchFamily="34" charset="0"/>
                <a:cs typeface="Arial" panose="020B0604020202020204" pitchFamily="34" charset="0"/>
              </a:rPr>
              <a:t>en la sociedad o los sistemas naturales, en </a:t>
            </a:r>
            <a:r>
              <a:rPr lang="en-US" sz="1200" b="1" dirty="0">
                <a:solidFill>
                  <a:schemeClr val="bg1"/>
                </a:solidFill>
                <a:latin typeface="Arial" panose="020B0604020202020204" pitchFamily="34" charset="0"/>
                <a:cs typeface="Arial" panose="020B0604020202020204" pitchFamily="34" charset="0"/>
              </a:rPr>
              <a:t>contraposición a los cambios menores, marginales o incrementales".</a:t>
            </a:r>
            <a:endParaRPr lang="en-US" dirty="0">
              <a:solidFill>
                <a:schemeClr val="bg1"/>
              </a:solidFill>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 adaptación transformacional profunda abre nuevas opciones para adaptarse a los impactos y riesgos del cambio climático (confianza alta) al cambiar los atributos fundamentales de un sistema, incluyendo la alteración de los objetivos o valores y abordando las causas fundamentales de la vulnerabilidad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El objetivo general de SCALA es permitir un cambio transformador. SCALA identificó siete dimensiones de transformación que son necesarias para generar un cambio transformador en el país.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660FFD6-ED8B-304A-80FA-A6A341C0BCA4}" type="slidenum">
              <a:rPr lang="it-IT" smtClean="0"/>
              <a:t>5</a:t>
            </a:fld>
            <a:endParaRPr lang="it-IT"/>
          </a:p>
        </p:txBody>
      </p:sp>
    </p:spTree>
    <p:extLst>
      <p:ext uri="{BB962C8B-B14F-4D97-AF65-F5344CB8AC3E}">
        <p14:creationId xmlns:p14="http://schemas.microsoft.com/office/powerpoint/2010/main" val="3171281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660FFD6-ED8B-304A-80FA-A6A341C0BCA4}" type="slidenum">
              <a:rPr lang="it-IT" smtClean="0"/>
              <a:t>6</a:t>
            </a:fld>
            <a:endParaRPr lang="it-IT"/>
          </a:p>
        </p:txBody>
      </p:sp>
    </p:spTree>
    <p:extLst>
      <p:ext uri="{BB962C8B-B14F-4D97-AF65-F5344CB8AC3E}">
        <p14:creationId xmlns:p14="http://schemas.microsoft.com/office/powerpoint/2010/main" val="2541636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Una evaluación del sistema bien definida debe </a:t>
            </a:r>
            <a:r>
              <a:rPr lang="it-IT" baseline="0" dirty="0"/>
              <a:t>especificar el sistema, la escala, el enfoque general / la metodología - participativa / con múltiples partes interesadas, los componentes etiquetados - CRV, Impactos, aspectos sociales, incluyendo los de género, ambientales, económicos, y el producto/resultado objetivo de la evaluación</a:t>
            </a:r>
          </a:p>
          <a:p>
            <a:r>
              <a:rPr lang="en-GB" sz="1200" b="1" kern="1200" dirty="0">
                <a:solidFill>
                  <a:schemeClr val="tx1"/>
                </a:solidFill>
                <a:effectLst/>
                <a:latin typeface="+mn-lt"/>
                <a:ea typeface="+mn-ea"/>
                <a:cs typeface="+mn-cs"/>
              </a:rPr>
              <a:t>Tipo de </a:t>
            </a:r>
            <a:r>
              <a:rPr lang="en-GB" sz="1200" b="1" kern="1200" baseline="0" dirty="0">
                <a:solidFill>
                  <a:schemeClr val="tx1"/>
                </a:solidFill>
                <a:effectLst/>
                <a:latin typeface="+mn-lt"/>
                <a:ea typeface="+mn-ea"/>
                <a:cs typeface="+mn-cs"/>
              </a:rPr>
              <a:t>sistemas </a:t>
            </a:r>
            <a:r>
              <a:rPr lang="en-GB" sz="1200" b="0" u="sng" kern="1200" dirty="0">
                <a:solidFill>
                  <a:srgbClr val="FF0000"/>
                </a:solidFill>
                <a:effectLst/>
                <a:latin typeface="+mn-lt"/>
                <a:ea typeface="+mn-ea"/>
                <a:cs typeface="+mn-cs"/>
              </a:rPr>
              <a:t>Paisaje, </a:t>
            </a:r>
            <a:r>
              <a:rPr lang="en-GB" sz="1200" b="0" u="sng" kern="1200" baseline="0" dirty="0">
                <a:solidFill>
                  <a:srgbClr val="FF0000"/>
                </a:solidFill>
                <a:effectLst/>
                <a:latin typeface="+mn-lt"/>
                <a:ea typeface="+mn-ea"/>
                <a:cs typeface="+mn-cs"/>
              </a:rPr>
              <a:t>cadena de </a:t>
            </a:r>
            <a:r>
              <a:rPr lang="en-GB" sz="1200" b="0" u="sng" kern="1200" dirty="0">
                <a:solidFill>
                  <a:srgbClr val="FF0000"/>
                </a:solidFill>
                <a:effectLst/>
                <a:latin typeface="+mn-lt"/>
                <a:ea typeface="+mn-ea"/>
                <a:cs typeface="+mn-cs"/>
              </a:rPr>
              <a:t>valor</a:t>
            </a:r>
            <a:r>
              <a:rPr lang="en-GB" sz="1200" b="0" u="sng" kern="1200" baseline="0" dirty="0">
                <a:solidFill>
                  <a:srgbClr val="FF0000"/>
                </a:solidFill>
                <a:effectLst/>
                <a:latin typeface="+mn-lt"/>
                <a:ea typeface="+mn-ea"/>
                <a:cs typeface="+mn-cs"/>
              </a:rPr>
              <a:t>, sistema de producción agrícola</a:t>
            </a:r>
          </a:p>
        </p:txBody>
      </p:sp>
      <p:sp>
        <p:nvSpPr>
          <p:cNvPr id="4" name="Segnaposto numero diapositiva 3"/>
          <p:cNvSpPr>
            <a:spLocks noGrp="1"/>
          </p:cNvSpPr>
          <p:nvPr>
            <p:ph type="sldNum" sz="quarter" idx="5"/>
          </p:nvPr>
        </p:nvSpPr>
        <p:spPr/>
        <p:txBody>
          <a:bodyPr/>
          <a:lstStyle/>
          <a:p>
            <a:fld id="{8660FFD6-ED8B-304A-80FA-A6A341C0BCA4}" type="slidenum">
              <a:rPr lang="it-IT" smtClean="0"/>
              <a:t>7</a:t>
            </a:fld>
            <a:endParaRPr lang="it-IT"/>
          </a:p>
        </p:txBody>
      </p:sp>
    </p:spTree>
    <p:extLst>
      <p:ext uri="{BB962C8B-B14F-4D97-AF65-F5344CB8AC3E}">
        <p14:creationId xmlns:p14="http://schemas.microsoft.com/office/powerpoint/2010/main" val="99980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O" sz="1200" b="1" noProof="0" dirty="0">
              <a:effectLst/>
              <a:latin typeface="Calibri" panose="020F0502020204030204" pitchFamily="34" charset="0"/>
              <a:ea typeface="Calibri" panose="020F0502020204030204" pitchFamily="34" charset="0"/>
              <a:cs typeface="Akhbar MT"/>
            </a:endParaRPr>
          </a:p>
        </p:txBody>
      </p:sp>
      <p:sp>
        <p:nvSpPr>
          <p:cNvPr id="4" name="Slide Number Placeholder 3"/>
          <p:cNvSpPr>
            <a:spLocks noGrp="1"/>
          </p:cNvSpPr>
          <p:nvPr>
            <p:ph type="sldNum" sz="quarter" idx="5"/>
          </p:nvPr>
        </p:nvSpPr>
        <p:spPr/>
        <p:txBody>
          <a:bodyPr/>
          <a:lstStyle/>
          <a:p>
            <a:fld id="{8660FFD6-ED8B-304A-80FA-A6A341C0BCA4}" type="slidenum">
              <a:rPr lang="it-IT" smtClean="0"/>
              <a:t>8</a:t>
            </a:fld>
            <a:endParaRPr lang="it-IT"/>
          </a:p>
        </p:txBody>
      </p:sp>
    </p:spTree>
    <p:extLst>
      <p:ext uri="{BB962C8B-B14F-4D97-AF65-F5344CB8AC3E}">
        <p14:creationId xmlns:p14="http://schemas.microsoft.com/office/powerpoint/2010/main" val="15482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D" dirty="0"/>
          </a:p>
        </p:txBody>
      </p:sp>
      <p:sp>
        <p:nvSpPr>
          <p:cNvPr id="4" name="Slide Number Placeholder 3"/>
          <p:cNvSpPr>
            <a:spLocks noGrp="1"/>
          </p:cNvSpPr>
          <p:nvPr>
            <p:ph type="sldNum" sz="quarter" idx="5"/>
          </p:nvPr>
        </p:nvSpPr>
        <p:spPr/>
        <p:txBody>
          <a:bodyPr/>
          <a:lstStyle/>
          <a:p>
            <a:fld id="{8660FFD6-ED8B-304A-80FA-A6A341C0BCA4}" type="slidenum">
              <a:rPr lang="it-IT" smtClean="0"/>
              <a:t>9</a:t>
            </a:fld>
            <a:endParaRPr lang="it-IT"/>
          </a:p>
        </p:txBody>
      </p:sp>
    </p:spTree>
    <p:extLst>
      <p:ext uri="{BB962C8B-B14F-4D97-AF65-F5344CB8AC3E}">
        <p14:creationId xmlns:p14="http://schemas.microsoft.com/office/powerpoint/2010/main" val="1952681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D" dirty="0"/>
          </a:p>
        </p:txBody>
      </p:sp>
      <p:sp>
        <p:nvSpPr>
          <p:cNvPr id="4" name="Slide Number Placeholder 3"/>
          <p:cNvSpPr>
            <a:spLocks noGrp="1"/>
          </p:cNvSpPr>
          <p:nvPr>
            <p:ph type="sldNum" sz="quarter" idx="5"/>
          </p:nvPr>
        </p:nvSpPr>
        <p:spPr/>
        <p:txBody>
          <a:bodyPr/>
          <a:lstStyle/>
          <a:p>
            <a:fld id="{8660FFD6-ED8B-304A-80FA-A6A341C0BCA4}" type="slidenum">
              <a:rPr lang="it-IT" smtClean="0"/>
              <a:t>10</a:t>
            </a:fld>
            <a:endParaRPr lang="it-IT"/>
          </a:p>
        </p:txBody>
      </p:sp>
    </p:spTree>
    <p:extLst>
      <p:ext uri="{BB962C8B-B14F-4D97-AF65-F5344CB8AC3E}">
        <p14:creationId xmlns:p14="http://schemas.microsoft.com/office/powerpoint/2010/main" val="11946280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1">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587D6804-F931-E947-8AE7-E83855A969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858360"/>
            <a:ext cx="12192000" cy="1348352"/>
          </a:xfrm>
          <a:prstGeom prst="rect">
            <a:avLst/>
          </a:prstGeom>
        </p:spPr>
      </p:pic>
      <p:sp>
        <p:nvSpPr>
          <p:cNvPr id="17" name="Segnaposto contenuto 16">
            <a:extLst>
              <a:ext uri="{FF2B5EF4-FFF2-40B4-BE49-F238E27FC236}">
                <a16:creationId xmlns:a16="http://schemas.microsoft.com/office/drawing/2014/main" id="{5B31BB1B-6B91-6D4F-A3E8-197EE0E44573}"/>
              </a:ext>
            </a:extLst>
          </p:cNvPr>
          <p:cNvSpPr>
            <a:spLocks noGrp="1"/>
          </p:cNvSpPr>
          <p:nvPr>
            <p:ph sz="quarter" idx="10" hasCustomPrompt="1"/>
          </p:nvPr>
        </p:nvSpPr>
        <p:spPr>
          <a:xfrm>
            <a:off x="838201" y="3627786"/>
            <a:ext cx="10404764" cy="331034"/>
          </a:xfrm>
          <a:prstGeom prst="rect">
            <a:avLst/>
          </a:prstGeom>
        </p:spPr>
        <p:txBody>
          <a:bodyPr lIns="0" rIns="0" anchor="t"/>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rgbClr val="4C4C4C"/>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err="1"/>
              <a:t>Subtitle</a:t>
            </a:r>
            <a:r>
              <a:rPr lang="it-IT" dirty="0"/>
              <a:t> of the </a:t>
            </a:r>
            <a:r>
              <a:rPr lang="it-IT" dirty="0" err="1"/>
              <a:t>presentation</a:t>
            </a: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p:txBody>
      </p:sp>
      <p:sp>
        <p:nvSpPr>
          <p:cNvPr id="19" name="Title Placeholder 1">
            <a:extLst>
              <a:ext uri="{FF2B5EF4-FFF2-40B4-BE49-F238E27FC236}">
                <a16:creationId xmlns:a16="http://schemas.microsoft.com/office/drawing/2014/main" id="{0F1ECF40-F096-0844-892A-F6334B2BD5C0}"/>
              </a:ext>
            </a:extLst>
          </p:cNvPr>
          <p:cNvSpPr>
            <a:spLocks noGrp="1"/>
          </p:cNvSpPr>
          <p:nvPr>
            <p:ph type="title" hasCustomPrompt="1"/>
          </p:nvPr>
        </p:nvSpPr>
        <p:spPr>
          <a:xfrm>
            <a:off x="838199" y="2747108"/>
            <a:ext cx="10404764" cy="593151"/>
          </a:xfrm>
          <a:prstGeom prst="rect">
            <a:avLst/>
          </a:prstGeom>
        </p:spPr>
        <p:txBody>
          <a:bodyPr vert="horz" lIns="0" tIns="45720" rIns="0" bIns="45720" rtlCol="0" anchor="b">
            <a:normAutofit/>
          </a:bodyPr>
          <a:lstStyle>
            <a:lvl1pPr>
              <a:defRPr sz="3600"/>
            </a:lvl1pPr>
          </a:lstStyle>
          <a:p>
            <a:r>
              <a:rPr lang="it-IT" dirty="0"/>
              <a:t>Title of the </a:t>
            </a:r>
            <a:r>
              <a:rPr lang="it-IT" dirty="0" err="1"/>
              <a:t>presentation</a:t>
            </a:r>
            <a:r>
              <a:rPr lang="it-IT" dirty="0"/>
              <a:t> </a:t>
            </a:r>
            <a:endParaRPr lang="en-US" dirty="0"/>
          </a:p>
        </p:txBody>
      </p:sp>
      <p:pic>
        <p:nvPicPr>
          <p:cNvPr id="8" name="Immagine 7">
            <a:extLst>
              <a:ext uri="{FF2B5EF4-FFF2-40B4-BE49-F238E27FC236}">
                <a16:creationId xmlns:a16="http://schemas.microsoft.com/office/drawing/2014/main" id="{545833E4-1362-D54E-9345-9C8D7735EFF3}"/>
              </a:ext>
            </a:extLst>
          </p:cNvPr>
          <p:cNvPicPr>
            <a:picLocks noChangeAspect="1"/>
          </p:cNvPicPr>
          <p:nvPr userDrawn="1"/>
        </p:nvPicPr>
        <p:blipFill>
          <a:blip r:embed="rId3"/>
          <a:stretch>
            <a:fillRect/>
          </a:stretch>
        </p:blipFill>
        <p:spPr>
          <a:xfrm>
            <a:off x="10645828" y="369756"/>
            <a:ext cx="896874" cy="1793748"/>
          </a:xfrm>
          <a:prstGeom prst="rect">
            <a:avLst/>
          </a:prstGeom>
        </p:spPr>
      </p:pic>
      <p:pic>
        <p:nvPicPr>
          <p:cNvPr id="12" name="Immagine 11">
            <a:extLst>
              <a:ext uri="{FF2B5EF4-FFF2-40B4-BE49-F238E27FC236}">
                <a16:creationId xmlns:a16="http://schemas.microsoft.com/office/drawing/2014/main" id="{B4A9ED0D-25FE-6C40-849C-F6F461DF72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758" y="463770"/>
            <a:ext cx="2956306" cy="941832"/>
          </a:xfrm>
          <a:prstGeom prst="rect">
            <a:avLst/>
          </a:prstGeom>
        </p:spPr>
      </p:pic>
    </p:spTree>
    <p:extLst>
      <p:ext uri="{BB962C8B-B14F-4D97-AF65-F5344CB8AC3E}">
        <p14:creationId xmlns:p14="http://schemas.microsoft.com/office/powerpoint/2010/main" val="391013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_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62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_03">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16042" y="2839453"/>
            <a:ext cx="4881177" cy="4018548"/>
          </a:xfrm>
          <a:prstGeom prst="rect">
            <a:avLst/>
          </a:prstGeom>
          <a:solidFill>
            <a:schemeClr val="bg1"/>
          </a:solidFill>
          <a:ln w="12700">
            <a:noFill/>
          </a:ln>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707086" y="3740455"/>
            <a:ext cx="3110935" cy="522456"/>
          </a:xfrm>
          <a:prstGeom prst="rect">
            <a:avLst/>
          </a:prstGeom>
        </p:spPr>
        <p:txBody>
          <a:bodyPr anchor="t"/>
          <a:lstStyle>
            <a:lvl1pPr marL="0" indent="0" algn="l">
              <a:buNone/>
              <a:defRPr sz="26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Introduction</a:t>
            </a:r>
          </a:p>
        </p:txBody>
      </p:sp>
      <p:sp>
        <p:nvSpPr>
          <p:cNvPr id="12" name="Segnaposto titolo 1">
            <a:extLst>
              <a:ext uri="{FF2B5EF4-FFF2-40B4-BE49-F238E27FC236}">
                <a16:creationId xmlns:a16="http://schemas.microsoft.com/office/drawing/2014/main" id="{B096104C-2D4F-3640-838A-185B25A05AE3}"/>
              </a:ext>
            </a:extLst>
          </p:cNvPr>
          <p:cNvSpPr>
            <a:spLocks noGrp="1"/>
          </p:cNvSpPr>
          <p:nvPr>
            <p:ph type="title" hasCustomPrompt="1"/>
          </p:nvPr>
        </p:nvSpPr>
        <p:spPr>
          <a:xfrm>
            <a:off x="3066848" y="3020064"/>
            <a:ext cx="1702035" cy="849955"/>
          </a:xfrm>
          <a:prstGeom prst="rect">
            <a:avLst/>
          </a:prstGeom>
        </p:spPr>
        <p:txBody>
          <a:bodyPr vert="horz" lIns="91440" tIns="45720" rIns="91440" bIns="45720" rtlCol="0" anchor="b">
            <a:normAutofit/>
          </a:bodyPr>
          <a:lstStyle>
            <a:lvl1pPr algn="r">
              <a:defRPr sz="7000" b="0">
                <a:solidFill>
                  <a:srgbClr val="9AACCF"/>
                </a:solidFill>
              </a:defRPr>
            </a:lvl1pPr>
          </a:lstStyle>
          <a:p>
            <a:r>
              <a:rPr lang="it-IT" dirty="0"/>
              <a:t>03</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707087" y="4383089"/>
            <a:ext cx="3624282" cy="1851456"/>
          </a:xfrm>
          <a:prstGeom prst="rect">
            <a:avLst/>
          </a:prstGeom>
        </p:spPr>
        <p:txBody>
          <a:bodyPr/>
          <a:lstStyle>
            <a:lvl1pPr algn="l">
              <a:lnSpc>
                <a:spcPct val="100000"/>
              </a:lnSpc>
              <a:buFontTx/>
              <a:buNone/>
              <a:defRPr lang="it-IT" sz="12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2470138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_04">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16042" y="2839453"/>
            <a:ext cx="4881177" cy="4018548"/>
          </a:xfrm>
          <a:prstGeom prst="rect">
            <a:avLst/>
          </a:prstGeom>
          <a:solidFill>
            <a:schemeClr val="bg1"/>
          </a:solidFill>
          <a:ln w="12700">
            <a:noFill/>
          </a:ln>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707086" y="3740455"/>
            <a:ext cx="3110935" cy="522456"/>
          </a:xfrm>
          <a:prstGeom prst="rect">
            <a:avLst/>
          </a:prstGeom>
        </p:spPr>
        <p:txBody>
          <a:bodyPr anchor="t"/>
          <a:lstStyle>
            <a:lvl1pPr marL="0" indent="0" algn="l">
              <a:buNone/>
              <a:defRPr sz="26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Introduction</a:t>
            </a:r>
          </a:p>
        </p:txBody>
      </p:sp>
      <p:sp>
        <p:nvSpPr>
          <p:cNvPr id="12" name="Segnaposto titolo 1">
            <a:extLst>
              <a:ext uri="{FF2B5EF4-FFF2-40B4-BE49-F238E27FC236}">
                <a16:creationId xmlns:a16="http://schemas.microsoft.com/office/drawing/2014/main" id="{B096104C-2D4F-3640-838A-185B25A05AE3}"/>
              </a:ext>
            </a:extLst>
          </p:cNvPr>
          <p:cNvSpPr>
            <a:spLocks noGrp="1"/>
          </p:cNvSpPr>
          <p:nvPr>
            <p:ph type="title" hasCustomPrompt="1"/>
          </p:nvPr>
        </p:nvSpPr>
        <p:spPr>
          <a:xfrm>
            <a:off x="3066848" y="3020064"/>
            <a:ext cx="1702035" cy="849955"/>
          </a:xfrm>
          <a:prstGeom prst="rect">
            <a:avLst/>
          </a:prstGeom>
        </p:spPr>
        <p:txBody>
          <a:bodyPr vert="horz" lIns="91440" tIns="45720" rIns="91440" bIns="45720" rtlCol="0" anchor="b">
            <a:normAutofit/>
          </a:bodyPr>
          <a:lstStyle>
            <a:lvl1pPr algn="r">
              <a:defRPr sz="7000" b="0">
                <a:solidFill>
                  <a:srgbClr val="94CDDF"/>
                </a:solidFill>
              </a:defRPr>
            </a:lvl1pPr>
          </a:lstStyle>
          <a:p>
            <a:r>
              <a:rPr lang="it-IT" dirty="0"/>
              <a:t>04</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707087" y="4383089"/>
            <a:ext cx="3624282" cy="1851456"/>
          </a:xfrm>
          <a:prstGeom prst="rect">
            <a:avLst/>
          </a:prstGeom>
        </p:spPr>
        <p:txBody>
          <a:bodyPr/>
          <a:lstStyle>
            <a:lvl1pPr algn="l">
              <a:lnSpc>
                <a:spcPct val="100000"/>
              </a:lnSpc>
              <a:buFontTx/>
              <a:buNone/>
              <a:defRPr lang="it-IT" sz="12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4229647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_05">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16042" y="2839453"/>
            <a:ext cx="4881177" cy="4018548"/>
          </a:xfrm>
          <a:prstGeom prst="rect">
            <a:avLst/>
          </a:prstGeom>
          <a:solidFill>
            <a:schemeClr val="bg1"/>
          </a:solidFill>
          <a:ln w="12700">
            <a:noFill/>
          </a:ln>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707086" y="3740455"/>
            <a:ext cx="3110935" cy="522456"/>
          </a:xfrm>
          <a:prstGeom prst="rect">
            <a:avLst/>
          </a:prstGeom>
        </p:spPr>
        <p:txBody>
          <a:bodyPr anchor="t"/>
          <a:lstStyle>
            <a:lvl1pPr marL="0" indent="0" algn="l">
              <a:buNone/>
              <a:defRPr sz="26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Introduction</a:t>
            </a:r>
          </a:p>
        </p:txBody>
      </p:sp>
      <p:sp>
        <p:nvSpPr>
          <p:cNvPr id="12" name="Segnaposto titolo 1">
            <a:extLst>
              <a:ext uri="{FF2B5EF4-FFF2-40B4-BE49-F238E27FC236}">
                <a16:creationId xmlns:a16="http://schemas.microsoft.com/office/drawing/2014/main" id="{B096104C-2D4F-3640-838A-185B25A05AE3}"/>
              </a:ext>
            </a:extLst>
          </p:cNvPr>
          <p:cNvSpPr>
            <a:spLocks noGrp="1"/>
          </p:cNvSpPr>
          <p:nvPr>
            <p:ph type="title" hasCustomPrompt="1"/>
          </p:nvPr>
        </p:nvSpPr>
        <p:spPr>
          <a:xfrm>
            <a:off x="3066848" y="3020064"/>
            <a:ext cx="1702035" cy="849955"/>
          </a:xfrm>
          <a:prstGeom prst="rect">
            <a:avLst/>
          </a:prstGeom>
        </p:spPr>
        <p:txBody>
          <a:bodyPr vert="horz" lIns="91440" tIns="45720" rIns="91440" bIns="45720" rtlCol="0" anchor="b">
            <a:normAutofit/>
          </a:bodyPr>
          <a:lstStyle>
            <a:lvl1pPr algn="r">
              <a:defRPr sz="7000" b="0">
                <a:solidFill>
                  <a:srgbClr val="E9515B"/>
                </a:solidFill>
              </a:defRPr>
            </a:lvl1pPr>
          </a:lstStyle>
          <a:p>
            <a:r>
              <a:rPr lang="it-IT" dirty="0"/>
              <a:t>05</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707087" y="4383089"/>
            <a:ext cx="3624282" cy="1851456"/>
          </a:xfrm>
          <a:prstGeom prst="rect">
            <a:avLst/>
          </a:prstGeom>
        </p:spPr>
        <p:txBody>
          <a:bodyPr/>
          <a:lstStyle>
            <a:lvl1pPr algn="l">
              <a:lnSpc>
                <a:spcPct val="100000"/>
              </a:lnSpc>
              <a:buFontTx/>
              <a:buNone/>
              <a:defRPr lang="it-IT" sz="12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3644577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4191075" cy="593151"/>
          </a:xfrm>
          <a:prstGeom prst="rect">
            <a:avLst/>
          </a:prstGeom>
        </p:spPr>
        <p:txBody>
          <a:bodyPr vert="horz" lIns="91440" tIns="45720" rIns="91440" bIns="45720" rtlCol="0" anchor="b">
            <a:normAutofit/>
          </a:bodyPr>
          <a:lstStyle>
            <a:lvl1pPr>
              <a:defRPr sz="2600" b="0">
                <a:solidFill>
                  <a:srgbClr val="0095CE"/>
                </a:solidFill>
              </a:defRPr>
            </a:lvl1pPr>
          </a:lstStyle>
          <a:p>
            <a:r>
              <a:rPr lang="it-IT" dirty="0" err="1"/>
              <a:t>Page with text only</a:t>
            </a:r>
            <a:endParaRPr lang="en-US" dirty="0"/>
          </a:p>
        </p:txBody>
      </p:sp>
      <p:sp>
        <p:nvSpPr>
          <p:cNvPr id="16" name="Segnaposto testo 13">
            <a:extLst>
              <a:ext uri="{FF2B5EF4-FFF2-40B4-BE49-F238E27FC236}">
                <a16:creationId xmlns:a16="http://schemas.microsoft.com/office/drawing/2014/main" id="{0F83806C-F538-8340-89D1-0B0735F2AE23}"/>
              </a:ext>
            </a:extLst>
          </p:cNvPr>
          <p:cNvSpPr>
            <a:spLocks noGrp="1"/>
          </p:cNvSpPr>
          <p:nvPr>
            <p:ph type="body" sz="quarter" idx="11" hasCustomPrompt="1"/>
          </p:nvPr>
        </p:nvSpPr>
        <p:spPr>
          <a:xfrm>
            <a:off x="1182520" y="1515291"/>
            <a:ext cx="8843795" cy="4741818"/>
          </a:xfrm>
          <a:prstGeom prst="rect">
            <a:avLst/>
          </a:prstGeom>
        </p:spPr>
        <p:txBody>
          <a:bodyPr anchor="t"/>
          <a:lstStyle>
            <a:lvl1pPr marL="0" indent="0">
              <a:lnSpc>
                <a:spcPts val="2020"/>
              </a:lnSpc>
              <a:buFontTx/>
              <a:buNone/>
              <a:defRPr sz="16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8" name="Immagine 7">
            <a:extLst>
              <a:ext uri="{FF2B5EF4-FFF2-40B4-BE49-F238E27FC236}">
                <a16:creationId xmlns:a16="http://schemas.microsoft.com/office/drawing/2014/main" id="{1EC22F34-8A82-9546-BCA5-0A2D7BDD13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1492118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4191075"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Text on 3 columns</a:t>
            </a:r>
            <a:endParaRPr lang="en-US" dirty="0"/>
          </a:p>
        </p:txBody>
      </p:sp>
      <p:sp>
        <p:nvSpPr>
          <p:cNvPr id="15" name="Segnaposto contenuto 3">
            <a:extLst>
              <a:ext uri="{FF2B5EF4-FFF2-40B4-BE49-F238E27FC236}">
                <a16:creationId xmlns:a16="http://schemas.microsoft.com/office/drawing/2014/main" id="{CBDF71F8-F676-5340-96F2-C41F3435110F}"/>
              </a:ext>
            </a:extLst>
          </p:cNvPr>
          <p:cNvSpPr>
            <a:spLocks noGrp="1"/>
          </p:cNvSpPr>
          <p:nvPr>
            <p:ph sz="quarter" idx="10" hasCustomPrompt="1"/>
          </p:nvPr>
        </p:nvSpPr>
        <p:spPr>
          <a:xfrm>
            <a:off x="1182518" y="1612681"/>
            <a:ext cx="2972384" cy="360497"/>
          </a:xfrm>
          <a:prstGeom prst="rect">
            <a:avLst/>
          </a:prstGeom>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16" name="Segnaposto testo 13">
            <a:extLst>
              <a:ext uri="{FF2B5EF4-FFF2-40B4-BE49-F238E27FC236}">
                <a16:creationId xmlns:a16="http://schemas.microsoft.com/office/drawing/2014/main" id="{0F83806C-F538-8340-89D1-0B0735F2AE23}"/>
              </a:ext>
            </a:extLst>
          </p:cNvPr>
          <p:cNvSpPr>
            <a:spLocks noGrp="1"/>
          </p:cNvSpPr>
          <p:nvPr>
            <p:ph type="body" sz="quarter" idx="11" hasCustomPrompt="1"/>
          </p:nvPr>
        </p:nvSpPr>
        <p:spPr>
          <a:xfrm>
            <a:off x="1182521" y="2109792"/>
            <a:ext cx="2972384" cy="1194880"/>
          </a:xfrm>
          <a:prstGeom prst="rect">
            <a:avLst/>
          </a:prstGeom>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28" name="Segnaposto contenuto 3">
            <a:extLst>
              <a:ext uri="{FF2B5EF4-FFF2-40B4-BE49-F238E27FC236}">
                <a16:creationId xmlns:a16="http://schemas.microsoft.com/office/drawing/2014/main" id="{26DB37C6-2118-D242-BD2C-10560F111C4A}"/>
              </a:ext>
            </a:extLst>
          </p:cNvPr>
          <p:cNvSpPr>
            <a:spLocks noGrp="1"/>
          </p:cNvSpPr>
          <p:nvPr>
            <p:ph sz="quarter" idx="12" hasCustomPrompt="1"/>
          </p:nvPr>
        </p:nvSpPr>
        <p:spPr>
          <a:xfrm>
            <a:off x="1182518" y="4014499"/>
            <a:ext cx="2972384" cy="360497"/>
          </a:xfrm>
          <a:prstGeom prst="rect">
            <a:avLst/>
          </a:prstGeom>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29" name="Segnaposto testo 13">
            <a:extLst>
              <a:ext uri="{FF2B5EF4-FFF2-40B4-BE49-F238E27FC236}">
                <a16:creationId xmlns:a16="http://schemas.microsoft.com/office/drawing/2014/main" id="{7826C282-F07D-564F-B83C-F6C30A9054A5}"/>
              </a:ext>
            </a:extLst>
          </p:cNvPr>
          <p:cNvSpPr>
            <a:spLocks noGrp="1"/>
          </p:cNvSpPr>
          <p:nvPr>
            <p:ph type="body" sz="quarter" idx="13" hasCustomPrompt="1"/>
          </p:nvPr>
        </p:nvSpPr>
        <p:spPr>
          <a:xfrm>
            <a:off x="1182521" y="4511610"/>
            <a:ext cx="2972384" cy="1194880"/>
          </a:xfrm>
          <a:prstGeom prst="rect">
            <a:avLst/>
          </a:prstGeom>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0" name="Segnaposto contenuto 3">
            <a:extLst>
              <a:ext uri="{FF2B5EF4-FFF2-40B4-BE49-F238E27FC236}">
                <a16:creationId xmlns:a16="http://schemas.microsoft.com/office/drawing/2014/main" id="{D9BE5F18-BE34-0944-9DC6-626C55CA09DA}"/>
              </a:ext>
            </a:extLst>
          </p:cNvPr>
          <p:cNvSpPr>
            <a:spLocks noGrp="1"/>
          </p:cNvSpPr>
          <p:nvPr>
            <p:ph sz="quarter" idx="14" hasCustomPrompt="1"/>
          </p:nvPr>
        </p:nvSpPr>
        <p:spPr>
          <a:xfrm>
            <a:off x="4872193" y="1612681"/>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1" name="Segnaposto testo 13">
            <a:extLst>
              <a:ext uri="{FF2B5EF4-FFF2-40B4-BE49-F238E27FC236}">
                <a16:creationId xmlns:a16="http://schemas.microsoft.com/office/drawing/2014/main" id="{39BB6CAE-75A9-A249-BF5D-FB517FBE80BB}"/>
              </a:ext>
            </a:extLst>
          </p:cNvPr>
          <p:cNvSpPr>
            <a:spLocks noGrp="1"/>
          </p:cNvSpPr>
          <p:nvPr>
            <p:ph type="body" sz="quarter" idx="15" hasCustomPrompt="1"/>
          </p:nvPr>
        </p:nvSpPr>
        <p:spPr>
          <a:xfrm>
            <a:off x="4872196" y="2109792"/>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2" name="Segnaposto contenuto 3">
            <a:extLst>
              <a:ext uri="{FF2B5EF4-FFF2-40B4-BE49-F238E27FC236}">
                <a16:creationId xmlns:a16="http://schemas.microsoft.com/office/drawing/2014/main" id="{8DD2A953-C8B0-3145-983A-3463DE28E094}"/>
              </a:ext>
            </a:extLst>
          </p:cNvPr>
          <p:cNvSpPr>
            <a:spLocks noGrp="1"/>
          </p:cNvSpPr>
          <p:nvPr>
            <p:ph sz="quarter" idx="16" hasCustomPrompt="1"/>
          </p:nvPr>
        </p:nvSpPr>
        <p:spPr>
          <a:xfrm>
            <a:off x="4872193" y="4014499"/>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3" name="Segnaposto testo 13">
            <a:extLst>
              <a:ext uri="{FF2B5EF4-FFF2-40B4-BE49-F238E27FC236}">
                <a16:creationId xmlns:a16="http://schemas.microsoft.com/office/drawing/2014/main" id="{B1D9CB55-2E4F-6F49-8FA2-FEE010B519B3}"/>
              </a:ext>
            </a:extLst>
          </p:cNvPr>
          <p:cNvSpPr>
            <a:spLocks noGrp="1"/>
          </p:cNvSpPr>
          <p:nvPr>
            <p:ph type="body" sz="quarter" idx="17" hasCustomPrompt="1"/>
          </p:nvPr>
        </p:nvSpPr>
        <p:spPr>
          <a:xfrm>
            <a:off x="4872196" y="4511610"/>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4" name="Segnaposto contenuto 3">
            <a:extLst>
              <a:ext uri="{FF2B5EF4-FFF2-40B4-BE49-F238E27FC236}">
                <a16:creationId xmlns:a16="http://schemas.microsoft.com/office/drawing/2014/main" id="{16B0EC30-707A-ED47-AF1D-670AD38B4265}"/>
              </a:ext>
            </a:extLst>
          </p:cNvPr>
          <p:cNvSpPr>
            <a:spLocks noGrp="1"/>
          </p:cNvSpPr>
          <p:nvPr>
            <p:ph sz="quarter" idx="18" hasCustomPrompt="1"/>
          </p:nvPr>
        </p:nvSpPr>
        <p:spPr>
          <a:xfrm>
            <a:off x="8489688" y="1612681"/>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5" name="Segnaposto testo 13">
            <a:extLst>
              <a:ext uri="{FF2B5EF4-FFF2-40B4-BE49-F238E27FC236}">
                <a16:creationId xmlns:a16="http://schemas.microsoft.com/office/drawing/2014/main" id="{0D93311F-DC88-0D47-A5AB-BEBCABC692AB}"/>
              </a:ext>
            </a:extLst>
          </p:cNvPr>
          <p:cNvSpPr>
            <a:spLocks noGrp="1"/>
          </p:cNvSpPr>
          <p:nvPr>
            <p:ph type="body" sz="quarter" idx="19" hasCustomPrompt="1"/>
          </p:nvPr>
        </p:nvSpPr>
        <p:spPr>
          <a:xfrm>
            <a:off x="8489691" y="2109792"/>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6" name="Segnaposto contenuto 3">
            <a:extLst>
              <a:ext uri="{FF2B5EF4-FFF2-40B4-BE49-F238E27FC236}">
                <a16:creationId xmlns:a16="http://schemas.microsoft.com/office/drawing/2014/main" id="{3C42BF19-A8C2-9544-8823-C994C068D757}"/>
              </a:ext>
            </a:extLst>
          </p:cNvPr>
          <p:cNvSpPr>
            <a:spLocks noGrp="1"/>
          </p:cNvSpPr>
          <p:nvPr>
            <p:ph sz="quarter" idx="20" hasCustomPrompt="1"/>
          </p:nvPr>
        </p:nvSpPr>
        <p:spPr>
          <a:xfrm>
            <a:off x="8489688" y="4014499"/>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7" name="Segnaposto testo 13">
            <a:extLst>
              <a:ext uri="{FF2B5EF4-FFF2-40B4-BE49-F238E27FC236}">
                <a16:creationId xmlns:a16="http://schemas.microsoft.com/office/drawing/2014/main" id="{01FB8581-BCC6-9749-AC33-D116E6341850}"/>
              </a:ext>
            </a:extLst>
          </p:cNvPr>
          <p:cNvSpPr>
            <a:spLocks noGrp="1"/>
          </p:cNvSpPr>
          <p:nvPr>
            <p:ph type="body" sz="quarter" idx="21" hasCustomPrompt="1"/>
          </p:nvPr>
        </p:nvSpPr>
        <p:spPr>
          <a:xfrm>
            <a:off x="8489691" y="4511610"/>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pic>
        <p:nvPicPr>
          <p:cNvPr id="18" name="Immagine 17">
            <a:extLst>
              <a:ext uri="{FF2B5EF4-FFF2-40B4-BE49-F238E27FC236}">
                <a16:creationId xmlns:a16="http://schemas.microsoft.com/office/drawing/2014/main" id="{D896A907-30A6-5341-B345-BCECB41108C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2781853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photo">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4267198" y="0"/>
            <a:ext cx="7924801" cy="6858000"/>
          </a:xfrm>
          <a:prstGeom prst="rect">
            <a:avLst/>
          </a:prstGeom>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963142" y="881048"/>
            <a:ext cx="2973238" cy="526746"/>
          </a:xfrm>
          <a:prstGeom prst="rect">
            <a:avLst/>
          </a:prstGeom>
        </p:spPr>
        <p:txBody>
          <a:bodyPr anchor="t"/>
          <a:lstStyle>
            <a:lvl1pPr marL="0" indent="0" algn="l">
              <a:buNone/>
              <a:defRPr sz="2600" b="0" i="0">
                <a:solidFill>
                  <a:srgbClr val="0095C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Text + photo</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931060" y="1722861"/>
            <a:ext cx="3005320" cy="384629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lang="it-IT" sz="1600">
                <a:solidFill>
                  <a:srgbClr val="4C4C4C"/>
                </a:solidFill>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a:p>
            <a:pPr marL="228600" marR="0" lvl="0" indent="-228600" algn="l" defTabSz="914400" rtl="0" eaLnBrk="1" fontAlgn="auto" latinLnBrk="0" hangingPunct="1">
              <a:lnSpc>
                <a:spcPct val="100000"/>
              </a:lnSpc>
              <a:spcBef>
                <a:spcPts val="1000"/>
              </a:spcBef>
              <a:spcAft>
                <a:spcPts val="0"/>
              </a:spcAft>
              <a:buClrTx/>
              <a:buSzTx/>
              <a:buFontTx/>
              <a:buNone/>
              <a:tabLst/>
              <a:defRPr/>
            </a:pPr>
            <a:br>
              <a:rPr lang="it-IT"/>
            </a:br>
            <a:r>
              <a:rPr lang="it-IT"/>
              <a:t>Duis aute irure dolor in reprehenderit in voluptate velit esse cillum dolore eu fugiat nulla pariatur. Excepteur sint occaecat cupidatat non proident, sunt in culpa qui officia deserunt mollit anim id est laborum.</a:t>
            </a:r>
          </a:p>
        </p:txBody>
      </p:sp>
      <p:pic>
        <p:nvPicPr>
          <p:cNvPr id="6" name="Immagine 5">
            <a:extLst>
              <a:ext uri="{FF2B5EF4-FFF2-40B4-BE49-F238E27FC236}">
                <a16:creationId xmlns:a16="http://schemas.microsoft.com/office/drawing/2014/main" id="{4F021F55-6EF9-2749-9D12-E0B3621473C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2199533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hotos page">
    <p:spTree>
      <p:nvGrpSpPr>
        <p:cNvPr id="1" name=""/>
        <p:cNvGrpSpPr/>
        <p:nvPr/>
      </p:nvGrpSpPr>
      <p:grpSpPr>
        <a:xfrm>
          <a:off x="0" y="0"/>
          <a:ext cx="0" cy="0"/>
          <a:chOff x="0" y="0"/>
          <a:chExt cx="0" cy="0"/>
        </a:xfrm>
      </p:grpSpPr>
      <p:sp>
        <p:nvSpPr>
          <p:cNvPr id="11" name="Segnaposto immagine 3">
            <a:extLst>
              <a:ext uri="{FF2B5EF4-FFF2-40B4-BE49-F238E27FC236}">
                <a16:creationId xmlns:a16="http://schemas.microsoft.com/office/drawing/2014/main" id="{69521DBA-20FB-5B4F-A65F-C179D79187AC}"/>
              </a:ext>
            </a:extLst>
          </p:cNvPr>
          <p:cNvSpPr>
            <a:spLocks noGrp="1"/>
          </p:cNvSpPr>
          <p:nvPr>
            <p:ph type="pic" sz="quarter" idx="22" hasCustomPrompt="1"/>
          </p:nvPr>
        </p:nvSpPr>
        <p:spPr>
          <a:xfrm>
            <a:off x="257695" y="1516238"/>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13" name="Segnaposto immagine 3">
            <a:extLst>
              <a:ext uri="{FF2B5EF4-FFF2-40B4-BE49-F238E27FC236}">
                <a16:creationId xmlns:a16="http://schemas.microsoft.com/office/drawing/2014/main" id="{AB92B116-0DB1-3049-9574-3773B27392B2}"/>
              </a:ext>
            </a:extLst>
          </p:cNvPr>
          <p:cNvSpPr>
            <a:spLocks noGrp="1"/>
          </p:cNvSpPr>
          <p:nvPr>
            <p:ph type="pic" sz="quarter" idx="23" hasCustomPrompt="1"/>
          </p:nvPr>
        </p:nvSpPr>
        <p:spPr>
          <a:xfrm>
            <a:off x="4215716" y="1516238"/>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15" name="Segnaposto immagine 3">
            <a:extLst>
              <a:ext uri="{FF2B5EF4-FFF2-40B4-BE49-F238E27FC236}">
                <a16:creationId xmlns:a16="http://schemas.microsoft.com/office/drawing/2014/main" id="{D3C29608-05DA-C84E-A9A6-BC0E953C3F1F}"/>
              </a:ext>
            </a:extLst>
          </p:cNvPr>
          <p:cNvSpPr>
            <a:spLocks noGrp="1"/>
          </p:cNvSpPr>
          <p:nvPr>
            <p:ph type="pic" sz="quarter" idx="24" hasCustomPrompt="1"/>
          </p:nvPr>
        </p:nvSpPr>
        <p:spPr>
          <a:xfrm>
            <a:off x="8173738" y="1516238"/>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6990709"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3 photos with title and captions</a:t>
            </a:r>
            <a:endParaRPr lang="en-US" dirty="0"/>
          </a:p>
        </p:txBody>
      </p:sp>
      <p:sp>
        <p:nvSpPr>
          <p:cNvPr id="28" name="Segnaposto contenuto 3">
            <a:extLst>
              <a:ext uri="{FF2B5EF4-FFF2-40B4-BE49-F238E27FC236}">
                <a16:creationId xmlns:a16="http://schemas.microsoft.com/office/drawing/2014/main" id="{26DB37C6-2118-D242-BD2C-10560F111C4A}"/>
              </a:ext>
            </a:extLst>
          </p:cNvPr>
          <p:cNvSpPr>
            <a:spLocks noGrp="1"/>
          </p:cNvSpPr>
          <p:nvPr>
            <p:ph sz="quarter" idx="12" hasCustomPrompt="1"/>
          </p:nvPr>
        </p:nvSpPr>
        <p:spPr>
          <a:xfrm>
            <a:off x="257695" y="4766594"/>
            <a:ext cx="3780000" cy="360497"/>
          </a:xfrm>
          <a:prstGeom prst="rect">
            <a:avLst/>
          </a:prstGeom>
        </p:spPr>
        <p:txBody>
          <a:bodyPr anchor="t"/>
          <a:lstStyle>
            <a:lvl1pPr marL="0" indent="-228600">
              <a:lnSpc>
                <a:spcPct val="100000"/>
              </a:lnSpc>
              <a:spcBef>
                <a:spcPts val="0"/>
              </a:spcBef>
              <a:buFontTx/>
              <a:buNone/>
              <a:defRPr sz="18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29" name="Segnaposto testo 13">
            <a:extLst>
              <a:ext uri="{FF2B5EF4-FFF2-40B4-BE49-F238E27FC236}">
                <a16:creationId xmlns:a16="http://schemas.microsoft.com/office/drawing/2014/main" id="{7826C282-F07D-564F-B83C-F6C30A9054A5}"/>
              </a:ext>
            </a:extLst>
          </p:cNvPr>
          <p:cNvSpPr>
            <a:spLocks noGrp="1"/>
          </p:cNvSpPr>
          <p:nvPr>
            <p:ph type="body" sz="quarter" idx="13" hasCustomPrompt="1"/>
          </p:nvPr>
        </p:nvSpPr>
        <p:spPr>
          <a:xfrm>
            <a:off x="257697" y="5185649"/>
            <a:ext cx="3779997" cy="523776"/>
          </a:xfrm>
          <a:prstGeom prst="rect">
            <a:avLst/>
          </a:prstGeom>
        </p:spPr>
        <p:txBody>
          <a:bodyPr anchor="t"/>
          <a:lstStyle>
            <a:lvl1pPr>
              <a:buFontTx/>
              <a:buNone/>
              <a:defRPr sz="14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a:t>
            </a:r>
          </a:p>
        </p:txBody>
      </p:sp>
      <p:pic>
        <p:nvPicPr>
          <p:cNvPr id="10" name="Immagine 9">
            <a:extLst>
              <a:ext uri="{FF2B5EF4-FFF2-40B4-BE49-F238E27FC236}">
                <a16:creationId xmlns:a16="http://schemas.microsoft.com/office/drawing/2014/main" id="{5BD4A098-444A-244E-83B9-58DD8E340B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16" name="Segnaposto contenuto 3">
            <a:extLst>
              <a:ext uri="{FF2B5EF4-FFF2-40B4-BE49-F238E27FC236}">
                <a16:creationId xmlns:a16="http://schemas.microsoft.com/office/drawing/2014/main" id="{F2E07D1E-DA44-B04B-BA8F-32D668369BF2}"/>
              </a:ext>
            </a:extLst>
          </p:cNvPr>
          <p:cNvSpPr>
            <a:spLocks noGrp="1"/>
          </p:cNvSpPr>
          <p:nvPr>
            <p:ph sz="quarter" idx="25" hasCustomPrompt="1"/>
          </p:nvPr>
        </p:nvSpPr>
        <p:spPr>
          <a:xfrm>
            <a:off x="4215716" y="4766594"/>
            <a:ext cx="3780000" cy="360497"/>
          </a:xfrm>
          <a:prstGeom prst="rect">
            <a:avLst/>
          </a:prstGeom>
        </p:spPr>
        <p:txBody>
          <a:bodyPr anchor="t"/>
          <a:lstStyle>
            <a:lvl1pPr marL="0" indent="-228600">
              <a:lnSpc>
                <a:spcPct val="100000"/>
              </a:lnSpc>
              <a:spcBef>
                <a:spcPts val="0"/>
              </a:spcBef>
              <a:buFontTx/>
              <a:buNone/>
              <a:defRPr sz="18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17" name="Segnaposto testo 13">
            <a:extLst>
              <a:ext uri="{FF2B5EF4-FFF2-40B4-BE49-F238E27FC236}">
                <a16:creationId xmlns:a16="http://schemas.microsoft.com/office/drawing/2014/main" id="{76D21739-5C21-F145-8101-C1E301EA9056}"/>
              </a:ext>
            </a:extLst>
          </p:cNvPr>
          <p:cNvSpPr>
            <a:spLocks noGrp="1"/>
          </p:cNvSpPr>
          <p:nvPr>
            <p:ph type="body" sz="quarter" idx="26" hasCustomPrompt="1"/>
          </p:nvPr>
        </p:nvSpPr>
        <p:spPr>
          <a:xfrm>
            <a:off x="4215718" y="5185649"/>
            <a:ext cx="3779997" cy="523776"/>
          </a:xfrm>
          <a:prstGeom prst="rect">
            <a:avLst/>
          </a:prstGeom>
        </p:spPr>
        <p:txBody>
          <a:bodyPr anchor="t"/>
          <a:lstStyle>
            <a:lvl1pPr>
              <a:buFontTx/>
              <a:buNone/>
              <a:defRPr sz="14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a:t>
            </a:r>
          </a:p>
        </p:txBody>
      </p:sp>
      <p:sp>
        <p:nvSpPr>
          <p:cNvPr id="18" name="Segnaposto contenuto 3">
            <a:extLst>
              <a:ext uri="{FF2B5EF4-FFF2-40B4-BE49-F238E27FC236}">
                <a16:creationId xmlns:a16="http://schemas.microsoft.com/office/drawing/2014/main" id="{1152CCFD-9D3B-9D40-89FC-A9ECD02D845A}"/>
              </a:ext>
            </a:extLst>
          </p:cNvPr>
          <p:cNvSpPr>
            <a:spLocks noGrp="1"/>
          </p:cNvSpPr>
          <p:nvPr>
            <p:ph sz="quarter" idx="27" hasCustomPrompt="1"/>
          </p:nvPr>
        </p:nvSpPr>
        <p:spPr>
          <a:xfrm>
            <a:off x="8173738" y="4766594"/>
            <a:ext cx="3780000" cy="360497"/>
          </a:xfrm>
          <a:prstGeom prst="rect">
            <a:avLst/>
          </a:prstGeom>
        </p:spPr>
        <p:txBody>
          <a:bodyPr anchor="t"/>
          <a:lstStyle>
            <a:lvl1pPr marL="0" indent="-228600">
              <a:lnSpc>
                <a:spcPct val="100000"/>
              </a:lnSpc>
              <a:spcBef>
                <a:spcPts val="0"/>
              </a:spcBef>
              <a:buFontTx/>
              <a:buNone/>
              <a:defRPr sz="18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19" name="Segnaposto testo 13">
            <a:extLst>
              <a:ext uri="{FF2B5EF4-FFF2-40B4-BE49-F238E27FC236}">
                <a16:creationId xmlns:a16="http://schemas.microsoft.com/office/drawing/2014/main" id="{FA3610C4-0982-6B49-95AD-DF6B0FCB6E26}"/>
              </a:ext>
            </a:extLst>
          </p:cNvPr>
          <p:cNvSpPr>
            <a:spLocks noGrp="1"/>
          </p:cNvSpPr>
          <p:nvPr>
            <p:ph type="body" sz="quarter" idx="28" hasCustomPrompt="1"/>
          </p:nvPr>
        </p:nvSpPr>
        <p:spPr>
          <a:xfrm>
            <a:off x="8173740" y="5185649"/>
            <a:ext cx="3779997" cy="523776"/>
          </a:xfrm>
          <a:prstGeom prst="rect">
            <a:avLst/>
          </a:prstGeom>
        </p:spPr>
        <p:txBody>
          <a:bodyPr anchor="t"/>
          <a:lstStyle>
            <a:lvl1pPr>
              <a:buFontTx/>
              <a:buNone/>
              <a:defRPr sz="14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a:t>
            </a:r>
          </a:p>
        </p:txBody>
      </p:sp>
    </p:spTree>
    <p:extLst>
      <p:ext uri="{BB962C8B-B14F-4D97-AF65-F5344CB8AC3E}">
        <p14:creationId xmlns:p14="http://schemas.microsoft.com/office/powerpoint/2010/main" val="22847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3 photos">
    <p:spTree>
      <p:nvGrpSpPr>
        <p:cNvPr id="1" name=""/>
        <p:cNvGrpSpPr/>
        <p:nvPr/>
      </p:nvGrpSpPr>
      <p:grpSpPr>
        <a:xfrm>
          <a:off x="0" y="0"/>
          <a:ext cx="0" cy="0"/>
          <a:chOff x="0" y="0"/>
          <a:chExt cx="0" cy="0"/>
        </a:xfrm>
      </p:grpSpPr>
      <p:sp>
        <p:nvSpPr>
          <p:cNvPr id="4" name="Segnaposto immagine 3">
            <a:extLst>
              <a:ext uri="{FF2B5EF4-FFF2-40B4-BE49-F238E27FC236}">
                <a16:creationId xmlns:a16="http://schemas.microsoft.com/office/drawing/2014/main" id="{F31FD3B5-25E3-AB4A-A693-94353D54AD7A}"/>
              </a:ext>
            </a:extLst>
          </p:cNvPr>
          <p:cNvSpPr>
            <a:spLocks noGrp="1"/>
          </p:cNvSpPr>
          <p:nvPr>
            <p:ph type="pic" sz="quarter" idx="16" hasCustomPrompt="1"/>
          </p:nvPr>
        </p:nvSpPr>
        <p:spPr>
          <a:xfrm>
            <a:off x="268846" y="2754021"/>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24" name="Segnaposto immagine 3">
            <a:extLst>
              <a:ext uri="{FF2B5EF4-FFF2-40B4-BE49-F238E27FC236}">
                <a16:creationId xmlns:a16="http://schemas.microsoft.com/office/drawing/2014/main" id="{3470D22E-0604-8C4E-8540-633C49DBB205}"/>
              </a:ext>
            </a:extLst>
          </p:cNvPr>
          <p:cNvSpPr>
            <a:spLocks noGrp="1"/>
          </p:cNvSpPr>
          <p:nvPr>
            <p:ph type="pic" sz="quarter" idx="23" hasCustomPrompt="1"/>
          </p:nvPr>
        </p:nvSpPr>
        <p:spPr>
          <a:xfrm>
            <a:off x="4226867" y="2754021"/>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25" name="Segnaposto immagine 3">
            <a:extLst>
              <a:ext uri="{FF2B5EF4-FFF2-40B4-BE49-F238E27FC236}">
                <a16:creationId xmlns:a16="http://schemas.microsoft.com/office/drawing/2014/main" id="{0A148251-1D75-DB4E-9660-C1561D1312DB}"/>
              </a:ext>
            </a:extLst>
          </p:cNvPr>
          <p:cNvSpPr>
            <a:spLocks noGrp="1"/>
          </p:cNvSpPr>
          <p:nvPr>
            <p:ph type="pic" sz="quarter" idx="24" hasCustomPrompt="1"/>
          </p:nvPr>
        </p:nvSpPr>
        <p:spPr>
          <a:xfrm>
            <a:off x="8184889" y="2754021"/>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11" name="Title Placeholder 1">
            <a:extLst>
              <a:ext uri="{FF2B5EF4-FFF2-40B4-BE49-F238E27FC236}">
                <a16:creationId xmlns:a16="http://schemas.microsoft.com/office/drawing/2014/main" id="{6D5FF022-7F04-7747-9857-7543E1FC3CE4}"/>
              </a:ext>
            </a:extLst>
          </p:cNvPr>
          <p:cNvSpPr>
            <a:spLocks noGrp="1"/>
          </p:cNvSpPr>
          <p:nvPr>
            <p:ph type="title" hasCustomPrompt="1"/>
          </p:nvPr>
        </p:nvSpPr>
        <p:spPr>
          <a:xfrm>
            <a:off x="1183029" y="446317"/>
            <a:ext cx="8540834"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Multiple photos, title over</a:t>
            </a:r>
            <a:endParaRPr lang="en-US" dirty="0"/>
          </a:p>
        </p:txBody>
      </p:sp>
      <p:sp>
        <p:nvSpPr>
          <p:cNvPr id="19" name="Segnaposto testo 13">
            <a:extLst>
              <a:ext uri="{FF2B5EF4-FFF2-40B4-BE49-F238E27FC236}">
                <a16:creationId xmlns:a16="http://schemas.microsoft.com/office/drawing/2014/main" id="{C566D0A3-F361-0F49-A03F-285893C26907}"/>
              </a:ext>
            </a:extLst>
          </p:cNvPr>
          <p:cNvSpPr>
            <a:spLocks noGrp="1"/>
          </p:cNvSpPr>
          <p:nvPr>
            <p:ph type="body" sz="quarter" idx="13" hasCustomPrompt="1"/>
          </p:nvPr>
        </p:nvSpPr>
        <p:spPr>
          <a:xfrm>
            <a:off x="1183029" y="1273360"/>
            <a:ext cx="9709560" cy="905174"/>
          </a:xfrm>
          <a:prstGeom prst="rect">
            <a:avLst/>
          </a:prstGeom>
        </p:spPr>
        <p:txBody>
          <a:bodyPr anchor="t"/>
          <a:lstStyle>
            <a:lvl1pPr marL="0" indent="0">
              <a:lnSpc>
                <a:spcPts val="2020"/>
              </a:lnSpc>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 Ut enim ad minim veniam, quis nostrud exercitation ullamco laboris nisi ut aliquip ex ea commodo consequat.</a:t>
            </a:r>
          </a:p>
        </p:txBody>
      </p:sp>
      <p:sp>
        <p:nvSpPr>
          <p:cNvPr id="3" name="Segnaposto testo 2">
            <a:extLst>
              <a:ext uri="{FF2B5EF4-FFF2-40B4-BE49-F238E27FC236}">
                <a16:creationId xmlns:a16="http://schemas.microsoft.com/office/drawing/2014/main" id="{2B955FAD-C10F-244B-8F1F-08CE6E40348B}"/>
              </a:ext>
            </a:extLst>
          </p:cNvPr>
          <p:cNvSpPr>
            <a:spLocks noGrp="1"/>
          </p:cNvSpPr>
          <p:nvPr>
            <p:ph type="body" sz="quarter" idx="25" hasCustomPrompt="1"/>
          </p:nvPr>
        </p:nvSpPr>
        <p:spPr>
          <a:xfrm>
            <a:off x="268288" y="4014788"/>
            <a:ext cx="3780000" cy="605338"/>
          </a:xfrm>
          <a:prstGeom prst="rect">
            <a:avLst/>
          </a:prstGeom>
        </p:spPr>
        <p:txBody>
          <a:bodyPr/>
          <a:lstStyle>
            <a:lvl1pPr algn="ctr">
              <a:buFontTx/>
              <a:buNone/>
              <a:defRPr b="1">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it-IT"/>
              <a:t>TITLE PHOTO</a:t>
            </a:r>
          </a:p>
        </p:txBody>
      </p:sp>
      <p:sp>
        <p:nvSpPr>
          <p:cNvPr id="28" name="Segnaposto testo 2">
            <a:extLst>
              <a:ext uri="{FF2B5EF4-FFF2-40B4-BE49-F238E27FC236}">
                <a16:creationId xmlns:a16="http://schemas.microsoft.com/office/drawing/2014/main" id="{A6A6F467-3427-0449-8D3D-2E76BE9CC570}"/>
              </a:ext>
            </a:extLst>
          </p:cNvPr>
          <p:cNvSpPr>
            <a:spLocks noGrp="1"/>
          </p:cNvSpPr>
          <p:nvPr>
            <p:ph type="body" sz="quarter" idx="26" hasCustomPrompt="1"/>
          </p:nvPr>
        </p:nvSpPr>
        <p:spPr>
          <a:xfrm>
            <a:off x="4226309" y="4014788"/>
            <a:ext cx="3780000" cy="605338"/>
          </a:xfrm>
          <a:prstGeom prst="rect">
            <a:avLst/>
          </a:prstGeom>
        </p:spPr>
        <p:txBody>
          <a:bodyPr/>
          <a:lstStyle>
            <a:lvl1pPr algn="ctr">
              <a:buFontTx/>
              <a:buNone/>
              <a:defRPr b="1">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it-IT"/>
              <a:t>TITLE PHOTO</a:t>
            </a:r>
          </a:p>
        </p:txBody>
      </p:sp>
      <p:sp>
        <p:nvSpPr>
          <p:cNvPr id="29" name="Segnaposto testo 2">
            <a:extLst>
              <a:ext uri="{FF2B5EF4-FFF2-40B4-BE49-F238E27FC236}">
                <a16:creationId xmlns:a16="http://schemas.microsoft.com/office/drawing/2014/main" id="{3326CB07-4F8A-2F43-A06D-15988C464D9B}"/>
              </a:ext>
            </a:extLst>
          </p:cNvPr>
          <p:cNvSpPr>
            <a:spLocks noGrp="1"/>
          </p:cNvSpPr>
          <p:nvPr>
            <p:ph type="body" sz="quarter" idx="27" hasCustomPrompt="1"/>
          </p:nvPr>
        </p:nvSpPr>
        <p:spPr>
          <a:xfrm>
            <a:off x="8183772" y="4010046"/>
            <a:ext cx="3780000" cy="605338"/>
          </a:xfrm>
          <a:prstGeom prst="rect">
            <a:avLst/>
          </a:prstGeom>
        </p:spPr>
        <p:txBody>
          <a:bodyPr/>
          <a:lstStyle>
            <a:lvl1pPr algn="ctr">
              <a:buFontTx/>
              <a:buNone/>
              <a:defRPr b="1">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it-IT"/>
              <a:t>TITLE PHOTO</a:t>
            </a:r>
          </a:p>
        </p:txBody>
      </p:sp>
      <p:pic>
        <p:nvPicPr>
          <p:cNvPr id="12" name="Immagine 11">
            <a:extLst>
              <a:ext uri="{FF2B5EF4-FFF2-40B4-BE49-F238E27FC236}">
                <a16:creationId xmlns:a16="http://schemas.microsoft.com/office/drawing/2014/main" id="{284BE7DC-B56E-454E-A266-3AE2EF5899A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3554564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ement page">
    <p:bg>
      <p:bgRef idx="1001">
        <a:schemeClr val="bg1"/>
      </p:bgRef>
    </p:bg>
    <p:spTree>
      <p:nvGrpSpPr>
        <p:cNvPr id="1" name=""/>
        <p:cNvGrpSpPr/>
        <p:nvPr/>
      </p:nvGrpSpPr>
      <p:grpSpPr>
        <a:xfrm>
          <a:off x="0" y="0"/>
          <a:ext cx="0" cy="0"/>
          <a:chOff x="0" y="0"/>
          <a:chExt cx="0" cy="0"/>
        </a:xfrm>
      </p:grpSpPr>
      <p:sp>
        <p:nvSpPr>
          <p:cNvPr id="13" name="Segnaposto contenuto 12">
            <a:extLst>
              <a:ext uri="{FF2B5EF4-FFF2-40B4-BE49-F238E27FC236}">
                <a16:creationId xmlns:a16="http://schemas.microsoft.com/office/drawing/2014/main" id="{12526033-CA63-6045-8842-2A33A1307F39}"/>
              </a:ext>
            </a:extLst>
          </p:cNvPr>
          <p:cNvSpPr>
            <a:spLocks noGrp="1"/>
          </p:cNvSpPr>
          <p:nvPr>
            <p:ph sz="quarter" idx="13" hasCustomPrompt="1"/>
          </p:nvPr>
        </p:nvSpPr>
        <p:spPr>
          <a:xfrm>
            <a:off x="982252" y="1618592"/>
            <a:ext cx="8571650" cy="3896382"/>
          </a:xfrm>
          <a:prstGeom prst="rect">
            <a:avLst/>
          </a:prstGeom>
          <a:noFill/>
        </p:spPr>
        <p:txBody>
          <a:bodyPr wrap="square"/>
          <a:lstStyle>
            <a:lvl1pPr marL="0" marR="0" indent="0" algn="l" defTabSz="914400" rtl="0" eaLnBrk="1" fontAlgn="auto" latinLnBrk="0" hangingPunct="1">
              <a:lnSpc>
                <a:spcPts val="2020"/>
              </a:lnSpc>
              <a:spcBef>
                <a:spcPts val="1000"/>
              </a:spcBef>
              <a:spcAft>
                <a:spcPts val="0"/>
              </a:spcAft>
              <a:buClrTx/>
              <a:buSzTx/>
              <a:buFontTx/>
              <a:buNone/>
              <a:tabLst/>
              <a:defRPr sz="1600" b="0" i="0" spc="0" baseline="0">
                <a:solidFill>
                  <a:srgbClr val="000000"/>
                </a:solidFill>
                <a:latin typeface="Arial" panose="020B0604020202020204" pitchFamily="34" charset="0"/>
                <a:cs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dirty="0" err="1"/>
              <a:t>Place</a:t>
            </a:r>
            <a:r>
              <a:rPr lang="it-IT" dirty="0"/>
              <a:t> </a:t>
            </a:r>
            <a:r>
              <a:rPr lang="it-IT" dirty="0" err="1"/>
              <a:t>your</a:t>
            </a:r>
            <a:r>
              <a:rPr lang="it-IT" dirty="0"/>
              <a:t> text </a:t>
            </a:r>
            <a:r>
              <a:rPr lang="it-IT" dirty="0" err="1"/>
              <a:t>here</a:t>
            </a:r>
            <a:endParaRPr lang="it-IT" dirty="0"/>
          </a:p>
        </p:txBody>
      </p:sp>
      <p:pic>
        <p:nvPicPr>
          <p:cNvPr id="3" name="Immagine 2">
            <a:extLst>
              <a:ext uri="{FF2B5EF4-FFF2-40B4-BE49-F238E27FC236}">
                <a16:creationId xmlns:a16="http://schemas.microsoft.com/office/drawing/2014/main" id="{B01FDA3F-D781-4B45-A5E6-72B9C73B4E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9931" y="350431"/>
            <a:ext cx="1833848" cy="1001182"/>
          </a:xfrm>
          <a:prstGeom prst="rect">
            <a:avLst/>
          </a:prstGeom>
        </p:spPr>
      </p:pic>
      <p:sp>
        <p:nvSpPr>
          <p:cNvPr id="4" name="Segnaposto contenuto 3">
            <a:extLst>
              <a:ext uri="{FF2B5EF4-FFF2-40B4-BE49-F238E27FC236}">
                <a16:creationId xmlns:a16="http://schemas.microsoft.com/office/drawing/2014/main" id="{87B970A1-A815-7347-A97B-419CA488A291}"/>
              </a:ext>
            </a:extLst>
          </p:cNvPr>
          <p:cNvSpPr>
            <a:spLocks noGrp="1"/>
          </p:cNvSpPr>
          <p:nvPr>
            <p:ph sz="quarter" idx="14"/>
          </p:nvPr>
        </p:nvSpPr>
        <p:spPr>
          <a:xfrm>
            <a:off x="982252" y="576547"/>
            <a:ext cx="8571651" cy="663008"/>
          </a:xfrm>
          <a:prstGeom prst="rect">
            <a:avLst/>
          </a:prstGeom>
        </p:spPr>
        <p:txBody>
          <a:bodyPr/>
          <a:lstStyle>
            <a:lvl1pPr>
              <a:buFontTx/>
              <a:buNone/>
              <a:defRPr sz="2600"/>
            </a:lvl1pPr>
            <a:lvl2pPr>
              <a:buFontTx/>
              <a:buNone/>
              <a:defRPr/>
            </a:lvl2pPr>
            <a:lvl3pPr>
              <a:buFontTx/>
              <a:buNone/>
              <a:defRPr/>
            </a:lvl3pPr>
            <a:lvl4pPr>
              <a:buFontTx/>
              <a:buNone/>
              <a:defRPr/>
            </a:lvl4pPr>
            <a:lvl5pPr>
              <a:buFontTx/>
              <a:buNone/>
              <a:defRPr/>
            </a:lvl5pPr>
          </a:lstStyle>
          <a:p>
            <a:pPr lvl="0"/>
            <a:r>
              <a:rPr lang="it-IT"/>
              <a:t>Fare clic per modificare gli stili del testo dello schema</a:t>
            </a:r>
          </a:p>
        </p:txBody>
      </p:sp>
    </p:spTree>
    <p:extLst>
      <p:ext uri="{BB962C8B-B14F-4D97-AF65-F5344CB8AC3E}">
        <p14:creationId xmlns:p14="http://schemas.microsoft.com/office/powerpoint/2010/main" val="315531662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2">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31BB1B-6B91-6D4F-A3E8-197EE0E44573}"/>
              </a:ext>
            </a:extLst>
          </p:cNvPr>
          <p:cNvSpPr>
            <a:spLocks noGrp="1"/>
          </p:cNvSpPr>
          <p:nvPr>
            <p:ph sz="quarter" idx="10" hasCustomPrompt="1"/>
          </p:nvPr>
        </p:nvSpPr>
        <p:spPr>
          <a:xfrm>
            <a:off x="838201" y="3329614"/>
            <a:ext cx="10404764" cy="331034"/>
          </a:xfrm>
          <a:prstGeom prst="rect">
            <a:avLst/>
          </a:prstGeom>
        </p:spPr>
        <p:txBody>
          <a:bodyPr lIns="0" rIns="0"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rgbClr val="4C4C4C"/>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err="1"/>
              <a:t>Subtitle</a:t>
            </a:r>
            <a:r>
              <a:rPr lang="it-IT" dirty="0"/>
              <a:t> of the </a:t>
            </a:r>
            <a:r>
              <a:rPr lang="it-IT" dirty="0" err="1"/>
              <a:t>presentation</a:t>
            </a: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p:txBody>
      </p:sp>
      <p:sp>
        <p:nvSpPr>
          <p:cNvPr id="19" name="Title Placeholder 1">
            <a:extLst>
              <a:ext uri="{FF2B5EF4-FFF2-40B4-BE49-F238E27FC236}">
                <a16:creationId xmlns:a16="http://schemas.microsoft.com/office/drawing/2014/main" id="{0F1ECF40-F096-0844-892A-F6334B2BD5C0}"/>
              </a:ext>
            </a:extLst>
          </p:cNvPr>
          <p:cNvSpPr>
            <a:spLocks noGrp="1"/>
          </p:cNvSpPr>
          <p:nvPr>
            <p:ph type="title" hasCustomPrompt="1"/>
          </p:nvPr>
        </p:nvSpPr>
        <p:spPr>
          <a:xfrm>
            <a:off x="838199" y="2448936"/>
            <a:ext cx="10404764" cy="593151"/>
          </a:xfrm>
          <a:prstGeom prst="rect">
            <a:avLst/>
          </a:prstGeom>
        </p:spPr>
        <p:txBody>
          <a:bodyPr vert="horz" lIns="0" tIns="45720" rIns="0" bIns="45720" rtlCol="0" anchor="b">
            <a:normAutofit/>
          </a:bodyPr>
          <a:lstStyle>
            <a:lvl1pPr>
              <a:defRPr sz="3600"/>
            </a:lvl1pPr>
          </a:lstStyle>
          <a:p>
            <a:r>
              <a:rPr lang="it-IT" dirty="0"/>
              <a:t>Title of the </a:t>
            </a:r>
            <a:r>
              <a:rPr lang="it-IT" dirty="0" err="1"/>
              <a:t>presentation</a:t>
            </a:r>
            <a:r>
              <a:rPr lang="it-IT" dirty="0"/>
              <a:t> </a:t>
            </a:r>
            <a:endParaRPr lang="en-US" dirty="0"/>
          </a:p>
        </p:txBody>
      </p:sp>
      <p:pic>
        <p:nvPicPr>
          <p:cNvPr id="11" name="Immagine 10" descr="Immagine che contiene testo&#10;&#10;Descrizione generata automaticamente">
            <a:extLst>
              <a:ext uri="{FF2B5EF4-FFF2-40B4-BE49-F238E27FC236}">
                <a16:creationId xmlns:a16="http://schemas.microsoft.com/office/drawing/2014/main" id="{B7018F1F-4E51-5549-B38B-FD90F4B816C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655364"/>
            <a:ext cx="12192000" cy="1202636"/>
          </a:xfrm>
          <a:prstGeom prst="rect">
            <a:avLst/>
          </a:prstGeom>
        </p:spPr>
      </p:pic>
      <p:pic>
        <p:nvPicPr>
          <p:cNvPr id="13" name="Immagine 12">
            <a:extLst>
              <a:ext uri="{FF2B5EF4-FFF2-40B4-BE49-F238E27FC236}">
                <a16:creationId xmlns:a16="http://schemas.microsoft.com/office/drawing/2014/main" id="{563FCC0F-3496-304F-863F-EF8D0CEFE37E}"/>
              </a:ext>
            </a:extLst>
          </p:cNvPr>
          <p:cNvPicPr>
            <a:picLocks noChangeAspect="1"/>
          </p:cNvPicPr>
          <p:nvPr userDrawn="1"/>
        </p:nvPicPr>
        <p:blipFill>
          <a:blip r:embed="rId3"/>
          <a:stretch>
            <a:fillRect/>
          </a:stretch>
        </p:blipFill>
        <p:spPr>
          <a:xfrm>
            <a:off x="10645828" y="369756"/>
            <a:ext cx="896874" cy="1793748"/>
          </a:xfrm>
          <a:prstGeom prst="rect">
            <a:avLst/>
          </a:prstGeom>
        </p:spPr>
      </p:pic>
      <p:pic>
        <p:nvPicPr>
          <p:cNvPr id="14" name="Immagine 13">
            <a:extLst>
              <a:ext uri="{FF2B5EF4-FFF2-40B4-BE49-F238E27FC236}">
                <a16:creationId xmlns:a16="http://schemas.microsoft.com/office/drawing/2014/main" id="{464AC269-B720-BF41-B073-39DE74710FB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758" y="463770"/>
            <a:ext cx="2956306" cy="941832"/>
          </a:xfrm>
          <a:prstGeom prst="rect">
            <a:avLst/>
          </a:prstGeom>
        </p:spPr>
      </p:pic>
    </p:spTree>
    <p:extLst>
      <p:ext uri="{BB962C8B-B14F-4D97-AF65-F5344CB8AC3E}">
        <p14:creationId xmlns:p14="http://schemas.microsoft.com/office/powerpoint/2010/main" val="2841862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183029" y="1248940"/>
            <a:ext cx="10304121" cy="593151"/>
          </a:xfrm>
          <a:prstGeom prst="rect">
            <a:avLst/>
          </a:prstGeom>
        </p:spPr>
        <p:txBody>
          <a:bodyPr wrap="square"/>
          <a:lstStyle>
            <a:lvl1pPr marL="0" marR="0" indent="0" algn="l" defTabSz="914400" rtl="0" eaLnBrk="1" fontAlgn="auto" latinLnBrk="0" hangingPunct="1">
              <a:lnSpc>
                <a:spcPts val="202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Table</a:t>
            </a:r>
            <a:endParaRPr lang="en-US" dirty="0"/>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4" name="Segnaposto tabella 3">
            <a:extLst>
              <a:ext uri="{FF2B5EF4-FFF2-40B4-BE49-F238E27FC236}">
                <a16:creationId xmlns:a16="http://schemas.microsoft.com/office/drawing/2014/main" id="{175944EC-0AB4-E540-AC0F-5E79B27BDED6}"/>
              </a:ext>
            </a:extLst>
          </p:cNvPr>
          <p:cNvSpPr>
            <a:spLocks noGrp="1"/>
          </p:cNvSpPr>
          <p:nvPr>
            <p:ph type="tbl" sz="quarter" idx="14"/>
          </p:nvPr>
        </p:nvSpPr>
        <p:spPr>
          <a:xfrm>
            <a:off x="1182688" y="2136775"/>
            <a:ext cx="7310437" cy="3932238"/>
          </a:xfrm>
          <a:prstGeom prst="rect">
            <a:avLst/>
          </a:prstGeom>
        </p:spPr>
        <p:txBody>
          <a:bodyPr/>
          <a:lstStyle/>
          <a:p>
            <a:endParaRPr lang="it-IT"/>
          </a:p>
        </p:txBody>
      </p:sp>
    </p:spTree>
    <p:extLst>
      <p:ext uri="{BB962C8B-B14F-4D97-AF65-F5344CB8AC3E}">
        <p14:creationId xmlns:p14="http://schemas.microsoft.com/office/powerpoint/2010/main" val="3252146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s">
    <p:spTree>
      <p:nvGrpSpPr>
        <p:cNvPr id="1" name=""/>
        <p:cNvGrpSpPr/>
        <p:nvPr/>
      </p:nvGrpSpPr>
      <p:grpSpPr>
        <a:xfrm>
          <a:off x="0" y="0"/>
          <a:ext cx="0" cy="0"/>
          <a:chOff x="0" y="0"/>
          <a:chExt cx="0" cy="0"/>
        </a:xfrm>
      </p:grpSpPr>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183029" y="1248940"/>
            <a:ext cx="10304121" cy="593151"/>
          </a:xfrm>
          <a:prstGeom prst="rect">
            <a:avLst/>
          </a:prstGeom>
        </p:spPr>
        <p:txBody>
          <a:bodyPr wrap="square"/>
          <a:lstStyle>
            <a:lvl1pPr marL="0" marR="0" indent="0" algn="l" defTabSz="914400" rtl="0" eaLnBrk="1" fontAlgn="auto" latinLnBrk="0" hangingPunct="1">
              <a:lnSpc>
                <a:spcPct val="9000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Table</a:t>
            </a:r>
            <a:endParaRPr lang="en-US" dirty="0"/>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3" name="Segnaposto grafico 2">
            <a:extLst>
              <a:ext uri="{FF2B5EF4-FFF2-40B4-BE49-F238E27FC236}">
                <a16:creationId xmlns:a16="http://schemas.microsoft.com/office/drawing/2014/main" id="{93434C93-682D-1641-AF30-68C6328AFD0D}"/>
              </a:ext>
            </a:extLst>
          </p:cNvPr>
          <p:cNvSpPr>
            <a:spLocks noGrp="1"/>
          </p:cNvSpPr>
          <p:nvPr>
            <p:ph type="chart" sz="quarter" idx="14"/>
          </p:nvPr>
        </p:nvSpPr>
        <p:spPr>
          <a:xfrm>
            <a:off x="1165908" y="2051563"/>
            <a:ext cx="4930092" cy="4106350"/>
          </a:xfrm>
          <a:prstGeom prst="rect">
            <a:avLst/>
          </a:prstGeom>
        </p:spPr>
        <p:txBody>
          <a:bodyPr/>
          <a:lstStyle/>
          <a:p>
            <a:endParaRPr lang="it-IT"/>
          </a:p>
        </p:txBody>
      </p:sp>
    </p:spTree>
    <p:extLst>
      <p:ext uri="{BB962C8B-B14F-4D97-AF65-F5344CB8AC3E}">
        <p14:creationId xmlns:p14="http://schemas.microsoft.com/office/powerpoint/2010/main" val="138868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183029" y="1248940"/>
            <a:ext cx="10304121" cy="593151"/>
          </a:xfrm>
          <a:prstGeom prst="rect">
            <a:avLst/>
          </a:prstGeom>
        </p:spPr>
        <p:txBody>
          <a:bodyPr wrap="square"/>
          <a:lstStyle>
            <a:lvl1pPr marL="0" marR="0" indent="0" algn="l" defTabSz="914400" rtl="0" eaLnBrk="1" fontAlgn="auto" latinLnBrk="0" hangingPunct="1">
              <a:lnSpc>
                <a:spcPct val="9000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Diagram</a:t>
            </a:r>
            <a:endParaRPr lang="en-US" dirty="0"/>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4" name="Segnaposto SmartArt 3">
            <a:extLst>
              <a:ext uri="{FF2B5EF4-FFF2-40B4-BE49-F238E27FC236}">
                <a16:creationId xmlns:a16="http://schemas.microsoft.com/office/drawing/2014/main" id="{EE39937B-E95C-C844-A3E3-C5235C3DFE44}"/>
              </a:ext>
            </a:extLst>
          </p:cNvPr>
          <p:cNvSpPr>
            <a:spLocks noGrp="1"/>
          </p:cNvSpPr>
          <p:nvPr>
            <p:ph type="dgm" sz="quarter" idx="14"/>
          </p:nvPr>
        </p:nvSpPr>
        <p:spPr>
          <a:xfrm>
            <a:off x="1183028" y="2043114"/>
            <a:ext cx="10304121" cy="4368570"/>
          </a:xfrm>
          <a:prstGeom prst="rect">
            <a:avLst/>
          </a:prstGeom>
        </p:spPr>
        <p:txBody>
          <a:bodyPr/>
          <a:lstStyle/>
          <a:p>
            <a:endParaRPr lang="it-IT"/>
          </a:p>
        </p:txBody>
      </p:sp>
    </p:spTree>
    <p:extLst>
      <p:ext uri="{BB962C8B-B14F-4D97-AF65-F5344CB8AC3E}">
        <p14:creationId xmlns:p14="http://schemas.microsoft.com/office/powerpoint/2010/main" val="1948791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1"/>
      </p:bgRef>
    </p:bg>
    <p:spTree>
      <p:nvGrpSpPr>
        <p:cNvPr id="1" name=""/>
        <p:cNvGrpSpPr/>
        <p:nvPr/>
      </p:nvGrpSpPr>
      <p:grpSpPr>
        <a:xfrm>
          <a:off x="0" y="0"/>
          <a:ext cx="0" cy="0"/>
          <a:chOff x="0" y="0"/>
          <a:chExt cx="0" cy="0"/>
        </a:xfrm>
      </p:grpSpPr>
      <p:sp>
        <p:nvSpPr>
          <p:cNvPr id="3" name="Segnaposto SmartArt 2">
            <a:extLst>
              <a:ext uri="{FF2B5EF4-FFF2-40B4-BE49-F238E27FC236}">
                <a16:creationId xmlns:a16="http://schemas.microsoft.com/office/drawing/2014/main" id="{ACF41F9F-63F0-0142-AE9E-B9C09A1FF0D8}"/>
              </a:ext>
            </a:extLst>
          </p:cNvPr>
          <p:cNvSpPr>
            <a:spLocks noGrp="1"/>
          </p:cNvSpPr>
          <p:nvPr>
            <p:ph type="dgm" sz="quarter" idx="14"/>
          </p:nvPr>
        </p:nvSpPr>
        <p:spPr>
          <a:xfrm>
            <a:off x="1183028" y="1539875"/>
            <a:ext cx="10125051" cy="4342765"/>
          </a:xfrm>
          <a:prstGeom prst="rect">
            <a:avLst/>
          </a:prstGeom>
        </p:spPr>
        <p:txBody>
          <a:bodyPr/>
          <a:lstStyle/>
          <a:p>
            <a:endParaRPr lang="it-IT"/>
          </a:p>
        </p:txBody>
      </p:sp>
      <p:pic>
        <p:nvPicPr>
          <p:cNvPr id="10" name="Immagine 9">
            <a:extLst>
              <a:ext uri="{FF2B5EF4-FFF2-40B4-BE49-F238E27FC236}">
                <a16:creationId xmlns:a16="http://schemas.microsoft.com/office/drawing/2014/main" id="{0518D3C0-16FD-784D-8F12-DEE9D5E23B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14" name="Title Placeholder 1">
            <a:extLst>
              <a:ext uri="{FF2B5EF4-FFF2-40B4-BE49-F238E27FC236}">
                <a16:creationId xmlns:a16="http://schemas.microsoft.com/office/drawing/2014/main" id="{10135E6D-F712-8E4C-A476-B984A5158E5E}"/>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Timeline</a:t>
            </a:r>
            <a:endParaRPr lang="en-US" dirty="0"/>
          </a:p>
        </p:txBody>
      </p:sp>
    </p:spTree>
    <p:extLst>
      <p:ext uri="{BB962C8B-B14F-4D97-AF65-F5344CB8AC3E}">
        <p14:creationId xmlns:p14="http://schemas.microsoft.com/office/powerpoint/2010/main" val="211752242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meline_vertical">
    <p:bg>
      <p:bgRef idx="1001">
        <a:schemeClr val="bg1"/>
      </p:bgRef>
    </p:bg>
    <p:spTree>
      <p:nvGrpSpPr>
        <p:cNvPr id="1" name=""/>
        <p:cNvGrpSpPr/>
        <p:nvPr/>
      </p:nvGrpSpPr>
      <p:grpSpPr>
        <a:xfrm>
          <a:off x="0" y="0"/>
          <a:ext cx="0" cy="0"/>
          <a:chOff x="0" y="0"/>
          <a:chExt cx="0" cy="0"/>
        </a:xfrm>
      </p:grpSpPr>
      <p:sp>
        <p:nvSpPr>
          <p:cNvPr id="3" name="Segnaposto SmartArt 2">
            <a:extLst>
              <a:ext uri="{FF2B5EF4-FFF2-40B4-BE49-F238E27FC236}">
                <a16:creationId xmlns:a16="http://schemas.microsoft.com/office/drawing/2014/main" id="{ACF41F9F-63F0-0142-AE9E-B9C09A1FF0D8}"/>
              </a:ext>
            </a:extLst>
          </p:cNvPr>
          <p:cNvSpPr>
            <a:spLocks noGrp="1"/>
          </p:cNvSpPr>
          <p:nvPr>
            <p:ph type="dgm" sz="quarter" idx="14"/>
          </p:nvPr>
        </p:nvSpPr>
        <p:spPr>
          <a:xfrm rot="5400000">
            <a:off x="3987267" y="-249283"/>
            <a:ext cx="4339388" cy="7467603"/>
          </a:xfrm>
          <a:prstGeom prst="rect">
            <a:avLst/>
          </a:prstGeom>
        </p:spPr>
        <p:txBody>
          <a:bodyPr/>
          <a:lstStyle/>
          <a:p>
            <a:endParaRPr lang="it-IT"/>
          </a:p>
        </p:txBody>
      </p:sp>
      <p:pic>
        <p:nvPicPr>
          <p:cNvPr id="8" name="Immagine 7">
            <a:extLst>
              <a:ext uri="{FF2B5EF4-FFF2-40B4-BE49-F238E27FC236}">
                <a16:creationId xmlns:a16="http://schemas.microsoft.com/office/drawing/2014/main" id="{18ECF43E-A1FE-E446-A34B-D3718305B27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9" name="Title Placeholder 1">
            <a:extLst>
              <a:ext uri="{FF2B5EF4-FFF2-40B4-BE49-F238E27FC236}">
                <a16:creationId xmlns:a16="http://schemas.microsoft.com/office/drawing/2014/main" id="{7BDD9F13-CEF9-8B4E-BC75-FBC15E16B08C}"/>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Timeline</a:t>
            </a:r>
            <a:endParaRPr lang="en-US" dirty="0"/>
          </a:p>
        </p:txBody>
      </p:sp>
    </p:spTree>
    <p:extLst>
      <p:ext uri="{BB962C8B-B14F-4D97-AF65-F5344CB8AC3E}">
        <p14:creationId xmlns:p14="http://schemas.microsoft.com/office/powerpoint/2010/main" val="388621713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5ED78E7-303F-7240-96C5-3EB982851D0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t="8271" r="-955" b="9496"/>
          <a:stretch/>
        </p:blipFill>
        <p:spPr>
          <a:xfrm>
            <a:off x="0" y="0"/>
            <a:ext cx="11359382" cy="6857999"/>
          </a:xfrm>
          <a:prstGeom prst="rect">
            <a:avLst/>
          </a:prstGeom>
        </p:spPr>
      </p:pic>
      <p:pic>
        <p:nvPicPr>
          <p:cNvPr id="4" name="Immagine 3" descr="Immagine che contiene testo&#10;&#10;Descrizione generata automaticamente">
            <a:extLst>
              <a:ext uri="{FF2B5EF4-FFF2-40B4-BE49-F238E27FC236}">
                <a16:creationId xmlns:a16="http://schemas.microsoft.com/office/drawing/2014/main" id="{C68F57F0-0506-9840-A9F7-001D2905A9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066" y="5455404"/>
            <a:ext cx="2828612" cy="1269661"/>
          </a:xfrm>
          <a:prstGeom prst="rect">
            <a:avLst/>
          </a:prstGeom>
        </p:spPr>
      </p:pic>
      <p:sp>
        <p:nvSpPr>
          <p:cNvPr id="7" name="Segnaposto testo 6">
            <a:extLst>
              <a:ext uri="{FF2B5EF4-FFF2-40B4-BE49-F238E27FC236}">
                <a16:creationId xmlns:a16="http://schemas.microsoft.com/office/drawing/2014/main" id="{FCE0CE06-419B-3044-A691-DD4DFF90D6EF}"/>
              </a:ext>
            </a:extLst>
          </p:cNvPr>
          <p:cNvSpPr>
            <a:spLocks noGrp="1"/>
          </p:cNvSpPr>
          <p:nvPr>
            <p:ph type="body" sz="quarter" idx="10" hasCustomPrompt="1"/>
          </p:nvPr>
        </p:nvSpPr>
        <p:spPr>
          <a:xfrm>
            <a:off x="1450356" y="2865438"/>
            <a:ext cx="3009900" cy="457625"/>
          </a:xfrm>
          <a:prstGeom prst="rect">
            <a:avLst/>
          </a:prstGeom>
        </p:spPr>
        <p:txBody>
          <a:bodyPr/>
          <a:lstStyle>
            <a:lvl1pPr>
              <a:buFontTx/>
              <a:buNone/>
              <a:defRPr sz="2800" b="1" i="0">
                <a:solidFill>
                  <a:schemeClr val="bg1"/>
                </a:solidFill>
                <a:latin typeface="Arial" panose="020B0604020202020204" pitchFamily="34" charset="0"/>
                <a:cs typeface="Arial" panose="020B0604020202020204" pitchFamily="34" charset="0"/>
              </a:defRPr>
            </a:lvl1pPr>
            <a:lvl2pPr>
              <a:buFontTx/>
              <a:buNone/>
              <a:defRPr sz="2800" b="0" i="0">
                <a:solidFill>
                  <a:schemeClr val="bg1"/>
                </a:solidFill>
                <a:latin typeface="Arial" panose="020B0604020202020204" pitchFamily="34" charset="0"/>
                <a:cs typeface="Arial" panose="020B0604020202020204" pitchFamily="34" charset="0"/>
              </a:defRPr>
            </a:lvl2pPr>
            <a:lvl3pPr>
              <a:buFontTx/>
              <a:buNone/>
              <a:defRPr sz="2800" b="0" i="0">
                <a:solidFill>
                  <a:schemeClr val="bg1"/>
                </a:solidFill>
                <a:latin typeface="Arial" panose="020B0604020202020204" pitchFamily="34" charset="0"/>
                <a:cs typeface="Arial" panose="020B0604020202020204" pitchFamily="34" charset="0"/>
              </a:defRPr>
            </a:lvl3pPr>
            <a:lvl4pPr>
              <a:buFontTx/>
              <a:buNone/>
              <a:defRPr sz="2800" b="0" i="0">
                <a:solidFill>
                  <a:schemeClr val="bg1"/>
                </a:solidFill>
                <a:latin typeface="Arial" panose="020B0604020202020204" pitchFamily="34" charset="0"/>
                <a:cs typeface="Arial" panose="020B0604020202020204" pitchFamily="34" charset="0"/>
              </a:defRPr>
            </a:lvl4pPr>
            <a:lvl5pPr>
              <a:buFontTx/>
              <a:buNone/>
              <a:defRPr sz="2800" b="0" i="0">
                <a:solidFill>
                  <a:schemeClr val="bg1"/>
                </a:solidFill>
                <a:latin typeface="Arial" panose="020B0604020202020204" pitchFamily="34" charset="0"/>
                <a:cs typeface="Arial" panose="020B0604020202020204" pitchFamily="34" charset="0"/>
              </a:defRPr>
            </a:lvl5pPr>
          </a:lstStyle>
          <a:p>
            <a:pPr lvl="0"/>
            <a:r>
              <a:rPr lang="it-IT"/>
              <a:t>THANK YOU</a:t>
            </a:r>
          </a:p>
        </p:txBody>
      </p:sp>
      <p:sp>
        <p:nvSpPr>
          <p:cNvPr id="9" name="Segnaposto testo 8">
            <a:extLst>
              <a:ext uri="{FF2B5EF4-FFF2-40B4-BE49-F238E27FC236}">
                <a16:creationId xmlns:a16="http://schemas.microsoft.com/office/drawing/2014/main" id="{4FED9976-899B-8E4D-8B10-FCB7FFF9477F}"/>
              </a:ext>
            </a:extLst>
          </p:cNvPr>
          <p:cNvSpPr>
            <a:spLocks noGrp="1"/>
          </p:cNvSpPr>
          <p:nvPr>
            <p:ph type="body" sz="quarter" idx="11" hasCustomPrompt="1"/>
          </p:nvPr>
        </p:nvSpPr>
        <p:spPr>
          <a:xfrm>
            <a:off x="1450975" y="3518208"/>
            <a:ext cx="4024274" cy="752707"/>
          </a:xfrm>
          <a:prstGeom prst="rect">
            <a:avLst/>
          </a:prstGeom>
        </p:spPr>
        <p:txBody>
          <a:bodyPr/>
          <a:lstStyle>
            <a:lvl1pPr marL="0" marR="0" indent="0" algn="l" defTabSz="457200" rtl="0" eaLnBrk="1" fontAlgn="auto" latinLnBrk="0" hangingPunct="1">
              <a:lnSpc>
                <a:spcPts val="2360"/>
              </a:lnSpc>
              <a:spcBef>
                <a:spcPts val="0"/>
              </a:spcBef>
              <a:spcAft>
                <a:spcPts val="0"/>
              </a:spcAft>
              <a:buClrTx/>
              <a:buSzTx/>
              <a:buFontTx/>
              <a:buNone/>
              <a:tabLst/>
              <a:defRPr sz="1800" b="0" i="0">
                <a:solidFill>
                  <a:schemeClr val="bg1"/>
                </a:solidFill>
                <a:latin typeface="Arial" panose="020B0604020202020204" pitchFamily="34" charset="0"/>
                <a:cs typeface="Arial" panose="020B0604020202020204" pitchFamily="34" charset="0"/>
              </a:defRPr>
            </a:lvl1pPr>
            <a:lvl2pPr>
              <a:buFontTx/>
              <a:buNone/>
              <a:defRPr sz="1800" b="0" i="0">
                <a:solidFill>
                  <a:schemeClr val="bg1"/>
                </a:solidFill>
                <a:latin typeface="Arial" panose="020B0604020202020204" pitchFamily="34" charset="0"/>
                <a:cs typeface="Arial" panose="020B0604020202020204" pitchFamily="34" charset="0"/>
              </a:defRPr>
            </a:lvl2pPr>
            <a:lvl3pPr>
              <a:buFontTx/>
              <a:buNone/>
              <a:defRPr sz="1800" b="0" i="0">
                <a:solidFill>
                  <a:schemeClr val="bg1"/>
                </a:solidFill>
                <a:latin typeface="Arial" panose="020B0604020202020204" pitchFamily="34" charset="0"/>
                <a:cs typeface="Arial" panose="020B0604020202020204" pitchFamily="34" charset="0"/>
              </a:defRPr>
            </a:lvl3pPr>
            <a:lvl4pPr>
              <a:buFontTx/>
              <a:buNone/>
              <a:defRPr sz="1800" b="0" i="0">
                <a:solidFill>
                  <a:schemeClr val="bg1"/>
                </a:solidFill>
                <a:latin typeface="Arial" panose="020B0604020202020204" pitchFamily="34" charset="0"/>
                <a:cs typeface="Arial" panose="020B0604020202020204" pitchFamily="34" charset="0"/>
              </a:defRPr>
            </a:lvl4pPr>
            <a:lvl5pPr>
              <a:buFontTx/>
              <a:buNone/>
              <a:defRPr sz="1800" b="0" i="0">
                <a:solidFill>
                  <a:schemeClr val="bg1"/>
                </a:solidFill>
                <a:latin typeface="Arial" panose="020B0604020202020204" pitchFamily="34" charset="0"/>
                <a:cs typeface="Arial" panose="020B0604020202020204" pitchFamily="34" charset="0"/>
              </a:defRPr>
            </a:lvl5pPr>
          </a:lstStyle>
          <a:p>
            <a:pPr marL="0" marR="0" lvl="0" indent="0" algn="l" defTabSz="457200" rtl="0" eaLnBrk="1" fontAlgn="auto" latinLnBrk="0" hangingPunct="1">
              <a:lnSpc>
                <a:spcPts val="2360"/>
              </a:lnSpc>
              <a:spcBef>
                <a:spcPts val="0"/>
              </a:spcBef>
              <a:spcAft>
                <a:spcPts val="0"/>
              </a:spcAft>
              <a:buClrTx/>
              <a:buSzTx/>
              <a:buFontTx/>
              <a:buNone/>
              <a:tabLst/>
              <a:defRPr/>
            </a:pPr>
            <a:r>
              <a:rPr lang="it-IT" sz="1800" dirty="0" err="1">
                <a:solidFill>
                  <a:schemeClr val="bg1"/>
                </a:solidFill>
                <a:latin typeface="Arial" panose="020B0604020202020204" pitchFamily="34" charset="0"/>
                <a:cs typeface="Arial" panose="020B0604020202020204" pitchFamily="34" charset="0"/>
              </a:rPr>
              <a:t>www.adaptation-undp.org</a:t>
            </a:r>
            <a:r>
              <a:rPr lang="it-IT" sz="1800" dirty="0">
                <a:solidFill>
                  <a:schemeClr val="bg1"/>
                </a:solidFill>
                <a:latin typeface="Arial" panose="020B0604020202020204" pitchFamily="34" charset="0"/>
                <a:cs typeface="Arial" panose="020B0604020202020204" pitchFamily="34" charset="0"/>
              </a:rPr>
              <a:t>/scala</a:t>
            </a:r>
          </a:p>
          <a:p>
            <a:pPr marL="0" marR="0" lvl="0" indent="0" algn="l" defTabSz="457200" rtl="0" eaLnBrk="1" fontAlgn="auto" latinLnBrk="0" hangingPunct="1">
              <a:lnSpc>
                <a:spcPts val="2360"/>
              </a:lnSpc>
              <a:spcBef>
                <a:spcPts val="0"/>
              </a:spcBef>
              <a:spcAft>
                <a:spcPts val="0"/>
              </a:spcAft>
              <a:buClrTx/>
              <a:buSzTx/>
              <a:buFontTx/>
              <a:buNone/>
              <a:tabLst/>
              <a:defRPr/>
            </a:pPr>
            <a:r>
              <a:rPr lang="it-IT" b="0" i="0" dirty="0" err="1">
                <a:solidFill>
                  <a:schemeClr val="bg1"/>
                </a:solidFill>
                <a:latin typeface="Arial" panose="020B0604020202020204" pitchFamily="34" charset="0"/>
                <a:cs typeface="Arial" panose="020B0604020202020204" pitchFamily="34" charset="0"/>
              </a:rPr>
              <a:t>www.fao.org</a:t>
            </a:r>
            <a:r>
              <a:rPr lang="it-IT" b="0" i="0" dirty="0">
                <a:solidFill>
                  <a:schemeClr val="bg1"/>
                </a:solidFill>
                <a:latin typeface="Arial" panose="020B0604020202020204" pitchFamily="34" charset="0"/>
                <a:cs typeface="Arial" panose="020B0604020202020204" pitchFamily="34" charset="0"/>
              </a:rPr>
              <a:t>/in-</a:t>
            </a:r>
            <a:r>
              <a:rPr lang="it-IT" b="0" i="0" dirty="0" err="1">
                <a:solidFill>
                  <a:schemeClr val="bg1"/>
                </a:solidFill>
                <a:latin typeface="Arial" panose="020B0604020202020204" pitchFamily="34" charset="0"/>
                <a:cs typeface="Arial" panose="020B0604020202020204" pitchFamily="34" charset="0"/>
              </a:rPr>
              <a:t>action</a:t>
            </a:r>
            <a:r>
              <a:rPr lang="it-IT" b="0" i="0" dirty="0">
                <a:solidFill>
                  <a:schemeClr val="bg1"/>
                </a:solidFill>
                <a:latin typeface="Arial" panose="020B0604020202020204" pitchFamily="34" charset="0"/>
                <a:cs typeface="Arial" panose="020B0604020202020204" pitchFamily="34" charset="0"/>
              </a:rPr>
              <a:t>/scala</a:t>
            </a:r>
            <a:endParaRPr lang="it-IT" sz="1800" b="0" i="0" dirty="0">
              <a:solidFill>
                <a:schemeClr val="bg1"/>
              </a:solidFill>
              <a:latin typeface="Arial" panose="020B0604020202020204" pitchFamily="34" charset="0"/>
              <a:cs typeface="Arial" panose="020B0604020202020204" pitchFamily="34" charset="0"/>
            </a:endParaRPr>
          </a:p>
          <a:p>
            <a:pPr lvl="0"/>
            <a:endParaRPr lang="it-IT"/>
          </a:p>
        </p:txBody>
      </p:sp>
    </p:spTree>
    <p:extLst>
      <p:ext uri="{BB962C8B-B14F-4D97-AF65-F5344CB8AC3E}">
        <p14:creationId xmlns:p14="http://schemas.microsoft.com/office/powerpoint/2010/main" val="3758014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Diapositiva titolo">
    <p:spTree>
      <p:nvGrpSpPr>
        <p:cNvPr id="1" name=""/>
        <p:cNvGrpSpPr/>
        <p:nvPr/>
      </p:nvGrpSpPr>
      <p:grpSpPr>
        <a:xfrm>
          <a:off x="0" y="0"/>
          <a:ext cx="0" cy="0"/>
          <a:chOff x="0" y="0"/>
          <a:chExt cx="0" cy="0"/>
        </a:xfrm>
      </p:grpSpPr>
      <p:sp>
        <p:nvSpPr>
          <p:cNvPr id="19" name="Segnaposto contenuto 16">
            <a:extLst>
              <a:ext uri="{FF2B5EF4-FFF2-40B4-BE49-F238E27FC236}">
                <a16:creationId xmlns:a16="http://schemas.microsoft.com/office/drawing/2014/main" id="{7264D4EB-DD20-0E46-A85A-34F4577FB31E}"/>
              </a:ext>
            </a:extLst>
          </p:cNvPr>
          <p:cNvSpPr>
            <a:spLocks noGrp="1"/>
          </p:cNvSpPr>
          <p:nvPr>
            <p:ph sz="quarter" idx="10" hasCustomPrompt="1"/>
          </p:nvPr>
        </p:nvSpPr>
        <p:spPr>
          <a:xfrm>
            <a:off x="6782119" y="2316782"/>
            <a:ext cx="3468757" cy="421112"/>
          </a:xfrm>
          <a:prstGeom prst="rect">
            <a:avLst/>
          </a:prstGeom>
        </p:spPr>
        <p:txBody>
          <a:bodyPr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chemeClr val="bg1">
                    <a:lumMod val="10000"/>
                  </a:schemeClr>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Title of the 1st </a:t>
            </a:r>
            <a:r>
              <a:rPr lang="it-IT" err="1"/>
              <a:t>section</a:t>
            </a: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20" name="Segnaposto contenuto 16">
            <a:extLst>
              <a:ext uri="{FF2B5EF4-FFF2-40B4-BE49-F238E27FC236}">
                <a16:creationId xmlns:a16="http://schemas.microsoft.com/office/drawing/2014/main" id="{886A750D-739D-404B-AAE3-1D8FB9F6E956}"/>
              </a:ext>
            </a:extLst>
          </p:cNvPr>
          <p:cNvSpPr>
            <a:spLocks noGrp="1"/>
          </p:cNvSpPr>
          <p:nvPr>
            <p:ph sz="quarter" idx="11" hasCustomPrompt="1"/>
          </p:nvPr>
        </p:nvSpPr>
        <p:spPr>
          <a:xfrm>
            <a:off x="5377389" y="2226704"/>
            <a:ext cx="1070113" cy="511190"/>
          </a:xfrm>
          <a:prstGeom prst="rect">
            <a:avLst/>
          </a:prstGeom>
        </p:spPr>
        <p:txBody>
          <a:bodyPr anchor="t"/>
          <a:lstStyle>
            <a:lvl1pPr>
              <a:buNone/>
              <a:defRPr sz="3600" b="1" i="0">
                <a:solidFill>
                  <a:schemeClr val="tx1"/>
                </a:solidFill>
                <a:latin typeface="Arial Black" panose="020B0604020202020204" pitchFamily="34" charset="0"/>
                <a:cs typeface="Arial Black" panose="020B0604020202020204" pitchFamily="34" charset="0"/>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lvl="0"/>
            <a:r>
              <a:rPr lang="it-IT"/>
              <a:t>01</a:t>
            </a:r>
          </a:p>
        </p:txBody>
      </p:sp>
      <p:sp>
        <p:nvSpPr>
          <p:cNvPr id="21" name="Title Placeholder 1">
            <a:extLst>
              <a:ext uri="{FF2B5EF4-FFF2-40B4-BE49-F238E27FC236}">
                <a16:creationId xmlns:a16="http://schemas.microsoft.com/office/drawing/2014/main" id="{7A88611B-0065-BC47-B326-35B3CBF37C1B}"/>
              </a:ext>
            </a:extLst>
          </p:cNvPr>
          <p:cNvSpPr>
            <a:spLocks noGrp="1"/>
          </p:cNvSpPr>
          <p:nvPr>
            <p:ph type="title" hasCustomPrompt="1"/>
          </p:nvPr>
        </p:nvSpPr>
        <p:spPr>
          <a:xfrm>
            <a:off x="6782118" y="1337827"/>
            <a:ext cx="2368828" cy="593151"/>
          </a:xfrm>
          <a:prstGeom prst="rect">
            <a:avLst/>
          </a:prstGeom>
        </p:spPr>
        <p:txBody>
          <a:bodyPr vert="horz" lIns="91440" tIns="45720" rIns="91440" bIns="45720" rtlCol="0" anchor="b">
            <a:normAutofit/>
          </a:bodyPr>
          <a:lstStyle>
            <a:lvl1pPr>
              <a:defRPr sz="3600"/>
            </a:lvl1pPr>
          </a:lstStyle>
          <a:p>
            <a:r>
              <a:rPr lang="it-IT" err="1"/>
              <a:t>Outline</a:t>
            </a:r>
            <a:endParaRPr lang="en-US"/>
          </a:p>
        </p:txBody>
      </p:sp>
      <p:sp>
        <p:nvSpPr>
          <p:cNvPr id="23" name="Segnaposto contenuto 16">
            <a:extLst>
              <a:ext uri="{FF2B5EF4-FFF2-40B4-BE49-F238E27FC236}">
                <a16:creationId xmlns:a16="http://schemas.microsoft.com/office/drawing/2014/main" id="{F549F004-EF60-4A49-BC9F-C7051A5A04CB}"/>
              </a:ext>
            </a:extLst>
          </p:cNvPr>
          <p:cNvSpPr>
            <a:spLocks noGrp="1"/>
          </p:cNvSpPr>
          <p:nvPr>
            <p:ph sz="quarter" idx="12" hasCustomPrompt="1"/>
          </p:nvPr>
        </p:nvSpPr>
        <p:spPr>
          <a:xfrm>
            <a:off x="6795370" y="3330585"/>
            <a:ext cx="3468757" cy="421112"/>
          </a:xfrm>
          <a:prstGeom prst="rect">
            <a:avLst/>
          </a:prstGeom>
        </p:spPr>
        <p:txBody>
          <a:bodyPr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chemeClr val="bg1">
                    <a:lumMod val="10000"/>
                  </a:schemeClr>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Title of the 2nd </a:t>
            </a:r>
            <a:r>
              <a:rPr lang="it-IT" err="1"/>
              <a:t>section</a:t>
            </a: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24" name="Segnaposto contenuto 16">
            <a:extLst>
              <a:ext uri="{FF2B5EF4-FFF2-40B4-BE49-F238E27FC236}">
                <a16:creationId xmlns:a16="http://schemas.microsoft.com/office/drawing/2014/main" id="{B163ED76-D539-1845-97B6-C534F4071811}"/>
              </a:ext>
            </a:extLst>
          </p:cNvPr>
          <p:cNvSpPr>
            <a:spLocks noGrp="1"/>
          </p:cNvSpPr>
          <p:nvPr>
            <p:ph sz="quarter" idx="13" hasCustomPrompt="1"/>
          </p:nvPr>
        </p:nvSpPr>
        <p:spPr>
          <a:xfrm>
            <a:off x="5390640" y="3240507"/>
            <a:ext cx="1070113" cy="511190"/>
          </a:xfrm>
          <a:prstGeom prst="rect">
            <a:avLst/>
          </a:prstGeom>
        </p:spPr>
        <p:txBody>
          <a:bodyPr anchor="t"/>
          <a:lstStyle>
            <a:lvl1pPr>
              <a:buNone/>
              <a:defRPr sz="3600" b="1" i="0">
                <a:solidFill>
                  <a:schemeClr val="tx1"/>
                </a:solidFill>
                <a:latin typeface="Arial Black" panose="020B0604020202020204" pitchFamily="34" charset="0"/>
                <a:cs typeface="Arial Black" panose="020B0604020202020204" pitchFamily="34" charset="0"/>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lvl="0"/>
            <a:r>
              <a:rPr lang="it-IT"/>
              <a:t>02</a:t>
            </a:r>
          </a:p>
        </p:txBody>
      </p:sp>
      <p:sp>
        <p:nvSpPr>
          <p:cNvPr id="25" name="Segnaposto contenuto 16">
            <a:extLst>
              <a:ext uri="{FF2B5EF4-FFF2-40B4-BE49-F238E27FC236}">
                <a16:creationId xmlns:a16="http://schemas.microsoft.com/office/drawing/2014/main" id="{A6542A9B-A3CE-FB45-BB64-D5AABF1CDA41}"/>
              </a:ext>
            </a:extLst>
          </p:cNvPr>
          <p:cNvSpPr>
            <a:spLocks noGrp="1"/>
          </p:cNvSpPr>
          <p:nvPr>
            <p:ph sz="quarter" idx="14" hasCustomPrompt="1"/>
          </p:nvPr>
        </p:nvSpPr>
        <p:spPr>
          <a:xfrm>
            <a:off x="6795370" y="4344388"/>
            <a:ext cx="3468757" cy="421112"/>
          </a:xfrm>
          <a:prstGeom prst="rect">
            <a:avLst/>
          </a:prstGeom>
        </p:spPr>
        <p:txBody>
          <a:bodyPr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chemeClr val="bg1">
                    <a:lumMod val="10000"/>
                  </a:schemeClr>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Title of the 3rd </a:t>
            </a:r>
            <a:r>
              <a:rPr lang="it-IT" err="1"/>
              <a:t>section</a:t>
            </a: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26" name="Segnaposto contenuto 16">
            <a:extLst>
              <a:ext uri="{FF2B5EF4-FFF2-40B4-BE49-F238E27FC236}">
                <a16:creationId xmlns:a16="http://schemas.microsoft.com/office/drawing/2014/main" id="{F92F5570-F9B6-6E46-A87D-664939E6D477}"/>
              </a:ext>
            </a:extLst>
          </p:cNvPr>
          <p:cNvSpPr>
            <a:spLocks noGrp="1"/>
          </p:cNvSpPr>
          <p:nvPr>
            <p:ph sz="quarter" idx="15" hasCustomPrompt="1"/>
          </p:nvPr>
        </p:nvSpPr>
        <p:spPr>
          <a:xfrm>
            <a:off x="5390640" y="4254310"/>
            <a:ext cx="1070113" cy="511190"/>
          </a:xfrm>
          <a:prstGeom prst="rect">
            <a:avLst/>
          </a:prstGeom>
        </p:spPr>
        <p:txBody>
          <a:bodyPr anchor="t"/>
          <a:lstStyle>
            <a:lvl1pPr>
              <a:buNone/>
              <a:defRPr sz="3600" b="1" i="0">
                <a:solidFill>
                  <a:schemeClr val="tx1"/>
                </a:solidFill>
                <a:latin typeface="Arial Black" panose="020B0604020202020204" pitchFamily="34" charset="0"/>
                <a:cs typeface="Arial Black" panose="020B0604020202020204" pitchFamily="34" charset="0"/>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lvl="0"/>
            <a:r>
              <a:rPr lang="it-IT"/>
              <a:t>03</a:t>
            </a:r>
          </a:p>
        </p:txBody>
      </p:sp>
      <p:sp>
        <p:nvSpPr>
          <p:cNvPr id="30" name="Segnaposto immagine 18">
            <a:extLst>
              <a:ext uri="{FF2B5EF4-FFF2-40B4-BE49-F238E27FC236}">
                <a16:creationId xmlns:a16="http://schemas.microsoft.com/office/drawing/2014/main" id="{654F830B-E11C-0743-9547-39DDA6E17437}"/>
              </a:ext>
            </a:extLst>
          </p:cNvPr>
          <p:cNvSpPr>
            <a:spLocks noGrp="1"/>
          </p:cNvSpPr>
          <p:nvPr>
            <p:ph type="pic" sz="quarter" idx="18"/>
          </p:nvPr>
        </p:nvSpPr>
        <p:spPr>
          <a:xfrm>
            <a:off x="1" y="0"/>
            <a:ext cx="4920343" cy="6858000"/>
          </a:xfrm>
          <a:prstGeom prst="rect">
            <a:avLst/>
          </a:prstGeom>
        </p:spPr>
        <p:txBody>
          <a:bodyPr/>
          <a:lstStyle>
            <a:lvl1pPr>
              <a:buFontTx/>
              <a:buNone/>
              <a:defRPr sz="1200"/>
            </a:lvl1pPr>
          </a:lstStyle>
          <a:p>
            <a:r>
              <a:rPr lang="it-IT"/>
              <a:t>click the </a:t>
            </a:r>
            <a:r>
              <a:rPr lang="it-IT" err="1"/>
              <a:t>icon</a:t>
            </a:r>
            <a:r>
              <a:rPr lang="it-IT"/>
              <a:t> to </a:t>
            </a:r>
            <a:r>
              <a:rPr lang="it-IT" err="1"/>
              <a:t>insert</a:t>
            </a:r>
            <a:r>
              <a:rPr lang="it-IT"/>
              <a:t> a </a:t>
            </a:r>
            <a:r>
              <a:rPr lang="it-IT" err="1"/>
              <a:t>picture</a:t>
            </a:r>
            <a:r>
              <a:rPr lang="it-IT"/>
              <a:t>
</a:t>
            </a:r>
          </a:p>
        </p:txBody>
      </p:sp>
      <p:pic>
        <p:nvPicPr>
          <p:cNvPr id="31" name="Immagine 30">
            <a:extLst>
              <a:ext uri="{FF2B5EF4-FFF2-40B4-BE49-F238E27FC236}">
                <a16:creationId xmlns:a16="http://schemas.microsoft.com/office/drawing/2014/main" id="{77492E46-27DF-B94E-B879-6E51044948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10536250" y="5431784"/>
            <a:ext cx="1796143" cy="1056289"/>
          </a:xfrm>
          <a:prstGeom prst="rect">
            <a:avLst/>
          </a:prstGeom>
        </p:spPr>
      </p:pic>
    </p:spTree>
    <p:extLst>
      <p:ext uri="{BB962C8B-B14F-4D97-AF65-F5344CB8AC3E}">
        <p14:creationId xmlns:p14="http://schemas.microsoft.com/office/powerpoint/2010/main" val="2577680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3">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05D0F16-11F7-C849-A315-819D010D3D9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5440376"/>
            <a:ext cx="12191999" cy="1417624"/>
          </a:xfrm>
          <a:prstGeom prst="rect">
            <a:avLst/>
          </a:prstGeom>
        </p:spPr>
      </p:pic>
      <p:sp>
        <p:nvSpPr>
          <p:cNvPr id="17" name="Segnaposto contenuto 16">
            <a:extLst>
              <a:ext uri="{FF2B5EF4-FFF2-40B4-BE49-F238E27FC236}">
                <a16:creationId xmlns:a16="http://schemas.microsoft.com/office/drawing/2014/main" id="{5B31BB1B-6B91-6D4F-A3E8-197EE0E44573}"/>
              </a:ext>
            </a:extLst>
          </p:cNvPr>
          <p:cNvSpPr>
            <a:spLocks noGrp="1"/>
          </p:cNvSpPr>
          <p:nvPr>
            <p:ph sz="quarter" idx="10" hasCustomPrompt="1"/>
          </p:nvPr>
        </p:nvSpPr>
        <p:spPr>
          <a:xfrm>
            <a:off x="838201" y="3329614"/>
            <a:ext cx="10404764" cy="331034"/>
          </a:xfrm>
          <a:prstGeom prst="rect">
            <a:avLst/>
          </a:prstGeom>
        </p:spPr>
        <p:txBody>
          <a:bodyPr lIns="0" rIns="0"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rgbClr val="4C4C4C"/>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err="1"/>
              <a:t>Subtitle</a:t>
            </a:r>
            <a:r>
              <a:rPr lang="it-IT" dirty="0"/>
              <a:t> of the </a:t>
            </a:r>
            <a:r>
              <a:rPr lang="it-IT" dirty="0" err="1"/>
              <a:t>presentation</a:t>
            </a: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p:txBody>
      </p:sp>
      <p:sp>
        <p:nvSpPr>
          <p:cNvPr id="19" name="Title Placeholder 1">
            <a:extLst>
              <a:ext uri="{FF2B5EF4-FFF2-40B4-BE49-F238E27FC236}">
                <a16:creationId xmlns:a16="http://schemas.microsoft.com/office/drawing/2014/main" id="{0F1ECF40-F096-0844-892A-F6334B2BD5C0}"/>
              </a:ext>
            </a:extLst>
          </p:cNvPr>
          <p:cNvSpPr>
            <a:spLocks noGrp="1"/>
          </p:cNvSpPr>
          <p:nvPr>
            <p:ph type="title" hasCustomPrompt="1"/>
          </p:nvPr>
        </p:nvSpPr>
        <p:spPr>
          <a:xfrm>
            <a:off x="838199" y="2448936"/>
            <a:ext cx="10404764" cy="593151"/>
          </a:xfrm>
          <a:prstGeom prst="rect">
            <a:avLst/>
          </a:prstGeom>
        </p:spPr>
        <p:txBody>
          <a:bodyPr vert="horz" lIns="0" tIns="45720" rIns="0" bIns="45720" rtlCol="0" anchor="b">
            <a:normAutofit/>
          </a:bodyPr>
          <a:lstStyle>
            <a:lvl1pPr>
              <a:defRPr sz="3600"/>
            </a:lvl1pPr>
          </a:lstStyle>
          <a:p>
            <a:r>
              <a:rPr lang="it-IT" dirty="0"/>
              <a:t>Title of the </a:t>
            </a:r>
            <a:r>
              <a:rPr lang="it-IT" dirty="0" err="1"/>
              <a:t>presentation</a:t>
            </a:r>
            <a:r>
              <a:rPr lang="it-IT" dirty="0"/>
              <a:t> </a:t>
            </a:r>
            <a:endParaRPr lang="en-US" dirty="0"/>
          </a:p>
        </p:txBody>
      </p:sp>
      <p:pic>
        <p:nvPicPr>
          <p:cNvPr id="12" name="Immagine 11">
            <a:extLst>
              <a:ext uri="{FF2B5EF4-FFF2-40B4-BE49-F238E27FC236}">
                <a16:creationId xmlns:a16="http://schemas.microsoft.com/office/drawing/2014/main" id="{DB50B42F-AB42-8F47-A671-BB32BBC1FB10}"/>
              </a:ext>
            </a:extLst>
          </p:cNvPr>
          <p:cNvPicPr>
            <a:picLocks noChangeAspect="1"/>
          </p:cNvPicPr>
          <p:nvPr userDrawn="1"/>
        </p:nvPicPr>
        <p:blipFill>
          <a:blip r:embed="rId3"/>
          <a:stretch>
            <a:fillRect/>
          </a:stretch>
        </p:blipFill>
        <p:spPr>
          <a:xfrm>
            <a:off x="10645828" y="369756"/>
            <a:ext cx="896874" cy="1793748"/>
          </a:xfrm>
          <a:prstGeom prst="rect">
            <a:avLst/>
          </a:prstGeom>
        </p:spPr>
      </p:pic>
      <p:pic>
        <p:nvPicPr>
          <p:cNvPr id="13" name="Immagine 12">
            <a:extLst>
              <a:ext uri="{FF2B5EF4-FFF2-40B4-BE49-F238E27FC236}">
                <a16:creationId xmlns:a16="http://schemas.microsoft.com/office/drawing/2014/main" id="{EBE0EBEF-09B4-1F4D-AC1D-D8D194FF044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758" y="463770"/>
            <a:ext cx="2956306" cy="941832"/>
          </a:xfrm>
          <a:prstGeom prst="rect">
            <a:avLst/>
          </a:prstGeom>
        </p:spPr>
      </p:pic>
    </p:spTree>
    <p:extLst>
      <p:ext uri="{BB962C8B-B14F-4D97-AF65-F5344CB8AC3E}">
        <p14:creationId xmlns:p14="http://schemas.microsoft.com/office/powerpoint/2010/main" val="393108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divider_01">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009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01</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18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02">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F18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02</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21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03">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9A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03</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37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_04">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94C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04</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41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_05">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E95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05</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86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_01">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44292"/>
            <a:ext cx="12192000" cy="6902292"/>
          </a:xfrm>
          <a:prstGeom prst="rect">
            <a:avLst/>
          </a:prstGeom>
          <a:noFill/>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0" y="-44292"/>
            <a:ext cx="12208042" cy="2317229"/>
          </a:xfrm>
          <a:prstGeom prst="rect">
            <a:avLst/>
          </a:prstGeom>
          <a:solidFill>
            <a:schemeClr val="bg1">
              <a:alpha val="65000"/>
            </a:schemeClr>
          </a:solidFill>
          <a:ln w="12700">
            <a:noFill/>
          </a:ln>
        </p:spPr>
        <p:txBody>
          <a:bodyPr/>
          <a:lstStyle>
            <a:lvl1pPr>
              <a:defRPr>
                <a:solidFill>
                  <a:schemeClr val="bg1"/>
                </a:solidFill>
              </a:defRPr>
            </a:lvl1pPr>
          </a:lstStyle>
          <a:p>
            <a:endParaRPr lang="it-IT"/>
          </a:p>
        </p:txBody>
      </p:sp>
      <p:sp>
        <p:nvSpPr>
          <p:cNvPr id="6" name="Rettangolo 5">
            <a:extLst>
              <a:ext uri="{FF2B5EF4-FFF2-40B4-BE49-F238E27FC236}">
                <a16:creationId xmlns:a16="http://schemas.microsoft.com/office/drawing/2014/main" id="{500C6F1C-D348-DC48-A069-67C412E0004C}"/>
              </a:ext>
            </a:extLst>
          </p:cNvPr>
          <p:cNvSpPr/>
          <p:nvPr userDrawn="1"/>
        </p:nvSpPr>
        <p:spPr>
          <a:xfrm>
            <a:off x="0" y="-44292"/>
            <a:ext cx="12224084" cy="2317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504497" y="444137"/>
            <a:ext cx="11277600" cy="1567543"/>
          </a:xfrm>
          <a:prstGeom prst="rect">
            <a:avLst/>
          </a:prstGeom>
        </p:spPr>
        <p:txBody>
          <a:bodyPr/>
          <a:lstStyle>
            <a:lvl1pPr marL="0" indent="0" algn="l">
              <a:lnSpc>
                <a:spcPct val="100000"/>
              </a:lnSpc>
              <a:buFontTx/>
              <a:buNone/>
              <a:defRPr lang="it-IT" sz="16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211579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905612"/>
      </p:ext>
    </p:extLst>
  </p:cSld>
  <p:clrMap bg1="dk1" tx1="lt1" bg2="dk2" tx2="lt2" accent1="accent1" accent2="accent2" accent3="accent3" accent4="accent4" accent5="accent5" accent6="accent6" hlink="hlink" folHlink="folHlink"/>
  <p:sldLayoutIdLst>
    <p:sldLayoutId id="2147483709" r:id="rId1"/>
    <p:sldLayoutId id="2147483725" r:id="rId2"/>
    <p:sldLayoutId id="2147483726" r:id="rId3"/>
    <p:sldLayoutId id="2147483674" r:id="rId4"/>
    <p:sldLayoutId id="2147483770" r:id="rId5"/>
    <p:sldLayoutId id="2147483771" r:id="rId6"/>
    <p:sldLayoutId id="2147483772" r:id="rId7"/>
    <p:sldLayoutId id="2147483773" r:id="rId8"/>
    <p:sldLayoutId id="2147483768" r:id="rId9"/>
    <p:sldLayoutId id="2147483777" r:id="rId10"/>
    <p:sldLayoutId id="2147483778" r:id="rId11"/>
    <p:sldLayoutId id="2147483779" r:id="rId12"/>
    <p:sldLayoutId id="2147483780" r:id="rId13"/>
    <p:sldLayoutId id="2147483774" r:id="rId14"/>
    <p:sldLayoutId id="2147483701" r:id="rId15"/>
    <p:sldLayoutId id="2147483775" r:id="rId16"/>
    <p:sldLayoutId id="2147483776" r:id="rId17"/>
    <p:sldLayoutId id="2147483693" r:id="rId18"/>
    <p:sldLayoutId id="2147483704" r:id="rId19"/>
    <p:sldLayoutId id="2147483781" r:id="rId20"/>
    <p:sldLayoutId id="2147483782" r:id="rId21"/>
    <p:sldLayoutId id="2147483783" r:id="rId22"/>
    <p:sldLayoutId id="2147483784" r:id="rId23"/>
    <p:sldLayoutId id="2147483785" r:id="rId24"/>
    <p:sldLayoutId id="2147483702" r:id="rId25"/>
    <p:sldLayoutId id="2147483786" r:id="rId26"/>
  </p:sldLayoutIdLst>
  <p:txStyles>
    <p:titleStyle>
      <a:lvl1pPr algn="l" defTabSz="914400" rtl="0" eaLnBrk="1" latinLnBrk="0" hangingPunct="1">
        <a:lnSpc>
          <a:spcPct val="90000"/>
        </a:lnSpc>
        <a:spcBef>
          <a:spcPct val="0"/>
        </a:spcBef>
        <a:buNone/>
        <a:defRPr sz="2400" b="1" i="0" kern="1200">
          <a:solidFill>
            <a:srgbClr val="0095C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www.fao.org/in-action/sharp/en/" TargetMode="External"/><Relationship Id="rId3" Type="http://schemas.openxmlformats.org/officeDocument/2006/relationships/hyperlink" Target="https://www.fao.org/gleam/model-description/en/" TargetMode="External"/><Relationship Id="rId7" Type="http://schemas.openxmlformats.org/officeDocument/2006/relationships/hyperlink" Target="http://www.fao.org/in-action/mosaicc/models/en/"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openforis.org/tools/collect-earth/" TargetMode="External"/><Relationship Id="rId11" Type="http://schemas.openxmlformats.org/officeDocument/2006/relationships/image" Target="../media/image20.png"/><Relationship Id="rId5" Type="http://schemas.openxmlformats.org/officeDocument/2006/relationships/hyperlink" Target="https://openforis.org/tools/earth-map/" TargetMode="External"/><Relationship Id="rId10" Type="http://schemas.openxmlformats.org/officeDocument/2006/relationships/hyperlink" Target="https://www.fao.org/global-soil-partnership/areas-of-work/recarbonization-of-global-soils/en/" TargetMode="External"/><Relationship Id="rId4" Type="http://schemas.openxmlformats.org/officeDocument/2006/relationships/hyperlink" Target="https://www.resalliance.org/files/ResilienceAssessmentV2_2.pdf" TargetMode="External"/><Relationship Id="rId9" Type="http://schemas.openxmlformats.org/officeDocument/2006/relationships/hyperlink" Target="https://www.fao.org/in-action/epic/ex-act-tool/e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reencommodities.org/content/gcp/en/home/tools/TSA.html"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hyperlink" Target="https://www.adaptation-undp.org/resources/training-tools/toolkit-value-chain-analysis-and-market-development-integrating-climate" TargetMode="External"/><Relationship Id="rId4" Type="http://schemas.openxmlformats.org/officeDocument/2006/relationships/hyperlink" Target="https://www.fao.org/3/I8905EN/i8905en.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81FCA06B-A9C3-8249-94E3-1390FA8422AF}"/>
              </a:ext>
            </a:extLst>
          </p:cNvPr>
          <p:cNvSpPr>
            <a:spLocks noGrp="1"/>
          </p:cNvSpPr>
          <p:nvPr>
            <p:ph type="title"/>
          </p:nvPr>
        </p:nvSpPr>
        <p:spPr/>
        <p:txBody>
          <a:bodyPr/>
          <a:lstStyle/>
          <a:p>
            <a:r>
              <a:rPr lang="en-GB" dirty="0" err="1"/>
              <a:t>Evaluaciones</a:t>
            </a:r>
            <a:r>
              <a:rPr lang="en-GB" dirty="0"/>
              <a:t> al </a:t>
            </a:r>
            <a:r>
              <a:rPr lang="en-GB" dirty="0" err="1"/>
              <a:t>nivel</a:t>
            </a:r>
            <a:r>
              <a:rPr lang="en-GB" dirty="0"/>
              <a:t> de </a:t>
            </a:r>
            <a:r>
              <a:rPr lang="en-GB" dirty="0" err="1"/>
              <a:t>los</a:t>
            </a:r>
            <a:r>
              <a:rPr lang="en-GB" dirty="0"/>
              <a:t> sistemas</a:t>
            </a:r>
            <a:endParaRPr lang="it-IT" dirty="0"/>
          </a:p>
        </p:txBody>
      </p:sp>
      <p:sp>
        <p:nvSpPr>
          <p:cNvPr id="4" name="Segnaposto contenuto 1">
            <a:extLst>
              <a:ext uri="{FF2B5EF4-FFF2-40B4-BE49-F238E27FC236}">
                <a16:creationId xmlns:a16="http://schemas.microsoft.com/office/drawing/2014/main" id="{E60817B1-302E-6548-8A1B-0C86E7F4A74E}"/>
              </a:ext>
            </a:extLst>
          </p:cNvPr>
          <p:cNvSpPr>
            <a:spLocks noGrp="1"/>
          </p:cNvSpPr>
          <p:nvPr>
            <p:ph sz="quarter" idx="10"/>
          </p:nvPr>
        </p:nvSpPr>
        <p:spPr>
          <a:xfrm>
            <a:off x="0" y="4265420"/>
            <a:ext cx="12192000" cy="822146"/>
          </a:xfrm>
        </p:spPr>
        <p:txBody>
          <a:bodyPr>
            <a:noAutofit/>
          </a:bodyPr>
          <a:lstStyle/>
          <a:p>
            <a:r>
              <a:rPr lang="en-US" dirty="0"/>
              <a:t>Samuel Tumwesigye, Especialista en Agricultura y Adaptación al CC, PNUD, Programa </a:t>
            </a:r>
            <a:r>
              <a:rPr lang="en-GB" dirty="0"/>
              <a:t>SCALA</a:t>
            </a:r>
            <a:endParaRPr lang="it-IT" sz="2000" dirty="0">
              <a:solidFill>
                <a:srgbClr val="4C4C4C"/>
              </a:solidFill>
            </a:endParaRPr>
          </a:p>
          <a:p>
            <a:pPr>
              <a:spcBef>
                <a:spcPts val="600"/>
              </a:spcBef>
              <a:spcAft>
                <a:spcPts val="600"/>
              </a:spcAft>
            </a:pPr>
            <a:r>
              <a:rPr lang="it-IT" dirty="0"/>
              <a:t>Elisa Distefano, E</a:t>
            </a:r>
            <a:r>
              <a:rPr lang="en-US" dirty="0" err="1"/>
              <a:t>specialista</a:t>
            </a:r>
            <a:r>
              <a:rPr lang="en-US" dirty="0"/>
              <a:t> en </a:t>
            </a:r>
            <a:r>
              <a:rPr lang="it-IT" dirty="0"/>
              <a:t>gestión de recursos naturales y </a:t>
            </a:r>
            <a:r>
              <a:rPr lang="en-US" dirty="0"/>
              <a:t>adaptación al cambio climático, </a:t>
            </a:r>
            <a:r>
              <a:rPr lang="it-IT" dirty="0"/>
              <a:t>FAO</a:t>
            </a:r>
            <a:r>
              <a:rPr lang="en-US" dirty="0"/>
              <a:t>, Programa </a:t>
            </a:r>
            <a:r>
              <a:rPr lang="en-GB" dirty="0"/>
              <a:t>SCALA</a:t>
            </a:r>
          </a:p>
          <a:p>
            <a:pPr>
              <a:spcAft>
                <a:spcPts val="600"/>
              </a:spcAft>
            </a:pPr>
            <a:r>
              <a:rPr lang="en-US" sz="1400" b="1" dirty="0"/>
              <a:t>Webinar sobre </a:t>
            </a:r>
            <a:r>
              <a:rPr lang="en-US" sz="1400" b="1" dirty="0" err="1"/>
              <a:t>evaluaciones</a:t>
            </a:r>
            <a:r>
              <a:rPr lang="en-US" sz="1400" b="1" dirty="0"/>
              <a:t> al </a:t>
            </a:r>
            <a:r>
              <a:rPr lang="en-US" sz="1400" b="1" dirty="0" err="1"/>
              <a:t>nivel</a:t>
            </a:r>
            <a:r>
              <a:rPr lang="en-US" sz="1400" b="1" dirty="0"/>
              <a:t> de </a:t>
            </a:r>
            <a:r>
              <a:rPr lang="en-US" sz="1400" b="1" dirty="0" err="1"/>
              <a:t>los</a:t>
            </a:r>
            <a:r>
              <a:rPr lang="en-US" sz="1400" b="1" dirty="0"/>
              <a:t> sistemas: 9 de marzo de 2022</a:t>
            </a:r>
            <a:endParaRPr lang="it-IT" sz="1400" b="1" dirty="0"/>
          </a:p>
        </p:txBody>
      </p:sp>
    </p:spTree>
    <p:extLst>
      <p:ext uri="{BB962C8B-B14F-4D97-AF65-F5344CB8AC3E}">
        <p14:creationId xmlns:p14="http://schemas.microsoft.com/office/powerpoint/2010/main" val="1636682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F61DB9E9-CDD8-BE4D-B169-6A53C40B33F8}"/>
              </a:ext>
            </a:extLst>
          </p:cNvPr>
          <p:cNvSpPr>
            <a:spLocks noGrp="1"/>
          </p:cNvSpPr>
          <p:nvPr>
            <p:ph type="body" sz="quarter" idx="11"/>
          </p:nvPr>
        </p:nvSpPr>
        <p:spPr>
          <a:xfrm>
            <a:off x="750938" y="372655"/>
            <a:ext cx="11300157" cy="561200"/>
          </a:xfrm>
        </p:spPr>
        <p:txBody>
          <a:bodyPr/>
          <a:lstStyle/>
          <a:p>
            <a:pPr>
              <a:lnSpc>
                <a:spcPct val="110000"/>
              </a:lnSpc>
            </a:pPr>
            <a:r>
              <a:rPr lang="en-US" sz="2600" dirty="0">
                <a:solidFill>
                  <a:srgbClr val="0095CE"/>
                </a:solidFill>
                <a:latin typeface="Arial" panose="020B0604020202020204" pitchFamily="34" charset="0"/>
                <a:ea typeface="+mj-ea"/>
                <a:cs typeface="Arial" panose="020B0604020202020204" pitchFamily="34" charset="0"/>
              </a:rPr>
              <a:t>Criterios de evaluación - </a:t>
            </a:r>
            <a:r>
              <a:rPr lang="en-US" sz="2400" dirty="0">
                <a:solidFill>
                  <a:srgbClr val="0095CE"/>
                </a:solidFill>
                <a:latin typeface="Arial" panose="020B0604020202020204" pitchFamily="34" charset="0"/>
                <a:ea typeface="+mj-ea"/>
                <a:cs typeface="Arial" panose="020B0604020202020204" pitchFamily="34" charset="0"/>
              </a:rPr>
              <a:t>Metodologías y herramientas</a:t>
            </a:r>
            <a:endParaRPr lang="it-IT" sz="2400" dirty="0">
              <a:solidFill>
                <a:srgbClr val="0095CE"/>
              </a:solidFill>
              <a:latin typeface="Arial" panose="020B0604020202020204" pitchFamily="34" charset="0"/>
              <a:ea typeface="+mj-ea"/>
              <a:cs typeface="Arial" panose="020B0604020202020204" pitchFamily="34" charset="0"/>
            </a:endParaRPr>
          </a:p>
        </p:txBody>
      </p:sp>
      <p:graphicFrame>
        <p:nvGraphicFramePr>
          <p:cNvPr id="5" name="Table 4">
            <a:extLst>
              <a:ext uri="{FF2B5EF4-FFF2-40B4-BE49-F238E27FC236}">
                <a16:creationId xmlns:a16="http://schemas.microsoft.com/office/drawing/2014/main" id="{1A5EA3D4-E868-5F40-89CB-AE3BBFCDC741}"/>
              </a:ext>
            </a:extLst>
          </p:cNvPr>
          <p:cNvGraphicFramePr>
            <a:graphicFrameLocks/>
          </p:cNvGraphicFramePr>
          <p:nvPr>
            <p:extLst>
              <p:ext uri="{D42A27DB-BD31-4B8C-83A1-F6EECF244321}">
                <p14:modId xmlns:p14="http://schemas.microsoft.com/office/powerpoint/2010/main" val="1498264616"/>
              </p:ext>
            </p:extLst>
          </p:nvPr>
        </p:nvGraphicFramePr>
        <p:xfrm>
          <a:off x="650240" y="1063207"/>
          <a:ext cx="11246217" cy="4979407"/>
        </p:xfrm>
        <a:graphic>
          <a:graphicData uri="http://schemas.openxmlformats.org/drawingml/2006/table">
            <a:tbl>
              <a:tblPr firstRow="1" bandRow="1"/>
              <a:tblGrid>
                <a:gridCol w="3532016">
                  <a:extLst>
                    <a:ext uri="{9D8B030D-6E8A-4147-A177-3AD203B41FA5}">
                      <a16:colId xmlns:a16="http://schemas.microsoft.com/office/drawing/2014/main" val="1689419675"/>
                    </a:ext>
                  </a:extLst>
                </a:gridCol>
                <a:gridCol w="2958576">
                  <a:extLst>
                    <a:ext uri="{9D8B030D-6E8A-4147-A177-3AD203B41FA5}">
                      <a16:colId xmlns:a16="http://schemas.microsoft.com/office/drawing/2014/main" val="1570513261"/>
                    </a:ext>
                  </a:extLst>
                </a:gridCol>
                <a:gridCol w="4755625">
                  <a:extLst>
                    <a:ext uri="{9D8B030D-6E8A-4147-A177-3AD203B41FA5}">
                      <a16:colId xmlns:a16="http://schemas.microsoft.com/office/drawing/2014/main" val="1051967685"/>
                    </a:ext>
                  </a:extLst>
                </a:gridCol>
              </a:tblGrid>
              <a:tr h="340951">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r>
                        <a:rPr lang="en-US" sz="1500" dirty="0">
                          <a:solidFill>
                            <a:schemeClr val="bg1"/>
                          </a:solidFill>
                        </a:rPr>
                        <a:t>Alcance de la evaluación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9A1AB"/>
                    </a:solidFill>
                  </a:tcPr>
                </a:tc>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r>
                        <a:rPr lang="en-US" sz="1500" dirty="0">
                          <a:solidFill>
                            <a:schemeClr val="bg1"/>
                          </a:solidFill>
                        </a:rPr>
                        <a:t>Criterios de evaluación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9A1AB"/>
                    </a:solidFill>
                  </a:tcPr>
                </a:tc>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r>
                        <a:rPr lang="en-US" sz="1500" dirty="0">
                          <a:solidFill>
                            <a:schemeClr val="bg1"/>
                          </a:solidFill>
                        </a:rPr>
                        <a:t>Herramientas/métodos pertinentes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9A1AB"/>
                    </a:solidFill>
                  </a:tcPr>
                </a:tc>
                <a:extLst>
                  <a:ext uri="{0D108BD9-81ED-4DB2-BD59-A6C34878D82A}">
                    <a16:rowId xmlns:a16="http://schemas.microsoft.com/office/drawing/2014/main" val="1422952840"/>
                  </a:ext>
                </a:extLst>
              </a:tr>
              <a:tr h="1113238">
                <a:tc rowSpan="2">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a:solidFill>
                            <a:srgbClr val="000000"/>
                          </a:solidFill>
                        </a:rPr>
                        <a:t>¿Cuál es el estado de los recursos naturales y la agricultura en la zona de evaluación?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a:solidFill>
                            <a:srgbClr val="000000"/>
                          </a:solidFill>
                        </a:rPr>
                        <a:t>Recursos naturales / Evaluación de la resiliencia del medio ambiente</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rgbClr val="000000"/>
                          </a:solidFill>
                          <a:effectLst/>
                          <a:latin typeface="+mn-lt"/>
                          <a:ea typeface="+mn-ea"/>
                          <a:cs typeface="+mn-cs"/>
                        </a:rPr>
                        <a:t>FAO. Modelo de evaluación ambiental de la ganadería mundial (</a:t>
                      </a:r>
                      <a:r>
                        <a:rPr lang="en-GB" sz="1400" u="sng" kern="1200" dirty="0">
                          <a:solidFill>
                            <a:srgbClr val="000000"/>
                          </a:solidFill>
                          <a:effectLst/>
                          <a:latin typeface="+mn-lt"/>
                          <a:ea typeface="+mn-ea"/>
                          <a:cs typeface="+mn-cs"/>
                          <a:hlinkClick r:id="rId3"/>
                        </a:rPr>
                        <a:t>GLEAM</a:t>
                      </a:r>
                      <a:r>
                        <a:rPr lang="en-GB" sz="1400" kern="1200" dirty="0">
                          <a:solidFill>
                            <a:srgbClr val="000000"/>
                          </a:solidFill>
                          <a:effectLst/>
                          <a:latin typeface="+mn-lt"/>
                          <a:ea typeface="+mn-ea"/>
                          <a:cs typeface="+mn-cs"/>
                        </a:rPr>
                        <a:t>) </a:t>
                      </a:r>
                      <a:endParaRPr lang="en-US" sz="140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rPr>
                        <a:t>Alianza por la Resiliencia. </a:t>
                      </a:r>
                      <a:r>
                        <a:rPr lang="en-US" sz="1400" dirty="0">
                          <a:solidFill>
                            <a:srgbClr val="000000"/>
                          </a:solidFill>
                        </a:rPr>
                        <a:t>Evaluación de la resiliencia en los </a:t>
                      </a:r>
                      <a:r>
                        <a:rPr lang="en-US" sz="1400" dirty="0" err="1">
                          <a:solidFill>
                            <a:srgbClr val="000000"/>
                          </a:solidFill>
                        </a:rPr>
                        <a:t>sistemas</a:t>
                      </a:r>
                      <a:r>
                        <a:rPr lang="en-US" sz="1400" dirty="0">
                          <a:solidFill>
                            <a:srgbClr val="000000"/>
                          </a:solidFill>
                        </a:rPr>
                        <a:t> socio-</a:t>
                      </a:r>
                      <a:r>
                        <a:rPr lang="en-US" sz="1400" dirty="0" err="1">
                          <a:solidFill>
                            <a:srgbClr val="000000"/>
                          </a:solidFill>
                        </a:rPr>
                        <a:t>ecológicos</a:t>
                      </a:r>
                      <a:r>
                        <a:rPr lang="en-US" sz="1400" dirty="0">
                          <a:solidFill>
                            <a:srgbClr val="000000"/>
                          </a:solidFill>
                        </a:rPr>
                        <a:t>: </a:t>
                      </a:r>
                      <a:r>
                        <a:rPr lang="en-US" sz="1400" dirty="0">
                          <a:solidFill>
                            <a:srgbClr val="000000"/>
                          </a:solidFill>
                          <a:hlinkClick r:id="rId4"/>
                        </a:rPr>
                        <a:t>aquí </a:t>
                      </a:r>
                      <a:endParaRPr lang="en-US" sz="1400" dirty="0">
                        <a:solidFill>
                          <a:srgbClr val="000000"/>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extLst>
                  <a:ext uri="{0D108BD9-81ED-4DB2-BD59-A6C34878D82A}">
                    <a16:rowId xmlns:a16="http://schemas.microsoft.com/office/drawing/2014/main" val="3620258001"/>
                  </a:ext>
                </a:extLst>
              </a:tr>
              <a:tr h="340951">
                <a:tc vMerge="1">
                  <a:txBody>
                    <a:bodyPr/>
                    <a:lstStyle/>
                    <a:p>
                      <a:endParaRPr lang="en-US" dirty="0"/>
                    </a:p>
                  </a:txBody>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a:solidFill>
                            <a:srgbClr val="000000"/>
                          </a:solidFill>
                        </a:rPr>
                        <a:t>Análisis del cambio de uso del suelo</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GB" sz="1400" u="sng" kern="1200" dirty="0">
                          <a:solidFill>
                            <a:srgbClr val="000000"/>
                          </a:solidFill>
                          <a:effectLst/>
                          <a:latin typeface="+mn-lt"/>
                          <a:ea typeface="+mn-ea"/>
                          <a:cs typeface="+mn-cs"/>
                          <a:hlinkClick r:id="rId5"/>
                        </a:rPr>
                        <a:t>Open Faris/Mapa </a:t>
                      </a:r>
                      <a:r>
                        <a:rPr lang="en-GB" sz="1400" u="sng" kern="1200" dirty="0">
                          <a:solidFill>
                            <a:srgbClr val="000000"/>
                          </a:solidFill>
                          <a:effectLst/>
                          <a:latin typeface="+mn-lt"/>
                          <a:ea typeface="+mn-ea"/>
                          <a:cs typeface="+mn-cs"/>
                        </a:rPr>
                        <a:t>de la Tierra</a:t>
                      </a:r>
                      <a:r>
                        <a:rPr lang="en-GB" sz="1400" u="none" kern="1200" dirty="0">
                          <a:solidFill>
                            <a:srgbClr val="000000"/>
                          </a:solidFill>
                          <a:effectLst/>
                          <a:latin typeface="+mn-lt"/>
                          <a:ea typeface="+mn-ea"/>
                          <a:cs typeface="+mn-cs"/>
                        </a:rPr>
                        <a:t> / </a:t>
                      </a:r>
                      <a:r>
                        <a:rPr lang="en-GB" sz="1400" u="sng" kern="1200" dirty="0">
                          <a:solidFill>
                            <a:srgbClr val="000000"/>
                          </a:solidFill>
                          <a:effectLst/>
                          <a:latin typeface="+mn-lt"/>
                          <a:ea typeface="+mn-ea"/>
                          <a:cs typeface="+mn-cs"/>
                          <a:hlinkClick r:id="rId6"/>
                        </a:rPr>
                        <a:t>Collect Earth/SEPAL </a:t>
                      </a:r>
                      <a:endParaRPr lang="en-US" sz="1400" dirty="0">
                        <a:solidFill>
                          <a:srgbClr val="000000"/>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extLst>
                  <a:ext uri="{0D108BD9-81ED-4DB2-BD59-A6C34878D82A}">
                    <a16:rowId xmlns:a16="http://schemas.microsoft.com/office/drawing/2014/main" val="2401469014"/>
                  </a:ext>
                </a:extLst>
              </a:tr>
              <a:tr h="1522577">
                <a:tc rowSpan="3">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¿Hasta qué punto son sostenibles y resistentes al clima </a:t>
                      </a:r>
                      <a:r>
                        <a:rPr lang="en-US" sz="1400" b="1" dirty="0">
                          <a:solidFill>
                            <a:srgbClr val="000000"/>
                          </a:solidFill>
                        </a:rPr>
                        <a:t>las prácticas </a:t>
                      </a:r>
                      <a:r>
                        <a:rPr lang="en-US" sz="1400" dirty="0">
                          <a:solidFill>
                            <a:srgbClr val="000000"/>
                          </a:solidFill>
                        </a:rPr>
                        <a:t>y los medios de vida </a:t>
                      </a:r>
                      <a:r>
                        <a:rPr lang="en-US" sz="1400" b="1" dirty="0">
                          <a:solidFill>
                            <a:srgbClr val="000000"/>
                          </a:solidFill>
                        </a:rPr>
                        <a:t>actuales</a:t>
                      </a:r>
                      <a:r>
                        <a:rPr lang="en-US" sz="1400" dirty="0">
                          <a:solidFill>
                            <a:srgbClr val="0000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¿Cuáles son los </a:t>
                      </a:r>
                      <a:r>
                        <a:rPr lang="en-US" sz="1400" b="1" dirty="0">
                          <a:solidFill>
                            <a:srgbClr val="000000"/>
                          </a:solidFill>
                        </a:rPr>
                        <a:t>principales impactos, vulnerabilidades y riesgos climáticos</a:t>
                      </a:r>
                      <a:r>
                        <a:rPr lang="en-US" sz="1400" dirty="0">
                          <a:solidFill>
                            <a:srgbClr val="0000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¿Qué </a:t>
                      </a:r>
                      <a:r>
                        <a:rPr lang="en-US" sz="1400" b="1" dirty="0">
                          <a:solidFill>
                            <a:srgbClr val="000000"/>
                          </a:solidFill>
                        </a:rPr>
                        <a:t>oportunidades de adaptación y mitigación </a:t>
                      </a:r>
                      <a:r>
                        <a:rPr lang="en-US" sz="1400" dirty="0">
                          <a:solidFill>
                            <a:srgbClr val="000000"/>
                          </a:solidFill>
                        </a:rPr>
                        <a:t>existen y dónde?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a:solidFill>
                            <a:srgbClr val="000000"/>
                          </a:solidFill>
                        </a:rPr>
                        <a:t>Evaluación del riesgo climático y la vulnerabilidad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kern="1200" dirty="0">
                          <a:solidFill>
                            <a:srgbClr val="000000"/>
                          </a:solidFill>
                          <a:effectLst/>
                          <a:latin typeface="+mn-lt"/>
                          <a:ea typeface="+mn-ea"/>
                          <a:cs typeface="+mn-cs"/>
                        </a:rPr>
                        <a:t>FAO. Sistema de modelización de los impactos agrícolas del cambio climático (</a:t>
                      </a:r>
                      <a:r>
                        <a:rPr lang="en-US" sz="1400" u="sng" kern="1200" dirty="0">
                          <a:solidFill>
                            <a:srgbClr val="000000"/>
                          </a:solidFill>
                          <a:effectLst/>
                          <a:latin typeface="+mn-lt"/>
                          <a:ea typeface="+mn-ea"/>
                          <a:cs typeface="+mn-cs"/>
                          <a:hlinkClick r:id="rId7"/>
                        </a:rPr>
                        <a:t>MOSAICC</a:t>
                      </a:r>
                      <a:r>
                        <a:rPr lang="en-US" sz="1400" kern="1200" dirty="0">
                          <a:solidFill>
                            <a:srgbClr val="000000"/>
                          </a:solidFill>
                          <a:effectLst/>
                          <a:latin typeface="+mn-lt"/>
                          <a:ea typeface="+mn-ea"/>
                          <a:cs typeface="+mn-cs"/>
                        </a:rPr>
                        <a:t>)  </a:t>
                      </a:r>
                    </a:p>
                    <a:p>
                      <a:endParaRPr lang="en-US" sz="1400" dirty="0">
                        <a:solidFill>
                          <a:srgbClr val="000000"/>
                        </a:solidFill>
                        <a:effectLst/>
                      </a:endParaRPr>
                    </a:p>
                    <a:p>
                      <a:r>
                        <a:rPr lang="en-GB" sz="1400" kern="1200" dirty="0">
                          <a:solidFill>
                            <a:srgbClr val="000000"/>
                          </a:solidFill>
                          <a:effectLst/>
                          <a:latin typeface="+mn-lt"/>
                          <a:ea typeface="+mn-ea"/>
                          <a:cs typeface="+mn-cs"/>
                        </a:rPr>
                        <a:t>FAO. Herramienta de autoevaluación y evaluación holística de la resiliencia climática de agricultores y pastores (</a:t>
                      </a:r>
                      <a:r>
                        <a:rPr lang="en-GB" sz="1400" u="sng" kern="1200" dirty="0">
                          <a:solidFill>
                            <a:srgbClr val="000000"/>
                          </a:solidFill>
                          <a:effectLst/>
                          <a:latin typeface="+mn-lt"/>
                          <a:ea typeface="+mn-ea"/>
                          <a:cs typeface="+mn-cs"/>
                          <a:hlinkClick r:id="rId8"/>
                        </a:rPr>
                        <a:t>SHARP+</a:t>
                      </a:r>
                      <a:r>
                        <a:rPr lang="en-GB" sz="1400" u="sng" kern="1200" dirty="0">
                          <a:solidFill>
                            <a:srgbClr val="000000"/>
                          </a:solidFill>
                          <a:effectLst/>
                          <a:latin typeface="+mn-lt"/>
                          <a:ea typeface="+mn-ea"/>
                          <a:cs typeface="+mn-cs"/>
                        </a:rPr>
                        <a:t>) </a:t>
                      </a:r>
                      <a:endParaRPr lang="en-GB" sz="1400" u="sng" kern="1200" dirty="0">
                        <a:solidFill>
                          <a:srgbClr val="000000"/>
                        </a:solidFill>
                        <a:effectLst/>
                        <a:latin typeface="+mn-lt"/>
                        <a:ea typeface="+mn-ea"/>
                        <a:cs typeface="+mn-cs"/>
                        <a:hlinkClick r:id="rId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extLst>
                  <a:ext uri="{0D108BD9-81ED-4DB2-BD59-A6C34878D82A}">
                    <a16:rowId xmlns:a16="http://schemas.microsoft.com/office/drawing/2014/main" val="2499775649"/>
                  </a:ext>
                </a:extLst>
              </a:tr>
              <a:tr h="340951">
                <a:tc vMerge="1">
                  <a:txBody>
                    <a:bodyPr/>
                    <a:lstStyle/>
                    <a:p>
                      <a:endParaRPr lang="en-US" dirty="0"/>
                    </a:p>
                  </a:txBody>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a:solidFill>
                            <a:srgbClr val="000000"/>
                          </a:solidFill>
                        </a:rPr>
                        <a:t>Evaluación de las emisiones de GEI</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GB" sz="1400" kern="1200" dirty="0">
                          <a:solidFill>
                            <a:srgbClr val="000000"/>
                          </a:solidFill>
                          <a:effectLst/>
                          <a:latin typeface="+mn-lt"/>
                          <a:ea typeface="+mn-ea"/>
                          <a:cs typeface="+mn-cs"/>
                        </a:rPr>
                        <a:t>FAO. Herramienta de balance de carbono EX-Ante (</a:t>
                      </a:r>
                      <a:r>
                        <a:rPr lang="en-GB" sz="1400" u="sng" kern="1200" dirty="0">
                          <a:solidFill>
                            <a:srgbClr val="000000"/>
                          </a:solidFill>
                          <a:effectLst/>
                          <a:latin typeface="+mn-lt"/>
                          <a:ea typeface="+mn-ea"/>
                          <a:cs typeface="+mn-cs"/>
                          <a:hlinkClick r:id="rId9"/>
                        </a:rPr>
                        <a:t>EXACT</a:t>
                      </a:r>
                      <a:r>
                        <a:rPr lang="en-GB" sz="1400" kern="1200" dirty="0">
                          <a:solidFill>
                            <a:srgbClr val="000000"/>
                          </a:solidFill>
                          <a:effectLst/>
                          <a:latin typeface="+mn-lt"/>
                          <a:ea typeface="+mn-ea"/>
                          <a:cs typeface="+mn-cs"/>
                        </a:rPr>
                        <a:t>) </a:t>
                      </a:r>
                      <a:endParaRPr lang="en-US" sz="1400" dirty="0">
                        <a:solidFill>
                          <a:srgbClr val="000000"/>
                        </a:solidFill>
                        <a:effectLst/>
                      </a:endParaRPr>
                    </a:p>
                    <a:p>
                      <a:r>
                        <a:rPr lang="en-US" sz="1400" kern="1200" dirty="0" err="1">
                          <a:solidFill>
                            <a:srgbClr val="000000"/>
                          </a:solidFill>
                          <a:effectLst/>
                          <a:latin typeface="+mn-lt"/>
                          <a:ea typeface="+mn-ea"/>
                          <a:cs typeface="+mn-cs"/>
                        </a:rPr>
                        <a:t>Recarbonización </a:t>
                      </a:r>
                      <a:r>
                        <a:rPr lang="en-US" sz="1400" kern="1200" dirty="0">
                          <a:solidFill>
                            <a:srgbClr val="000000"/>
                          </a:solidFill>
                          <a:effectLst/>
                          <a:latin typeface="+mn-lt"/>
                          <a:ea typeface="+mn-ea"/>
                          <a:cs typeface="+mn-cs"/>
                        </a:rPr>
                        <a:t>de los suelos agrícolas mundiales (</a:t>
                      </a:r>
                      <a:r>
                        <a:rPr lang="en-US" sz="1400" kern="1200" dirty="0">
                          <a:solidFill>
                            <a:srgbClr val="000000"/>
                          </a:solidFill>
                          <a:effectLst/>
                          <a:latin typeface="+mn-lt"/>
                          <a:ea typeface="+mn-ea"/>
                          <a:cs typeface="+mn-cs"/>
                          <a:hlinkClick r:id="rId10"/>
                        </a:rPr>
                        <a:t>RECOSIL</a:t>
                      </a:r>
                      <a:r>
                        <a:rPr lang="en-US" sz="1400" kern="1200" dirty="0">
                          <a:solidFill>
                            <a:srgbClr val="000000"/>
                          </a:solidFill>
                          <a:effectLst/>
                          <a:latin typeface="+mn-lt"/>
                          <a:ea typeface="+mn-ea"/>
                          <a:cs typeface="+mn-cs"/>
                        </a:rPr>
                        <a: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extLst>
                  <a:ext uri="{0D108BD9-81ED-4DB2-BD59-A6C34878D82A}">
                    <a16:rowId xmlns:a16="http://schemas.microsoft.com/office/drawing/2014/main" val="1225702146"/>
                  </a:ext>
                </a:extLst>
              </a:tr>
              <a:tr h="67180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a:solidFill>
                            <a:srgbClr val="000000"/>
                          </a:solidFill>
                        </a:rPr>
                        <a:t>Respuesta a las cuestiones de género</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a:solidFill>
                            <a:srgbClr val="000000"/>
                          </a:solidFill>
                        </a:rPr>
                        <a:t>CARE. Caja de herramientas de género e inclusión: Investigación participativa en cambio climático y agricultura</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extLst>
                  <a:ext uri="{0D108BD9-81ED-4DB2-BD59-A6C34878D82A}">
                    <a16:rowId xmlns:a16="http://schemas.microsoft.com/office/drawing/2014/main" val="2880281500"/>
                  </a:ext>
                </a:extLst>
              </a:tr>
            </a:tbl>
          </a:graphicData>
        </a:graphic>
      </p:graphicFrame>
      <p:pic>
        <p:nvPicPr>
          <p:cNvPr id="4" name="Picture 3"/>
          <p:cNvPicPr>
            <a:picLocks noChangeAspect="1"/>
          </p:cNvPicPr>
          <p:nvPr/>
        </p:nvPicPr>
        <p:blipFill>
          <a:blip r:embed="rId11"/>
          <a:stretch>
            <a:fillRect/>
          </a:stretch>
        </p:blipFill>
        <p:spPr>
          <a:xfrm>
            <a:off x="0" y="6136640"/>
            <a:ext cx="12192000" cy="687463"/>
          </a:xfrm>
          <a:prstGeom prst="rect">
            <a:avLst/>
          </a:prstGeom>
        </p:spPr>
      </p:pic>
    </p:spTree>
    <p:extLst>
      <p:ext uri="{BB962C8B-B14F-4D97-AF65-F5344CB8AC3E}">
        <p14:creationId xmlns:p14="http://schemas.microsoft.com/office/powerpoint/2010/main" val="17513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F61DB9E9-CDD8-BE4D-B169-6A53C40B33F8}"/>
              </a:ext>
            </a:extLst>
          </p:cNvPr>
          <p:cNvSpPr>
            <a:spLocks noGrp="1"/>
          </p:cNvSpPr>
          <p:nvPr>
            <p:ph type="body" sz="quarter" idx="11"/>
          </p:nvPr>
        </p:nvSpPr>
        <p:spPr>
          <a:xfrm>
            <a:off x="690428" y="293007"/>
            <a:ext cx="11300157" cy="389345"/>
          </a:xfrm>
        </p:spPr>
        <p:txBody>
          <a:bodyPr/>
          <a:lstStyle/>
          <a:p>
            <a:pPr>
              <a:lnSpc>
                <a:spcPct val="110000"/>
              </a:lnSpc>
            </a:pPr>
            <a:r>
              <a:rPr lang="en-US" sz="2600" dirty="0">
                <a:solidFill>
                  <a:srgbClr val="0095CE"/>
                </a:solidFill>
                <a:latin typeface="Arial" panose="020B0604020202020204" pitchFamily="34" charset="0"/>
                <a:ea typeface="+mj-ea"/>
                <a:cs typeface="Arial" panose="020B0604020202020204" pitchFamily="34" charset="0"/>
              </a:rPr>
              <a:t>Metodologías y herramientas</a:t>
            </a:r>
            <a:endParaRPr lang="it-IT" sz="2600" dirty="0">
              <a:solidFill>
                <a:srgbClr val="0095CE"/>
              </a:solidFill>
              <a:latin typeface="Arial" panose="020B0604020202020204" pitchFamily="34" charset="0"/>
              <a:ea typeface="+mj-ea"/>
              <a:cs typeface="Arial" panose="020B0604020202020204" pitchFamily="34" charset="0"/>
            </a:endParaRPr>
          </a:p>
        </p:txBody>
      </p:sp>
      <p:graphicFrame>
        <p:nvGraphicFramePr>
          <p:cNvPr id="5" name="Table 4">
            <a:extLst>
              <a:ext uri="{FF2B5EF4-FFF2-40B4-BE49-F238E27FC236}">
                <a16:creationId xmlns:a16="http://schemas.microsoft.com/office/drawing/2014/main" id="{1A5EA3D4-E868-5F40-89CB-AE3BBFCDC741}"/>
              </a:ext>
            </a:extLst>
          </p:cNvPr>
          <p:cNvGraphicFramePr>
            <a:graphicFrameLocks/>
          </p:cNvGraphicFramePr>
          <p:nvPr>
            <p:extLst>
              <p:ext uri="{D42A27DB-BD31-4B8C-83A1-F6EECF244321}">
                <p14:modId xmlns:p14="http://schemas.microsoft.com/office/powerpoint/2010/main" val="544253874"/>
              </p:ext>
            </p:extLst>
          </p:nvPr>
        </p:nvGraphicFramePr>
        <p:xfrm>
          <a:off x="690428" y="1129919"/>
          <a:ext cx="11421174" cy="4518561"/>
        </p:xfrm>
        <a:graphic>
          <a:graphicData uri="http://schemas.openxmlformats.org/drawingml/2006/table">
            <a:tbl>
              <a:tblPr firstRow="1" bandRow="1"/>
              <a:tblGrid>
                <a:gridCol w="3952240">
                  <a:extLst>
                    <a:ext uri="{9D8B030D-6E8A-4147-A177-3AD203B41FA5}">
                      <a16:colId xmlns:a16="http://schemas.microsoft.com/office/drawing/2014/main" val="1689419675"/>
                    </a:ext>
                  </a:extLst>
                </a:gridCol>
                <a:gridCol w="2580640">
                  <a:extLst>
                    <a:ext uri="{9D8B030D-6E8A-4147-A177-3AD203B41FA5}">
                      <a16:colId xmlns:a16="http://schemas.microsoft.com/office/drawing/2014/main" val="1570513261"/>
                    </a:ext>
                  </a:extLst>
                </a:gridCol>
                <a:gridCol w="4888294">
                  <a:extLst>
                    <a:ext uri="{9D8B030D-6E8A-4147-A177-3AD203B41FA5}">
                      <a16:colId xmlns:a16="http://schemas.microsoft.com/office/drawing/2014/main" val="1051967685"/>
                    </a:ext>
                  </a:extLst>
                </a:gridCol>
              </a:tblGrid>
              <a:tr h="386627">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r>
                        <a:rPr lang="en-US" sz="1500" dirty="0">
                          <a:solidFill>
                            <a:schemeClr val="bg1"/>
                          </a:solidFill>
                        </a:rPr>
                        <a:t>Alcance de la evaluación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9A1AB"/>
                    </a:solidFill>
                  </a:tcPr>
                </a:tc>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r>
                        <a:rPr lang="en-US" sz="1500" dirty="0">
                          <a:solidFill>
                            <a:schemeClr val="bg1"/>
                          </a:solidFill>
                        </a:rPr>
                        <a:t>Criterios de evaluación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9A1AB"/>
                    </a:solidFill>
                  </a:tcPr>
                </a:tc>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r>
                        <a:rPr lang="en-US" sz="1500" dirty="0">
                          <a:solidFill>
                            <a:schemeClr val="bg1"/>
                          </a:solidFill>
                        </a:rPr>
                        <a:t>Herramientas/métodos pertinentes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9A1AB"/>
                    </a:solidFill>
                  </a:tcPr>
                </a:tc>
                <a:extLst>
                  <a:ext uri="{0D108BD9-81ED-4DB2-BD59-A6C34878D82A}">
                    <a16:rowId xmlns:a16="http://schemas.microsoft.com/office/drawing/2014/main" val="1422952840"/>
                  </a:ext>
                </a:extLst>
              </a:tr>
              <a:tr h="1945935">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lvl="0" indent="0">
                        <a:buFont typeface="+mj-lt"/>
                        <a:buNone/>
                      </a:pPr>
                      <a:r>
                        <a:rPr lang="en-US" sz="1400" baseline="0" dirty="0">
                          <a:solidFill>
                            <a:srgbClr val="000000"/>
                          </a:solidFill>
                        </a:rPr>
                        <a:t>¿Cuáles son las innovaciones y las acciones climáticas que pueden conducir a una adaptación / mitigación transformadora?</a:t>
                      </a:r>
                    </a:p>
                    <a:p>
                      <a:pPr marL="73152" lvl="0" indent="0">
                        <a:buFont typeface="+mj-lt"/>
                        <a:buNone/>
                      </a:pPr>
                      <a:endParaRPr lang="en-US" sz="1400" dirty="0">
                        <a:solidFill>
                          <a:srgbClr val="000000"/>
                        </a:solidFill>
                      </a:endParaRPr>
                    </a:p>
                    <a:p>
                      <a:pPr marL="0" lvl="0" indent="0">
                        <a:buFont typeface="+mj-lt"/>
                        <a:buNone/>
                      </a:pPr>
                      <a:r>
                        <a:rPr lang="en-US" sz="1400" dirty="0">
                          <a:solidFill>
                            <a:srgbClr val="000000"/>
                          </a:solidFill>
                        </a:rPr>
                        <a:t>¿Cuáles son </a:t>
                      </a:r>
                      <a:r>
                        <a:rPr lang="en-US" sz="1400" dirty="0" err="1">
                          <a:solidFill>
                            <a:srgbClr val="000000"/>
                          </a:solidFill>
                        </a:rPr>
                        <a:t>los</a:t>
                      </a:r>
                      <a:r>
                        <a:rPr lang="en-US" sz="1400" dirty="0">
                          <a:solidFill>
                            <a:srgbClr val="000000"/>
                          </a:solidFill>
                        </a:rPr>
                        <a:t> </a:t>
                      </a:r>
                      <a:r>
                        <a:rPr lang="en-US" sz="1400" b="1" dirty="0" err="1">
                          <a:solidFill>
                            <a:srgbClr val="000000"/>
                          </a:solidFill>
                        </a:rPr>
                        <a:t>costos</a:t>
                      </a:r>
                      <a:r>
                        <a:rPr lang="en-US" sz="1400" b="1" dirty="0">
                          <a:solidFill>
                            <a:srgbClr val="000000"/>
                          </a:solidFill>
                        </a:rPr>
                        <a:t> y beneficios </a:t>
                      </a:r>
                      <a:r>
                        <a:rPr lang="en-US" sz="1400" dirty="0">
                          <a:solidFill>
                            <a:srgbClr val="000000"/>
                          </a:solidFill>
                        </a:rPr>
                        <a:t>de esas opciones de intervención?</a:t>
                      </a:r>
                    </a:p>
                    <a:p>
                      <a:pPr marL="73152" lvl="0" indent="0">
                        <a:buFont typeface="+mj-lt"/>
                        <a:buNone/>
                      </a:pPr>
                      <a:endParaRPr lang="en-US" sz="1400" dirty="0">
                        <a:solidFill>
                          <a:srgbClr val="000000"/>
                        </a:solidFill>
                      </a:endParaRPr>
                    </a:p>
                    <a:p>
                      <a:pPr marL="0" lvl="0" indent="0">
                        <a:buFont typeface="+mj-lt"/>
                        <a:buNone/>
                      </a:pPr>
                      <a:r>
                        <a:rPr lang="en-US" sz="1400" dirty="0">
                          <a:solidFill>
                            <a:srgbClr val="000000"/>
                          </a:solidFill>
                        </a:rPr>
                        <a:t>¿Quiénes se beneficiarían de la aplicación y </a:t>
                      </a:r>
                      <a:r>
                        <a:rPr lang="en-US" sz="1400" b="1" dirty="0">
                          <a:solidFill>
                            <a:srgbClr val="000000"/>
                          </a:solidFill>
                        </a:rPr>
                        <a:t>quiénes podrían quedar en peor situación</a:t>
                      </a:r>
                      <a:r>
                        <a:rPr lang="en-US" sz="1400" dirty="0">
                          <a:solidFill>
                            <a:srgbClr val="000000"/>
                          </a:solidFill>
                        </a:rPr>
                        <a:t>?</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a:solidFill>
                            <a:srgbClr val="000000"/>
                          </a:solidFill>
                        </a:rPr>
                        <a:t>Evaluación del potencial transformador</a:t>
                      </a:r>
                    </a:p>
                    <a:p>
                      <a:endParaRPr lang="en-US" sz="1400" dirty="0">
                        <a:solidFill>
                          <a:srgbClr val="000000"/>
                        </a:solidFill>
                      </a:endParaRPr>
                    </a:p>
                    <a:p>
                      <a:r>
                        <a:rPr lang="en-US" sz="1400" dirty="0" err="1">
                          <a:solidFill>
                            <a:srgbClr val="000000"/>
                          </a:solidFill>
                        </a:rPr>
                        <a:t>Análisis</a:t>
                      </a:r>
                      <a:r>
                        <a:rPr lang="en-US" sz="1400" dirty="0">
                          <a:solidFill>
                            <a:srgbClr val="000000"/>
                          </a:solidFill>
                        </a:rPr>
                        <a:t> </a:t>
                      </a:r>
                      <a:r>
                        <a:rPr lang="en-US" sz="1400" dirty="0" err="1">
                          <a:solidFill>
                            <a:srgbClr val="000000"/>
                          </a:solidFill>
                        </a:rPr>
                        <a:t>costo-beneficio</a:t>
                      </a:r>
                      <a:r>
                        <a:rPr lang="en-US" sz="1400" dirty="0">
                          <a:solidFill>
                            <a:srgbClr val="000000"/>
                          </a:solidFill>
                        </a:rPr>
                        <a:t>/multicriterio</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latin typeface="+mn-lt"/>
                          <a:ea typeface="+mn-ea"/>
                          <a:cs typeface="+mn-cs"/>
                        </a:rPr>
                        <a:t>CARM de SCALA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latin typeface="+mn-lt"/>
                          <a:ea typeface="+mn-ea"/>
                          <a:cs typeface="+mn-cs"/>
                        </a:rPr>
                        <a:t>PNUD. Análisis de </a:t>
                      </a:r>
                      <a:r>
                        <a:rPr lang="en-US" sz="1400" kern="1200" dirty="0" err="1">
                          <a:solidFill>
                            <a:srgbClr val="000000"/>
                          </a:solidFill>
                          <a:latin typeface="+mn-lt"/>
                          <a:ea typeface="+mn-ea"/>
                          <a:cs typeface="+mn-cs"/>
                        </a:rPr>
                        <a:t>escenarios</a:t>
                      </a:r>
                      <a:r>
                        <a:rPr lang="en-US" sz="1400" kern="1200" dirty="0">
                          <a:solidFill>
                            <a:srgbClr val="000000"/>
                          </a:solidFill>
                          <a:latin typeface="+mn-lt"/>
                          <a:ea typeface="+mn-ea"/>
                          <a:cs typeface="+mn-cs"/>
                        </a:rPr>
                        <a:t> </a:t>
                      </a:r>
                      <a:r>
                        <a:rPr lang="en-US" sz="1400" kern="1200" dirty="0" err="1">
                          <a:solidFill>
                            <a:srgbClr val="000000"/>
                          </a:solidFill>
                          <a:latin typeface="+mn-lt"/>
                          <a:ea typeface="+mn-ea"/>
                          <a:cs typeface="+mn-cs"/>
                        </a:rPr>
                        <a:t>específicos</a:t>
                      </a:r>
                      <a:r>
                        <a:rPr lang="en-US" sz="1400" kern="1200" dirty="0">
                          <a:solidFill>
                            <a:srgbClr val="000000"/>
                          </a:solidFill>
                          <a:latin typeface="+mn-lt"/>
                          <a:ea typeface="+mn-ea"/>
                          <a:cs typeface="+mn-cs"/>
                        </a:rPr>
                        <a:t>: </a:t>
                      </a:r>
                      <a:r>
                        <a:rPr lang="en-US" sz="1400" kern="1200" dirty="0">
                          <a:solidFill>
                            <a:srgbClr val="000000"/>
                          </a:solidFill>
                          <a:latin typeface="+mn-lt"/>
                          <a:ea typeface="+mn-ea"/>
                          <a:cs typeface="+mn-cs"/>
                          <a:hlinkClick r:id="rId3"/>
                        </a:rPr>
                        <a:t>aquí </a:t>
                      </a:r>
                    </a:p>
                    <a:p>
                      <a:endParaRPr lang="en-US" sz="1400" kern="1200" dirty="0">
                        <a:solidFill>
                          <a:srgbClr val="000000"/>
                        </a:solidFill>
                        <a:latin typeface="+mn-lt"/>
                        <a:ea typeface="+mn-ea"/>
                        <a:cs typeface="+mn-cs"/>
                      </a:endParaRPr>
                    </a:p>
                    <a:p>
                      <a:r>
                        <a:rPr lang="en-US" sz="1400" kern="1200" dirty="0">
                          <a:solidFill>
                            <a:srgbClr val="000000"/>
                          </a:solidFill>
                          <a:latin typeface="+mn-lt"/>
                          <a:ea typeface="+mn-ea"/>
                          <a:cs typeface="+mn-cs"/>
                        </a:rPr>
                        <a:t>FAO/PNUD.  Guía sobre el ACB para las opciones de adaptación al cambio climático - elaborada en el marco del </a:t>
                      </a:r>
                      <a:r>
                        <a:rPr lang="en-US" sz="1400" kern="1200" dirty="0" err="1">
                          <a:solidFill>
                            <a:srgbClr val="000000"/>
                          </a:solidFill>
                          <a:latin typeface="+mn-lt"/>
                          <a:ea typeface="+mn-ea"/>
                          <a:cs typeface="+mn-cs"/>
                        </a:rPr>
                        <a:t>programa</a:t>
                      </a:r>
                      <a:r>
                        <a:rPr lang="en-US" sz="1400" kern="1200" dirty="0">
                          <a:solidFill>
                            <a:srgbClr val="000000"/>
                          </a:solidFill>
                          <a:latin typeface="+mn-lt"/>
                          <a:ea typeface="+mn-ea"/>
                          <a:cs typeface="+mn-cs"/>
                        </a:rPr>
                        <a:t> NAP-Ag: </a:t>
                      </a:r>
                      <a:r>
                        <a:rPr lang="en-US" sz="1400" kern="1200" dirty="0">
                          <a:solidFill>
                            <a:srgbClr val="000000"/>
                          </a:solidFill>
                          <a:latin typeface="+mn-lt"/>
                          <a:ea typeface="+mn-ea"/>
                          <a:cs typeface="+mn-cs"/>
                          <a:hlinkClick r:id="rId4"/>
                        </a:rPr>
                        <a:t>aquí </a:t>
                      </a:r>
                    </a:p>
                    <a:p>
                      <a:endParaRPr lang="en-US" sz="1400" kern="1200" dirty="0">
                        <a:solidFill>
                          <a:srgbClr val="000000"/>
                        </a:solidFill>
                        <a:latin typeface="+mn-lt"/>
                        <a:ea typeface="+mn-ea"/>
                        <a:cs typeface="+mn-cs"/>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extLst>
                  <a:ext uri="{0D108BD9-81ED-4DB2-BD59-A6C34878D82A}">
                    <a16:rowId xmlns:a16="http://schemas.microsoft.com/office/drawing/2014/main" val="3624582679"/>
                  </a:ext>
                </a:extLst>
              </a:tr>
              <a:tr h="644380">
                <a:tc rowSpan="2">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rPr>
                        <a:t>¿Existen los incentivos políticos, financieros y sociales adecuados para facilitar la adopción de las intervenciones prioritarias? </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a:solidFill>
                            <a:srgbClr val="000000"/>
                          </a:solidFill>
                        </a:rPr>
                        <a:t>Sector privado Riesgos de inversión Análisis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kern="1200" dirty="0">
                          <a:solidFill>
                            <a:srgbClr val="000000"/>
                          </a:solidFill>
                          <a:effectLst/>
                          <a:latin typeface="+mn-lt"/>
                          <a:ea typeface="+mn-ea"/>
                          <a:cs typeface="+mn-cs"/>
                        </a:rPr>
                        <a:t>PNUD y FAO. </a:t>
                      </a:r>
                      <a:r>
                        <a:rPr lang="en-GB" sz="1400" kern="1200" dirty="0">
                          <a:solidFill>
                            <a:srgbClr val="000000"/>
                          </a:solidFill>
                          <a:effectLst/>
                          <a:latin typeface="+mn-lt"/>
                          <a:ea typeface="+mn-ea"/>
                          <a:cs typeface="+mn-cs"/>
                        </a:rPr>
                        <a:t>Caja de herramientas para el </a:t>
                      </a:r>
                      <a:r>
                        <a:rPr lang="en-GB" sz="1400" u="sng" kern="1200" dirty="0">
                          <a:solidFill>
                            <a:srgbClr val="000000"/>
                          </a:solidFill>
                          <a:effectLst/>
                          <a:latin typeface="+mn-lt"/>
                          <a:ea typeface="+mn-ea"/>
                          <a:cs typeface="+mn-cs"/>
                          <a:hlinkClick r:id="rId5"/>
                        </a:rPr>
                        <a:t>análisis de la cadena de valor </a:t>
                      </a:r>
                      <a:r>
                        <a:rPr lang="en-GB" sz="1400" kern="1200" dirty="0">
                          <a:solidFill>
                            <a:srgbClr val="000000"/>
                          </a:solidFill>
                          <a:effectLst/>
                          <a:latin typeface="+mn-lt"/>
                          <a:ea typeface="+mn-ea"/>
                          <a:cs typeface="+mn-cs"/>
                        </a:rPr>
                        <a:t>y el desarrollo del mercado integrando la resiliencia climática. </a:t>
                      </a:r>
                      <a:endParaRPr lang="en-US" sz="1400" dirty="0">
                        <a:solidFill>
                          <a:srgbClr val="000000"/>
                        </a:solidFill>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extLst>
                  <a:ext uri="{0D108BD9-81ED-4DB2-BD59-A6C34878D82A}">
                    <a16:rowId xmlns:a16="http://schemas.microsoft.com/office/drawing/2014/main" val="535667521"/>
                  </a:ext>
                </a:extLst>
              </a:tr>
              <a:tr h="65721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a:solidFill>
                            <a:srgbClr val="000000"/>
                          </a:solidFill>
                        </a:rPr>
                        <a:t>Análisis de la política</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endParaRPr lang="en-US" sz="1400" dirty="0">
                        <a:solidFill>
                          <a:srgbClr val="E9515B"/>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20000"/>
                      </a:srgbClr>
                    </a:solidFill>
                  </a:tcPr>
                </a:tc>
                <a:extLst>
                  <a:ext uri="{0D108BD9-81ED-4DB2-BD59-A6C34878D82A}">
                    <a16:rowId xmlns:a16="http://schemas.microsoft.com/office/drawing/2014/main" val="1966154742"/>
                  </a:ext>
                </a:extLst>
              </a:tr>
              <a:tr h="64438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000000"/>
                          </a:solidFill>
                        </a:rPr>
                        <a:t>¿Quiénes son las </a:t>
                      </a:r>
                      <a:r>
                        <a:rPr lang="en-GB" sz="1400" b="1" dirty="0">
                          <a:solidFill>
                            <a:srgbClr val="000000"/>
                          </a:solidFill>
                        </a:rPr>
                        <a:t>partes interesadas </a:t>
                      </a:r>
                      <a:r>
                        <a:rPr lang="en-GB" sz="1400" dirty="0">
                          <a:solidFill>
                            <a:srgbClr val="000000"/>
                          </a:solidFill>
                        </a:rPr>
                        <a:t>que deben participar?</a:t>
                      </a:r>
                      <a:endParaRPr lang="en-US" sz="1400" dirty="0">
                        <a:solidFill>
                          <a:srgbClr val="000000"/>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dirty="0">
                          <a:solidFill>
                            <a:srgbClr val="000000"/>
                          </a:solidFill>
                        </a:rPr>
                        <a:t>Mapeo de las partes interesadas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r>
                        <a:rPr lang="en-US" sz="1400" kern="1200" dirty="0" err="1">
                          <a:solidFill>
                            <a:srgbClr val="000000"/>
                          </a:solidFill>
                          <a:effectLst/>
                          <a:latin typeface="+mn-lt"/>
                          <a:ea typeface="+mn-ea"/>
                          <a:cs typeface="+mn-cs"/>
                        </a:rPr>
                        <a:t>Herramienta</a:t>
                      </a:r>
                      <a:r>
                        <a:rPr lang="en-US" sz="1400" kern="1200" dirty="0">
                          <a:solidFill>
                            <a:srgbClr val="000000"/>
                          </a:solidFill>
                          <a:effectLst/>
                          <a:latin typeface="+mn-lt"/>
                          <a:ea typeface="+mn-ea"/>
                          <a:cs typeface="+mn-cs"/>
                        </a:rPr>
                        <a:t> de </a:t>
                      </a:r>
                      <a:r>
                        <a:rPr lang="en-US" sz="1400" kern="1200" dirty="0" err="1">
                          <a:solidFill>
                            <a:srgbClr val="000000"/>
                          </a:solidFill>
                          <a:effectLst/>
                          <a:latin typeface="+mn-lt"/>
                          <a:ea typeface="+mn-ea"/>
                          <a:cs typeface="+mn-cs"/>
                        </a:rPr>
                        <a:t>cartografía</a:t>
                      </a:r>
                      <a:r>
                        <a:rPr lang="en-US" sz="1400" kern="1200" dirty="0">
                          <a:solidFill>
                            <a:srgbClr val="000000"/>
                          </a:solidFill>
                          <a:effectLst/>
                          <a:latin typeface="+mn-lt"/>
                          <a:ea typeface="+mn-ea"/>
                          <a:cs typeface="+mn-cs"/>
                        </a:rPr>
                        <a:t> del sector privado del PNUD y la FAO</a:t>
                      </a:r>
                    </a:p>
                    <a:p>
                      <a:r>
                        <a:rPr lang="en-US" sz="1400" kern="1200" dirty="0">
                          <a:solidFill>
                            <a:srgbClr val="000000"/>
                          </a:solidFill>
                          <a:effectLst/>
                          <a:latin typeface="+mn-lt"/>
                          <a:ea typeface="+mn-ea"/>
                          <a:cs typeface="+mn-cs"/>
                        </a:rPr>
                        <a:t>PNUD - Herramienta FACS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9A1AB">
                        <a:tint val="40000"/>
                      </a:srgbClr>
                    </a:solidFill>
                  </a:tcPr>
                </a:tc>
                <a:extLst>
                  <a:ext uri="{0D108BD9-81ED-4DB2-BD59-A6C34878D82A}">
                    <a16:rowId xmlns:a16="http://schemas.microsoft.com/office/drawing/2014/main" val="3847819091"/>
                  </a:ext>
                </a:extLst>
              </a:tr>
            </a:tbl>
          </a:graphicData>
        </a:graphic>
      </p:graphicFrame>
      <p:pic>
        <p:nvPicPr>
          <p:cNvPr id="6" name="Picture 5"/>
          <p:cNvPicPr>
            <a:picLocks noChangeAspect="1"/>
          </p:cNvPicPr>
          <p:nvPr/>
        </p:nvPicPr>
        <p:blipFill>
          <a:blip r:embed="rId6"/>
          <a:stretch>
            <a:fillRect/>
          </a:stretch>
        </p:blipFill>
        <p:spPr>
          <a:xfrm>
            <a:off x="0" y="5921768"/>
            <a:ext cx="12192000" cy="790575"/>
          </a:xfrm>
          <a:prstGeom prst="rect">
            <a:avLst/>
          </a:prstGeom>
        </p:spPr>
      </p:pic>
    </p:spTree>
    <p:extLst>
      <p:ext uri="{BB962C8B-B14F-4D97-AF65-F5344CB8AC3E}">
        <p14:creationId xmlns:p14="http://schemas.microsoft.com/office/powerpoint/2010/main" val="3000376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EC27-98BC-4ADE-9B6F-3A070F44C204}"/>
              </a:ext>
            </a:extLst>
          </p:cNvPr>
          <p:cNvSpPr>
            <a:spLocks noGrp="1"/>
          </p:cNvSpPr>
          <p:nvPr>
            <p:ph type="title"/>
          </p:nvPr>
        </p:nvSpPr>
        <p:spPr>
          <a:xfrm>
            <a:off x="695349" y="242461"/>
            <a:ext cx="8189571" cy="593151"/>
          </a:xfrm>
        </p:spPr>
        <p:txBody>
          <a:bodyPr/>
          <a:lstStyle/>
          <a:p>
            <a:r>
              <a:rPr lang="en-US" dirty="0"/>
              <a:t>Nuevas prioridades para los países del SCALA </a:t>
            </a:r>
            <a:endParaRPr lang="en-GB" dirty="0"/>
          </a:p>
        </p:txBody>
      </p:sp>
      <p:sp>
        <p:nvSpPr>
          <p:cNvPr id="5" name="Segnaposto testo 2">
            <a:extLst>
              <a:ext uri="{FF2B5EF4-FFF2-40B4-BE49-F238E27FC236}">
                <a16:creationId xmlns:a16="http://schemas.microsoft.com/office/drawing/2014/main" id="{F61DB9E9-CDD8-BE4D-B169-6A53C40B33F8}"/>
              </a:ext>
            </a:extLst>
          </p:cNvPr>
          <p:cNvSpPr>
            <a:spLocks noGrp="1"/>
          </p:cNvSpPr>
          <p:nvPr>
            <p:ph type="body" sz="quarter" idx="11"/>
          </p:nvPr>
        </p:nvSpPr>
        <p:spPr>
          <a:xfrm>
            <a:off x="62909" y="1291729"/>
            <a:ext cx="4032000" cy="5436000"/>
          </a:xfrm>
          <a:solidFill>
            <a:schemeClr val="accent5">
              <a:lumMod val="20000"/>
              <a:lumOff val="80000"/>
            </a:schemeClr>
          </a:solidFill>
          <a:ln w="2540">
            <a:noFill/>
          </a:ln>
        </p:spPr>
        <p:txBody>
          <a:bodyPr/>
          <a:lstStyle/>
          <a:p>
            <a:pPr algn="ctr"/>
            <a:r>
              <a:rPr lang="en-US" b="1" dirty="0">
                <a:solidFill>
                  <a:schemeClr val="accent6"/>
                </a:solidFill>
              </a:rPr>
              <a:t>Tipo de evaluación</a:t>
            </a:r>
          </a:p>
          <a:p>
            <a:r>
              <a:rPr lang="it-IT" sz="1400" b="1" dirty="0">
                <a:solidFill>
                  <a:srgbClr val="000000"/>
                </a:solidFill>
              </a:rPr>
              <a:t>CRVA, transformación basada en la evidencia</a:t>
            </a:r>
            <a:endParaRPr lang="it-IT" sz="1500" dirty="0">
              <a:solidFill>
                <a:srgbClr val="000000"/>
              </a:solidFill>
            </a:endParaRPr>
          </a:p>
          <a:p>
            <a:pPr marL="182563" indent="-96838">
              <a:lnSpc>
                <a:spcPct val="100000"/>
              </a:lnSpc>
              <a:buFont typeface="Arial" panose="020B0604020202020204" pitchFamily="34" charset="0"/>
              <a:buChar char="•"/>
            </a:pPr>
            <a:r>
              <a:rPr lang="it-IT" sz="1500" dirty="0"/>
              <a:t>sistemas a nivel de paisaje: </a:t>
            </a:r>
            <a:r>
              <a:rPr lang="it-IT" sz="1400" b="1" dirty="0">
                <a:solidFill>
                  <a:srgbClr val="F18D70"/>
                </a:solidFill>
              </a:rPr>
              <a:t>6 países </a:t>
            </a:r>
            <a:r>
              <a:rPr lang="it-IT" sz="1500" dirty="0"/>
              <a:t>(Uganda, Etiopía, </a:t>
            </a:r>
            <a:r>
              <a:rPr lang="en-US" sz="1500" dirty="0"/>
              <a:t>Costa de Marfil, Colombia, Tailandia, Mongolia, Nepal)</a:t>
            </a:r>
            <a:endParaRPr lang="it-IT" sz="1500" dirty="0"/>
          </a:p>
          <a:p>
            <a:pPr marL="182563" indent="-96838">
              <a:lnSpc>
                <a:spcPts val="1600"/>
              </a:lnSpc>
              <a:buFont typeface="Arial" panose="020B0604020202020204" pitchFamily="34" charset="0"/>
              <a:buChar char="•"/>
            </a:pPr>
            <a:r>
              <a:rPr lang="it-IT" sz="1500" dirty="0"/>
              <a:t>transición agroecológica: </a:t>
            </a:r>
            <a:r>
              <a:rPr lang="it-IT" sz="1400" b="1" dirty="0">
                <a:solidFill>
                  <a:srgbClr val="F18D70"/>
                </a:solidFill>
              </a:rPr>
              <a:t>1 país - </a:t>
            </a:r>
            <a:r>
              <a:rPr lang="it-IT" sz="1500" dirty="0"/>
              <a:t>Senegal</a:t>
            </a:r>
          </a:p>
          <a:p>
            <a:pPr marL="85725">
              <a:lnSpc>
                <a:spcPts val="400"/>
              </a:lnSpc>
            </a:pPr>
            <a:endParaRPr lang="it-IT" sz="1500" b="1" dirty="0">
              <a:solidFill>
                <a:srgbClr val="000000"/>
              </a:solidFill>
            </a:endParaRPr>
          </a:p>
          <a:p>
            <a:pPr marL="85725">
              <a:lnSpc>
                <a:spcPts val="400"/>
              </a:lnSpc>
            </a:pPr>
            <a:endParaRPr lang="it-IT" sz="1500" b="1" dirty="0">
              <a:solidFill>
                <a:srgbClr val="000000"/>
              </a:solidFill>
            </a:endParaRPr>
          </a:p>
          <a:p>
            <a:pPr marL="85725">
              <a:lnSpc>
                <a:spcPts val="400"/>
              </a:lnSpc>
            </a:pPr>
            <a:r>
              <a:rPr lang="it-IT" sz="1500" b="1" dirty="0">
                <a:solidFill>
                  <a:srgbClr val="000000"/>
                </a:solidFill>
              </a:rPr>
              <a:t>Análisis y desarrollo de la CV</a:t>
            </a:r>
          </a:p>
          <a:p>
            <a:pPr marL="182563" indent="-96838">
              <a:lnSpc>
                <a:spcPct val="100000"/>
              </a:lnSpc>
              <a:buFont typeface="Arial" panose="020B0604020202020204" pitchFamily="34" charset="0"/>
              <a:buChar char="•"/>
            </a:pPr>
            <a:r>
              <a:rPr lang="it-IT" sz="1500" dirty="0"/>
              <a:t>cartografía y desarrollo de mercados:                                    </a:t>
            </a:r>
            <a:r>
              <a:rPr lang="it-IT" sz="1400" b="1" dirty="0">
                <a:solidFill>
                  <a:srgbClr val="F18D70"/>
                </a:solidFill>
              </a:rPr>
              <a:t>3 países - </a:t>
            </a:r>
            <a:r>
              <a:rPr lang="it-IT" sz="1500" dirty="0"/>
              <a:t>Etiopía, Mongolia y </a:t>
            </a:r>
            <a:r>
              <a:rPr lang="it-IT" sz="1500" dirty="0" err="1"/>
              <a:t>Camboya</a:t>
            </a:r>
            <a:endParaRPr lang="it-IT" sz="1500" dirty="0"/>
          </a:p>
          <a:p>
            <a:pPr marL="182563" indent="-96838">
              <a:lnSpc>
                <a:spcPct val="100000"/>
              </a:lnSpc>
              <a:buFont typeface="Arial" panose="020B0604020202020204" pitchFamily="34" charset="0"/>
              <a:buChar char="•"/>
            </a:pPr>
            <a:r>
              <a:rPr lang="it-IT" sz="1500" dirty="0"/>
              <a:t> normas y certificación: </a:t>
            </a:r>
            <a:r>
              <a:rPr lang="it-IT" sz="1400" b="1" dirty="0">
                <a:solidFill>
                  <a:srgbClr val="F18D70"/>
                </a:solidFill>
              </a:rPr>
              <a:t>1 país - </a:t>
            </a:r>
            <a:r>
              <a:rPr lang="it-IT" sz="1300" dirty="0"/>
              <a:t>Costa Rica </a:t>
            </a:r>
          </a:p>
          <a:p>
            <a:pPr>
              <a:lnSpc>
                <a:spcPts val="400"/>
              </a:lnSpc>
            </a:pPr>
            <a:endParaRPr lang="en-US" sz="1500" b="1" dirty="0">
              <a:solidFill>
                <a:srgbClr val="000000"/>
              </a:solidFill>
            </a:endParaRPr>
          </a:p>
          <a:p>
            <a:pPr>
              <a:lnSpc>
                <a:spcPts val="400"/>
              </a:lnSpc>
            </a:pPr>
            <a:r>
              <a:rPr lang="en-US" sz="1500" b="1" dirty="0">
                <a:solidFill>
                  <a:srgbClr val="000000"/>
                </a:solidFill>
              </a:rPr>
              <a:t> </a:t>
            </a:r>
          </a:p>
          <a:p>
            <a:pPr>
              <a:lnSpc>
                <a:spcPts val="400"/>
              </a:lnSpc>
            </a:pPr>
            <a:r>
              <a:rPr lang="en-US" sz="1500" b="1" dirty="0">
                <a:solidFill>
                  <a:srgbClr val="000000"/>
                </a:solidFill>
              </a:rPr>
              <a:t>Evaluación de las emisiones de GEI</a:t>
            </a:r>
          </a:p>
          <a:p>
            <a:pPr>
              <a:lnSpc>
                <a:spcPts val="1200"/>
              </a:lnSpc>
            </a:pPr>
            <a:r>
              <a:rPr lang="it-IT" sz="1400" b="1" dirty="0">
                <a:solidFill>
                  <a:srgbClr val="F18D70"/>
                </a:solidFill>
              </a:rPr>
              <a:t>  3 países </a:t>
            </a:r>
            <a:r>
              <a:rPr lang="it-IT" sz="1500" dirty="0"/>
              <a:t>- Mongolia, Senegal y Costa Rica</a:t>
            </a:r>
          </a:p>
          <a:p>
            <a:pPr>
              <a:lnSpc>
                <a:spcPts val="400"/>
              </a:lnSpc>
            </a:pPr>
            <a:endParaRPr lang="en-US" sz="1500" b="1" dirty="0">
              <a:solidFill>
                <a:srgbClr val="000000"/>
              </a:solidFill>
            </a:endParaRPr>
          </a:p>
          <a:p>
            <a:pPr>
              <a:lnSpc>
                <a:spcPts val="400"/>
              </a:lnSpc>
            </a:pPr>
            <a:endParaRPr lang="en-US" sz="1500" b="1" dirty="0">
              <a:solidFill>
                <a:srgbClr val="000000"/>
              </a:solidFill>
            </a:endParaRPr>
          </a:p>
          <a:p>
            <a:pPr>
              <a:lnSpc>
                <a:spcPts val="800"/>
              </a:lnSpc>
            </a:pPr>
            <a:r>
              <a:rPr lang="en-US" sz="1500" b="1" dirty="0">
                <a:solidFill>
                  <a:srgbClr val="000000"/>
                </a:solidFill>
              </a:rPr>
              <a:t>Análisis económico</a:t>
            </a:r>
          </a:p>
          <a:p>
            <a:pPr>
              <a:lnSpc>
                <a:spcPts val="800"/>
              </a:lnSpc>
            </a:pPr>
            <a:r>
              <a:rPr lang="it-IT" sz="1350" b="1" dirty="0">
                <a:solidFill>
                  <a:srgbClr val="F18D70"/>
                </a:solidFill>
              </a:rPr>
              <a:t> 2 países: </a:t>
            </a:r>
            <a:r>
              <a:rPr lang="it-IT" sz="1500" dirty="0"/>
              <a:t>Colombia y Camboya</a:t>
            </a:r>
            <a:endParaRPr lang="en-US" sz="1500" dirty="0"/>
          </a:p>
        </p:txBody>
      </p:sp>
      <p:sp>
        <p:nvSpPr>
          <p:cNvPr id="7" name="Rounded Rectangle 6"/>
          <p:cNvSpPr/>
          <p:nvPr/>
        </p:nvSpPr>
        <p:spPr>
          <a:xfrm>
            <a:off x="6799005" y="835612"/>
            <a:ext cx="4500000" cy="16920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rPr>
              <a:t>Matriz de revisión de la acción climática: </a:t>
            </a:r>
            <a:r>
              <a:rPr lang="en-US" dirty="0">
                <a:solidFill>
                  <a:schemeClr val="accent6">
                    <a:lumMod val="75000"/>
                  </a:schemeClr>
                </a:solidFill>
              </a:rPr>
              <a:t>revisión de la NDC/PNA para identificar las acciones climáticas con potencial transformador  </a:t>
            </a:r>
            <a:endParaRPr lang="en-US" sz="1400" dirty="0">
              <a:solidFill>
                <a:srgbClr val="000000"/>
              </a:solidFill>
            </a:endParaRPr>
          </a:p>
          <a:p>
            <a:pPr algn="ctr"/>
            <a:r>
              <a:rPr lang="it-IT" sz="1600" dirty="0">
                <a:solidFill>
                  <a:schemeClr val="accent6">
                    <a:lumMod val="75000"/>
                  </a:schemeClr>
                </a:solidFill>
              </a:rPr>
              <a:t>(Uganda, Etiopía, Camboya, Mongolia, Nepal, Colombia, Tailandia)</a:t>
            </a:r>
          </a:p>
        </p:txBody>
      </p:sp>
      <p:sp>
        <p:nvSpPr>
          <p:cNvPr id="8" name="Rounded Rectangle 7"/>
          <p:cNvSpPr/>
          <p:nvPr/>
        </p:nvSpPr>
        <p:spPr>
          <a:xfrm>
            <a:off x="4419273" y="2810403"/>
            <a:ext cx="4817580" cy="1702800"/>
          </a:xfrm>
          <a:prstGeom prst="roundRect">
            <a:avLst/>
          </a:prstGeom>
          <a:solidFill>
            <a:srgbClr val="E4EE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rPr>
              <a:t>Evaluación del paisaje: </a:t>
            </a:r>
            <a:r>
              <a:rPr lang="en-US" dirty="0">
                <a:solidFill>
                  <a:schemeClr val="accent6">
                    <a:lumMod val="75000"/>
                  </a:schemeClr>
                </a:solidFill>
              </a:rPr>
              <a:t>Evaluación </a:t>
            </a:r>
            <a:r>
              <a:rPr lang="it-IT" dirty="0">
                <a:solidFill>
                  <a:schemeClr val="accent6">
                    <a:lumMod val="75000"/>
                  </a:schemeClr>
                </a:solidFill>
              </a:rPr>
              <a:t>en Mongolia </a:t>
            </a:r>
            <a:r>
              <a:rPr lang="en-US" dirty="0">
                <a:solidFill>
                  <a:schemeClr val="accent6">
                    <a:lumMod val="75000"/>
                  </a:schemeClr>
                </a:solidFill>
              </a:rPr>
              <a:t>de la capacidad de carga de los pastos y de la comunidad vegetal en la zona del Área Especial Protegida de Khan </a:t>
            </a:r>
            <a:r>
              <a:rPr lang="en-US" dirty="0" err="1">
                <a:solidFill>
                  <a:schemeClr val="accent6">
                    <a:lumMod val="75000"/>
                  </a:schemeClr>
                </a:solidFill>
              </a:rPr>
              <a:t>Khentii</a:t>
            </a:r>
            <a:endParaRPr lang="en-US" dirty="0">
              <a:solidFill>
                <a:schemeClr val="accent6">
                  <a:lumMod val="75000"/>
                </a:schemeClr>
              </a:solidFill>
            </a:endParaRPr>
          </a:p>
        </p:txBody>
      </p:sp>
      <p:sp>
        <p:nvSpPr>
          <p:cNvPr id="10" name="Rounded Rectangle 9"/>
          <p:cNvSpPr/>
          <p:nvPr/>
        </p:nvSpPr>
        <p:spPr>
          <a:xfrm>
            <a:off x="6944031" y="4748722"/>
            <a:ext cx="4901381" cy="16519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rPr>
              <a:t>Evaluación del riesgo climático y la vulnerabilidad: </a:t>
            </a:r>
            <a:r>
              <a:rPr lang="en-US" dirty="0">
                <a:solidFill>
                  <a:schemeClr val="accent6">
                    <a:lumMod val="75000"/>
                  </a:schemeClr>
                </a:solidFill>
              </a:rPr>
              <a:t>Uganda para generar pruebas que apoyen la planificación y presupuestación de la RRD a nivel de distrito en el corredor ganadero</a:t>
            </a:r>
          </a:p>
        </p:txBody>
      </p:sp>
    </p:spTree>
    <p:extLst>
      <p:ext uri="{BB962C8B-B14F-4D97-AF65-F5344CB8AC3E}">
        <p14:creationId xmlns:p14="http://schemas.microsoft.com/office/powerpoint/2010/main" val="3444329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EC27-98BC-4ADE-9B6F-3A070F44C204}"/>
              </a:ext>
            </a:extLst>
          </p:cNvPr>
          <p:cNvSpPr>
            <a:spLocks noGrp="1"/>
          </p:cNvSpPr>
          <p:nvPr>
            <p:ph type="title"/>
          </p:nvPr>
        </p:nvSpPr>
        <p:spPr>
          <a:xfrm>
            <a:off x="695349" y="375197"/>
            <a:ext cx="8189571" cy="593151"/>
          </a:xfrm>
        </p:spPr>
        <p:txBody>
          <a:bodyPr/>
          <a:lstStyle/>
          <a:p>
            <a:r>
              <a:rPr lang="en-US" dirty="0"/>
              <a:t>Nuevas prioridades para los </a:t>
            </a:r>
            <a:r>
              <a:rPr lang="en-US" dirty="0" err="1"/>
              <a:t>países</a:t>
            </a:r>
            <a:r>
              <a:rPr lang="en-US" dirty="0"/>
              <a:t> de SCALA </a:t>
            </a:r>
            <a:endParaRPr lang="en-GB" dirty="0"/>
          </a:p>
        </p:txBody>
      </p:sp>
      <p:sp>
        <p:nvSpPr>
          <p:cNvPr id="5" name="Rounded Rectangle 4"/>
          <p:cNvSpPr/>
          <p:nvPr/>
        </p:nvSpPr>
        <p:spPr>
          <a:xfrm>
            <a:off x="250722" y="1410798"/>
            <a:ext cx="5191433" cy="131765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rPr>
              <a:t>Evaluación de las emisiones de GEI: </a:t>
            </a:r>
            <a:r>
              <a:rPr lang="en-US" dirty="0">
                <a:solidFill>
                  <a:schemeClr val="accent6">
                    <a:lumMod val="75000"/>
                  </a:schemeClr>
                </a:solidFill>
              </a:rPr>
              <a:t>Costa Rica Evaluación de la capacidad de secuestro de carbono de los suelos en las plantaciones de ganado y café </a:t>
            </a:r>
            <a:endParaRPr lang="it-IT" dirty="0">
              <a:solidFill>
                <a:schemeClr val="accent6">
                  <a:lumMod val="75000"/>
                </a:schemeClr>
              </a:solidFill>
            </a:endParaRPr>
          </a:p>
        </p:txBody>
      </p:sp>
      <p:sp>
        <p:nvSpPr>
          <p:cNvPr id="6" name="Rounded Rectangle 5"/>
          <p:cNvSpPr/>
          <p:nvPr/>
        </p:nvSpPr>
        <p:spPr>
          <a:xfrm>
            <a:off x="6985932" y="993268"/>
            <a:ext cx="4817580" cy="1584000"/>
          </a:xfrm>
          <a:prstGeom prst="roundRect">
            <a:avLst/>
          </a:prstGeom>
          <a:solidFill>
            <a:srgbClr val="FACE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rPr>
              <a:t>Análisis económico: </a:t>
            </a:r>
            <a:r>
              <a:rPr lang="en-US" dirty="0">
                <a:solidFill>
                  <a:schemeClr val="accent6">
                    <a:lumMod val="75000"/>
                  </a:schemeClr>
                </a:solidFill>
              </a:rPr>
              <a:t>Colombia Análisis costo-beneficio para las acciones priorizadas del Plan de Gestión Integral del CC para el sector agropecuario</a:t>
            </a:r>
          </a:p>
        </p:txBody>
      </p:sp>
      <p:sp>
        <p:nvSpPr>
          <p:cNvPr id="8" name="Rounded Rectangle 7"/>
          <p:cNvSpPr/>
          <p:nvPr/>
        </p:nvSpPr>
        <p:spPr>
          <a:xfrm>
            <a:off x="6051755" y="2773040"/>
            <a:ext cx="4950541" cy="1491420"/>
          </a:xfrm>
          <a:prstGeom prst="roundRect">
            <a:avLst/>
          </a:prstGeom>
          <a:solidFill>
            <a:srgbClr val="FACE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rPr>
              <a:t>Análisis económico: </a:t>
            </a:r>
            <a:r>
              <a:rPr lang="en-US" dirty="0">
                <a:solidFill>
                  <a:schemeClr val="accent6">
                    <a:lumMod val="75000"/>
                  </a:schemeClr>
                </a:solidFill>
              </a:rPr>
              <a:t>Estudio de viabilidad en Camboya para la aplicación de la compensación del Plan Vivo, en las comunidades del proyecto REDD+</a:t>
            </a:r>
          </a:p>
        </p:txBody>
      </p:sp>
      <p:sp>
        <p:nvSpPr>
          <p:cNvPr id="9" name="Rounded Rectangle 8"/>
          <p:cNvSpPr/>
          <p:nvPr/>
        </p:nvSpPr>
        <p:spPr>
          <a:xfrm>
            <a:off x="695349" y="3119317"/>
            <a:ext cx="4901381" cy="15480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rPr>
              <a:t>Evaluación de las emisiones de GEI: </a:t>
            </a:r>
            <a:r>
              <a:rPr lang="en-US" dirty="0" err="1">
                <a:solidFill>
                  <a:schemeClr val="accent6">
                    <a:lumMod val="75000"/>
                  </a:schemeClr>
                </a:solidFill>
              </a:rPr>
              <a:t>Evaluación</a:t>
            </a:r>
            <a:r>
              <a:rPr lang="en-US" dirty="0">
                <a:solidFill>
                  <a:schemeClr val="accent6">
                    <a:lumMod val="75000"/>
                  </a:schemeClr>
                </a:solidFill>
              </a:rPr>
              <a:t> de Senegal sobre la reducción de emisiones de las técnicas de adaptación en sistemas </a:t>
            </a:r>
            <a:r>
              <a:rPr lang="en-US" dirty="0" err="1">
                <a:solidFill>
                  <a:schemeClr val="accent6">
                    <a:lumMod val="75000"/>
                  </a:schemeClr>
                </a:solidFill>
              </a:rPr>
              <a:t>agroecológicos</a:t>
            </a:r>
            <a:r>
              <a:rPr lang="en-US" dirty="0">
                <a:solidFill>
                  <a:schemeClr val="accent6">
                    <a:lumMod val="75000"/>
                  </a:schemeClr>
                </a:solidFill>
              </a:rPr>
              <a:t> seleccionados</a:t>
            </a:r>
          </a:p>
        </p:txBody>
      </p:sp>
      <p:sp>
        <p:nvSpPr>
          <p:cNvPr id="10" name="Rounded Rectangle 9"/>
          <p:cNvSpPr/>
          <p:nvPr/>
        </p:nvSpPr>
        <p:spPr>
          <a:xfrm>
            <a:off x="6985932" y="4704477"/>
            <a:ext cx="4817580" cy="1681446"/>
          </a:xfrm>
          <a:prstGeom prst="roundRect">
            <a:avLst/>
          </a:prstGeom>
          <a:solidFill>
            <a:srgbClr val="B2DE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rPr>
              <a:t>Análisis de la cadena de valor: </a:t>
            </a:r>
            <a:r>
              <a:rPr lang="en-US" dirty="0">
                <a:solidFill>
                  <a:schemeClr val="accent6">
                    <a:lumMod val="75000"/>
                  </a:schemeClr>
                </a:solidFill>
              </a:rPr>
              <a:t>Cartografía participativa en Camboya de las principales cadenas de valor de los productos básicos de riesgo forestal en </a:t>
            </a:r>
            <a:r>
              <a:rPr lang="en-US" dirty="0" err="1">
                <a:solidFill>
                  <a:schemeClr val="accent6">
                    <a:lumMod val="75000"/>
                  </a:schemeClr>
                </a:solidFill>
              </a:rPr>
              <a:t>StunTreng</a:t>
            </a:r>
            <a:endParaRPr lang="en-US" dirty="0">
              <a:solidFill>
                <a:schemeClr val="accent6">
                  <a:lumMod val="75000"/>
                </a:schemeClr>
              </a:solidFill>
            </a:endParaRPr>
          </a:p>
        </p:txBody>
      </p:sp>
      <p:sp>
        <p:nvSpPr>
          <p:cNvPr id="11" name="Rounded Rectangle 10"/>
          <p:cNvSpPr/>
          <p:nvPr/>
        </p:nvSpPr>
        <p:spPr>
          <a:xfrm>
            <a:off x="1489699" y="4999573"/>
            <a:ext cx="4817580" cy="1681446"/>
          </a:xfrm>
          <a:prstGeom prst="roundRect">
            <a:avLst/>
          </a:prstGeom>
          <a:solidFill>
            <a:srgbClr val="B2DE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rPr>
              <a:t>Análisis de la cadena de valor: </a:t>
            </a:r>
            <a:r>
              <a:rPr lang="en-US" dirty="0">
                <a:solidFill>
                  <a:schemeClr val="accent6">
                    <a:lumMod val="75000"/>
                  </a:schemeClr>
                </a:solidFill>
              </a:rPr>
              <a:t>Costa Rica Desarrollo de la cadena de valor de la carne de </a:t>
            </a:r>
            <a:r>
              <a:rPr lang="en-US" dirty="0" err="1">
                <a:solidFill>
                  <a:schemeClr val="accent6">
                    <a:lumMod val="75000"/>
                  </a:schemeClr>
                </a:solidFill>
              </a:rPr>
              <a:t>vacuno</a:t>
            </a:r>
            <a:r>
              <a:rPr lang="en-US" dirty="0">
                <a:solidFill>
                  <a:schemeClr val="accent6">
                    <a:lumMod val="75000"/>
                  </a:schemeClr>
                </a:solidFill>
              </a:rPr>
              <a:t>: alcance de las nuevas normas de certificación: carne de vacuno producida sin pérdida de cobertura forestal</a:t>
            </a:r>
          </a:p>
        </p:txBody>
      </p:sp>
    </p:spTree>
    <p:extLst>
      <p:ext uri="{BB962C8B-B14F-4D97-AF65-F5344CB8AC3E}">
        <p14:creationId xmlns:p14="http://schemas.microsoft.com/office/powerpoint/2010/main" val="1955547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876415E-91D2-1941-8A95-5317105FF245}"/>
              </a:ext>
            </a:extLst>
          </p:cNvPr>
          <p:cNvSpPr>
            <a:spLocks noGrp="1"/>
          </p:cNvSpPr>
          <p:nvPr>
            <p:ph type="body" sz="quarter" idx="10"/>
          </p:nvPr>
        </p:nvSpPr>
        <p:spPr/>
        <p:txBody>
          <a:bodyPr/>
          <a:lstStyle/>
          <a:p>
            <a:r>
              <a:rPr lang="it-IT" dirty="0" err="1"/>
              <a:t>Muchas</a:t>
            </a:r>
            <a:r>
              <a:rPr lang="it-IT" dirty="0"/>
              <a:t> </a:t>
            </a:r>
            <a:r>
              <a:rPr lang="it-IT" dirty="0" err="1"/>
              <a:t>Gracias</a:t>
            </a:r>
            <a:endParaRPr lang="it-IT" dirty="0"/>
          </a:p>
        </p:txBody>
      </p:sp>
      <p:sp>
        <p:nvSpPr>
          <p:cNvPr id="3" name="Segnaposto testo 2">
            <a:extLst>
              <a:ext uri="{FF2B5EF4-FFF2-40B4-BE49-F238E27FC236}">
                <a16:creationId xmlns:a16="http://schemas.microsoft.com/office/drawing/2014/main" id="{C7C133F7-91CE-B148-958A-565B4901E9CA}"/>
              </a:ext>
            </a:extLst>
          </p:cNvPr>
          <p:cNvSpPr>
            <a:spLocks noGrp="1"/>
          </p:cNvSpPr>
          <p:nvPr>
            <p:ph type="body" sz="quarter" idx="11"/>
          </p:nvPr>
        </p:nvSpPr>
        <p:spPr>
          <a:xfrm>
            <a:off x="1450975" y="3518208"/>
            <a:ext cx="4024274" cy="1157964"/>
          </a:xfrm>
        </p:spPr>
        <p:txBody>
          <a:bodyPr/>
          <a:lstStyle/>
          <a:p>
            <a:endParaRPr lang="it-IT" dirty="0"/>
          </a:p>
        </p:txBody>
      </p:sp>
    </p:spTree>
    <p:extLst>
      <p:ext uri="{BB962C8B-B14F-4D97-AF65-F5344CB8AC3E}">
        <p14:creationId xmlns:p14="http://schemas.microsoft.com/office/powerpoint/2010/main" val="3285417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9943EDEA-7D6C-234A-BD62-7B9A5EBFB648}"/>
              </a:ext>
            </a:extLst>
          </p:cNvPr>
          <p:cNvGraphicFramePr/>
          <p:nvPr>
            <p:extLst>
              <p:ext uri="{D42A27DB-BD31-4B8C-83A1-F6EECF244321}">
                <p14:modId xmlns:p14="http://schemas.microsoft.com/office/powerpoint/2010/main" val="261114699"/>
              </p:ext>
            </p:extLst>
          </p:nvPr>
        </p:nvGraphicFramePr>
        <p:xfrm>
          <a:off x="2641003"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olo 3">
            <a:extLst>
              <a:ext uri="{FF2B5EF4-FFF2-40B4-BE49-F238E27FC236}">
                <a16:creationId xmlns:a16="http://schemas.microsoft.com/office/drawing/2014/main" id="{2FD5F5C3-E688-F944-8BF8-A1A52B3846AB}"/>
              </a:ext>
            </a:extLst>
          </p:cNvPr>
          <p:cNvSpPr>
            <a:spLocks noGrp="1"/>
          </p:cNvSpPr>
          <p:nvPr>
            <p:ph type="title"/>
          </p:nvPr>
        </p:nvSpPr>
        <p:spPr>
          <a:xfrm>
            <a:off x="0" y="2538547"/>
            <a:ext cx="3017520" cy="593151"/>
          </a:xfrm>
        </p:spPr>
        <p:txBody>
          <a:bodyPr>
            <a:noAutofit/>
          </a:bodyPr>
          <a:lstStyle/>
          <a:p>
            <a:pPr algn="ctr"/>
            <a:br>
              <a:rPr lang="en-GB" sz="4400" dirty="0">
                <a:latin typeface="Arial"/>
                <a:cs typeface="Arial"/>
              </a:rPr>
            </a:br>
            <a:r>
              <a:rPr lang="en-GB" sz="4400" dirty="0">
                <a:latin typeface="Arial"/>
                <a:cs typeface="Arial"/>
              </a:rPr>
              <a:t>Esquema</a:t>
            </a:r>
          </a:p>
        </p:txBody>
      </p:sp>
    </p:spTree>
    <p:extLst>
      <p:ext uri="{BB962C8B-B14F-4D97-AF65-F5344CB8AC3E}">
        <p14:creationId xmlns:p14="http://schemas.microsoft.com/office/powerpoint/2010/main" val="184034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8EF276-2114-6849-9AF8-A16A8F622D36}"/>
              </a:ext>
            </a:extLst>
          </p:cNvPr>
          <p:cNvSpPr>
            <a:spLocks noGrp="1"/>
          </p:cNvSpPr>
          <p:nvPr>
            <p:ph type="title"/>
          </p:nvPr>
        </p:nvSpPr>
        <p:spPr>
          <a:xfrm>
            <a:off x="715669" y="253277"/>
            <a:ext cx="4191075" cy="593151"/>
          </a:xfrm>
        </p:spPr>
        <p:txBody>
          <a:bodyPr/>
          <a:lstStyle/>
          <a:p>
            <a:r>
              <a:rPr lang="it-IT" dirty="0"/>
              <a:t>Contexto</a:t>
            </a:r>
          </a:p>
        </p:txBody>
      </p:sp>
      <p:sp>
        <p:nvSpPr>
          <p:cNvPr id="3" name="Segnaposto testo 2">
            <a:extLst>
              <a:ext uri="{FF2B5EF4-FFF2-40B4-BE49-F238E27FC236}">
                <a16:creationId xmlns:a16="http://schemas.microsoft.com/office/drawing/2014/main" id="{F61DB9E9-CDD8-BE4D-B169-6A53C40B33F8}"/>
              </a:ext>
            </a:extLst>
          </p:cNvPr>
          <p:cNvSpPr>
            <a:spLocks noGrp="1"/>
          </p:cNvSpPr>
          <p:nvPr>
            <p:ph type="body" sz="quarter" idx="11"/>
          </p:nvPr>
        </p:nvSpPr>
        <p:spPr>
          <a:xfrm>
            <a:off x="359922" y="1518054"/>
            <a:ext cx="9360000" cy="729038"/>
          </a:xfrm>
          <a:noFill/>
        </p:spPr>
        <p:txBody>
          <a:bodyPr/>
          <a:lstStyle/>
          <a:p>
            <a:r>
              <a:rPr lang="en-US" sz="1800" b="1" dirty="0"/>
              <a:t>Cambio climático: </a:t>
            </a:r>
            <a:r>
              <a:rPr lang="en-US" sz="1800" dirty="0"/>
              <a:t>desafío complejo con impactos cada vez más graves, </a:t>
            </a:r>
            <a:r>
              <a:rPr lang="en-US" sz="1800" dirty="0" err="1"/>
              <a:t>interconectados</a:t>
            </a:r>
            <a:r>
              <a:rPr lang="en-US" sz="1800" dirty="0"/>
              <a:t> y, a menudo, irreversibles en los ecosistemas (+ biodiversidad), los </a:t>
            </a:r>
            <a:r>
              <a:rPr lang="en-US" sz="1800" dirty="0" err="1"/>
              <a:t>sistemas</a:t>
            </a:r>
            <a:r>
              <a:rPr lang="en-US" sz="1800" dirty="0"/>
              <a:t> </a:t>
            </a:r>
            <a:r>
              <a:rPr lang="es-CO" sz="1800" dirty="0"/>
              <a:t>agroalimentarios</a:t>
            </a:r>
            <a:r>
              <a:rPr lang="en-US" sz="1800" dirty="0"/>
              <a:t> y los sistemas humanos</a:t>
            </a:r>
            <a:endParaRPr lang="en-US" sz="1800" b="1" dirty="0"/>
          </a:p>
          <a:p>
            <a:endParaRPr lang="en-GB" sz="1800" b="1" dirty="0"/>
          </a:p>
          <a:p>
            <a:pPr>
              <a:lnSpc>
                <a:spcPct val="100000"/>
              </a:lnSpc>
            </a:pPr>
            <a:r>
              <a:rPr lang="en-US" dirty="0">
                <a:solidFill>
                  <a:srgbClr val="4C4C4C"/>
                </a:solidFill>
              </a:rPr>
              <a:t>	</a:t>
            </a:r>
          </a:p>
          <a:p>
            <a:pPr>
              <a:lnSpc>
                <a:spcPct val="100000"/>
              </a:lnSpc>
            </a:pPr>
            <a:r>
              <a:rPr lang="it-IT" sz="2000" dirty="0"/>
              <a:t> </a:t>
            </a:r>
          </a:p>
        </p:txBody>
      </p:sp>
      <p:pic>
        <p:nvPicPr>
          <p:cNvPr id="5" name="Picture 11">
            <a:extLst>
              <a:ext uri="{FF2B5EF4-FFF2-40B4-BE49-F238E27FC236}">
                <a16:creationId xmlns:a16="http://schemas.microsoft.com/office/drawing/2014/main" id="{7F6FAA9D-94CD-43D3-8027-F870D6E905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00969" y="3123821"/>
            <a:ext cx="2391031" cy="3734179"/>
          </a:xfrm>
          <a:prstGeom prst="rect">
            <a:avLst/>
          </a:prstGeom>
        </p:spPr>
      </p:pic>
      <p:sp>
        <p:nvSpPr>
          <p:cNvPr id="6" name="Titolo 1">
            <a:extLst>
              <a:ext uri="{FF2B5EF4-FFF2-40B4-BE49-F238E27FC236}">
                <a16:creationId xmlns:a16="http://schemas.microsoft.com/office/drawing/2014/main" id="{588EF276-2114-6849-9AF8-A16A8F622D36}"/>
              </a:ext>
            </a:extLst>
          </p:cNvPr>
          <p:cNvSpPr txBox="1">
            <a:spLocks/>
          </p:cNvSpPr>
          <p:nvPr/>
        </p:nvSpPr>
        <p:spPr>
          <a:xfrm>
            <a:off x="538480" y="6228184"/>
            <a:ext cx="3308485" cy="45996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600" b="0" i="0" kern="1200">
                <a:solidFill>
                  <a:srgbClr val="0095CE"/>
                </a:solidFill>
                <a:latin typeface="Arial" panose="020B0604020202020204" pitchFamily="34" charset="0"/>
                <a:ea typeface="+mj-ea"/>
                <a:cs typeface="Arial" panose="020B0604020202020204" pitchFamily="34" charset="0"/>
              </a:defRPr>
            </a:lvl1pPr>
          </a:lstStyle>
          <a:p>
            <a:r>
              <a:rPr lang="it-IT" sz="1100" b="1" dirty="0"/>
              <a:t>Informe AR6 del IPCC: </a:t>
            </a:r>
            <a:r>
              <a:rPr lang="it-IT" sz="1100" dirty="0"/>
              <a:t>Cambio Climático 2022 Impactos, Adaptación y Vulnerabilidad</a:t>
            </a:r>
          </a:p>
        </p:txBody>
      </p:sp>
      <p:sp>
        <p:nvSpPr>
          <p:cNvPr id="7" name="Segnaposto testo 2">
            <a:extLst>
              <a:ext uri="{FF2B5EF4-FFF2-40B4-BE49-F238E27FC236}">
                <a16:creationId xmlns:a16="http://schemas.microsoft.com/office/drawing/2014/main" id="{F61DB9E9-CDD8-BE4D-B169-6A53C40B33F8}"/>
              </a:ext>
            </a:extLst>
          </p:cNvPr>
          <p:cNvSpPr txBox="1">
            <a:spLocks/>
          </p:cNvSpPr>
          <p:nvPr/>
        </p:nvSpPr>
        <p:spPr>
          <a:xfrm>
            <a:off x="359922" y="2385834"/>
            <a:ext cx="9360000" cy="736748"/>
          </a:xfrm>
          <a:prstGeom prst="rect">
            <a:avLst/>
          </a:prstGeom>
          <a:noFill/>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Los extremos relacionados con el clima </a:t>
            </a:r>
            <a:r>
              <a:rPr lang="en-US" sz="1800" dirty="0" err="1"/>
              <a:t>han</a:t>
            </a:r>
            <a:r>
              <a:rPr lang="en-US" sz="1800" dirty="0"/>
              <a:t> </a:t>
            </a:r>
            <a:r>
              <a:rPr lang="en-US" sz="1800" dirty="0" err="1"/>
              <a:t>afectado</a:t>
            </a:r>
            <a:r>
              <a:rPr lang="en-US" sz="1800" dirty="0"/>
              <a:t> la </a:t>
            </a:r>
            <a:r>
              <a:rPr lang="en-US" sz="1800" b="1" dirty="0"/>
              <a:t>productividad </a:t>
            </a:r>
            <a:r>
              <a:rPr lang="en-US" sz="1800" dirty="0"/>
              <a:t>de todos los sectores de la agricultura, la pesca y el uso de la tierra, con consecuencias negativas para la seguridad alimentaria y los medios de subsistencia</a:t>
            </a:r>
          </a:p>
          <a:p>
            <a:endParaRPr lang="en-US" sz="1800" b="1" dirty="0"/>
          </a:p>
          <a:p>
            <a:endParaRPr lang="en-US" sz="1800" b="1" dirty="0"/>
          </a:p>
          <a:p>
            <a:endParaRPr lang="en-GB" sz="1800" b="1" dirty="0"/>
          </a:p>
          <a:p>
            <a:pPr>
              <a:lnSpc>
                <a:spcPct val="100000"/>
              </a:lnSpc>
            </a:pPr>
            <a:r>
              <a:rPr lang="en-US" dirty="0"/>
              <a:t>	</a:t>
            </a:r>
          </a:p>
          <a:p>
            <a:pPr>
              <a:lnSpc>
                <a:spcPct val="100000"/>
              </a:lnSpc>
            </a:pPr>
            <a:r>
              <a:rPr lang="it-IT" sz="2000" dirty="0"/>
              <a:t> </a:t>
            </a:r>
          </a:p>
        </p:txBody>
      </p:sp>
      <p:sp>
        <p:nvSpPr>
          <p:cNvPr id="8" name="Segnaposto testo 2">
            <a:extLst>
              <a:ext uri="{FF2B5EF4-FFF2-40B4-BE49-F238E27FC236}">
                <a16:creationId xmlns:a16="http://schemas.microsoft.com/office/drawing/2014/main" id="{F61DB9E9-CDD8-BE4D-B169-6A53C40B33F8}"/>
              </a:ext>
            </a:extLst>
          </p:cNvPr>
          <p:cNvSpPr txBox="1">
            <a:spLocks/>
          </p:cNvSpPr>
          <p:nvPr/>
        </p:nvSpPr>
        <p:spPr>
          <a:xfrm>
            <a:off x="389104" y="3321388"/>
            <a:ext cx="9360000" cy="1080795"/>
          </a:xfrm>
          <a:prstGeom prst="rect">
            <a:avLst/>
          </a:prstGeom>
          <a:noFill/>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Los </a:t>
            </a:r>
            <a:r>
              <a:rPr lang="en-US" sz="1800" b="1" dirty="0"/>
              <a:t>impactos </a:t>
            </a:r>
            <a:r>
              <a:rPr lang="en-US" sz="1800" dirty="0"/>
              <a:t>son particularmente </a:t>
            </a:r>
            <a:r>
              <a:rPr lang="en-US" sz="1800" b="1" dirty="0"/>
              <a:t>agudos y severos </a:t>
            </a:r>
            <a:r>
              <a:rPr lang="en-US" sz="1800" dirty="0"/>
              <a:t>para la población del ASS, Asia, los pequeños estados insulares, América Central y del Sur y el Ártico, y los pequeños productores a nivel mundial: </a:t>
            </a:r>
            <a:r>
              <a:rPr lang="en-US" sz="1800" b="1" dirty="0">
                <a:solidFill>
                  <a:srgbClr val="000000"/>
                </a:solidFill>
              </a:rPr>
              <a:t>Los impactos serán hasta varias veces superiores a los observados actualmente</a:t>
            </a:r>
          </a:p>
          <a:p>
            <a:endParaRPr lang="en-US" sz="1800" b="1" dirty="0"/>
          </a:p>
          <a:p>
            <a:endParaRPr lang="en-GB" sz="1800" b="1" dirty="0"/>
          </a:p>
          <a:p>
            <a:pPr>
              <a:lnSpc>
                <a:spcPct val="100000"/>
              </a:lnSpc>
            </a:pPr>
            <a:r>
              <a:rPr lang="en-US" dirty="0"/>
              <a:t>	</a:t>
            </a:r>
          </a:p>
          <a:p>
            <a:pPr>
              <a:lnSpc>
                <a:spcPct val="100000"/>
              </a:lnSpc>
            </a:pPr>
            <a:r>
              <a:rPr lang="it-IT" sz="2000" dirty="0"/>
              <a:t> </a:t>
            </a:r>
          </a:p>
        </p:txBody>
      </p:sp>
      <p:sp>
        <p:nvSpPr>
          <p:cNvPr id="9" name="Segnaposto testo 2">
            <a:extLst>
              <a:ext uri="{FF2B5EF4-FFF2-40B4-BE49-F238E27FC236}">
                <a16:creationId xmlns:a16="http://schemas.microsoft.com/office/drawing/2014/main" id="{F61DB9E9-CDD8-BE4D-B169-6A53C40B33F8}"/>
              </a:ext>
            </a:extLst>
          </p:cNvPr>
          <p:cNvSpPr txBox="1">
            <a:spLocks/>
          </p:cNvSpPr>
          <p:nvPr/>
        </p:nvSpPr>
        <p:spPr>
          <a:xfrm>
            <a:off x="389104" y="4453607"/>
            <a:ext cx="9360000" cy="913732"/>
          </a:xfrm>
          <a:prstGeom prst="rect">
            <a:avLst/>
          </a:prstGeom>
          <a:noFill/>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Los grupos más vulnerables</a:t>
            </a:r>
            <a:r>
              <a:rPr lang="en-US" sz="1800" dirty="0"/>
              <a:t>: los pueblos indígenas, los pequeños productores de alimentos (en su mayoría mujeres) y los hogares con bajos ingresos se ven/se verán afectados de forma grave y desproporcionada</a:t>
            </a:r>
            <a:endParaRPr lang="en-GB" sz="1800" dirty="0"/>
          </a:p>
          <a:p>
            <a:endParaRPr lang="en-GB" sz="1800" b="1" dirty="0"/>
          </a:p>
          <a:p>
            <a:pPr>
              <a:lnSpc>
                <a:spcPct val="100000"/>
              </a:lnSpc>
            </a:pPr>
            <a:r>
              <a:rPr lang="en-US" dirty="0"/>
              <a:t>	</a:t>
            </a:r>
          </a:p>
          <a:p>
            <a:pPr>
              <a:lnSpc>
                <a:spcPct val="100000"/>
              </a:lnSpc>
            </a:pPr>
            <a:r>
              <a:rPr lang="it-IT" sz="2000" dirty="0"/>
              <a:t> </a:t>
            </a:r>
          </a:p>
        </p:txBody>
      </p:sp>
      <p:pic>
        <p:nvPicPr>
          <p:cNvPr id="10" name="Picture 9"/>
          <p:cNvPicPr>
            <a:picLocks noChangeAspect="1"/>
          </p:cNvPicPr>
          <p:nvPr/>
        </p:nvPicPr>
        <p:blipFill>
          <a:blip r:embed="rId4"/>
          <a:stretch>
            <a:fillRect/>
          </a:stretch>
        </p:blipFill>
        <p:spPr>
          <a:xfrm>
            <a:off x="9803618" y="-36125"/>
            <a:ext cx="2376231" cy="3158707"/>
          </a:xfrm>
          <a:prstGeom prst="rect">
            <a:avLst/>
          </a:prstGeom>
        </p:spPr>
      </p:pic>
    </p:spTree>
    <p:extLst>
      <p:ext uri="{BB962C8B-B14F-4D97-AF65-F5344CB8AC3E}">
        <p14:creationId xmlns:p14="http://schemas.microsoft.com/office/powerpoint/2010/main" val="325928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F61DB9E9-CDD8-BE4D-B169-6A53C40B33F8}"/>
              </a:ext>
            </a:extLst>
          </p:cNvPr>
          <p:cNvSpPr>
            <a:spLocks noGrp="1"/>
          </p:cNvSpPr>
          <p:nvPr>
            <p:ph type="body" sz="quarter" idx="11"/>
          </p:nvPr>
        </p:nvSpPr>
        <p:spPr>
          <a:xfrm>
            <a:off x="0" y="4218859"/>
            <a:ext cx="3459722" cy="1640239"/>
          </a:xfrm>
          <a:noFill/>
        </p:spPr>
        <p:txBody>
          <a:bodyPr/>
          <a:lstStyle/>
          <a:p>
            <a:pPr>
              <a:lnSpc>
                <a:spcPct val="100000"/>
              </a:lnSpc>
            </a:pPr>
            <a:r>
              <a:rPr lang="en-US" sz="1800" dirty="0"/>
              <a:t>Se hace hincapié en la </a:t>
            </a:r>
            <a:r>
              <a:rPr lang="en-US" sz="1800" b="1" dirty="0"/>
              <a:t>transformación de los sistemas</a:t>
            </a:r>
            <a:r>
              <a:rPr lang="en-US" dirty="0"/>
              <a:t>: </a:t>
            </a:r>
            <a:r>
              <a:rPr lang="en-US" sz="1800" dirty="0"/>
              <a:t>un cambio en los atributos fundamentales de los sistemas naturales y humanos</a:t>
            </a:r>
          </a:p>
        </p:txBody>
      </p:sp>
      <p:pic>
        <p:nvPicPr>
          <p:cNvPr id="7" name="Picture 6"/>
          <p:cNvPicPr>
            <a:picLocks noChangeAspect="1"/>
          </p:cNvPicPr>
          <p:nvPr/>
        </p:nvPicPr>
        <p:blipFill>
          <a:blip r:embed="rId3"/>
          <a:stretch>
            <a:fillRect/>
          </a:stretch>
        </p:blipFill>
        <p:spPr>
          <a:xfrm>
            <a:off x="3498911" y="387549"/>
            <a:ext cx="8571603" cy="6069987"/>
          </a:xfrm>
          <a:prstGeom prst="rect">
            <a:avLst/>
          </a:prstGeom>
          <a:ln w="12700">
            <a:solidFill>
              <a:schemeClr val="accent4">
                <a:lumMod val="60000"/>
                <a:lumOff val="40000"/>
              </a:schemeClr>
            </a:solidFill>
          </a:ln>
        </p:spPr>
      </p:pic>
      <p:sp>
        <p:nvSpPr>
          <p:cNvPr id="8" name="Titolo 1">
            <a:extLst>
              <a:ext uri="{FF2B5EF4-FFF2-40B4-BE49-F238E27FC236}">
                <a16:creationId xmlns:a16="http://schemas.microsoft.com/office/drawing/2014/main" id="{588EF276-2114-6849-9AF8-A16A8F622D36}"/>
              </a:ext>
            </a:extLst>
          </p:cNvPr>
          <p:cNvSpPr txBox="1">
            <a:spLocks/>
          </p:cNvSpPr>
          <p:nvPr/>
        </p:nvSpPr>
        <p:spPr>
          <a:xfrm>
            <a:off x="6008914" y="6466113"/>
            <a:ext cx="6074664" cy="328495"/>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2600" b="0" i="0" kern="1200">
                <a:solidFill>
                  <a:srgbClr val="0095CE"/>
                </a:solidFill>
                <a:latin typeface="Arial" panose="020B0604020202020204" pitchFamily="34" charset="0"/>
                <a:ea typeface="+mj-ea"/>
                <a:cs typeface="Arial" panose="020B0604020202020204" pitchFamily="34" charset="0"/>
              </a:defRPr>
            </a:lvl1pPr>
          </a:lstStyle>
          <a:p>
            <a:pPr algn="r"/>
            <a:r>
              <a:rPr lang="it-IT" sz="1100" b="1" dirty="0"/>
              <a:t>Informe AR6 del IPCC: </a:t>
            </a:r>
            <a:r>
              <a:rPr lang="it-IT" sz="1100" dirty="0"/>
              <a:t>Cambio Climático 2022 Impactos, Adaptación y Vulnerabilidad</a:t>
            </a:r>
          </a:p>
        </p:txBody>
      </p:sp>
      <p:sp>
        <p:nvSpPr>
          <p:cNvPr id="9" name="Segnaposto testo 2">
            <a:extLst>
              <a:ext uri="{FF2B5EF4-FFF2-40B4-BE49-F238E27FC236}">
                <a16:creationId xmlns:a16="http://schemas.microsoft.com/office/drawing/2014/main" id="{F61DB9E9-CDD8-BE4D-B169-6A53C40B33F8}"/>
              </a:ext>
            </a:extLst>
          </p:cNvPr>
          <p:cNvSpPr txBox="1">
            <a:spLocks/>
          </p:cNvSpPr>
          <p:nvPr/>
        </p:nvSpPr>
        <p:spPr>
          <a:xfrm>
            <a:off x="0" y="1468483"/>
            <a:ext cx="3459722" cy="2489562"/>
          </a:xfrm>
          <a:prstGeom prst="rect">
            <a:avLst/>
          </a:prstGeom>
          <a:solidFill>
            <a:schemeClr val="accent5">
              <a:lumMod val="20000"/>
              <a:lumOff val="80000"/>
            </a:schemeClr>
          </a:solidFill>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b="1" dirty="0"/>
              <a:t>Las interacciones de los sistemas acoplados (</a:t>
            </a:r>
            <a:r>
              <a:rPr lang="en-US" sz="1800" dirty="0"/>
              <a:t>clima, ecosistemas naturales y sistemas humanos) son la </a:t>
            </a:r>
            <a:r>
              <a:rPr lang="en-US" sz="1800" b="1" dirty="0"/>
              <a:t>base de los riesgos emergentes </a:t>
            </a:r>
            <a:r>
              <a:rPr lang="en-US" sz="1800" dirty="0"/>
              <a:t>del cambio climático y, al mismo tiempo, ofrecen </a:t>
            </a:r>
            <a:r>
              <a:rPr lang="en-US" sz="1800" b="1" dirty="0"/>
              <a:t>oportunidades para un desarrollo resistente al clima</a:t>
            </a:r>
          </a:p>
        </p:txBody>
      </p:sp>
    </p:spTree>
    <p:extLst>
      <p:ext uri="{BB962C8B-B14F-4D97-AF65-F5344CB8AC3E}">
        <p14:creationId xmlns:p14="http://schemas.microsoft.com/office/powerpoint/2010/main" val="54637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8EF276-2114-6849-9AF8-A16A8F622D36}"/>
              </a:ext>
            </a:extLst>
          </p:cNvPr>
          <p:cNvSpPr>
            <a:spLocks noGrp="1"/>
          </p:cNvSpPr>
          <p:nvPr>
            <p:ph type="title"/>
          </p:nvPr>
        </p:nvSpPr>
        <p:spPr>
          <a:xfrm>
            <a:off x="836328" y="226546"/>
            <a:ext cx="7540057" cy="593151"/>
          </a:xfrm>
        </p:spPr>
        <p:txBody>
          <a:bodyPr>
            <a:normAutofit fontScale="90000"/>
          </a:bodyPr>
          <a:lstStyle/>
          <a:p>
            <a:r>
              <a:rPr lang="it-IT" dirty="0"/>
              <a:t>Las siete dimensiones de la transformación de SCALA</a:t>
            </a:r>
          </a:p>
        </p:txBody>
      </p:sp>
      <p:sp>
        <p:nvSpPr>
          <p:cNvPr id="3" name="Segnaposto testo 2">
            <a:extLst>
              <a:ext uri="{FF2B5EF4-FFF2-40B4-BE49-F238E27FC236}">
                <a16:creationId xmlns:a16="http://schemas.microsoft.com/office/drawing/2014/main" id="{F61DB9E9-CDD8-BE4D-B169-6A53C40B33F8}"/>
              </a:ext>
            </a:extLst>
          </p:cNvPr>
          <p:cNvSpPr>
            <a:spLocks noGrp="1"/>
          </p:cNvSpPr>
          <p:nvPr>
            <p:ph type="body" sz="quarter" idx="11"/>
          </p:nvPr>
        </p:nvSpPr>
        <p:spPr>
          <a:xfrm>
            <a:off x="7522580" y="2858796"/>
            <a:ext cx="4369434" cy="1253517"/>
          </a:xfrm>
          <a:solidFill>
            <a:schemeClr val="accent1">
              <a:lumMod val="40000"/>
              <a:lumOff val="60000"/>
            </a:schemeClr>
          </a:solidFill>
        </p:spPr>
        <p:txBody>
          <a:bodyPr/>
          <a:lstStyle/>
          <a:p>
            <a:pPr algn="ctr">
              <a:lnSpc>
                <a:spcPct val="100000"/>
              </a:lnSpc>
            </a:pPr>
            <a:r>
              <a:rPr lang="en-GB" sz="2200" b="1" dirty="0">
                <a:solidFill>
                  <a:srgbClr val="000000"/>
                </a:solidFill>
              </a:rPr>
              <a:t>El objetivo general de SCALA es permitir un cambio transformador en AFOLU</a:t>
            </a:r>
          </a:p>
        </p:txBody>
      </p:sp>
      <p:grpSp>
        <p:nvGrpSpPr>
          <p:cNvPr id="8" name="Group 7">
            <a:extLst>
              <a:ext uri="{FF2B5EF4-FFF2-40B4-BE49-F238E27FC236}">
                <a16:creationId xmlns:a16="http://schemas.microsoft.com/office/drawing/2014/main" id="{3EBA53D3-A5C0-044C-8DB2-310C75FC7450}"/>
              </a:ext>
            </a:extLst>
          </p:cNvPr>
          <p:cNvGrpSpPr/>
          <p:nvPr/>
        </p:nvGrpSpPr>
        <p:grpSpPr>
          <a:xfrm>
            <a:off x="939098" y="1758746"/>
            <a:ext cx="6583482" cy="4382603"/>
            <a:chOff x="6074102" y="2148215"/>
            <a:chExt cx="6583482" cy="4257102"/>
          </a:xfrm>
        </p:grpSpPr>
        <p:sp>
          <p:nvSpPr>
            <p:cNvPr id="9" name="Oval 8">
              <a:extLst>
                <a:ext uri="{FF2B5EF4-FFF2-40B4-BE49-F238E27FC236}">
                  <a16:creationId xmlns:a16="http://schemas.microsoft.com/office/drawing/2014/main" id="{DE055793-DC72-474E-91C7-F836248968C5}"/>
                </a:ext>
              </a:extLst>
            </p:cNvPr>
            <p:cNvSpPr/>
            <p:nvPr/>
          </p:nvSpPr>
          <p:spPr>
            <a:xfrm rot="679638">
              <a:off x="7352522" y="3545633"/>
              <a:ext cx="3452327" cy="80243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5D1D65A-050F-6440-ABEC-B6344C4BDB3D}"/>
                </a:ext>
              </a:extLst>
            </p:cNvPr>
            <p:cNvSpPr/>
            <p:nvPr/>
          </p:nvSpPr>
          <p:spPr>
            <a:xfrm rot="2014349">
              <a:off x="7396564" y="3536880"/>
              <a:ext cx="3452327" cy="80243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FE546DD-7572-0846-BCEC-D7177FA39B19}"/>
                </a:ext>
              </a:extLst>
            </p:cNvPr>
            <p:cNvSpPr/>
            <p:nvPr/>
          </p:nvSpPr>
          <p:spPr>
            <a:xfrm rot="3988822">
              <a:off x="7512326" y="3579632"/>
              <a:ext cx="3452327" cy="8024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729E18A-8DAC-2B49-BFC2-156C440DD756}"/>
                </a:ext>
              </a:extLst>
            </p:cNvPr>
            <p:cNvSpPr/>
            <p:nvPr/>
          </p:nvSpPr>
          <p:spPr>
            <a:xfrm rot="6927256">
              <a:off x="7431042" y="3600077"/>
              <a:ext cx="3452327" cy="80243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5D5EF96-B1A7-1748-903F-E3E718F2C874}"/>
                </a:ext>
              </a:extLst>
            </p:cNvPr>
            <p:cNvSpPr/>
            <p:nvPr/>
          </p:nvSpPr>
          <p:spPr>
            <a:xfrm rot="8621672">
              <a:off x="7406717" y="3600075"/>
              <a:ext cx="3452327" cy="80243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5BECF488-60F5-F947-82FB-520D1CA5D185}"/>
                </a:ext>
              </a:extLst>
            </p:cNvPr>
            <p:cNvSpPr/>
            <p:nvPr/>
          </p:nvSpPr>
          <p:spPr>
            <a:xfrm rot="10134707">
              <a:off x="7431041" y="3611222"/>
              <a:ext cx="3452327" cy="802432"/>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9BEAB53C-BC90-0F45-B47A-D99AAF5A296A}"/>
                </a:ext>
              </a:extLst>
            </p:cNvPr>
            <p:cNvSpPr/>
            <p:nvPr/>
          </p:nvSpPr>
          <p:spPr>
            <a:xfrm>
              <a:off x="7298064" y="3514775"/>
              <a:ext cx="196917" cy="22393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0CC9F556-EAFA-634F-9552-13A5AB69D7C2}"/>
                </a:ext>
              </a:extLst>
            </p:cNvPr>
            <p:cNvSpPr/>
            <p:nvPr/>
          </p:nvSpPr>
          <p:spPr>
            <a:xfrm>
              <a:off x="8376375" y="2611137"/>
              <a:ext cx="196917" cy="2239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3F626D95-511A-D94F-8DFC-F7F55DEDC762}"/>
                </a:ext>
              </a:extLst>
            </p:cNvPr>
            <p:cNvSpPr/>
            <p:nvPr/>
          </p:nvSpPr>
          <p:spPr>
            <a:xfrm>
              <a:off x="10326543" y="3174767"/>
              <a:ext cx="196917" cy="22393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0CA8710A-E666-2242-B1E1-280580FE96B3}"/>
                </a:ext>
              </a:extLst>
            </p:cNvPr>
            <p:cNvSpPr/>
            <p:nvPr/>
          </p:nvSpPr>
          <p:spPr>
            <a:xfrm>
              <a:off x="10230373" y="4819009"/>
              <a:ext cx="196917" cy="22393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DC201A1C-7C73-044C-B9BF-F6296564AD74}"/>
                </a:ext>
              </a:extLst>
            </p:cNvPr>
            <p:cNvSpPr/>
            <p:nvPr/>
          </p:nvSpPr>
          <p:spPr>
            <a:xfrm>
              <a:off x="8213317" y="5265055"/>
              <a:ext cx="196917" cy="22393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7EA9C287-A238-7B47-A0EB-CB2D44178E36}"/>
                </a:ext>
              </a:extLst>
            </p:cNvPr>
            <p:cNvSpPr/>
            <p:nvPr/>
          </p:nvSpPr>
          <p:spPr>
            <a:xfrm>
              <a:off x="7504258" y="4347796"/>
              <a:ext cx="196917" cy="22393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C001CC0-6EDD-0E4C-B441-35C704CA25BF}"/>
                </a:ext>
              </a:extLst>
            </p:cNvPr>
            <p:cNvSpPr/>
            <p:nvPr/>
          </p:nvSpPr>
          <p:spPr>
            <a:xfrm rot="5787795">
              <a:off x="7517752" y="3589855"/>
              <a:ext cx="3452327" cy="8024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42798BE-4ECE-DA42-8484-EC22F0F177A9}"/>
                </a:ext>
              </a:extLst>
            </p:cNvPr>
            <p:cNvSpPr/>
            <p:nvPr/>
          </p:nvSpPr>
          <p:spPr>
            <a:xfrm>
              <a:off x="9163561" y="5346664"/>
              <a:ext cx="196917" cy="2239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CADCB023-BCAA-F446-9265-C8B2CB948213}"/>
                </a:ext>
              </a:extLst>
            </p:cNvPr>
            <p:cNvCxnSpPr>
              <a:stCxn id="16" idx="1"/>
            </p:cNvCxnSpPr>
            <p:nvPr/>
          </p:nvCxnSpPr>
          <p:spPr>
            <a:xfrm flipH="1" flipV="1">
              <a:off x="8181756" y="2463282"/>
              <a:ext cx="223457" cy="18065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7D06D05-E017-884A-B794-4D16E0212892}"/>
                </a:ext>
              </a:extLst>
            </p:cNvPr>
            <p:cNvSpPr txBox="1"/>
            <p:nvPr/>
          </p:nvSpPr>
          <p:spPr>
            <a:xfrm>
              <a:off x="6531464" y="2148215"/>
              <a:ext cx="192703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Pensamiento sistémico</a:t>
              </a:r>
            </a:p>
          </p:txBody>
        </p:sp>
        <p:sp>
          <p:nvSpPr>
            <p:cNvPr id="25" name="TextBox 24">
              <a:extLst>
                <a:ext uri="{FF2B5EF4-FFF2-40B4-BE49-F238E27FC236}">
                  <a16:creationId xmlns:a16="http://schemas.microsoft.com/office/drawing/2014/main" id="{25841FF5-67E4-EC4F-B43E-FE22EE62CFD8}"/>
                </a:ext>
              </a:extLst>
            </p:cNvPr>
            <p:cNvSpPr txBox="1"/>
            <p:nvPr/>
          </p:nvSpPr>
          <p:spPr>
            <a:xfrm>
              <a:off x="10730550" y="2431983"/>
              <a:ext cx="1927034" cy="568029"/>
            </a:xfrm>
            <a:prstGeom prst="rect">
              <a:avLst/>
            </a:prstGeom>
            <a:noFill/>
          </p:spPr>
          <p:txBody>
            <a:bodyPr wrap="square" rtlCol="0">
              <a:spAutoFit/>
            </a:bodyPr>
            <a:lstStyle/>
            <a:p>
              <a:r>
                <a:rPr lang="es-CO" sz="1600" dirty="0">
                  <a:latin typeface="Arial" panose="020B0604020202020204" pitchFamily="34" charset="0"/>
                  <a:cs typeface="Arial" panose="020B0604020202020204" pitchFamily="34" charset="0"/>
                </a:rPr>
                <a:t>Fundamento climático</a:t>
              </a:r>
              <a:endParaRPr lang="en-GB" sz="1600" dirty="0">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4DE2D7D8-9E79-AB40-BC46-D2D2E832F57D}"/>
                </a:ext>
              </a:extLst>
            </p:cNvPr>
            <p:cNvCxnSpPr>
              <a:cxnSpLocks/>
            </p:cNvCxnSpPr>
            <p:nvPr/>
          </p:nvCxnSpPr>
          <p:spPr>
            <a:xfrm flipH="1">
              <a:off x="10486796" y="2999877"/>
              <a:ext cx="311371" cy="250694"/>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86BF355-802E-9E42-9079-930275466BE5}"/>
                </a:ext>
              </a:extLst>
            </p:cNvPr>
            <p:cNvSpPr txBox="1"/>
            <p:nvPr/>
          </p:nvSpPr>
          <p:spPr>
            <a:xfrm>
              <a:off x="10605325" y="4790813"/>
              <a:ext cx="1418762" cy="807200"/>
            </a:xfrm>
            <a:custGeom>
              <a:avLst/>
              <a:gdLst>
                <a:gd name="connsiteX0" fmla="*/ 0 w 1418762"/>
                <a:gd name="connsiteY0" fmla="*/ 0 h 830997"/>
                <a:gd name="connsiteX1" fmla="*/ 444545 w 1418762"/>
                <a:gd name="connsiteY1" fmla="*/ 0 h 830997"/>
                <a:gd name="connsiteX2" fmla="*/ 945841 w 1418762"/>
                <a:gd name="connsiteY2" fmla="*/ 0 h 830997"/>
                <a:gd name="connsiteX3" fmla="*/ 1418762 w 1418762"/>
                <a:gd name="connsiteY3" fmla="*/ 0 h 830997"/>
                <a:gd name="connsiteX4" fmla="*/ 1418762 w 1418762"/>
                <a:gd name="connsiteY4" fmla="*/ 432118 h 830997"/>
                <a:gd name="connsiteX5" fmla="*/ 1418762 w 1418762"/>
                <a:gd name="connsiteY5" fmla="*/ 830997 h 830997"/>
                <a:gd name="connsiteX6" fmla="*/ 960029 w 1418762"/>
                <a:gd name="connsiteY6" fmla="*/ 830997 h 830997"/>
                <a:gd name="connsiteX7" fmla="*/ 458733 w 1418762"/>
                <a:gd name="connsiteY7" fmla="*/ 830997 h 830997"/>
                <a:gd name="connsiteX8" fmla="*/ 0 w 1418762"/>
                <a:gd name="connsiteY8" fmla="*/ 830997 h 830997"/>
                <a:gd name="connsiteX9" fmla="*/ 0 w 1418762"/>
                <a:gd name="connsiteY9" fmla="*/ 407189 h 830997"/>
                <a:gd name="connsiteX10" fmla="*/ 0 w 1418762"/>
                <a:gd name="connsiteY10"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762" h="830997" extrusionOk="0">
                  <a:moveTo>
                    <a:pt x="0" y="0"/>
                  </a:moveTo>
                  <a:cubicBezTo>
                    <a:pt x="121654" y="-6919"/>
                    <a:pt x="343371" y="-10885"/>
                    <a:pt x="444545" y="0"/>
                  </a:cubicBezTo>
                  <a:cubicBezTo>
                    <a:pt x="545720" y="10885"/>
                    <a:pt x="736138" y="-6649"/>
                    <a:pt x="945841" y="0"/>
                  </a:cubicBezTo>
                  <a:cubicBezTo>
                    <a:pt x="1155544" y="6649"/>
                    <a:pt x="1204126" y="-3234"/>
                    <a:pt x="1418762" y="0"/>
                  </a:cubicBezTo>
                  <a:cubicBezTo>
                    <a:pt x="1429414" y="211589"/>
                    <a:pt x="1412297" y="253584"/>
                    <a:pt x="1418762" y="432118"/>
                  </a:cubicBezTo>
                  <a:cubicBezTo>
                    <a:pt x="1425227" y="610652"/>
                    <a:pt x="1426070" y="731470"/>
                    <a:pt x="1418762" y="830997"/>
                  </a:cubicBezTo>
                  <a:cubicBezTo>
                    <a:pt x="1204760" y="844363"/>
                    <a:pt x="1091207" y="830736"/>
                    <a:pt x="960029" y="830997"/>
                  </a:cubicBezTo>
                  <a:cubicBezTo>
                    <a:pt x="828851" y="831258"/>
                    <a:pt x="675632" y="815723"/>
                    <a:pt x="458733" y="830997"/>
                  </a:cubicBezTo>
                  <a:cubicBezTo>
                    <a:pt x="241834" y="846271"/>
                    <a:pt x="142570" y="828635"/>
                    <a:pt x="0" y="830997"/>
                  </a:cubicBezTo>
                  <a:cubicBezTo>
                    <a:pt x="-2434" y="735647"/>
                    <a:pt x="17665" y="559499"/>
                    <a:pt x="0" y="407189"/>
                  </a:cubicBezTo>
                  <a:cubicBezTo>
                    <a:pt x="-17665" y="254879"/>
                    <a:pt x="1843" y="175988"/>
                    <a:pt x="0" y="0"/>
                  </a:cubicBezTo>
                  <a:close/>
                </a:path>
              </a:pathLst>
            </a:custGeom>
            <a:noFill/>
            <a:ln>
              <a:noFill/>
              <a:extLst>
                <a:ext uri="{C807C97D-BFC1-408E-A445-0C87EB9F89A2}">
                  <ask:lineSketchStyleProps xmlns:ask="http://schemas.microsoft.com/office/drawing/2018/sketchyshapes" sd="1176723179">
                    <a:prstGeom prst="rect">
                      <a:avLst/>
                    </a:prstGeom>
                    <ask:type>
                      <ask:lineSketchFreehand/>
                    </ask:type>
                  </ask:lineSketchStyleProps>
                </a:ext>
              </a:extLst>
            </a:ln>
          </p:spPr>
          <p:txBody>
            <a:bodyPr wrap="square" rtlCol="0">
              <a:spAutoFit/>
            </a:bodyPr>
            <a:lstStyle/>
            <a:p>
              <a:r>
                <a:rPr lang="en-GB" sz="1600" dirty="0" err="1">
                  <a:latin typeface="Arial" panose="020B0604020202020204" pitchFamily="34" charset="0"/>
                  <a:cs typeface="Arial" panose="020B0604020202020204" pitchFamily="34" charset="0"/>
                </a:rPr>
                <a:t>Género</a:t>
              </a:r>
              <a:r>
                <a:rPr lang="en-GB" sz="1600" dirty="0">
                  <a:latin typeface="Arial" panose="020B0604020202020204" pitchFamily="34" charset="0"/>
                  <a:cs typeface="Arial" panose="020B0604020202020204" pitchFamily="34" charset="0"/>
                </a:rPr>
                <a:t> e </a:t>
              </a:r>
              <a:r>
                <a:rPr lang="en-GB" sz="1600" dirty="0" err="1">
                  <a:latin typeface="Arial" panose="020B0604020202020204" pitchFamily="34" charset="0"/>
                  <a:cs typeface="Arial" panose="020B0604020202020204" pitchFamily="34" charset="0"/>
                </a:rPr>
                <a:t>inclusión</a:t>
              </a:r>
              <a:r>
                <a:rPr lang="en-GB" sz="1600" dirty="0">
                  <a:latin typeface="Arial" panose="020B0604020202020204" pitchFamily="34" charset="0"/>
                  <a:cs typeface="Arial" panose="020B0604020202020204" pitchFamily="34" charset="0"/>
                </a:rPr>
                <a:t> social</a:t>
              </a:r>
            </a:p>
          </p:txBody>
        </p:sp>
        <p:cxnSp>
          <p:nvCxnSpPr>
            <p:cNvPr id="28" name="Straight Connector 27">
              <a:extLst>
                <a:ext uri="{FF2B5EF4-FFF2-40B4-BE49-F238E27FC236}">
                  <a16:creationId xmlns:a16="http://schemas.microsoft.com/office/drawing/2014/main" id="{628DFCBA-992D-8A4E-AE1D-C44B6D6A615E}"/>
                </a:ext>
              </a:extLst>
            </p:cNvPr>
            <p:cNvCxnSpPr/>
            <p:nvPr/>
          </p:nvCxnSpPr>
          <p:spPr>
            <a:xfrm flipH="1" flipV="1">
              <a:off x="10412661" y="4985388"/>
              <a:ext cx="223457" cy="1806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8E1CC59-7A23-544E-8DB7-8785CBD8E6E5}"/>
                </a:ext>
              </a:extLst>
            </p:cNvPr>
            <p:cNvSpPr txBox="1"/>
            <p:nvPr/>
          </p:nvSpPr>
          <p:spPr>
            <a:xfrm>
              <a:off x="9001273" y="5820542"/>
              <a:ext cx="1927034"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Todo el gobierno</a:t>
              </a:r>
            </a:p>
          </p:txBody>
        </p:sp>
        <p:cxnSp>
          <p:nvCxnSpPr>
            <p:cNvPr id="30" name="Straight Connector 29">
              <a:extLst>
                <a:ext uri="{FF2B5EF4-FFF2-40B4-BE49-F238E27FC236}">
                  <a16:creationId xmlns:a16="http://schemas.microsoft.com/office/drawing/2014/main" id="{BDC914C0-CEB5-0242-A52B-A82F8F2B8142}"/>
                </a:ext>
              </a:extLst>
            </p:cNvPr>
            <p:cNvCxnSpPr>
              <a:cxnSpLocks/>
            </p:cNvCxnSpPr>
            <p:nvPr/>
          </p:nvCxnSpPr>
          <p:spPr>
            <a:xfrm flipH="1" flipV="1">
              <a:off x="9292970" y="5565463"/>
              <a:ext cx="114462" cy="30296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839E3AC-FA0D-074E-A280-0EDD7439D025}"/>
                </a:ext>
              </a:extLst>
            </p:cNvPr>
            <p:cNvSpPr txBox="1"/>
            <p:nvPr/>
          </p:nvSpPr>
          <p:spPr>
            <a:xfrm>
              <a:off x="6764137" y="5590011"/>
              <a:ext cx="1927034" cy="584775"/>
            </a:xfrm>
            <a:custGeom>
              <a:avLst/>
              <a:gdLst>
                <a:gd name="connsiteX0" fmla="*/ 0 w 1927034"/>
                <a:gd name="connsiteY0" fmla="*/ 0 h 584775"/>
                <a:gd name="connsiteX1" fmla="*/ 661615 w 1927034"/>
                <a:gd name="connsiteY1" fmla="*/ 0 h 584775"/>
                <a:gd name="connsiteX2" fmla="*/ 1284689 w 1927034"/>
                <a:gd name="connsiteY2" fmla="*/ 0 h 584775"/>
                <a:gd name="connsiteX3" fmla="*/ 1927034 w 1927034"/>
                <a:gd name="connsiteY3" fmla="*/ 0 h 584775"/>
                <a:gd name="connsiteX4" fmla="*/ 1927034 w 1927034"/>
                <a:gd name="connsiteY4" fmla="*/ 584775 h 584775"/>
                <a:gd name="connsiteX5" fmla="*/ 1246149 w 1927034"/>
                <a:gd name="connsiteY5" fmla="*/ 584775 h 584775"/>
                <a:gd name="connsiteX6" fmla="*/ 642345 w 1927034"/>
                <a:gd name="connsiteY6" fmla="*/ 584775 h 584775"/>
                <a:gd name="connsiteX7" fmla="*/ 0 w 1927034"/>
                <a:gd name="connsiteY7" fmla="*/ 584775 h 584775"/>
                <a:gd name="connsiteX8" fmla="*/ 0 w 1927034"/>
                <a:gd name="connsiteY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034" h="584775" extrusionOk="0">
                  <a:moveTo>
                    <a:pt x="0" y="0"/>
                  </a:moveTo>
                  <a:cubicBezTo>
                    <a:pt x="193587" y="712"/>
                    <a:pt x="370908" y="-29546"/>
                    <a:pt x="661615" y="0"/>
                  </a:cubicBezTo>
                  <a:cubicBezTo>
                    <a:pt x="952323" y="29546"/>
                    <a:pt x="1029385" y="14842"/>
                    <a:pt x="1284689" y="0"/>
                  </a:cubicBezTo>
                  <a:cubicBezTo>
                    <a:pt x="1539993" y="-14842"/>
                    <a:pt x="1629145" y="26253"/>
                    <a:pt x="1927034" y="0"/>
                  </a:cubicBezTo>
                  <a:cubicBezTo>
                    <a:pt x="1943299" y="204606"/>
                    <a:pt x="1946640" y="420379"/>
                    <a:pt x="1927034" y="584775"/>
                  </a:cubicBezTo>
                  <a:cubicBezTo>
                    <a:pt x="1781293" y="582134"/>
                    <a:pt x="1564044" y="614993"/>
                    <a:pt x="1246149" y="584775"/>
                  </a:cubicBezTo>
                  <a:cubicBezTo>
                    <a:pt x="928254" y="554557"/>
                    <a:pt x="905498" y="613730"/>
                    <a:pt x="642345" y="584775"/>
                  </a:cubicBezTo>
                  <a:cubicBezTo>
                    <a:pt x="379192" y="555820"/>
                    <a:pt x="297844" y="614503"/>
                    <a:pt x="0" y="584775"/>
                  </a:cubicBezTo>
                  <a:cubicBezTo>
                    <a:pt x="-21040" y="466427"/>
                    <a:pt x="7204" y="275212"/>
                    <a:pt x="0" y="0"/>
                  </a:cubicBezTo>
                  <a:close/>
                </a:path>
              </a:pathLst>
            </a:custGeom>
            <a:noFill/>
            <a:ln>
              <a:noFill/>
              <a:extLst>
                <a:ext uri="{C807C97D-BFC1-408E-A445-0C87EB9F89A2}">
                  <ask:lineSketchStyleProps xmlns:ask="http://schemas.microsoft.com/office/drawing/2018/sketchyshapes" sd="2264848779">
                    <a:prstGeom prst="rect">
                      <a:avLst/>
                    </a:prstGeom>
                    <ask:type>
                      <ask:lineSketchFreehand/>
                    </ask:type>
                  </ask:lineSketchStyleProps>
                </a:ext>
              </a:extLst>
            </a:ln>
          </p:spPr>
          <p:txBody>
            <a:bodyPr wrap="square" rtlCol="0">
              <a:spAutoFit/>
            </a:bodyPr>
            <a:lstStyle/>
            <a:p>
              <a:r>
                <a:rPr lang="en-GB" sz="1600" dirty="0">
                  <a:latin typeface="Arial" panose="020B0604020202020204" pitchFamily="34" charset="0"/>
                  <a:cs typeface="Arial" panose="020B0604020202020204" pitchFamily="34" charset="0"/>
                </a:rPr>
                <a:t>Desarrollo sostenible</a:t>
              </a:r>
            </a:p>
          </p:txBody>
        </p:sp>
        <p:cxnSp>
          <p:nvCxnSpPr>
            <p:cNvPr id="32" name="Straight Connector 31">
              <a:extLst>
                <a:ext uri="{FF2B5EF4-FFF2-40B4-BE49-F238E27FC236}">
                  <a16:creationId xmlns:a16="http://schemas.microsoft.com/office/drawing/2014/main" id="{7CE40273-31D0-2F4D-A891-00186E1E9578}"/>
                </a:ext>
              </a:extLst>
            </p:cNvPr>
            <p:cNvCxnSpPr>
              <a:cxnSpLocks/>
            </p:cNvCxnSpPr>
            <p:nvPr/>
          </p:nvCxnSpPr>
          <p:spPr>
            <a:xfrm flipH="1">
              <a:off x="7925564" y="5435359"/>
              <a:ext cx="311371" cy="25069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1900DEF-6966-6145-9C7B-3EE9A1D85B83}"/>
                </a:ext>
              </a:extLst>
            </p:cNvPr>
            <p:cNvSpPr txBox="1"/>
            <p:nvPr/>
          </p:nvSpPr>
          <p:spPr>
            <a:xfrm>
              <a:off x="6074102" y="4660153"/>
              <a:ext cx="1468594" cy="807200"/>
            </a:xfrm>
            <a:custGeom>
              <a:avLst/>
              <a:gdLst>
                <a:gd name="connsiteX0" fmla="*/ 0 w 1468594"/>
                <a:gd name="connsiteY0" fmla="*/ 0 h 830997"/>
                <a:gd name="connsiteX1" fmla="*/ 489531 w 1468594"/>
                <a:gd name="connsiteY1" fmla="*/ 0 h 830997"/>
                <a:gd name="connsiteX2" fmla="*/ 1008435 w 1468594"/>
                <a:gd name="connsiteY2" fmla="*/ 0 h 830997"/>
                <a:gd name="connsiteX3" fmla="*/ 1468594 w 1468594"/>
                <a:gd name="connsiteY3" fmla="*/ 0 h 830997"/>
                <a:gd name="connsiteX4" fmla="*/ 1468594 w 1468594"/>
                <a:gd name="connsiteY4" fmla="*/ 407189 h 830997"/>
                <a:gd name="connsiteX5" fmla="*/ 1468594 w 1468594"/>
                <a:gd name="connsiteY5" fmla="*/ 830997 h 830997"/>
                <a:gd name="connsiteX6" fmla="*/ 1008435 w 1468594"/>
                <a:gd name="connsiteY6" fmla="*/ 830997 h 830997"/>
                <a:gd name="connsiteX7" fmla="*/ 518903 w 1468594"/>
                <a:gd name="connsiteY7" fmla="*/ 830997 h 830997"/>
                <a:gd name="connsiteX8" fmla="*/ 0 w 1468594"/>
                <a:gd name="connsiteY8" fmla="*/ 830997 h 830997"/>
                <a:gd name="connsiteX9" fmla="*/ 0 w 1468594"/>
                <a:gd name="connsiteY9" fmla="*/ 432118 h 830997"/>
                <a:gd name="connsiteX10" fmla="*/ 0 w 1468594"/>
                <a:gd name="connsiteY10"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8594" h="830997" extrusionOk="0">
                  <a:moveTo>
                    <a:pt x="0" y="0"/>
                  </a:moveTo>
                  <a:cubicBezTo>
                    <a:pt x="183469" y="-18601"/>
                    <a:pt x="288543" y="5291"/>
                    <a:pt x="489531" y="0"/>
                  </a:cubicBezTo>
                  <a:cubicBezTo>
                    <a:pt x="690519" y="-5291"/>
                    <a:pt x="826311" y="-17061"/>
                    <a:pt x="1008435" y="0"/>
                  </a:cubicBezTo>
                  <a:cubicBezTo>
                    <a:pt x="1190559" y="17061"/>
                    <a:pt x="1239577" y="-12014"/>
                    <a:pt x="1468594" y="0"/>
                  </a:cubicBezTo>
                  <a:cubicBezTo>
                    <a:pt x="1473199" y="81516"/>
                    <a:pt x="1486584" y="252015"/>
                    <a:pt x="1468594" y="407189"/>
                  </a:cubicBezTo>
                  <a:cubicBezTo>
                    <a:pt x="1450604" y="562363"/>
                    <a:pt x="1476308" y="669794"/>
                    <a:pt x="1468594" y="830997"/>
                  </a:cubicBezTo>
                  <a:cubicBezTo>
                    <a:pt x="1252129" y="813066"/>
                    <a:pt x="1192651" y="847489"/>
                    <a:pt x="1008435" y="830997"/>
                  </a:cubicBezTo>
                  <a:cubicBezTo>
                    <a:pt x="824219" y="814505"/>
                    <a:pt x="661085" y="815032"/>
                    <a:pt x="518903" y="830997"/>
                  </a:cubicBezTo>
                  <a:cubicBezTo>
                    <a:pt x="376721" y="846962"/>
                    <a:pt x="218077" y="853739"/>
                    <a:pt x="0" y="830997"/>
                  </a:cubicBezTo>
                  <a:cubicBezTo>
                    <a:pt x="-3680" y="703506"/>
                    <a:pt x="-12375" y="573566"/>
                    <a:pt x="0" y="432118"/>
                  </a:cubicBezTo>
                  <a:cubicBezTo>
                    <a:pt x="12375" y="290670"/>
                    <a:pt x="-11064" y="181410"/>
                    <a:pt x="0" y="0"/>
                  </a:cubicBezTo>
                  <a:close/>
                </a:path>
              </a:pathLst>
            </a:custGeom>
            <a:noFill/>
            <a:ln>
              <a:noFill/>
              <a:extLst>
                <a:ext uri="{C807C97D-BFC1-408E-A445-0C87EB9F89A2}">
                  <ask:lineSketchStyleProps xmlns:ask="http://schemas.microsoft.com/office/drawing/2018/sketchyshapes" sd="1515991416">
                    <a:prstGeom prst="rect">
                      <a:avLst/>
                    </a:prstGeom>
                    <ask:type>
                      <ask:lineSketchFreehand/>
                    </ask:type>
                  </ask:lineSketchStyleProps>
                </a:ext>
              </a:extLst>
            </a:ln>
          </p:spPr>
          <p:txBody>
            <a:bodyPr wrap="square" rtlCol="0">
              <a:spAutoFit/>
            </a:bodyPr>
            <a:lstStyle/>
            <a:p>
              <a:r>
                <a:rPr lang="en-GB" sz="1600" dirty="0" err="1">
                  <a:latin typeface="Arial" panose="020B0604020202020204" pitchFamily="34" charset="0"/>
                  <a:cs typeface="Arial" panose="020B0604020202020204" pitchFamily="34" charset="0"/>
                </a:rPr>
                <a:t>Colaboración</a:t>
              </a:r>
              <a:r>
                <a:rPr lang="en-GB" sz="1600" dirty="0">
                  <a:latin typeface="Arial" panose="020B0604020202020204" pitchFamily="34" charset="0"/>
                  <a:cs typeface="Arial" panose="020B0604020202020204" pitchFamily="34" charset="0"/>
                </a:rPr>
                <a:t> con </a:t>
              </a:r>
              <a:r>
                <a:rPr lang="en-GB" sz="1600" dirty="0" err="1">
                  <a:latin typeface="Arial" panose="020B0604020202020204" pitchFamily="34" charset="0"/>
                  <a:cs typeface="Arial" panose="020B0604020202020204" pitchFamily="34" charset="0"/>
                </a:rPr>
                <a:t>el</a:t>
              </a:r>
              <a:r>
                <a:rPr lang="en-GB" sz="1600" dirty="0">
                  <a:latin typeface="Arial" panose="020B0604020202020204" pitchFamily="34" charset="0"/>
                  <a:cs typeface="Arial" panose="020B0604020202020204" pitchFamily="34" charset="0"/>
                </a:rPr>
                <a:t> sector privado</a:t>
              </a:r>
            </a:p>
          </p:txBody>
        </p:sp>
        <p:cxnSp>
          <p:nvCxnSpPr>
            <p:cNvPr id="34" name="Straight Connector 33">
              <a:extLst>
                <a:ext uri="{FF2B5EF4-FFF2-40B4-BE49-F238E27FC236}">
                  <a16:creationId xmlns:a16="http://schemas.microsoft.com/office/drawing/2014/main" id="{E42C8329-DE42-DD4A-9416-21EEADEF4B27}"/>
                </a:ext>
              </a:extLst>
            </p:cNvPr>
            <p:cNvCxnSpPr>
              <a:cxnSpLocks/>
            </p:cNvCxnSpPr>
            <p:nvPr/>
          </p:nvCxnSpPr>
          <p:spPr>
            <a:xfrm flipH="1">
              <a:off x="7409598" y="4524162"/>
              <a:ext cx="139813" cy="141751"/>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168D75A-7C12-A045-A5CB-0F14A1AB72F8}"/>
                </a:ext>
              </a:extLst>
            </p:cNvPr>
            <p:cNvSpPr txBox="1"/>
            <p:nvPr/>
          </p:nvSpPr>
          <p:spPr>
            <a:xfrm>
              <a:off x="6221368" y="3086594"/>
              <a:ext cx="1276870"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Innovación</a:t>
              </a:r>
            </a:p>
          </p:txBody>
        </p:sp>
        <p:cxnSp>
          <p:nvCxnSpPr>
            <p:cNvPr id="36" name="Straight Connector 35">
              <a:extLst>
                <a:ext uri="{FF2B5EF4-FFF2-40B4-BE49-F238E27FC236}">
                  <a16:creationId xmlns:a16="http://schemas.microsoft.com/office/drawing/2014/main" id="{1BF95B6C-6678-104D-A447-E3FCF8FCB0A8}"/>
                </a:ext>
              </a:extLst>
            </p:cNvPr>
            <p:cNvCxnSpPr/>
            <p:nvPr/>
          </p:nvCxnSpPr>
          <p:spPr>
            <a:xfrm flipH="1" flipV="1">
              <a:off x="7167260" y="3373940"/>
              <a:ext cx="223457" cy="18065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8138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2">
            <a:extLst>
              <a:ext uri="{FF2B5EF4-FFF2-40B4-BE49-F238E27FC236}">
                <a16:creationId xmlns:a16="http://schemas.microsoft.com/office/drawing/2014/main" id="{F61DB9E9-CDD8-BE4D-B169-6A53C40B33F8}"/>
              </a:ext>
            </a:extLst>
          </p:cNvPr>
          <p:cNvSpPr txBox="1">
            <a:spLocks/>
          </p:cNvSpPr>
          <p:nvPr/>
        </p:nvSpPr>
        <p:spPr>
          <a:xfrm>
            <a:off x="728444" y="1133056"/>
            <a:ext cx="5822257" cy="4788000"/>
          </a:xfrm>
          <a:prstGeom prst="rect">
            <a:avLst/>
          </a:prstGeom>
          <a:solidFill>
            <a:srgbClr val="6BBAD3"/>
          </a:solidFill>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indent="0">
              <a:lnSpc>
                <a:spcPct val="100000"/>
              </a:lnSpc>
            </a:pPr>
            <a:r>
              <a:rPr lang="en-US" sz="2200" b="1" dirty="0">
                <a:solidFill>
                  <a:schemeClr val="bg1"/>
                </a:solidFill>
              </a:rPr>
              <a:t>Transformación</a:t>
            </a:r>
            <a:r>
              <a:rPr lang="en-US" sz="2200" dirty="0">
                <a:solidFill>
                  <a:schemeClr val="bg1"/>
                </a:solidFill>
              </a:rPr>
              <a:t>: </a:t>
            </a:r>
            <a:r>
              <a:rPr lang="en-US" sz="2000" dirty="0">
                <a:solidFill>
                  <a:schemeClr val="bg1"/>
                </a:solidFill>
              </a:rPr>
              <a:t>implementación de acciones climáticas que alteran fundamentalmente los aspectos clave de un </a:t>
            </a:r>
            <a:r>
              <a:rPr lang="en-US" sz="2000" dirty="0" err="1">
                <a:solidFill>
                  <a:schemeClr val="bg1"/>
                </a:solidFill>
              </a:rPr>
              <a:t>sistema</a:t>
            </a:r>
            <a:r>
              <a:rPr lang="en-US" sz="2000" dirty="0">
                <a:solidFill>
                  <a:schemeClr val="bg1"/>
                </a:solidFill>
              </a:rPr>
              <a:t> </a:t>
            </a:r>
            <a:r>
              <a:rPr lang="en-US" sz="2000" dirty="0" err="1">
                <a:solidFill>
                  <a:schemeClr val="bg1"/>
                </a:solidFill>
              </a:rPr>
              <a:t>definido</a:t>
            </a:r>
            <a:endParaRPr lang="en-US" sz="2200" b="1" dirty="0">
              <a:solidFill>
                <a:schemeClr val="bg1"/>
              </a:solidFill>
            </a:endParaRPr>
          </a:p>
          <a:p>
            <a:pPr marL="92075" lvl="1" indent="0">
              <a:lnSpc>
                <a:spcPts val="2000"/>
              </a:lnSpc>
            </a:pPr>
            <a:endParaRPr lang="en-US" sz="2200" b="1" dirty="0">
              <a:solidFill>
                <a:schemeClr val="bg1"/>
              </a:solidFill>
            </a:endParaRPr>
          </a:p>
          <a:p>
            <a:pPr marL="92075" lvl="1" indent="0">
              <a:lnSpc>
                <a:spcPts val="2000"/>
              </a:lnSpc>
            </a:pPr>
            <a:endParaRPr lang="en-US" sz="2200" b="1" dirty="0">
              <a:solidFill>
                <a:schemeClr val="bg1"/>
              </a:solidFill>
            </a:endParaRPr>
          </a:p>
          <a:p>
            <a:pPr marL="92075" lvl="1" indent="0">
              <a:lnSpc>
                <a:spcPct val="100000"/>
              </a:lnSpc>
            </a:pPr>
            <a:r>
              <a:rPr lang="en-US" sz="2000" b="1" dirty="0">
                <a:solidFill>
                  <a:schemeClr val="bg1"/>
                </a:solidFill>
              </a:rPr>
              <a:t>Ejemplo</a:t>
            </a:r>
            <a:r>
              <a:rPr lang="en-US" sz="2200" b="1" dirty="0">
                <a:solidFill>
                  <a:schemeClr val="bg1"/>
                </a:solidFill>
              </a:rPr>
              <a:t>: </a:t>
            </a:r>
            <a:r>
              <a:rPr lang="en-US" dirty="0">
                <a:solidFill>
                  <a:schemeClr val="bg1"/>
                </a:solidFill>
              </a:rPr>
              <a:t>Cambio hacia la producción agroecológica de café en Etiopía: </a:t>
            </a:r>
            <a:r>
              <a:rPr lang="en-US" sz="1600" dirty="0"/>
              <a:t>implementación de </a:t>
            </a:r>
            <a:r>
              <a:rPr lang="en-US" sz="1600" b="1" dirty="0"/>
              <a:t>cambios sistémicos </a:t>
            </a:r>
            <a:r>
              <a:rPr lang="en-US" sz="1600" dirty="0"/>
              <a:t>hacia prácticas de producción agroecológica; incluyendo la adopción de la agrosilvicultura/reforestación para dar sombra adicional a los cafetos, integrar sistemas de extensión agrícola impulsados por las explotaciones, colaboración inclusiva de los actores de la cadena de valor, mejora del acceso al crédito, insumos e instalaciones de procesamiento, planes de comercialización funcionales, además de otros cambios significativos a largo plazo que transformarían el sistema de producción agrícola en las zonas agroecológicas de producción de café</a:t>
            </a:r>
            <a:endParaRPr lang="it-IT" sz="1600" dirty="0">
              <a:solidFill>
                <a:schemeClr val="bg1"/>
              </a:solidFill>
            </a:endParaRPr>
          </a:p>
          <a:p>
            <a:pPr marL="92075" lvl="1" indent="0">
              <a:lnSpc>
                <a:spcPct val="100000"/>
              </a:lnSpc>
            </a:pPr>
            <a:r>
              <a:rPr lang="en-US" sz="1600" dirty="0">
                <a:solidFill>
                  <a:srgbClr val="4C4C4C"/>
                </a:solidFill>
              </a:rPr>
              <a:t> 	</a:t>
            </a:r>
          </a:p>
          <a:p>
            <a:pPr>
              <a:lnSpc>
                <a:spcPct val="100000"/>
              </a:lnSpc>
            </a:pPr>
            <a:r>
              <a:rPr lang="it-IT" sz="2000" dirty="0"/>
              <a:t> </a:t>
            </a:r>
          </a:p>
        </p:txBody>
      </p:sp>
      <p:sp>
        <p:nvSpPr>
          <p:cNvPr id="11" name="Titolo 20">
            <a:extLst>
              <a:ext uri="{FF2B5EF4-FFF2-40B4-BE49-F238E27FC236}">
                <a16:creationId xmlns:a16="http://schemas.microsoft.com/office/drawing/2014/main" id="{839E7191-19C0-4BFC-A0DA-7D50A742BD38}"/>
              </a:ext>
            </a:extLst>
          </p:cNvPr>
          <p:cNvSpPr>
            <a:spLocks noGrp="1"/>
          </p:cNvSpPr>
          <p:nvPr>
            <p:ph type="title"/>
          </p:nvPr>
        </p:nvSpPr>
        <p:spPr>
          <a:xfrm>
            <a:off x="3148032" y="54911"/>
            <a:ext cx="6162733" cy="640080"/>
          </a:xfrm>
        </p:spPr>
        <p:txBody>
          <a:bodyPr>
            <a:noAutofit/>
          </a:bodyPr>
          <a:lstStyle/>
          <a:p>
            <a:pPr algn="ctr"/>
            <a:r>
              <a:rPr lang="it-IT" sz="3000" b="1" dirty="0">
                <a:solidFill>
                  <a:srgbClr val="1EA6C7"/>
                </a:solidFill>
              </a:rPr>
              <a:t>Transformación vs. Incremento</a:t>
            </a:r>
          </a:p>
        </p:txBody>
      </p:sp>
      <p:sp>
        <p:nvSpPr>
          <p:cNvPr id="12" name="Segnaposto testo 2">
            <a:extLst>
              <a:ext uri="{FF2B5EF4-FFF2-40B4-BE49-F238E27FC236}">
                <a16:creationId xmlns:a16="http://schemas.microsoft.com/office/drawing/2014/main" id="{F61DB9E9-CDD8-BE4D-B169-6A53C40B33F8}"/>
              </a:ext>
            </a:extLst>
          </p:cNvPr>
          <p:cNvSpPr txBox="1">
            <a:spLocks/>
          </p:cNvSpPr>
          <p:nvPr/>
        </p:nvSpPr>
        <p:spPr>
          <a:xfrm>
            <a:off x="538816" y="6052726"/>
            <a:ext cx="11256944" cy="815434"/>
          </a:xfrm>
          <a:prstGeom prst="rect">
            <a:avLst/>
          </a:prstGeom>
          <a:noFill/>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indent="0">
              <a:lnSpc>
                <a:spcPct val="100000"/>
              </a:lnSpc>
            </a:pPr>
            <a:r>
              <a:rPr lang="it-IT" b="1" dirty="0"/>
              <a:t>Aspectos clave para la transformación: </a:t>
            </a:r>
            <a:r>
              <a:rPr lang="en-US" b="1" dirty="0" err="1"/>
              <a:t>enfoque</a:t>
            </a:r>
            <a:r>
              <a:rPr lang="en-US" b="1" dirty="0"/>
              <a:t> al nivel de todo el sistema; </a:t>
            </a:r>
            <a:r>
              <a:rPr lang="en-US" dirty="0"/>
              <a:t>objetivo de un cambio en el estado/intensidad o ubicación o forma funcional del sistema; enfoque en el cambio futuro a largo plazo. </a:t>
            </a:r>
            <a:endParaRPr lang="it-IT" b="1" dirty="0"/>
          </a:p>
        </p:txBody>
      </p:sp>
      <p:sp>
        <p:nvSpPr>
          <p:cNvPr id="13" name="Segnaposto testo 2">
            <a:extLst>
              <a:ext uri="{FF2B5EF4-FFF2-40B4-BE49-F238E27FC236}">
                <a16:creationId xmlns:a16="http://schemas.microsoft.com/office/drawing/2014/main" id="{F61DB9E9-CDD8-BE4D-B169-6A53C40B33F8}"/>
              </a:ext>
            </a:extLst>
          </p:cNvPr>
          <p:cNvSpPr txBox="1">
            <a:spLocks/>
          </p:cNvSpPr>
          <p:nvPr/>
        </p:nvSpPr>
        <p:spPr>
          <a:xfrm>
            <a:off x="7000406" y="1134037"/>
            <a:ext cx="4795353" cy="4788000"/>
          </a:xfrm>
          <a:prstGeom prst="rect">
            <a:avLst/>
          </a:prstGeom>
          <a:solidFill>
            <a:srgbClr val="226074"/>
          </a:solidFill>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lvl="1" indent="0">
              <a:lnSpc>
                <a:spcPct val="100000"/>
              </a:lnSpc>
            </a:pPr>
            <a:r>
              <a:rPr lang="en-US" sz="2200" b="1" dirty="0">
                <a:solidFill>
                  <a:schemeClr val="bg1"/>
                </a:solidFill>
              </a:rPr>
              <a:t>Incrementar</a:t>
            </a:r>
            <a:r>
              <a:rPr lang="en-US" sz="2200" dirty="0">
                <a:solidFill>
                  <a:schemeClr val="bg1"/>
                </a:solidFill>
              </a:rPr>
              <a:t>: </a:t>
            </a:r>
            <a:r>
              <a:rPr lang="en-US" sz="2000" dirty="0">
                <a:solidFill>
                  <a:schemeClr val="bg1"/>
                </a:solidFill>
              </a:rPr>
              <a:t>realizar ajustes marginales en los sistemas existentes para gestionar mejor la variabilidad climática actual y hacer frente a los riesgos climáticos a corto plazo.</a:t>
            </a:r>
            <a:endParaRPr lang="it-IT" sz="2000" dirty="0">
              <a:solidFill>
                <a:schemeClr val="bg1"/>
              </a:solidFill>
            </a:endParaRPr>
          </a:p>
          <a:p>
            <a:pPr marL="92075" lvl="1" indent="0">
              <a:lnSpc>
                <a:spcPct val="100000"/>
              </a:lnSpc>
            </a:pPr>
            <a:r>
              <a:rPr lang="en-US" dirty="0">
                <a:solidFill>
                  <a:srgbClr val="4C4C4C"/>
                </a:solidFill>
              </a:rPr>
              <a:t> 	</a:t>
            </a:r>
          </a:p>
          <a:p>
            <a:pPr>
              <a:lnSpc>
                <a:spcPct val="100000"/>
              </a:lnSpc>
            </a:pPr>
            <a:r>
              <a:rPr lang="it-IT" sz="2000" b="1" dirty="0">
                <a:solidFill>
                  <a:schemeClr val="bg1"/>
                </a:solidFill>
              </a:rPr>
              <a:t> Ejemplo: </a:t>
            </a:r>
            <a:r>
              <a:rPr lang="en-US" dirty="0">
                <a:solidFill>
                  <a:srgbClr val="000000"/>
                </a:solidFill>
              </a:rPr>
              <a:t>ajustes en los sistemas de cultivo mediante nuevas variedades, cambios en los tiempos de </a:t>
            </a:r>
            <a:r>
              <a:rPr lang="en-US" dirty="0" err="1">
                <a:solidFill>
                  <a:srgbClr val="000000"/>
                </a:solidFill>
              </a:rPr>
              <a:t>siembra</a:t>
            </a:r>
            <a:r>
              <a:rPr lang="en-US" dirty="0">
                <a:solidFill>
                  <a:srgbClr val="000000"/>
                </a:solidFill>
              </a:rPr>
              <a:t> o uso de tecnologías de riego más eficientes</a:t>
            </a:r>
            <a:endParaRPr lang="it-IT" dirty="0">
              <a:solidFill>
                <a:srgbClr val="000000"/>
              </a:solidFill>
            </a:endParaRPr>
          </a:p>
        </p:txBody>
      </p:sp>
    </p:spTree>
    <p:extLst>
      <p:ext uri="{BB962C8B-B14F-4D97-AF65-F5344CB8AC3E}">
        <p14:creationId xmlns:p14="http://schemas.microsoft.com/office/powerpoint/2010/main" val="12500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grafico 4">
            <a:extLst>
              <a:ext uri="{FF2B5EF4-FFF2-40B4-BE49-F238E27FC236}">
                <a16:creationId xmlns:a16="http://schemas.microsoft.com/office/drawing/2014/main" id="{A7C58105-DE9A-784B-AA2F-4A4460132BB9}"/>
              </a:ext>
            </a:extLst>
          </p:cNvPr>
          <p:cNvPicPr>
            <a:picLocks noGrp="1" noRot="1" noChangeAspect="1" noMove="1" noResize="1" noEditPoints="1" noAdjustHandles="1" noChangeArrowheads="1" noChangeShapeType="1"/>
          </p:cNvPicPr>
          <p:nvPr/>
        </p:nvPicPr>
        <p:blipFill>
          <a:blip r:embed="rId3"/>
          <a:stretch>
            <a:fillRect/>
          </a:stretch>
        </p:blipFill>
        <p:spPr>
          <a:xfrm>
            <a:off x="-312515" y="329061"/>
            <a:ext cx="12504515" cy="6933235"/>
          </a:xfrm>
          <a:prstGeom prst="rect">
            <a:avLst/>
          </a:prstGeom>
        </p:spPr>
      </p:pic>
      <p:sp>
        <p:nvSpPr>
          <p:cNvPr id="4" name="Rectangle 3">
            <a:extLst>
              <a:ext uri="{FF2B5EF4-FFF2-40B4-BE49-F238E27FC236}">
                <a16:creationId xmlns:a16="http://schemas.microsoft.com/office/drawing/2014/main" id="{94782852-4198-484B-91B7-2A7726A6CD9C}"/>
              </a:ext>
            </a:extLst>
          </p:cNvPr>
          <p:cNvSpPr/>
          <p:nvPr/>
        </p:nvSpPr>
        <p:spPr>
          <a:xfrm>
            <a:off x="3496234" y="6332125"/>
            <a:ext cx="7382598" cy="359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6/12 países - sistemas de paisaje; 4/12 - cadenas de valor</a:t>
            </a:r>
          </a:p>
        </p:txBody>
      </p:sp>
      <p:sp>
        <p:nvSpPr>
          <p:cNvPr id="3" name="Titolo 2">
            <a:extLst>
              <a:ext uri="{FF2B5EF4-FFF2-40B4-BE49-F238E27FC236}">
                <a16:creationId xmlns:a16="http://schemas.microsoft.com/office/drawing/2014/main" id="{AC7A2485-93ED-B740-ABD8-E2D96548F7D2}"/>
              </a:ext>
            </a:extLst>
          </p:cNvPr>
          <p:cNvSpPr>
            <a:spLocks noGrp="1"/>
          </p:cNvSpPr>
          <p:nvPr>
            <p:ph type="title"/>
          </p:nvPr>
        </p:nvSpPr>
        <p:spPr>
          <a:xfrm>
            <a:off x="39078" y="5700420"/>
            <a:ext cx="2444396" cy="528656"/>
          </a:xfrm>
        </p:spPr>
        <p:txBody>
          <a:bodyPr>
            <a:normAutofit fontScale="90000"/>
          </a:bodyPr>
          <a:lstStyle/>
          <a:p>
            <a:r>
              <a:rPr lang="es-CO" sz="2000" b="1" dirty="0">
                <a:solidFill>
                  <a:srgbClr val="0095CE"/>
                </a:solidFill>
              </a:rPr>
              <a:t>Especifique el </a:t>
            </a:r>
            <a:r>
              <a:rPr lang="es-CO" sz="2200" b="1" dirty="0">
                <a:solidFill>
                  <a:srgbClr val="0095CE"/>
                </a:solidFill>
              </a:rPr>
              <a:t>sistema</a:t>
            </a:r>
            <a:r>
              <a:rPr lang="es-CO" sz="2000" b="1" dirty="0">
                <a:solidFill>
                  <a:srgbClr val="0095CE"/>
                </a:solidFill>
              </a:rPr>
              <a:t>:</a:t>
            </a:r>
          </a:p>
        </p:txBody>
      </p:sp>
      <p:pic>
        <p:nvPicPr>
          <p:cNvPr id="17" name="Elemento grafico 16" descr="Indicatore con riempimento a tinta unita">
            <a:extLst>
              <a:ext uri="{FF2B5EF4-FFF2-40B4-BE49-F238E27FC236}">
                <a16:creationId xmlns:a16="http://schemas.microsoft.com/office/drawing/2014/main" id="{024CF517-37E5-9A4F-BBE5-39373E292C7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94361" y="2225216"/>
            <a:ext cx="227193" cy="251999"/>
          </a:xfrm>
          <a:prstGeom prst="rect">
            <a:avLst/>
          </a:prstGeom>
        </p:spPr>
      </p:pic>
      <p:sp>
        <p:nvSpPr>
          <p:cNvPr id="18" name="CasellaDiTesto 17">
            <a:extLst>
              <a:ext uri="{FF2B5EF4-FFF2-40B4-BE49-F238E27FC236}">
                <a16:creationId xmlns:a16="http://schemas.microsoft.com/office/drawing/2014/main" id="{82887583-941E-C24E-8524-13675A5036CD}"/>
              </a:ext>
            </a:extLst>
          </p:cNvPr>
          <p:cNvSpPr txBox="1"/>
          <p:nvPr/>
        </p:nvSpPr>
        <p:spPr>
          <a:xfrm>
            <a:off x="1767963" y="2009427"/>
            <a:ext cx="1140560" cy="307777"/>
          </a:xfrm>
          <a:prstGeom prst="rect">
            <a:avLst/>
          </a:prstGeom>
          <a:noFill/>
        </p:spPr>
        <p:txBody>
          <a:bodyPr wrap="square" rtlCol="0">
            <a:spAutoFit/>
          </a:bodyPr>
          <a:lstStyle/>
          <a:p>
            <a:r>
              <a:rPr lang="it-IT" sz="1400" b="1" dirty="0">
                <a:solidFill>
                  <a:schemeClr val="accent4">
                    <a:lumMod val="75000"/>
                  </a:schemeClr>
                </a:solidFill>
              </a:rPr>
              <a:t>Costa Rica</a:t>
            </a:r>
          </a:p>
        </p:txBody>
      </p:sp>
      <p:sp>
        <p:nvSpPr>
          <p:cNvPr id="63" name="Line Callout 1 (Border and Accent Bar) 62">
            <a:extLst>
              <a:ext uri="{FF2B5EF4-FFF2-40B4-BE49-F238E27FC236}">
                <a16:creationId xmlns:a16="http://schemas.microsoft.com/office/drawing/2014/main" id="{D27F01BE-8517-3745-8121-9D345699FDC2}"/>
              </a:ext>
            </a:extLst>
          </p:cNvPr>
          <p:cNvSpPr/>
          <p:nvPr/>
        </p:nvSpPr>
        <p:spPr>
          <a:xfrm rot="10800000" flipH="1" flipV="1">
            <a:off x="317506" y="1732898"/>
            <a:ext cx="1404000" cy="648000"/>
          </a:xfrm>
          <a:prstGeom prst="accentBorderCallout1">
            <a:avLst>
              <a:gd name="adj1" fmla="val 52427"/>
              <a:gd name="adj2" fmla="val 101893"/>
              <a:gd name="adj3" fmla="val 110336"/>
              <a:gd name="adj4" fmla="val 120153"/>
            </a:avLst>
          </a:prstGeom>
          <a:solidFill>
            <a:schemeClr val="accent1">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0000"/>
                </a:solidFill>
                <a:latin typeface="Calibri" panose="020F0502020204030204" pitchFamily="34" charset="0"/>
                <a:cs typeface="Calibri" panose="020F0502020204030204" pitchFamily="34" charset="0"/>
              </a:rPr>
              <a:t>Sistemas de producción de ganado y café ;</a:t>
            </a:r>
          </a:p>
          <a:p>
            <a:pPr algn="ctr"/>
            <a:r>
              <a:rPr lang="en-US" sz="1100" b="1" dirty="0">
                <a:solidFill>
                  <a:srgbClr val="000000"/>
                </a:solidFill>
                <a:latin typeface="Calibri" panose="020F0502020204030204" pitchFamily="34" charset="0"/>
                <a:cs typeface="Calibri" panose="020F0502020204030204" pitchFamily="34" charset="0"/>
              </a:rPr>
              <a:t>Carne </a:t>
            </a:r>
            <a:r>
              <a:rPr lang="en-US" sz="1100" b="1" dirty="0" err="1">
                <a:solidFill>
                  <a:srgbClr val="000000"/>
                </a:solidFill>
                <a:latin typeface="Calibri" panose="020F0502020204030204" pitchFamily="34" charset="0"/>
                <a:cs typeface="Calibri" panose="020F0502020204030204" pitchFamily="34" charset="0"/>
              </a:rPr>
              <a:t>vacuna</a:t>
            </a:r>
            <a:r>
              <a:rPr lang="en-US" sz="1100" b="1" dirty="0">
                <a:solidFill>
                  <a:srgbClr val="000000"/>
                </a:solidFill>
                <a:latin typeface="Calibri" panose="020F0502020204030204" pitchFamily="34" charset="0"/>
                <a:cs typeface="Calibri" panose="020F0502020204030204" pitchFamily="34" charset="0"/>
              </a:rPr>
              <a:t> CV </a:t>
            </a:r>
          </a:p>
        </p:txBody>
      </p:sp>
      <p:sp>
        <p:nvSpPr>
          <p:cNvPr id="8" name="CasellaDiTesto 7">
            <a:extLst>
              <a:ext uri="{FF2B5EF4-FFF2-40B4-BE49-F238E27FC236}">
                <a16:creationId xmlns:a16="http://schemas.microsoft.com/office/drawing/2014/main" id="{E3DDC644-D66B-DC42-9731-9E3330DE9C71}"/>
              </a:ext>
            </a:extLst>
          </p:cNvPr>
          <p:cNvSpPr txBox="1"/>
          <p:nvPr/>
        </p:nvSpPr>
        <p:spPr>
          <a:xfrm>
            <a:off x="2130823" y="2873906"/>
            <a:ext cx="994639" cy="307777"/>
          </a:xfrm>
          <a:prstGeom prst="rect">
            <a:avLst/>
          </a:prstGeom>
          <a:noFill/>
        </p:spPr>
        <p:txBody>
          <a:bodyPr wrap="square" rtlCol="0">
            <a:spAutoFit/>
          </a:bodyPr>
          <a:lstStyle>
            <a:defPPr>
              <a:defRPr lang="en-US"/>
            </a:defPPr>
            <a:lvl1pPr>
              <a:defRPr sz="1400" b="1">
                <a:solidFill>
                  <a:schemeClr val="accent4">
                    <a:lumMod val="75000"/>
                  </a:schemeClr>
                </a:solidFill>
              </a:defRPr>
            </a:lvl1pPr>
          </a:lstStyle>
          <a:p>
            <a:r>
              <a:rPr lang="it-IT" dirty="0"/>
              <a:t>Colombia</a:t>
            </a:r>
          </a:p>
        </p:txBody>
      </p:sp>
      <p:pic>
        <p:nvPicPr>
          <p:cNvPr id="43" name="Elemento grafico 16" descr="Indicatore con riempimento a tinta unita">
            <a:extLst>
              <a:ext uri="{FF2B5EF4-FFF2-40B4-BE49-F238E27FC236}">
                <a16:creationId xmlns:a16="http://schemas.microsoft.com/office/drawing/2014/main" id="{024CF517-37E5-9A4F-BBE5-39373E292C7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11050" y="2529087"/>
            <a:ext cx="227193" cy="251999"/>
          </a:xfrm>
          <a:prstGeom prst="rect">
            <a:avLst/>
          </a:prstGeom>
        </p:spPr>
      </p:pic>
      <p:sp>
        <p:nvSpPr>
          <p:cNvPr id="75" name="Line Callout 1 (Border and Accent Bar) 74">
            <a:extLst>
              <a:ext uri="{FF2B5EF4-FFF2-40B4-BE49-F238E27FC236}">
                <a16:creationId xmlns:a16="http://schemas.microsoft.com/office/drawing/2014/main" id="{87D7DC90-134B-0443-91DA-54F9C00C37E1}"/>
              </a:ext>
            </a:extLst>
          </p:cNvPr>
          <p:cNvSpPr/>
          <p:nvPr/>
        </p:nvSpPr>
        <p:spPr>
          <a:xfrm rot="10800000" flipH="1" flipV="1">
            <a:off x="728617" y="2828587"/>
            <a:ext cx="1332000" cy="684000"/>
          </a:xfrm>
          <a:prstGeom prst="accentBorderCallout1">
            <a:avLst>
              <a:gd name="adj1" fmla="val 54592"/>
              <a:gd name="adj2" fmla="val 101878"/>
              <a:gd name="adj3" fmla="val -20776"/>
              <a:gd name="adj4" fmla="val 112176"/>
            </a:avLst>
          </a:prstGeom>
          <a:solidFill>
            <a:schemeClr val="accent1">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0000"/>
                </a:solidFill>
                <a:latin typeface="Calibri" panose="020F0502020204030204" pitchFamily="34" charset="0"/>
                <a:cs typeface="Calibri" panose="020F0502020204030204" pitchFamily="34" charset="0"/>
              </a:rPr>
              <a:t>Sistemas agroalimentarios</a:t>
            </a:r>
            <a:endParaRPr lang="en-IT" sz="1100" b="1" dirty="0">
              <a:solidFill>
                <a:srgbClr val="000000"/>
              </a:solidFill>
              <a:latin typeface="Calibri" panose="020F0502020204030204" pitchFamily="34" charset="0"/>
              <a:cs typeface="Calibri" panose="020F0502020204030204" pitchFamily="34" charset="0"/>
            </a:endParaRPr>
          </a:p>
        </p:txBody>
      </p:sp>
      <p:sp>
        <p:nvSpPr>
          <p:cNvPr id="21" name="CasellaDiTesto 20">
            <a:extLst>
              <a:ext uri="{FF2B5EF4-FFF2-40B4-BE49-F238E27FC236}">
                <a16:creationId xmlns:a16="http://schemas.microsoft.com/office/drawing/2014/main" id="{4ED87E53-85A4-3E40-BE0C-BD4385E6AC82}"/>
              </a:ext>
            </a:extLst>
          </p:cNvPr>
          <p:cNvSpPr txBox="1"/>
          <p:nvPr/>
        </p:nvSpPr>
        <p:spPr>
          <a:xfrm>
            <a:off x="3855862" y="2589420"/>
            <a:ext cx="1257668" cy="307777"/>
          </a:xfrm>
          <a:prstGeom prst="rect">
            <a:avLst/>
          </a:prstGeom>
          <a:noFill/>
        </p:spPr>
        <p:txBody>
          <a:bodyPr wrap="square" rtlCol="0">
            <a:spAutoFit/>
          </a:bodyPr>
          <a:lstStyle/>
          <a:p>
            <a:r>
              <a:rPr lang="it-IT" sz="1400" b="1" dirty="0">
                <a:solidFill>
                  <a:srgbClr val="00B050"/>
                </a:solidFill>
              </a:rPr>
              <a:t>Costa de </a:t>
            </a:r>
            <a:r>
              <a:rPr lang="it-IT" sz="1400" b="1" dirty="0" err="1">
                <a:solidFill>
                  <a:srgbClr val="00B050"/>
                </a:solidFill>
              </a:rPr>
              <a:t>Marfil</a:t>
            </a:r>
            <a:endParaRPr lang="it-IT" sz="1400" b="1" dirty="0">
              <a:solidFill>
                <a:srgbClr val="00B050"/>
              </a:solidFill>
            </a:endParaRPr>
          </a:p>
        </p:txBody>
      </p:sp>
      <p:sp>
        <p:nvSpPr>
          <p:cNvPr id="27" name="CasellaDiTesto 26">
            <a:extLst>
              <a:ext uri="{FF2B5EF4-FFF2-40B4-BE49-F238E27FC236}">
                <a16:creationId xmlns:a16="http://schemas.microsoft.com/office/drawing/2014/main" id="{B06AA557-FFEA-F14D-8C5B-5482C902CBC3}"/>
              </a:ext>
            </a:extLst>
          </p:cNvPr>
          <p:cNvSpPr txBox="1"/>
          <p:nvPr/>
        </p:nvSpPr>
        <p:spPr>
          <a:xfrm>
            <a:off x="4895849" y="2096829"/>
            <a:ext cx="936868" cy="307777"/>
          </a:xfrm>
          <a:prstGeom prst="rect">
            <a:avLst/>
          </a:prstGeom>
          <a:noFill/>
        </p:spPr>
        <p:txBody>
          <a:bodyPr wrap="square" rtlCol="0">
            <a:spAutoFit/>
          </a:bodyPr>
          <a:lstStyle/>
          <a:p>
            <a:r>
              <a:rPr lang="it-IT" sz="1400" b="1" dirty="0" err="1">
                <a:solidFill>
                  <a:srgbClr val="00B050"/>
                </a:solidFill>
              </a:rPr>
              <a:t>Etiopía</a:t>
            </a:r>
            <a:endParaRPr lang="it-IT" sz="1400" b="1" dirty="0">
              <a:solidFill>
                <a:srgbClr val="00B050"/>
              </a:solidFill>
            </a:endParaRPr>
          </a:p>
        </p:txBody>
      </p:sp>
      <p:sp>
        <p:nvSpPr>
          <p:cNvPr id="30" name="CasellaDiTesto 29">
            <a:extLst>
              <a:ext uri="{FF2B5EF4-FFF2-40B4-BE49-F238E27FC236}">
                <a16:creationId xmlns:a16="http://schemas.microsoft.com/office/drawing/2014/main" id="{5B62D35F-9794-FD48-A35C-5D04F125C20E}"/>
              </a:ext>
            </a:extLst>
          </p:cNvPr>
          <p:cNvSpPr txBox="1"/>
          <p:nvPr/>
        </p:nvSpPr>
        <p:spPr>
          <a:xfrm>
            <a:off x="3185182" y="2056975"/>
            <a:ext cx="880494" cy="307777"/>
          </a:xfrm>
          <a:prstGeom prst="rect">
            <a:avLst/>
          </a:prstGeom>
          <a:noFill/>
        </p:spPr>
        <p:txBody>
          <a:bodyPr wrap="square" rtlCol="0">
            <a:spAutoFit/>
          </a:bodyPr>
          <a:lstStyle/>
          <a:p>
            <a:r>
              <a:rPr lang="it-IT" sz="1400" b="1" dirty="0">
                <a:solidFill>
                  <a:srgbClr val="00B050"/>
                </a:solidFill>
              </a:rPr>
              <a:t>Senegal</a:t>
            </a:r>
          </a:p>
        </p:txBody>
      </p:sp>
      <p:sp>
        <p:nvSpPr>
          <p:cNvPr id="33" name="CasellaDiTesto 32">
            <a:extLst>
              <a:ext uri="{FF2B5EF4-FFF2-40B4-BE49-F238E27FC236}">
                <a16:creationId xmlns:a16="http://schemas.microsoft.com/office/drawing/2014/main" id="{7932FD9F-302C-F642-8E7A-6362B8886036}"/>
              </a:ext>
            </a:extLst>
          </p:cNvPr>
          <p:cNvSpPr txBox="1"/>
          <p:nvPr/>
        </p:nvSpPr>
        <p:spPr>
          <a:xfrm>
            <a:off x="5188792" y="2785573"/>
            <a:ext cx="847581" cy="307777"/>
          </a:xfrm>
          <a:prstGeom prst="rect">
            <a:avLst/>
          </a:prstGeom>
          <a:noFill/>
        </p:spPr>
        <p:txBody>
          <a:bodyPr wrap="square" rtlCol="0">
            <a:spAutoFit/>
          </a:bodyPr>
          <a:lstStyle/>
          <a:p>
            <a:r>
              <a:rPr lang="it-IT" sz="1400" b="1" dirty="0">
                <a:solidFill>
                  <a:srgbClr val="00B050"/>
                </a:solidFill>
              </a:rPr>
              <a:t>Uganda</a:t>
            </a:r>
          </a:p>
        </p:txBody>
      </p:sp>
      <p:pic>
        <p:nvPicPr>
          <p:cNvPr id="49" name="Elemento grafico 16" descr="Indicatore con riempimento a tinta unita">
            <a:extLst>
              <a:ext uri="{FF2B5EF4-FFF2-40B4-BE49-F238E27FC236}">
                <a16:creationId xmlns:a16="http://schemas.microsoft.com/office/drawing/2014/main" id="{92E9F29F-736D-7B46-B0F0-408D0EBF3A3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934844" y="2120538"/>
            <a:ext cx="234729" cy="260360"/>
          </a:xfrm>
          <a:prstGeom prst="rect">
            <a:avLst/>
          </a:prstGeom>
        </p:spPr>
      </p:pic>
      <p:pic>
        <p:nvPicPr>
          <p:cNvPr id="50" name="Elemento grafico 16" descr="Indicatore con riempimento a tinta unita">
            <a:extLst>
              <a:ext uri="{FF2B5EF4-FFF2-40B4-BE49-F238E27FC236}">
                <a16:creationId xmlns:a16="http://schemas.microsoft.com/office/drawing/2014/main" id="{2404F360-BF73-1F43-A4AD-0448CA971B6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89378" y="2346387"/>
            <a:ext cx="227192" cy="252000"/>
          </a:xfrm>
          <a:prstGeom prst="rect">
            <a:avLst/>
          </a:prstGeom>
        </p:spPr>
      </p:pic>
      <p:pic>
        <p:nvPicPr>
          <p:cNvPr id="52" name="Elemento grafico 16" descr="Indicatore con riempimento a tinta unita">
            <a:extLst>
              <a:ext uri="{FF2B5EF4-FFF2-40B4-BE49-F238E27FC236}">
                <a16:creationId xmlns:a16="http://schemas.microsoft.com/office/drawing/2014/main" id="{2D0EDDF1-CCC0-F347-B4BE-0654C068D3D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13666" y="2669039"/>
            <a:ext cx="194736" cy="216000"/>
          </a:xfrm>
          <a:prstGeom prst="rect">
            <a:avLst/>
          </a:prstGeom>
        </p:spPr>
      </p:pic>
      <p:pic>
        <p:nvPicPr>
          <p:cNvPr id="53" name="Elemento grafico 16" descr="Indicatore con riempimento a tinta unita">
            <a:extLst>
              <a:ext uri="{FF2B5EF4-FFF2-40B4-BE49-F238E27FC236}">
                <a16:creationId xmlns:a16="http://schemas.microsoft.com/office/drawing/2014/main" id="{58A3CD19-DBC8-C542-9BC1-DD53DF41DFC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85391" y="2380833"/>
            <a:ext cx="227192" cy="252000"/>
          </a:xfrm>
          <a:prstGeom prst="rect">
            <a:avLst/>
          </a:prstGeom>
        </p:spPr>
      </p:pic>
      <p:sp>
        <p:nvSpPr>
          <p:cNvPr id="77" name="Line Callout 1 (Border and Accent Bar) 76">
            <a:extLst>
              <a:ext uri="{FF2B5EF4-FFF2-40B4-BE49-F238E27FC236}">
                <a16:creationId xmlns:a16="http://schemas.microsoft.com/office/drawing/2014/main" id="{DA1144B9-492B-CE49-8FF7-387F8CE0E73B}"/>
              </a:ext>
            </a:extLst>
          </p:cNvPr>
          <p:cNvSpPr/>
          <p:nvPr/>
        </p:nvSpPr>
        <p:spPr>
          <a:xfrm rot="10800000" flipH="1" flipV="1">
            <a:off x="2513454" y="863523"/>
            <a:ext cx="1691996" cy="725204"/>
          </a:xfrm>
          <a:prstGeom prst="accentBorderCallout1">
            <a:avLst>
              <a:gd name="adj1" fmla="val 55725"/>
              <a:gd name="adj2" fmla="val 101980"/>
              <a:gd name="adj3" fmla="val 242695"/>
              <a:gd name="adj4" fmla="val 91589"/>
            </a:avLst>
          </a:prstGeom>
          <a:solidFill>
            <a:schemeClr val="bg1">
              <a:lumMod val="9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0000"/>
                </a:solidFill>
                <a:latin typeface="Calibri" panose="020F0502020204030204" pitchFamily="34" charset="0"/>
                <a:cs typeface="Calibri" panose="020F0502020204030204" pitchFamily="34" charset="0"/>
              </a:rPr>
              <a:t>Transición agroecológica de los sistemas agrícolas de mijo/frutos secos</a:t>
            </a:r>
          </a:p>
        </p:txBody>
      </p:sp>
      <p:sp>
        <p:nvSpPr>
          <p:cNvPr id="78" name="Line Callout 1 (Border and Accent Bar) 77">
            <a:extLst>
              <a:ext uri="{FF2B5EF4-FFF2-40B4-BE49-F238E27FC236}">
                <a16:creationId xmlns:a16="http://schemas.microsoft.com/office/drawing/2014/main" id="{4D400907-50E0-BD4B-8630-FB413AD0B112}"/>
              </a:ext>
            </a:extLst>
          </p:cNvPr>
          <p:cNvSpPr/>
          <p:nvPr/>
        </p:nvSpPr>
        <p:spPr>
          <a:xfrm rot="10800000" flipH="1" flipV="1">
            <a:off x="3496234" y="3187974"/>
            <a:ext cx="1386963" cy="540002"/>
          </a:xfrm>
          <a:prstGeom prst="accentBorderCallout1">
            <a:avLst>
              <a:gd name="adj1" fmla="val 50144"/>
              <a:gd name="adj2" fmla="val 102358"/>
              <a:gd name="adj3" fmla="val -117482"/>
              <a:gd name="adj4" fmla="val 57833"/>
            </a:avLst>
          </a:prstGeom>
          <a:solidFill>
            <a:schemeClr val="bg1">
              <a:lumMod val="9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0000"/>
                </a:solidFill>
                <a:latin typeface="Calibri" panose="020F0502020204030204" pitchFamily="34" charset="0"/>
                <a:cs typeface="Calibri" panose="020F0502020204030204" pitchFamily="34" charset="0"/>
              </a:rPr>
              <a:t>Cadena de valor del cacao</a:t>
            </a:r>
          </a:p>
          <a:p>
            <a:pPr algn="ctr"/>
            <a:endParaRPr lang="en-IT" sz="1100" b="1" dirty="0">
              <a:solidFill>
                <a:srgbClr val="000000"/>
              </a:solidFill>
              <a:latin typeface="Calibri" panose="020F0502020204030204" pitchFamily="34" charset="0"/>
              <a:cs typeface="Calibri" panose="020F0502020204030204" pitchFamily="34" charset="0"/>
            </a:endParaRPr>
          </a:p>
        </p:txBody>
      </p:sp>
      <p:sp>
        <p:nvSpPr>
          <p:cNvPr id="82" name="Line Callout 1 (Border and Accent Bar) 81">
            <a:extLst>
              <a:ext uri="{FF2B5EF4-FFF2-40B4-BE49-F238E27FC236}">
                <a16:creationId xmlns:a16="http://schemas.microsoft.com/office/drawing/2014/main" id="{7C14F286-AA3C-4B4B-9CC1-1D314423FEAA}"/>
              </a:ext>
            </a:extLst>
          </p:cNvPr>
          <p:cNvSpPr/>
          <p:nvPr/>
        </p:nvSpPr>
        <p:spPr>
          <a:xfrm rot="10800000" flipV="1">
            <a:off x="5805359" y="2005929"/>
            <a:ext cx="1332000" cy="756000"/>
          </a:xfrm>
          <a:prstGeom prst="accentBorderCallout1">
            <a:avLst>
              <a:gd name="adj1" fmla="val 50935"/>
              <a:gd name="adj2" fmla="val 101639"/>
              <a:gd name="adj3" fmla="val 68816"/>
              <a:gd name="adj4" fmla="val 122589"/>
            </a:avLst>
          </a:prstGeom>
          <a:solidFill>
            <a:schemeClr val="bg1">
              <a:lumMod val="9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sz="1100" b="1" dirty="0">
                <a:solidFill>
                  <a:srgbClr val="000000"/>
                </a:solidFill>
                <a:latin typeface="Calibri" panose="020F0502020204030204" pitchFamily="34" charset="0"/>
                <a:cs typeface="Calibri" panose="020F0502020204030204" pitchFamily="34" charset="0"/>
              </a:rPr>
              <a:t>Paisaje ganadero / cuenca hidrográfica en zonas agroecológicas</a:t>
            </a:r>
            <a:endParaRPr lang="en-IT" sz="800" b="1" dirty="0">
              <a:solidFill>
                <a:srgbClr val="000000"/>
              </a:solidFill>
              <a:latin typeface="Calibri" panose="020F0502020204030204" pitchFamily="34" charset="0"/>
              <a:cs typeface="Calibri" panose="020F0502020204030204" pitchFamily="34" charset="0"/>
            </a:endParaRPr>
          </a:p>
        </p:txBody>
      </p:sp>
      <p:sp>
        <p:nvSpPr>
          <p:cNvPr id="84" name="Line Callout 1 (Border and Accent Bar) 83">
            <a:extLst>
              <a:ext uri="{FF2B5EF4-FFF2-40B4-BE49-F238E27FC236}">
                <a16:creationId xmlns:a16="http://schemas.microsoft.com/office/drawing/2014/main" id="{2ACD0CF7-2993-3341-A051-D6FB1EC2443F}"/>
              </a:ext>
            </a:extLst>
          </p:cNvPr>
          <p:cNvSpPr/>
          <p:nvPr/>
        </p:nvSpPr>
        <p:spPr>
          <a:xfrm rot="10800000" flipH="1" flipV="1">
            <a:off x="5770165" y="3580374"/>
            <a:ext cx="1476000" cy="576002"/>
          </a:xfrm>
          <a:prstGeom prst="accentBorderCallout1">
            <a:avLst>
              <a:gd name="adj1" fmla="val 1947"/>
              <a:gd name="adj2" fmla="val 102593"/>
              <a:gd name="adj3" fmla="val -129288"/>
              <a:gd name="adj4" fmla="val -23261"/>
            </a:avLst>
          </a:prstGeom>
          <a:solidFill>
            <a:schemeClr val="bg1">
              <a:lumMod val="9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0000"/>
                </a:solidFill>
                <a:latin typeface="Calibri" panose="020F0502020204030204" pitchFamily="34" charset="0"/>
                <a:cs typeface="Calibri" panose="020F0502020204030204" pitchFamily="34" charset="0"/>
              </a:rPr>
              <a:t>Corredor de ganado </a:t>
            </a:r>
          </a:p>
          <a:p>
            <a:pPr algn="ctr"/>
            <a:r>
              <a:rPr lang="en-US" sz="1100" b="1" dirty="0">
                <a:solidFill>
                  <a:srgbClr val="000000"/>
                </a:solidFill>
                <a:latin typeface="Calibri" panose="020F0502020204030204" pitchFamily="34" charset="0"/>
                <a:cs typeface="Calibri" panose="020F0502020204030204" pitchFamily="34" charset="0"/>
              </a:rPr>
              <a:t>Paisaje agrícola </a:t>
            </a:r>
          </a:p>
        </p:txBody>
      </p:sp>
      <p:sp>
        <p:nvSpPr>
          <p:cNvPr id="39" name="CasellaDiTesto 38">
            <a:extLst>
              <a:ext uri="{FF2B5EF4-FFF2-40B4-BE49-F238E27FC236}">
                <a16:creationId xmlns:a16="http://schemas.microsoft.com/office/drawing/2014/main" id="{5B3A6807-6918-584C-99CD-5AB67FE3E2C2}"/>
              </a:ext>
            </a:extLst>
          </p:cNvPr>
          <p:cNvSpPr txBox="1"/>
          <p:nvPr/>
        </p:nvSpPr>
        <p:spPr>
          <a:xfrm>
            <a:off x="6535341" y="785973"/>
            <a:ext cx="909175" cy="319295"/>
          </a:xfrm>
          <a:prstGeom prst="rect">
            <a:avLst/>
          </a:prstGeom>
          <a:noFill/>
        </p:spPr>
        <p:txBody>
          <a:bodyPr wrap="square" rtlCol="0">
            <a:spAutoFit/>
          </a:bodyPr>
          <a:lstStyle/>
          <a:p>
            <a:r>
              <a:rPr lang="it-IT" sz="1400" dirty="0">
                <a:solidFill>
                  <a:schemeClr val="accent6"/>
                </a:solidFill>
              </a:rPr>
              <a:t>Mongolia</a:t>
            </a:r>
          </a:p>
        </p:txBody>
      </p:sp>
      <p:sp>
        <p:nvSpPr>
          <p:cNvPr id="45" name="CasellaDiTesto 44">
            <a:extLst>
              <a:ext uri="{FF2B5EF4-FFF2-40B4-BE49-F238E27FC236}">
                <a16:creationId xmlns:a16="http://schemas.microsoft.com/office/drawing/2014/main" id="{1DE5A263-E89C-7145-AD10-5130584A9EF5}"/>
              </a:ext>
            </a:extLst>
          </p:cNvPr>
          <p:cNvSpPr txBox="1"/>
          <p:nvPr/>
        </p:nvSpPr>
        <p:spPr>
          <a:xfrm>
            <a:off x="7169634" y="2515447"/>
            <a:ext cx="1103791" cy="319294"/>
          </a:xfrm>
          <a:prstGeom prst="rect">
            <a:avLst/>
          </a:prstGeom>
          <a:noFill/>
        </p:spPr>
        <p:txBody>
          <a:bodyPr wrap="square" rtlCol="0">
            <a:spAutoFit/>
          </a:bodyPr>
          <a:lstStyle/>
          <a:p>
            <a:r>
              <a:rPr lang="it-IT" sz="1400" b="1" dirty="0">
                <a:solidFill>
                  <a:schemeClr val="accent6"/>
                </a:solidFill>
              </a:rPr>
              <a:t>Camboya</a:t>
            </a:r>
          </a:p>
        </p:txBody>
      </p:sp>
      <p:pic>
        <p:nvPicPr>
          <p:cNvPr id="55" name="Elemento grafico 16" descr="Indicatore con riempimento a tinta unita">
            <a:extLst>
              <a:ext uri="{FF2B5EF4-FFF2-40B4-BE49-F238E27FC236}">
                <a16:creationId xmlns:a16="http://schemas.microsoft.com/office/drawing/2014/main" id="{E8D8520D-4F71-134C-863D-113A717EA42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48799" y="1071754"/>
            <a:ext cx="194733" cy="233413"/>
          </a:xfrm>
          <a:prstGeom prst="rect">
            <a:avLst/>
          </a:prstGeom>
        </p:spPr>
      </p:pic>
      <p:pic>
        <p:nvPicPr>
          <p:cNvPr id="58" name="Elemento grafico 16" descr="Indicatore con riempimento a tinta unita">
            <a:extLst>
              <a:ext uri="{FF2B5EF4-FFF2-40B4-BE49-F238E27FC236}">
                <a16:creationId xmlns:a16="http://schemas.microsoft.com/office/drawing/2014/main" id="{1CFE27B8-E1FD-C043-9AE6-24CDA4541F0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280738" y="2148100"/>
            <a:ext cx="227188" cy="272315"/>
          </a:xfrm>
          <a:prstGeom prst="rect">
            <a:avLst/>
          </a:prstGeom>
        </p:spPr>
      </p:pic>
      <p:sp>
        <p:nvSpPr>
          <p:cNvPr id="86" name="Line Callout 1 (Border and Accent Bar) 85">
            <a:extLst>
              <a:ext uri="{FF2B5EF4-FFF2-40B4-BE49-F238E27FC236}">
                <a16:creationId xmlns:a16="http://schemas.microsoft.com/office/drawing/2014/main" id="{F8BFE24C-11F4-5C44-BCE3-8867698E5639}"/>
              </a:ext>
            </a:extLst>
          </p:cNvPr>
          <p:cNvSpPr/>
          <p:nvPr/>
        </p:nvSpPr>
        <p:spPr>
          <a:xfrm rot="10800000" flipV="1">
            <a:off x="8810129" y="3595698"/>
            <a:ext cx="1551228" cy="615273"/>
          </a:xfrm>
          <a:prstGeom prst="accentBorderCallout1">
            <a:avLst>
              <a:gd name="adj1" fmla="val 48731"/>
              <a:gd name="adj2" fmla="val 102317"/>
              <a:gd name="adj3" fmla="val -206778"/>
              <a:gd name="adj4" fmla="val 192739"/>
            </a:avLst>
          </a:prstGeom>
          <a:solidFill>
            <a:schemeClr val="accent2">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000000"/>
                </a:solidFill>
                <a:latin typeface="Calibri" panose="020F0502020204030204" pitchFamily="34" charset="0"/>
                <a:cs typeface="Calibri" panose="020F0502020204030204" pitchFamily="34" charset="0"/>
              </a:rPr>
              <a:t>Sistema agroforestal</a:t>
            </a:r>
            <a:endParaRPr lang="en-IT" sz="1100" b="1" dirty="0">
              <a:solidFill>
                <a:srgbClr val="000000"/>
              </a:solidFill>
              <a:latin typeface="Calibri" panose="020F0502020204030204" pitchFamily="34" charset="0"/>
              <a:cs typeface="Calibri" panose="020F0502020204030204" pitchFamily="34" charset="0"/>
            </a:endParaRPr>
          </a:p>
        </p:txBody>
      </p:sp>
      <p:sp>
        <p:nvSpPr>
          <p:cNvPr id="91" name="Line Callout 1 (Border and Accent Bar) 90">
            <a:extLst>
              <a:ext uri="{FF2B5EF4-FFF2-40B4-BE49-F238E27FC236}">
                <a16:creationId xmlns:a16="http://schemas.microsoft.com/office/drawing/2014/main" id="{3E061B05-3A62-6647-9E80-A2EA473EA05E}"/>
              </a:ext>
            </a:extLst>
          </p:cNvPr>
          <p:cNvSpPr/>
          <p:nvPr/>
        </p:nvSpPr>
        <p:spPr>
          <a:xfrm rot="10800000" flipV="1">
            <a:off x="7715766" y="623945"/>
            <a:ext cx="1368000" cy="583534"/>
          </a:xfrm>
          <a:prstGeom prst="accentBorderCallout1">
            <a:avLst>
              <a:gd name="adj1" fmla="val 47055"/>
              <a:gd name="adj2" fmla="val 101606"/>
              <a:gd name="adj3" fmla="val 102753"/>
              <a:gd name="adj4" fmla="val 134064"/>
            </a:avLst>
          </a:prstGeom>
          <a:solidFill>
            <a:schemeClr val="accent2">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ysClr val="windowText" lastClr="000000"/>
                </a:solidFill>
                <a:latin typeface="Calibri" panose="020F0502020204030204" pitchFamily="34" charset="0"/>
                <a:cs typeface="Calibri" panose="020F0502020204030204" pitchFamily="34" charset="0"/>
              </a:rPr>
              <a:t>Cadenas de valor ganaderas</a:t>
            </a:r>
            <a:endParaRPr lang="en-IT" sz="1100" b="1" dirty="0">
              <a:solidFill>
                <a:sysClr val="windowText" lastClr="000000"/>
              </a:solidFill>
              <a:latin typeface="Calibri" panose="020F0502020204030204" pitchFamily="34" charset="0"/>
              <a:cs typeface="Calibri" panose="020F0502020204030204" pitchFamily="34" charset="0"/>
            </a:endParaRPr>
          </a:p>
        </p:txBody>
      </p:sp>
      <p:grpSp>
        <p:nvGrpSpPr>
          <p:cNvPr id="6" name="Group 5"/>
          <p:cNvGrpSpPr/>
          <p:nvPr/>
        </p:nvGrpSpPr>
        <p:grpSpPr>
          <a:xfrm>
            <a:off x="1161826" y="786083"/>
            <a:ext cx="9204941" cy="4284492"/>
            <a:chOff x="1161826" y="786083"/>
            <a:chExt cx="9204941" cy="4284492"/>
          </a:xfrm>
        </p:grpSpPr>
        <p:grpSp>
          <p:nvGrpSpPr>
            <p:cNvPr id="2" name="Group 1"/>
            <p:cNvGrpSpPr/>
            <p:nvPr/>
          </p:nvGrpSpPr>
          <p:grpSpPr>
            <a:xfrm>
              <a:off x="1161826" y="3947036"/>
              <a:ext cx="2507026" cy="1123539"/>
              <a:chOff x="1161826" y="3947036"/>
              <a:chExt cx="2507026" cy="1123539"/>
            </a:xfrm>
          </p:grpSpPr>
          <p:sp>
            <p:nvSpPr>
              <p:cNvPr id="15" name="CasellaDiTesto 14">
                <a:extLst>
                  <a:ext uri="{FF2B5EF4-FFF2-40B4-BE49-F238E27FC236}">
                    <a16:creationId xmlns:a16="http://schemas.microsoft.com/office/drawing/2014/main" id="{B9E9B829-1D88-5148-908F-785B41EE2334}"/>
                  </a:ext>
                </a:extLst>
              </p:cNvPr>
              <p:cNvSpPr txBox="1"/>
              <p:nvPr/>
            </p:nvSpPr>
            <p:spPr>
              <a:xfrm>
                <a:off x="2604390" y="4096158"/>
                <a:ext cx="1064462" cy="307777"/>
              </a:xfrm>
              <a:prstGeom prst="rect">
                <a:avLst/>
              </a:prstGeom>
              <a:noFill/>
            </p:spPr>
            <p:txBody>
              <a:bodyPr wrap="square" rtlCol="0">
                <a:spAutoFit/>
              </a:bodyPr>
              <a:lstStyle>
                <a:defPPr>
                  <a:defRPr lang="en-US"/>
                </a:defPPr>
                <a:lvl1pPr>
                  <a:defRPr sz="1400" b="1">
                    <a:solidFill>
                      <a:schemeClr val="accent4">
                        <a:lumMod val="75000"/>
                      </a:schemeClr>
                    </a:solidFill>
                  </a:defRPr>
                </a:lvl1pPr>
              </a:lstStyle>
              <a:p>
                <a:r>
                  <a:rPr lang="it-IT" dirty="0"/>
                  <a:t>Argentina</a:t>
                </a:r>
              </a:p>
            </p:txBody>
          </p:sp>
          <p:pic>
            <p:nvPicPr>
              <p:cNvPr id="48" name="Elemento grafico 16" descr="Indicatore con riempimento a tinta unita">
                <a:extLst>
                  <a:ext uri="{FF2B5EF4-FFF2-40B4-BE49-F238E27FC236}">
                    <a16:creationId xmlns:a16="http://schemas.microsoft.com/office/drawing/2014/main" id="{EDC5ECC2-BA33-7A46-89F0-8F68729C6C8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13454" y="3947036"/>
                <a:ext cx="252000" cy="279517"/>
              </a:xfrm>
              <a:prstGeom prst="rect">
                <a:avLst/>
              </a:prstGeom>
            </p:spPr>
          </p:pic>
          <p:sp>
            <p:nvSpPr>
              <p:cNvPr id="76" name="Line Callout 1 (Border and Accent Bar) 75">
                <a:extLst>
                  <a:ext uri="{FF2B5EF4-FFF2-40B4-BE49-F238E27FC236}">
                    <a16:creationId xmlns:a16="http://schemas.microsoft.com/office/drawing/2014/main" id="{4F49B4FA-B94F-264B-8554-06762BA5E631}"/>
                  </a:ext>
                </a:extLst>
              </p:cNvPr>
              <p:cNvSpPr/>
              <p:nvPr/>
            </p:nvSpPr>
            <p:spPr>
              <a:xfrm rot="10800000" flipH="1" flipV="1">
                <a:off x="1161826" y="4530575"/>
                <a:ext cx="1102128" cy="540000"/>
              </a:xfrm>
              <a:prstGeom prst="accentBorderCallout1">
                <a:avLst>
                  <a:gd name="adj1" fmla="val 56343"/>
                  <a:gd name="adj2" fmla="val 101455"/>
                  <a:gd name="adj3" fmla="val -67578"/>
                  <a:gd name="adj4" fmla="val 135608"/>
                </a:avLst>
              </a:prstGeom>
              <a:solidFill>
                <a:schemeClr val="accent1">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rgbClr val="000000"/>
                    </a:solidFill>
                    <a:latin typeface="Calibri" panose="020F0502020204030204" pitchFamily="34" charset="0"/>
                    <a:cs typeface="Calibri" panose="020F0502020204030204" pitchFamily="34" charset="0"/>
                  </a:rPr>
                  <a:t>Ganadería</a:t>
                </a:r>
                <a:r>
                  <a:rPr lang="en-US" sz="1200" b="1" dirty="0">
                    <a:solidFill>
                      <a:srgbClr val="000000"/>
                    </a:solidFill>
                    <a:latin typeface="Calibri" panose="020F0502020204030204" pitchFamily="34" charset="0"/>
                    <a:cs typeface="Calibri" panose="020F0502020204030204" pitchFamily="34" charset="0"/>
                  </a:rPr>
                  <a:t> CV</a:t>
                </a:r>
              </a:p>
            </p:txBody>
          </p:sp>
        </p:grpSp>
        <p:grpSp>
          <p:nvGrpSpPr>
            <p:cNvPr id="25" name="Group 24"/>
            <p:cNvGrpSpPr/>
            <p:nvPr/>
          </p:nvGrpSpPr>
          <p:grpSpPr>
            <a:xfrm>
              <a:off x="4939528" y="786083"/>
              <a:ext cx="1332000" cy="1251462"/>
              <a:chOff x="4939528" y="786083"/>
              <a:chExt cx="1332000" cy="1251462"/>
            </a:xfrm>
          </p:grpSpPr>
          <p:sp>
            <p:nvSpPr>
              <p:cNvPr id="24" name="CasellaDiTesto 23">
                <a:extLst>
                  <a:ext uri="{FF2B5EF4-FFF2-40B4-BE49-F238E27FC236}">
                    <a16:creationId xmlns:a16="http://schemas.microsoft.com/office/drawing/2014/main" id="{0881A96B-C639-CE4D-8829-6DA4E503C797}"/>
                  </a:ext>
                </a:extLst>
              </p:cNvPr>
              <p:cNvSpPr txBox="1"/>
              <p:nvPr/>
            </p:nvSpPr>
            <p:spPr>
              <a:xfrm>
                <a:off x="5031944" y="1508206"/>
                <a:ext cx="754865" cy="307777"/>
              </a:xfrm>
              <a:prstGeom prst="rect">
                <a:avLst/>
              </a:prstGeom>
              <a:noFill/>
            </p:spPr>
            <p:txBody>
              <a:bodyPr wrap="square" rtlCol="0">
                <a:spAutoFit/>
              </a:bodyPr>
              <a:lstStyle/>
              <a:p>
                <a:r>
                  <a:rPr lang="it-IT" sz="1400" b="1" dirty="0" err="1">
                    <a:solidFill>
                      <a:srgbClr val="00B050"/>
                    </a:solidFill>
                  </a:rPr>
                  <a:t>Egipto</a:t>
                </a:r>
                <a:endParaRPr lang="it-IT" sz="1400" b="1" dirty="0">
                  <a:solidFill>
                    <a:srgbClr val="00B050"/>
                  </a:solidFill>
                </a:endParaRPr>
              </a:p>
            </p:txBody>
          </p:sp>
          <p:pic>
            <p:nvPicPr>
              <p:cNvPr id="54" name="Elemento grafico 16" descr="Indicatore con riempimento a tinta unita">
                <a:extLst>
                  <a:ext uri="{FF2B5EF4-FFF2-40B4-BE49-F238E27FC236}">
                    <a16:creationId xmlns:a16="http://schemas.microsoft.com/office/drawing/2014/main" id="{2F6A2E63-EFF6-0B44-A8E3-BFF7F824615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086474" y="1785545"/>
                <a:ext cx="227192" cy="252000"/>
              </a:xfrm>
              <a:prstGeom prst="rect">
                <a:avLst/>
              </a:prstGeom>
            </p:spPr>
          </p:pic>
          <p:sp>
            <p:nvSpPr>
              <p:cNvPr id="80" name="Line Callout 1 (Border and Accent Bar) 79">
                <a:extLst>
                  <a:ext uri="{FF2B5EF4-FFF2-40B4-BE49-F238E27FC236}">
                    <a16:creationId xmlns:a16="http://schemas.microsoft.com/office/drawing/2014/main" id="{D2A16FFD-D14F-3B4A-8B0D-1838C5B5890F}"/>
                  </a:ext>
                </a:extLst>
              </p:cNvPr>
              <p:cNvSpPr/>
              <p:nvPr/>
            </p:nvSpPr>
            <p:spPr>
              <a:xfrm rot="10800000" flipH="1" flipV="1">
                <a:off x="4939528" y="786083"/>
                <a:ext cx="1332000" cy="612002"/>
              </a:xfrm>
              <a:prstGeom prst="accentBorderCallout1">
                <a:avLst>
                  <a:gd name="adj1" fmla="val 106471"/>
                  <a:gd name="adj2" fmla="val -1413"/>
                  <a:gd name="adj3" fmla="val 195179"/>
                  <a:gd name="adj4" fmla="val 19764"/>
                </a:avLst>
              </a:prstGeom>
              <a:solidFill>
                <a:schemeClr val="bg1">
                  <a:lumMod val="9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4">
                        <a:lumMod val="75000"/>
                      </a:schemeClr>
                    </a:solidFill>
                    <a:latin typeface="Calibri" panose="020F0502020204030204" pitchFamily="34" charset="0"/>
                    <a:cs typeface="Calibri" panose="020F0502020204030204" pitchFamily="34" charset="0"/>
                  </a:rPr>
                  <a:t>¡Sistema!</a:t>
                </a:r>
              </a:p>
              <a:p>
                <a:pPr algn="ctr"/>
                <a:r>
                  <a:rPr lang="en-US" sz="1000" b="1" dirty="0">
                    <a:solidFill>
                      <a:srgbClr val="000000"/>
                    </a:solidFill>
                    <a:latin typeface="Calibri" panose="020F0502020204030204" pitchFamily="34" charset="0"/>
                    <a:cs typeface="Calibri" panose="020F0502020204030204" pitchFamily="34" charset="0"/>
                  </a:rPr>
                  <a:t>Complementar el proceso de preparación del PNA</a:t>
                </a:r>
              </a:p>
            </p:txBody>
          </p:sp>
        </p:grpSp>
        <p:grpSp>
          <p:nvGrpSpPr>
            <p:cNvPr id="22" name="Group 21"/>
            <p:cNvGrpSpPr/>
            <p:nvPr/>
          </p:nvGrpSpPr>
          <p:grpSpPr>
            <a:xfrm>
              <a:off x="6659074" y="1408861"/>
              <a:ext cx="3707693" cy="1687933"/>
              <a:chOff x="6659074" y="1408861"/>
              <a:chExt cx="3707693" cy="1687933"/>
            </a:xfrm>
          </p:grpSpPr>
          <p:sp>
            <p:nvSpPr>
              <p:cNvPr id="36" name="CasellaDiTesto 35">
                <a:extLst>
                  <a:ext uri="{FF2B5EF4-FFF2-40B4-BE49-F238E27FC236}">
                    <a16:creationId xmlns:a16="http://schemas.microsoft.com/office/drawing/2014/main" id="{F52F623E-8F35-7546-B516-C6163839DD8A}"/>
                  </a:ext>
                </a:extLst>
              </p:cNvPr>
              <p:cNvSpPr txBox="1"/>
              <p:nvPr/>
            </p:nvSpPr>
            <p:spPr>
              <a:xfrm>
                <a:off x="6767074" y="1506513"/>
                <a:ext cx="767467" cy="319294"/>
              </a:xfrm>
              <a:prstGeom prst="rect">
                <a:avLst/>
              </a:prstGeom>
              <a:noFill/>
            </p:spPr>
            <p:txBody>
              <a:bodyPr wrap="square" rtlCol="0">
                <a:spAutoFit/>
              </a:bodyPr>
              <a:lstStyle/>
              <a:p>
                <a:r>
                  <a:rPr lang="it-IT" sz="1400" b="1" dirty="0">
                    <a:solidFill>
                      <a:schemeClr val="accent6"/>
                    </a:solidFill>
                  </a:rPr>
                  <a:t>Nepal</a:t>
                </a:r>
              </a:p>
            </p:txBody>
          </p:sp>
          <p:sp>
            <p:nvSpPr>
              <p:cNvPr id="42" name="CasellaDiTesto 41">
                <a:extLst>
                  <a:ext uri="{FF2B5EF4-FFF2-40B4-BE49-F238E27FC236}">
                    <a16:creationId xmlns:a16="http://schemas.microsoft.com/office/drawing/2014/main" id="{CC9D9B97-4968-3047-A47D-B281ABA68AE4}"/>
                  </a:ext>
                </a:extLst>
              </p:cNvPr>
              <p:cNvSpPr txBox="1"/>
              <p:nvPr/>
            </p:nvSpPr>
            <p:spPr>
              <a:xfrm>
                <a:off x="7224051" y="1868220"/>
                <a:ext cx="1083461" cy="319294"/>
              </a:xfrm>
              <a:prstGeom prst="rect">
                <a:avLst/>
              </a:prstGeom>
              <a:noFill/>
            </p:spPr>
            <p:txBody>
              <a:bodyPr wrap="square" rtlCol="0">
                <a:spAutoFit/>
              </a:bodyPr>
              <a:lstStyle/>
              <a:p>
                <a:r>
                  <a:rPr lang="it-IT" sz="1400" b="1" dirty="0">
                    <a:solidFill>
                      <a:schemeClr val="accent6"/>
                    </a:solidFill>
                  </a:rPr>
                  <a:t>Tailandia</a:t>
                </a:r>
              </a:p>
            </p:txBody>
          </p:sp>
          <p:pic>
            <p:nvPicPr>
              <p:cNvPr id="56" name="Elemento grafico 16" descr="Indicatore con riempimento a tinta unita">
                <a:extLst>
                  <a:ext uri="{FF2B5EF4-FFF2-40B4-BE49-F238E27FC236}">
                    <a16:creationId xmlns:a16="http://schemas.microsoft.com/office/drawing/2014/main" id="{EFDC6FA9-B2E2-DC40-9C1D-9C31DE593A6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59074" y="1588727"/>
                <a:ext cx="216000" cy="268859"/>
              </a:xfrm>
              <a:prstGeom prst="rect">
                <a:avLst/>
              </a:prstGeom>
            </p:spPr>
          </p:pic>
          <p:pic>
            <p:nvPicPr>
              <p:cNvPr id="57" name="Elemento grafico 16" descr="Indicatore con riempimento a tinta unita">
                <a:extLst>
                  <a:ext uri="{FF2B5EF4-FFF2-40B4-BE49-F238E27FC236}">
                    <a16:creationId xmlns:a16="http://schemas.microsoft.com/office/drawing/2014/main" id="{656001D1-F96A-5C49-92BB-11814C6CE63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69634" y="1946262"/>
                <a:ext cx="216000" cy="268859"/>
              </a:xfrm>
              <a:prstGeom prst="rect">
                <a:avLst/>
              </a:prstGeom>
            </p:spPr>
          </p:pic>
          <p:sp>
            <p:nvSpPr>
              <p:cNvPr id="85" name="Line Callout 1 (Border and Accent Bar) 84">
                <a:extLst>
                  <a:ext uri="{FF2B5EF4-FFF2-40B4-BE49-F238E27FC236}">
                    <a16:creationId xmlns:a16="http://schemas.microsoft.com/office/drawing/2014/main" id="{306EB900-F7EE-1645-8DD2-41CBAE1B819F}"/>
                  </a:ext>
                </a:extLst>
              </p:cNvPr>
              <p:cNvSpPr/>
              <p:nvPr/>
            </p:nvSpPr>
            <p:spPr>
              <a:xfrm rot="10800000" flipV="1">
                <a:off x="8921358" y="2369635"/>
                <a:ext cx="1440000" cy="727159"/>
              </a:xfrm>
              <a:prstGeom prst="accentBorderCallout1">
                <a:avLst>
                  <a:gd name="adj1" fmla="val 46098"/>
                  <a:gd name="adj2" fmla="val 101791"/>
                  <a:gd name="adj3" fmla="val -42669"/>
                  <a:gd name="adj4" fmla="val 213441"/>
                </a:avLst>
              </a:prstGeom>
              <a:solidFill>
                <a:schemeClr val="accent2">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4">
                        <a:lumMod val="75000"/>
                      </a:schemeClr>
                    </a:solidFill>
                    <a:latin typeface="Calibri" panose="020F0502020204030204" pitchFamily="34" charset="0"/>
                    <a:cs typeface="Calibri" panose="020F0502020204030204" pitchFamily="34" charset="0"/>
                  </a:rPr>
                  <a:t>¡Sistema!</a:t>
                </a:r>
              </a:p>
              <a:p>
                <a:pPr algn="ctr"/>
                <a:r>
                  <a:rPr lang="en-US" sz="1100" b="1" dirty="0">
                    <a:solidFill>
                      <a:srgbClr val="000000"/>
                    </a:solidFill>
                    <a:latin typeface="Calibri" panose="020F0502020204030204" pitchFamily="34" charset="0"/>
                    <a:cs typeface="Calibri" panose="020F0502020204030204" pitchFamily="34" charset="0"/>
                  </a:rPr>
                  <a:t>Implementación de NDC/PNA en AFOLU</a:t>
                </a:r>
              </a:p>
            </p:txBody>
          </p:sp>
          <p:sp>
            <p:nvSpPr>
              <p:cNvPr id="92" name="Line Callout 1 (Border and Accent Bar) 91">
                <a:extLst>
                  <a:ext uri="{FF2B5EF4-FFF2-40B4-BE49-F238E27FC236}">
                    <a16:creationId xmlns:a16="http://schemas.microsoft.com/office/drawing/2014/main" id="{B4D37C3D-67AD-CB44-8818-E16E61E3042E}"/>
                  </a:ext>
                </a:extLst>
              </p:cNvPr>
              <p:cNvSpPr/>
              <p:nvPr/>
            </p:nvSpPr>
            <p:spPr>
              <a:xfrm rot="10800000" flipV="1">
                <a:off x="8890767" y="1408861"/>
                <a:ext cx="1476000" cy="727159"/>
              </a:xfrm>
              <a:prstGeom prst="accentBorderCallout1">
                <a:avLst>
                  <a:gd name="adj1" fmla="val 44132"/>
                  <a:gd name="adj2" fmla="val 102011"/>
                  <a:gd name="adj3" fmla="val 49760"/>
                  <a:gd name="adj4" fmla="val 241367"/>
                </a:avLst>
              </a:prstGeom>
              <a:solidFill>
                <a:schemeClr val="accent2">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4">
                        <a:lumMod val="75000"/>
                      </a:schemeClr>
                    </a:solidFill>
                    <a:latin typeface="Calibri" panose="020F0502020204030204" pitchFamily="34" charset="0"/>
                    <a:cs typeface="Calibri" panose="020F0502020204030204" pitchFamily="34" charset="0"/>
                  </a:rPr>
                  <a:t>¡Sistema!</a:t>
                </a:r>
              </a:p>
            </p:txBody>
          </p:sp>
        </p:grpSp>
      </p:grpSp>
      <p:sp>
        <p:nvSpPr>
          <p:cNvPr id="59" name="Rectangle 58">
            <a:extLst>
              <a:ext uri="{FF2B5EF4-FFF2-40B4-BE49-F238E27FC236}">
                <a16:creationId xmlns:a16="http://schemas.microsoft.com/office/drawing/2014/main" id="{94782852-4198-484B-91B7-2A7726A6CD9C}"/>
              </a:ext>
            </a:extLst>
          </p:cNvPr>
          <p:cNvSpPr/>
          <p:nvPr/>
        </p:nvSpPr>
        <p:spPr>
          <a:xfrm>
            <a:off x="1894361" y="5635504"/>
            <a:ext cx="10134353" cy="669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00000"/>
                </a:solidFill>
              </a:rPr>
              <a:t>Simples - </a:t>
            </a:r>
            <a:r>
              <a:rPr lang="en-US" sz="1600" dirty="0">
                <a:solidFill>
                  <a:srgbClr val="000000"/>
                </a:solidFill>
              </a:rPr>
              <a:t>como las cadenas de valor, el sistema alimentario, los sistemas agroforestales, o </a:t>
            </a:r>
            <a:r>
              <a:rPr lang="en-US" sz="1600" b="1" dirty="0">
                <a:solidFill>
                  <a:srgbClr val="000000"/>
                </a:solidFill>
              </a:rPr>
              <a:t>complejos </a:t>
            </a:r>
            <a:r>
              <a:rPr lang="en-US" sz="1600" dirty="0">
                <a:solidFill>
                  <a:srgbClr val="000000"/>
                </a:solidFill>
              </a:rPr>
              <a:t>- como los sistemas que abarcan todo el paisaje - los sistemas agroecológicos, el sistema climático: </a:t>
            </a:r>
          </a:p>
        </p:txBody>
      </p:sp>
      <p:sp>
        <p:nvSpPr>
          <p:cNvPr id="51" name="Titolo 1">
            <a:extLst>
              <a:ext uri="{FF2B5EF4-FFF2-40B4-BE49-F238E27FC236}">
                <a16:creationId xmlns:a16="http://schemas.microsoft.com/office/drawing/2014/main" id="{588EF276-2114-6849-9AF8-A16A8F622D36}"/>
              </a:ext>
            </a:extLst>
          </p:cNvPr>
          <p:cNvSpPr txBox="1">
            <a:spLocks/>
          </p:cNvSpPr>
          <p:nvPr/>
        </p:nvSpPr>
        <p:spPr>
          <a:xfrm>
            <a:off x="669916" y="30795"/>
            <a:ext cx="4191075" cy="408066"/>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2600" b="0" i="0" kern="1200">
                <a:solidFill>
                  <a:srgbClr val="000000"/>
                </a:solidFill>
                <a:latin typeface="Arial" panose="020B0604020202020204" pitchFamily="34" charset="0"/>
                <a:ea typeface="+mj-ea"/>
                <a:cs typeface="Arial" panose="020B0604020202020204" pitchFamily="34" charset="0"/>
              </a:defRPr>
            </a:lvl1pPr>
          </a:lstStyle>
          <a:p>
            <a:r>
              <a:rPr lang="it-IT" dirty="0">
                <a:solidFill>
                  <a:srgbClr val="0095CE"/>
                </a:solidFill>
              </a:rPr>
              <a:t>Evaluación de sistemas</a:t>
            </a:r>
          </a:p>
        </p:txBody>
      </p:sp>
    </p:spTree>
    <p:extLst>
      <p:ext uri="{BB962C8B-B14F-4D97-AF65-F5344CB8AC3E}">
        <p14:creationId xmlns:p14="http://schemas.microsoft.com/office/powerpoint/2010/main" val="84932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8EF276-2114-6849-9AF8-A16A8F622D36}"/>
              </a:ext>
            </a:extLst>
          </p:cNvPr>
          <p:cNvSpPr>
            <a:spLocks noGrp="1"/>
          </p:cNvSpPr>
          <p:nvPr>
            <p:ph type="title"/>
          </p:nvPr>
        </p:nvSpPr>
        <p:spPr>
          <a:xfrm>
            <a:off x="715669" y="253277"/>
            <a:ext cx="4191075" cy="593151"/>
          </a:xfrm>
        </p:spPr>
        <p:txBody>
          <a:bodyPr/>
          <a:lstStyle/>
          <a:p>
            <a:r>
              <a:rPr lang="it-IT" dirty="0"/>
              <a:t>Evaluación de sistemas</a:t>
            </a:r>
          </a:p>
        </p:txBody>
      </p:sp>
      <p:sp>
        <p:nvSpPr>
          <p:cNvPr id="3" name="Segnaposto testo 2">
            <a:extLst>
              <a:ext uri="{FF2B5EF4-FFF2-40B4-BE49-F238E27FC236}">
                <a16:creationId xmlns:a16="http://schemas.microsoft.com/office/drawing/2014/main" id="{F61DB9E9-CDD8-BE4D-B169-6A53C40B33F8}"/>
              </a:ext>
            </a:extLst>
          </p:cNvPr>
          <p:cNvSpPr>
            <a:spLocks noGrp="1"/>
          </p:cNvSpPr>
          <p:nvPr>
            <p:ph type="body" sz="quarter" idx="11"/>
          </p:nvPr>
        </p:nvSpPr>
        <p:spPr>
          <a:xfrm>
            <a:off x="715669" y="1701363"/>
            <a:ext cx="8683164" cy="3462511"/>
          </a:xfrm>
          <a:noFill/>
        </p:spPr>
        <p:txBody>
          <a:bodyPr/>
          <a:lstStyle/>
          <a:p>
            <a:r>
              <a:rPr lang="en-US" sz="1800" b="1" dirty="0"/>
              <a:t>¿Cuál es el objetivo</a:t>
            </a:r>
            <a:r>
              <a:rPr lang="en-US" sz="1800" dirty="0"/>
              <a:t>? Identificar y valorar el riesgo climático y la acción transformadora: generar pruebas para apoyar el cambio transformador del sistema</a:t>
            </a:r>
          </a:p>
          <a:p>
            <a:endParaRPr lang="en-US" dirty="0"/>
          </a:p>
          <a:p>
            <a:r>
              <a:rPr lang="en-US" sz="1800" b="1" dirty="0"/>
              <a:t>¿Cuáles son las dimensiones? </a:t>
            </a:r>
            <a:r>
              <a:rPr lang="en-US" sz="1800" dirty="0"/>
              <a:t>: elementos sociales, económicos, naturales / medioambientales, de gobernanza</a:t>
            </a:r>
          </a:p>
          <a:p>
            <a:endParaRPr lang="en-US" sz="1800" dirty="0"/>
          </a:p>
          <a:p>
            <a:r>
              <a:rPr lang="en-US" sz="1800" b="1" dirty="0"/>
              <a:t>Por qué dirigirse a todo un sistema</a:t>
            </a:r>
            <a:r>
              <a:rPr lang="en-US" sz="1800" dirty="0"/>
              <a:t>: entender los diferentes componentes, actores, dinámicas y sus interdependencias, así como los riesgos, oportunidades y soluciones para un </a:t>
            </a:r>
            <a:r>
              <a:rPr lang="es-CO" sz="1800" dirty="0"/>
              <a:t>cambio transformador</a:t>
            </a:r>
          </a:p>
          <a:p>
            <a:pPr>
              <a:lnSpc>
                <a:spcPct val="100000"/>
              </a:lnSpc>
            </a:pPr>
            <a:endParaRPr lang="it-IT" sz="2000" dirty="0"/>
          </a:p>
        </p:txBody>
      </p:sp>
      <p:pic>
        <p:nvPicPr>
          <p:cNvPr id="4" name="Picture 3"/>
          <p:cNvPicPr>
            <a:picLocks noChangeAspect="1"/>
          </p:cNvPicPr>
          <p:nvPr/>
        </p:nvPicPr>
        <p:blipFill>
          <a:blip r:embed="rId3"/>
          <a:stretch>
            <a:fillRect/>
          </a:stretch>
        </p:blipFill>
        <p:spPr>
          <a:xfrm>
            <a:off x="9786620" y="3091180"/>
            <a:ext cx="2324098" cy="3479053"/>
          </a:xfrm>
          <a:prstGeom prst="rect">
            <a:avLst/>
          </a:prstGeom>
        </p:spPr>
      </p:pic>
      <p:pic>
        <p:nvPicPr>
          <p:cNvPr id="5" name="Google Shape;223;p41"/>
          <p:cNvPicPr preferRelativeResize="0"/>
          <p:nvPr/>
        </p:nvPicPr>
        <p:blipFill rotWithShape="1">
          <a:blip r:embed="rId4" cstate="screen">
            <a:extLst>
              <a:ext uri="{28A0092B-C50C-407E-A947-70E740481C1C}">
                <a14:useLocalDpi xmlns:a14="http://schemas.microsoft.com/office/drawing/2010/main"/>
              </a:ext>
            </a:extLst>
          </a:blip>
          <a:srcRect/>
          <a:stretch/>
        </p:blipFill>
        <p:spPr>
          <a:xfrm>
            <a:off x="9786620" y="132080"/>
            <a:ext cx="2324100" cy="2959100"/>
          </a:xfrm>
          <a:prstGeom prst="rect">
            <a:avLst/>
          </a:prstGeom>
          <a:noFill/>
          <a:ln>
            <a:noFill/>
          </a:ln>
        </p:spPr>
      </p:pic>
    </p:spTree>
    <p:extLst>
      <p:ext uri="{BB962C8B-B14F-4D97-AF65-F5344CB8AC3E}">
        <p14:creationId xmlns:p14="http://schemas.microsoft.com/office/powerpoint/2010/main" val="3383422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8EF276-2114-6849-9AF8-A16A8F622D36}"/>
              </a:ext>
            </a:extLst>
          </p:cNvPr>
          <p:cNvSpPr>
            <a:spLocks noGrp="1"/>
          </p:cNvSpPr>
          <p:nvPr>
            <p:ph type="title"/>
          </p:nvPr>
        </p:nvSpPr>
        <p:spPr>
          <a:xfrm>
            <a:off x="827429" y="191593"/>
            <a:ext cx="10734651" cy="593151"/>
          </a:xfrm>
        </p:spPr>
        <p:txBody>
          <a:bodyPr/>
          <a:lstStyle/>
          <a:p>
            <a:r>
              <a:rPr lang="en-GB" sz="2200" b="1" dirty="0"/>
              <a:t>Evaluación de sistemas </a:t>
            </a:r>
            <a:endParaRPr lang="it-IT" sz="2200" dirty="0"/>
          </a:p>
        </p:txBody>
      </p:sp>
      <p:sp>
        <p:nvSpPr>
          <p:cNvPr id="4" name="Segnaposto testo 2">
            <a:extLst>
              <a:ext uri="{FF2B5EF4-FFF2-40B4-BE49-F238E27FC236}">
                <a16:creationId xmlns:a16="http://schemas.microsoft.com/office/drawing/2014/main" id="{F61DB9E9-CDD8-BE4D-B169-6A53C40B33F8}"/>
              </a:ext>
            </a:extLst>
          </p:cNvPr>
          <p:cNvSpPr txBox="1">
            <a:spLocks/>
          </p:cNvSpPr>
          <p:nvPr/>
        </p:nvSpPr>
        <p:spPr>
          <a:xfrm>
            <a:off x="747875" y="1147933"/>
            <a:ext cx="11300157" cy="3190603"/>
          </a:xfrm>
          <a:prstGeom prst="rect">
            <a:avLst/>
          </a:prstGeom>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000" b="1" dirty="0">
                <a:solidFill>
                  <a:srgbClr val="000000"/>
                </a:solidFill>
              </a:rPr>
              <a:t>Preguntas generales que guían la evaluación del sistema</a:t>
            </a:r>
            <a:endParaRPr lang="en-US" sz="2000" b="1" dirty="0"/>
          </a:p>
          <a:p>
            <a:pPr>
              <a:lnSpc>
                <a:spcPct val="110000"/>
              </a:lnSpc>
            </a:pPr>
            <a:endParaRPr lang="en-US" sz="400" b="1" dirty="0"/>
          </a:p>
          <a:p>
            <a:pPr marL="987552" lvl="1" indent="-457200">
              <a:buFont typeface="Arial" panose="020B0604020202020204" pitchFamily="34" charset="0"/>
              <a:buChar char="•"/>
            </a:pPr>
            <a:r>
              <a:rPr lang="en-US" sz="1600" dirty="0">
                <a:solidFill>
                  <a:srgbClr val="4C4C4C"/>
                </a:solidFill>
              </a:rPr>
              <a:t>¿Cuál es el </a:t>
            </a:r>
            <a:r>
              <a:rPr lang="en-US" sz="1600" b="1" dirty="0"/>
              <a:t>estado de los elementos naturales, ecológicos, sociales y económicos </a:t>
            </a:r>
            <a:r>
              <a:rPr lang="en-US" sz="1600" dirty="0">
                <a:solidFill>
                  <a:srgbClr val="4C4C4C"/>
                </a:solidFill>
              </a:rPr>
              <a:t>en el ámbito definido?</a:t>
            </a:r>
          </a:p>
          <a:p>
            <a:pPr marL="987552" lvl="1" indent="-457200">
              <a:buFont typeface="Arial" panose="020B0604020202020204" pitchFamily="34" charset="0"/>
              <a:buChar char="•"/>
            </a:pPr>
            <a:r>
              <a:rPr lang="en-US" sz="1600" dirty="0">
                <a:solidFill>
                  <a:srgbClr val="4C4C4C"/>
                </a:solidFill>
              </a:rPr>
              <a:t>¿Hasta qué punto </a:t>
            </a:r>
            <a:r>
              <a:rPr lang="en-US" sz="1600" b="1" dirty="0"/>
              <a:t>son </a:t>
            </a:r>
            <a:r>
              <a:rPr lang="en-US" sz="1600" dirty="0">
                <a:solidFill>
                  <a:srgbClr val="4C4C4C"/>
                </a:solidFill>
              </a:rPr>
              <a:t>sostenibles y </a:t>
            </a:r>
            <a:r>
              <a:rPr lang="en-US" sz="1600" b="1" dirty="0"/>
              <a:t>resistentes al clima las prácticas </a:t>
            </a:r>
            <a:r>
              <a:rPr lang="en-US" sz="1600" dirty="0">
                <a:solidFill>
                  <a:srgbClr val="4C4C4C"/>
                </a:solidFill>
              </a:rPr>
              <a:t>y los medios de vida </a:t>
            </a:r>
            <a:r>
              <a:rPr lang="en-US" sz="1600" b="1" dirty="0"/>
              <a:t>actuales</a:t>
            </a:r>
            <a:r>
              <a:rPr lang="en-US" sz="1600" dirty="0">
                <a:solidFill>
                  <a:srgbClr val="4C4C4C"/>
                </a:solidFill>
              </a:rPr>
              <a:t>?</a:t>
            </a:r>
          </a:p>
          <a:p>
            <a:pPr marL="987552" lvl="1" indent="-457200">
              <a:buFont typeface="Arial" panose="020B0604020202020204" pitchFamily="34" charset="0"/>
              <a:buChar char="•"/>
            </a:pPr>
            <a:r>
              <a:rPr lang="en-US" sz="1600" dirty="0">
                <a:solidFill>
                  <a:srgbClr val="4C4C4C"/>
                </a:solidFill>
              </a:rPr>
              <a:t>¿Cuáles son los </a:t>
            </a:r>
            <a:r>
              <a:rPr lang="en-US" sz="1600" b="1" dirty="0"/>
              <a:t>principales impactos, vulnerabilidades y riesgos climáticos</a:t>
            </a:r>
            <a:r>
              <a:rPr lang="en-US" sz="1600" dirty="0">
                <a:solidFill>
                  <a:srgbClr val="4C4C4C"/>
                </a:solidFill>
              </a:rPr>
              <a:t>?</a:t>
            </a:r>
          </a:p>
          <a:p>
            <a:pPr marL="987552" lvl="1" indent="-457200">
              <a:buFont typeface="Arial" panose="020B0604020202020204" pitchFamily="34" charset="0"/>
              <a:buChar char="•"/>
            </a:pPr>
            <a:r>
              <a:rPr lang="en-US" sz="1600" dirty="0">
                <a:solidFill>
                  <a:srgbClr val="4C4C4C"/>
                </a:solidFill>
              </a:rPr>
              <a:t>¿Qué </a:t>
            </a:r>
            <a:r>
              <a:rPr lang="en-US" sz="1600" b="1" dirty="0"/>
              <a:t>oportunidades de adaptación y mitigación </a:t>
            </a:r>
            <a:r>
              <a:rPr lang="en-US" sz="1600" dirty="0">
                <a:solidFill>
                  <a:srgbClr val="4C4C4C"/>
                </a:solidFill>
              </a:rPr>
              <a:t>existen y dónde?</a:t>
            </a:r>
          </a:p>
          <a:p>
            <a:pPr marL="987552" lvl="1" indent="-457200">
              <a:buFont typeface="Arial" panose="020B0604020202020204" pitchFamily="34" charset="0"/>
              <a:buChar char="•"/>
            </a:pPr>
            <a:r>
              <a:rPr lang="en-US" sz="1600" dirty="0"/>
              <a:t>¿Cuáles son las innovaciones y las acciones climáticas que pueden conducir a una adaptación / mitigación transformadora?</a:t>
            </a:r>
            <a:endParaRPr lang="en-US" sz="1600" dirty="0">
              <a:solidFill>
                <a:srgbClr val="4C4C4C"/>
              </a:solidFill>
            </a:endParaRPr>
          </a:p>
          <a:p>
            <a:pPr marL="987552" lvl="1" indent="-457200">
              <a:buFont typeface="Arial" panose="020B0604020202020204" pitchFamily="34" charset="0"/>
              <a:buChar char="•"/>
            </a:pPr>
            <a:r>
              <a:rPr lang="en-US" sz="1600" dirty="0">
                <a:solidFill>
                  <a:srgbClr val="4C4C4C"/>
                </a:solidFill>
              </a:rPr>
              <a:t>¿Cuáles son </a:t>
            </a:r>
            <a:r>
              <a:rPr lang="en-US" sz="1600" dirty="0" err="1">
                <a:solidFill>
                  <a:srgbClr val="4C4C4C"/>
                </a:solidFill>
              </a:rPr>
              <a:t>los</a:t>
            </a:r>
            <a:r>
              <a:rPr lang="en-US" sz="1600" dirty="0">
                <a:solidFill>
                  <a:srgbClr val="4C4C4C"/>
                </a:solidFill>
              </a:rPr>
              <a:t> </a:t>
            </a:r>
            <a:r>
              <a:rPr lang="en-US" sz="1600" b="1" dirty="0" err="1"/>
              <a:t>costos</a:t>
            </a:r>
            <a:r>
              <a:rPr lang="en-US" sz="1600" b="1" dirty="0"/>
              <a:t> y beneficios </a:t>
            </a:r>
            <a:r>
              <a:rPr lang="en-US" sz="1600" dirty="0">
                <a:solidFill>
                  <a:srgbClr val="4C4C4C"/>
                </a:solidFill>
              </a:rPr>
              <a:t>de esas opciones de intervención climática?</a:t>
            </a:r>
          </a:p>
          <a:p>
            <a:pPr marL="987552" lvl="1" indent="-457200">
              <a:buFont typeface="Arial" panose="020B0604020202020204" pitchFamily="34" charset="0"/>
              <a:buChar char="•"/>
            </a:pPr>
            <a:r>
              <a:rPr lang="en-US" sz="1600" dirty="0">
                <a:solidFill>
                  <a:srgbClr val="4C4C4C"/>
                </a:solidFill>
              </a:rPr>
              <a:t>¿Quiénes se beneficiarían de la aplicación y </a:t>
            </a:r>
            <a:r>
              <a:rPr lang="en-US" sz="1600" b="1" dirty="0"/>
              <a:t>quiénes podrían quedar en peor situación</a:t>
            </a:r>
            <a:r>
              <a:rPr lang="en-US" sz="1600" dirty="0">
                <a:solidFill>
                  <a:srgbClr val="4C4C4C"/>
                </a:solidFill>
              </a:rPr>
              <a:t>?</a:t>
            </a:r>
          </a:p>
          <a:p>
            <a:pPr marL="987552" lvl="1" indent="-457200">
              <a:buFont typeface="Arial" panose="020B0604020202020204" pitchFamily="34" charset="0"/>
              <a:buChar char="•"/>
            </a:pPr>
            <a:r>
              <a:rPr lang="en-US" sz="1600" dirty="0">
                <a:solidFill>
                  <a:srgbClr val="4C4C4C"/>
                </a:solidFill>
              </a:rPr>
              <a:t>¿Qué </a:t>
            </a:r>
            <a:r>
              <a:rPr lang="en-US" sz="1600" b="1" dirty="0"/>
              <a:t>incentivos políticos, financieros y sociales </a:t>
            </a:r>
            <a:r>
              <a:rPr lang="en-US" sz="1600" dirty="0">
                <a:solidFill>
                  <a:srgbClr val="4C4C4C"/>
                </a:solidFill>
              </a:rPr>
              <a:t>existen para facilitar el cambio transformador? </a:t>
            </a:r>
          </a:p>
          <a:p>
            <a:pPr marL="987552" lvl="1" indent="-457200">
              <a:buFont typeface="Arial" panose="020B0604020202020204" pitchFamily="34" charset="0"/>
              <a:buChar char="•"/>
            </a:pPr>
            <a:r>
              <a:rPr lang="en-GB" sz="1600" dirty="0">
                <a:solidFill>
                  <a:srgbClr val="4C4C4C"/>
                </a:solidFill>
              </a:rPr>
              <a:t>¿Quiénes son las </a:t>
            </a:r>
            <a:r>
              <a:rPr lang="en-GB" sz="1600" b="1" dirty="0"/>
              <a:t>partes interesadas que </a:t>
            </a:r>
            <a:r>
              <a:rPr lang="en-GB" sz="1600" dirty="0">
                <a:solidFill>
                  <a:srgbClr val="4C4C4C"/>
                </a:solidFill>
              </a:rPr>
              <a:t>deben participar?</a:t>
            </a:r>
            <a:endParaRPr lang="en-US" sz="1600" dirty="0">
              <a:solidFill>
                <a:srgbClr val="4C4C4C"/>
              </a:solidFill>
            </a:endParaRPr>
          </a:p>
          <a:p>
            <a:pPr>
              <a:lnSpc>
                <a:spcPct val="110000"/>
              </a:lnSpc>
            </a:pPr>
            <a:endParaRPr lang="it-IT"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542819"/>
            <a:ext cx="12192000" cy="2386301"/>
          </a:xfrm>
          <a:prstGeom prst="rect">
            <a:avLst/>
          </a:prstGeom>
        </p:spPr>
      </p:pic>
    </p:spTree>
    <p:extLst>
      <p:ext uri="{BB962C8B-B14F-4D97-AF65-F5344CB8AC3E}">
        <p14:creationId xmlns:p14="http://schemas.microsoft.com/office/powerpoint/2010/main" val="1363995821"/>
      </p:ext>
    </p:extLst>
  </p:cSld>
  <p:clrMapOvr>
    <a:masterClrMapping/>
  </p:clrMapOvr>
</p:sld>
</file>

<file path=ppt/theme/theme1.xml><?xml version="1.0" encoding="utf-8"?>
<a:theme xmlns:a="http://schemas.openxmlformats.org/drawingml/2006/main" name="Section 1">
  <a:themeElements>
    <a:clrScheme name="SCALA">
      <a:dk1>
        <a:srgbClr val="FEFFFE"/>
      </a:dk1>
      <a:lt1>
        <a:srgbClr val="0095CE"/>
      </a:lt1>
      <a:dk2>
        <a:srgbClr val="9AACCF"/>
      </a:dk2>
      <a:lt2>
        <a:srgbClr val="93CDDF"/>
      </a:lt2>
      <a:accent1>
        <a:srgbClr val="F18D70"/>
      </a:accent1>
      <a:accent2>
        <a:srgbClr val="93CDDF"/>
      </a:accent2>
      <a:accent3>
        <a:srgbClr val="9AACCF"/>
      </a:accent3>
      <a:accent4>
        <a:srgbClr val="F18D70"/>
      </a:accent4>
      <a:accent5>
        <a:srgbClr val="93CDDF"/>
      </a:accent5>
      <a:accent6>
        <a:srgbClr val="0095CE"/>
      </a:accent6>
      <a:hlink>
        <a:srgbClr val="9AACCF"/>
      </a:hlink>
      <a:folHlink>
        <a:srgbClr val="E951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0EC04D0D110140932F1F3370AD1894" ma:contentTypeVersion="13" ma:contentTypeDescription="Create a new document." ma:contentTypeScope="" ma:versionID="90fc575f5acdf523cf50822ef921e1ee">
  <xsd:schema xmlns:xsd="http://www.w3.org/2001/XMLSchema" xmlns:xs="http://www.w3.org/2001/XMLSchema" xmlns:p="http://schemas.microsoft.com/office/2006/metadata/properties" xmlns:ns2="74256197-604b-42f5-aacf-fefb1a968110" xmlns:ns3="82271603-98a2-43a6-905d-03f34327d955" targetNamespace="http://schemas.microsoft.com/office/2006/metadata/properties" ma:root="true" ma:fieldsID="9885230d3806baad452203ced53348c6" ns2:_="" ns3:_="">
    <xsd:import namespace="74256197-604b-42f5-aacf-fefb1a968110"/>
    <xsd:import namespace="82271603-98a2-43a6-905d-03f34327d9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256197-604b-42f5-aacf-fefb1a9681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271603-98a2-43a6-905d-03f34327d95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BADD6E-E1AE-49DE-A0B0-20FC216BDC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256197-604b-42f5-aacf-fefb1a968110"/>
    <ds:schemaRef ds:uri="82271603-98a2-43a6-905d-03f34327d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F2977F-647D-482C-B138-1C77BFBAD4C0}">
  <ds:schemaRefs>
    <ds:schemaRef ds:uri="http://schemas.microsoft.com/sharepoint/v3/contenttype/forms"/>
  </ds:schemaRefs>
</ds:datastoreItem>
</file>

<file path=customXml/itemProps3.xml><?xml version="1.0" encoding="utf-8"?>
<ds:datastoreItem xmlns:ds="http://schemas.openxmlformats.org/officeDocument/2006/customXml" ds:itemID="{69FA27A4-E3F8-441A-B9D1-977C2FD968F8}">
  <ds:schemaRefs>
    <ds:schemaRef ds:uri="74256197-604b-42f5-aacf-fefb1a968110"/>
    <ds:schemaRef ds:uri="http://purl.org/dc/terms/"/>
    <ds:schemaRef ds:uri="http://schemas.openxmlformats.org/package/2006/metadata/core-properties"/>
    <ds:schemaRef ds:uri="http://purl.org/dc/dcmitype/"/>
    <ds:schemaRef ds:uri="http://schemas.microsoft.com/office/infopath/2007/PartnerControls"/>
    <ds:schemaRef ds:uri="82271603-98a2-43a6-905d-03f34327d955"/>
    <ds:schemaRef ds:uri="http://schemas.microsoft.com/office/2006/documentManagement/typ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7404</TotalTime>
  <Words>2308</Words>
  <Application>Microsoft Office PowerPoint</Application>
  <PresentationFormat>Panorámica</PresentationFormat>
  <Paragraphs>207</Paragraphs>
  <Slides>14</Slides>
  <Notes>12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Arial Black</vt:lpstr>
      <vt:lpstr>Calibri</vt:lpstr>
      <vt:lpstr>Franklin Gothic Book</vt:lpstr>
      <vt:lpstr>Section 1</vt:lpstr>
      <vt:lpstr>Evaluaciones al nivel de los sistemas</vt:lpstr>
      <vt:lpstr> Esquema</vt:lpstr>
      <vt:lpstr>Contexto</vt:lpstr>
      <vt:lpstr>Presentación de PowerPoint</vt:lpstr>
      <vt:lpstr>Las siete dimensiones de la transformación de SCALA</vt:lpstr>
      <vt:lpstr>Transformación vs. Incremento</vt:lpstr>
      <vt:lpstr>Especifique el sistema:</vt:lpstr>
      <vt:lpstr>Evaluación de sistemas</vt:lpstr>
      <vt:lpstr>Evaluación de sistemas </vt:lpstr>
      <vt:lpstr>Presentación de PowerPoint</vt:lpstr>
      <vt:lpstr>Presentación de PowerPoint</vt:lpstr>
      <vt:lpstr>Nuevas prioridades para los países del SCALA </vt:lpstr>
      <vt:lpstr>Nuevas prioridades para los países de SCALA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Moro, Lucia (OCBD)</dc:creator>
  <cp:keywords>, docId:EEE4774CA2660EFA920CBB4C32C954F8</cp:keywords>
  <cp:lastModifiedBy>BurgosGuerrero, Sebastian (OCBD)</cp:lastModifiedBy>
  <cp:revision>345</cp:revision>
  <dcterms:created xsi:type="dcterms:W3CDTF">2021-04-19T14:48:42Z</dcterms:created>
  <dcterms:modified xsi:type="dcterms:W3CDTF">2022-03-08T09:40:59Z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0x010100210EC04D0D110140932F1F3370AD1894</vt:lpwstr>
  </property>
</Properties>
</file>