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9"/>
  </p:notesMasterIdLst>
  <p:handoutMasterIdLst>
    <p:handoutMasterId r:id="rId20"/>
  </p:handoutMasterIdLst>
  <p:sldIdLst>
    <p:sldId id="288" r:id="rId5"/>
    <p:sldId id="352" r:id="rId6"/>
    <p:sldId id="298" r:id="rId7"/>
    <p:sldId id="349" r:id="rId8"/>
    <p:sldId id="350" r:id="rId9"/>
    <p:sldId id="351" r:id="rId10"/>
    <p:sldId id="353" r:id="rId11"/>
    <p:sldId id="347" r:id="rId12"/>
    <p:sldId id="342" r:id="rId13"/>
    <p:sldId id="336" r:id="rId14"/>
    <p:sldId id="339" r:id="rId15"/>
    <p:sldId id="344" r:id="rId16"/>
    <p:sldId id="331" r:id="rId17"/>
    <p:sldId id="30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74"/>
    <a:srgbClr val="6BBAD3"/>
    <a:srgbClr val="000000"/>
    <a:srgbClr val="5CACCA"/>
    <a:srgbClr val="B2DE82"/>
    <a:srgbClr val="FACE7E"/>
    <a:srgbClr val="E4EEB0"/>
    <a:srgbClr val="0095CE"/>
    <a:srgbClr val="E9515B"/>
    <a:srgbClr val="F18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1" autoAdjust="0"/>
    <p:restoredTop sz="88872" autoAdjust="0"/>
  </p:normalViewPr>
  <p:slideViewPr>
    <p:cSldViewPr snapToGrid="0" snapToObjects="1">
      <p:cViewPr>
        <p:scale>
          <a:sx n="96" d="100"/>
          <a:sy n="96" d="100"/>
        </p:scale>
        <p:origin x="264" y="2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00A75-AD3B-5441-B881-811D900AAB80}" type="doc">
      <dgm:prSet loTypeId="urn:microsoft.com/office/officeart/2005/8/layout/bProcess3" loCatId="" qsTypeId="urn:microsoft.com/office/officeart/2005/8/quickstyle/simple1" qsCatId="simple" csTypeId="urn:microsoft.com/office/officeart/2005/8/colors/colorful2" csCatId="colorful" phldr="1"/>
      <dgm:spPr/>
    </dgm:pt>
    <dgm:pt modelId="{9197E5F2-CF6C-5E44-B8A0-1930B4E08668}">
      <dgm:prSet phldrT="[Text]" custT="1"/>
      <dgm:spPr/>
      <dgm:t>
        <a:bodyPr/>
        <a:lstStyle/>
        <a:p>
          <a:r>
            <a:rPr lang="en-GB" sz="2600" b="1" dirty="0">
              <a:solidFill>
                <a:schemeClr val="bg1"/>
              </a:solidFill>
            </a:rPr>
            <a:t>Contexte</a:t>
          </a:r>
        </a:p>
        <a:p>
          <a:r>
            <a:rPr lang="en-GB" sz="1800" b="1" u="sng" dirty="0">
              <a:solidFill>
                <a:schemeClr val="bg1"/>
              </a:solidFill>
            </a:rPr>
            <a:t>GIEC AR6</a:t>
          </a:r>
        </a:p>
      </dgm:t>
    </dgm:pt>
    <dgm:pt modelId="{8D2F7A25-74E8-084C-9E3C-1020C7840B33}" type="parTrans" cxnId="{8A617E6F-2671-1141-B489-27106A5F626A}">
      <dgm:prSet/>
      <dgm:spPr/>
      <dgm:t>
        <a:bodyPr/>
        <a:lstStyle/>
        <a:p>
          <a:endParaRPr lang="en-GB"/>
        </a:p>
      </dgm:t>
    </dgm:pt>
    <dgm:pt modelId="{819BF3BA-49B3-DD40-B13D-3A117D9BD7D4}" type="sibTrans" cxnId="{8A617E6F-2671-1141-B489-27106A5F626A}">
      <dgm:prSet/>
      <dgm:spPr/>
      <dgm:t>
        <a:bodyPr/>
        <a:lstStyle/>
        <a:p>
          <a:endParaRPr lang="en-GB"/>
        </a:p>
      </dgm:t>
    </dgm:pt>
    <dgm:pt modelId="{5DD60AF2-3DA0-DE46-AC11-37FD78DC372D}">
      <dgm:prSet phldrT="[Text]" custT="1"/>
      <dgm:spPr/>
      <dgm:t>
        <a:bodyPr/>
        <a:lstStyle/>
        <a:p>
          <a:r>
            <a:rPr lang="en-GB" sz="2600" b="1" dirty="0">
              <a:solidFill>
                <a:schemeClr val="bg1"/>
              </a:solidFill>
            </a:rPr>
            <a:t>Contexte</a:t>
          </a:r>
        </a:p>
        <a:p>
          <a:r>
            <a:rPr lang="en-GB" sz="1600" b="1" dirty="0">
              <a:solidFill>
                <a:schemeClr val="bg1"/>
              </a:solidFill>
            </a:rPr>
            <a:t>Changement transformationnel =&gt; pensée systémique</a:t>
          </a:r>
        </a:p>
      </dgm:t>
    </dgm:pt>
    <dgm:pt modelId="{F830A962-31A3-EA45-8361-DFE514F12F38}" type="parTrans" cxnId="{9FF7F120-9843-3C45-8353-5F49BFB55261}">
      <dgm:prSet/>
      <dgm:spPr/>
      <dgm:t>
        <a:bodyPr/>
        <a:lstStyle/>
        <a:p>
          <a:endParaRPr lang="en-GB"/>
        </a:p>
      </dgm:t>
    </dgm:pt>
    <dgm:pt modelId="{7C048C42-6D4E-5C41-8E33-451921BCF723}" type="sibTrans" cxnId="{9FF7F120-9843-3C45-8353-5F49BFB55261}">
      <dgm:prSet/>
      <dgm:spPr/>
      <dgm:t>
        <a:bodyPr/>
        <a:lstStyle/>
        <a:p>
          <a:endParaRPr lang="en-GB"/>
        </a:p>
      </dgm:t>
    </dgm:pt>
    <dgm:pt modelId="{BB1E6282-A454-F94B-93B5-BCB0D6471734}">
      <dgm:prSet custT="1"/>
      <dgm:spPr/>
      <dgm:t>
        <a:bodyPr/>
        <a:lstStyle/>
        <a:p>
          <a:r>
            <a:rPr lang="en-CA" sz="2600" b="1" kern="1200" dirty="0">
              <a:solidFill>
                <a:srgbClr val="FEFFFE"/>
              </a:solidFill>
              <a:latin typeface="Arial" panose="020B0604020202020204"/>
              <a:ea typeface="+mn-ea"/>
              <a:cs typeface="+mn-cs"/>
            </a:rPr>
            <a:t>Critères d'évaluation</a:t>
          </a:r>
          <a:endParaRPr lang="en-GB" sz="2600" b="1" kern="1200" dirty="0">
            <a:solidFill>
              <a:srgbClr val="FEFFFE"/>
            </a:solidFill>
            <a:latin typeface="Arial" panose="020B0604020202020204"/>
            <a:ea typeface="+mn-ea"/>
            <a:cs typeface="+mn-cs"/>
          </a:endParaRPr>
        </a:p>
      </dgm:t>
    </dgm:pt>
    <dgm:pt modelId="{80720F10-9DBB-354F-8A93-969E07BBF405}" type="parTrans" cxnId="{99796607-B383-E04B-91C4-BA7C728C9BFC}">
      <dgm:prSet/>
      <dgm:spPr/>
      <dgm:t>
        <a:bodyPr/>
        <a:lstStyle/>
        <a:p>
          <a:endParaRPr lang="en-GB"/>
        </a:p>
      </dgm:t>
    </dgm:pt>
    <dgm:pt modelId="{88679EF6-87A5-EA44-862D-A5BF174285AD}" type="sibTrans" cxnId="{99796607-B383-E04B-91C4-BA7C728C9BFC}">
      <dgm:prSet/>
      <dgm:spPr/>
      <dgm:t>
        <a:bodyPr/>
        <a:lstStyle/>
        <a:p>
          <a:endParaRPr lang="en-GB"/>
        </a:p>
      </dgm:t>
    </dgm:pt>
    <dgm:pt modelId="{E9E2EAF9-58CA-4243-AD74-6A95FE813EC3}">
      <dgm:prSet custT="1"/>
      <dgm:spPr/>
      <dgm:t>
        <a:bodyPr/>
        <a:lstStyle/>
        <a:p>
          <a:r>
            <a:rPr lang="en-GB" sz="2600" b="1" dirty="0">
              <a:solidFill>
                <a:schemeClr val="bg1"/>
              </a:solidFill>
            </a:rPr>
            <a:t>Priorités nationales</a:t>
          </a:r>
        </a:p>
      </dgm:t>
    </dgm:pt>
    <dgm:pt modelId="{0A7CFF6E-5B5E-C241-870E-178F38703521}" type="parTrans" cxnId="{1B985CDE-FBB2-7A44-A0C8-AC019AA7F09D}">
      <dgm:prSet/>
      <dgm:spPr/>
      <dgm:t>
        <a:bodyPr/>
        <a:lstStyle/>
        <a:p>
          <a:endParaRPr lang="en-GB"/>
        </a:p>
      </dgm:t>
    </dgm:pt>
    <dgm:pt modelId="{C3BBD1F6-A343-354E-BD21-ADE16C582AFA}" type="sibTrans" cxnId="{1B985CDE-FBB2-7A44-A0C8-AC019AA7F09D}">
      <dgm:prSet/>
      <dgm:spPr/>
      <dgm:t>
        <a:bodyPr/>
        <a:lstStyle/>
        <a:p>
          <a:endParaRPr lang="en-GB"/>
        </a:p>
      </dgm:t>
    </dgm:pt>
    <dgm:pt modelId="{12304B8E-39AE-42E6-9CA0-4332400EDE94}">
      <dgm:prSet custT="1"/>
      <dgm:spPr/>
      <dgm:t>
        <a:bodyPr/>
        <a:lstStyle/>
        <a:p>
          <a:r>
            <a:rPr lang="en-GB" sz="2400" b="1" dirty="0">
              <a:solidFill>
                <a:schemeClr val="bg1"/>
              </a:solidFill>
            </a:rPr>
            <a:t>Portée de </a:t>
          </a:r>
          <a:r>
            <a:rPr lang="en-GB" sz="2400" b="1" dirty="0" err="1">
              <a:solidFill>
                <a:schemeClr val="bg1"/>
              </a:solidFill>
            </a:rPr>
            <a:t>l'évaluation</a:t>
          </a:r>
          <a:r>
            <a:rPr lang="en-GB" sz="2400" b="1" dirty="0">
              <a:solidFill>
                <a:schemeClr val="bg1"/>
              </a:solidFill>
            </a:rPr>
            <a:t> au </a:t>
          </a:r>
          <a:r>
            <a:rPr lang="en-GB" sz="2400" b="1" dirty="0" err="1">
              <a:solidFill>
                <a:schemeClr val="bg1"/>
              </a:solidFill>
            </a:rPr>
            <a:t>niveau</a:t>
          </a:r>
          <a:r>
            <a:rPr lang="en-GB" sz="2400" b="1" dirty="0">
              <a:solidFill>
                <a:schemeClr val="bg1"/>
              </a:solidFill>
            </a:rPr>
            <a:t> du système </a:t>
          </a:r>
        </a:p>
      </dgm:t>
    </dgm:pt>
    <dgm:pt modelId="{D56923B7-8C51-41C3-B1A6-BE6885786723}" type="parTrans" cxnId="{979BCA2C-9728-46A0-82D0-3D59E6AA2711}">
      <dgm:prSet/>
      <dgm:spPr/>
      <dgm:t>
        <a:bodyPr/>
        <a:lstStyle/>
        <a:p>
          <a:endParaRPr lang="en-GB"/>
        </a:p>
      </dgm:t>
    </dgm:pt>
    <dgm:pt modelId="{CE5C1FF2-8647-4605-951A-5D540A211982}" type="sibTrans" cxnId="{979BCA2C-9728-46A0-82D0-3D59E6AA2711}">
      <dgm:prSet/>
      <dgm:spPr/>
      <dgm:t>
        <a:bodyPr/>
        <a:lstStyle/>
        <a:p>
          <a:endParaRPr lang="en-GB"/>
        </a:p>
      </dgm:t>
    </dgm:pt>
    <dgm:pt modelId="{E00032E4-0029-FF49-825A-BABB3BA92178}" type="pres">
      <dgm:prSet presAssocID="{47F00A75-AD3B-5441-B881-811D900AAB80}" presName="Name0" presStyleCnt="0">
        <dgm:presLayoutVars>
          <dgm:dir/>
          <dgm:resizeHandles val="exact"/>
        </dgm:presLayoutVars>
      </dgm:prSet>
      <dgm:spPr/>
    </dgm:pt>
    <dgm:pt modelId="{7F200A42-7A1C-4B4B-B75B-539BFB14F773}" type="pres">
      <dgm:prSet presAssocID="{9197E5F2-CF6C-5E44-B8A0-1930B4E08668}" presName="node" presStyleLbl="node1" presStyleIdx="0" presStyleCnt="5" custScaleX="76343" custScaleY="58083">
        <dgm:presLayoutVars>
          <dgm:bulletEnabled val="1"/>
        </dgm:presLayoutVars>
      </dgm:prSet>
      <dgm:spPr/>
    </dgm:pt>
    <dgm:pt modelId="{03D7967E-6D20-5C4A-AF69-78DF3F111F03}" type="pres">
      <dgm:prSet presAssocID="{819BF3BA-49B3-DD40-B13D-3A117D9BD7D4}" presName="sibTrans" presStyleLbl="sibTrans1D1" presStyleIdx="0" presStyleCnt="4"/>
      <dgm:spPr/>
    </dgm:pt>
    <dgm:pt modelId="{35A63F02-DF10-ED48-9363-CFA9A40E7C03}" type="pres">
      <dgm:prSet presAssocID="{819BF3BA-49B3-DD40-B13D-3A117D9BD7D4}" presName="connectorText" presStyleLbl="sibTrans1D1" presStyleIdx="0" presStyleCnt="4"/>
      <dgm:spPr/>
    </dgm:pt>
    <dgm:pt modelId="{D0ED2F28-80F9-5745-A31C-7405AC4AB9B6}" type="pres">
      <dgm:prSet presAssocID="{5DD60AF2-3DA0-DE46-AC11-37FD78DC372D}" presName="node" presStyleLbl="node1" presStyleIdx="1" presStyleCnt="5" custScaleX="78379" custScaleY="59047">
        <dgm:presLayoutVars>
          <dgm:bulletEnabled val="1"/>
        </dgm:presLayoutVars>
      </dgm:prSet>
      <dgm:spPr/>
    </dgm:pt>
    <dgm:pt modelId="{27450650-E22D-C649-AFEF-D8BC95F917BA}" type="pres">
      <dgm:prSet presAssocID="{7C048C42-6D4E-5C41-8E33-451921BCF723}" presName="sibTrans" presStyleLbl="sibTrans1D1" presStyleIdx="1" presStyleCnt="4"/>
      <dgm:spPr/>
    </dgm:pt>
    <dgm:pt modelId="{8463AA8A-8A64-F046-B4B5-F69740728595}" type="pres">
      <dgm:prSet presAssocID="{7C048C42-6D4E-5C41-8E33-451921BCF723}" presName="connectorText" presStyleLbl="sibTrans1D1" presStyleIdx="1" presStyleCnt="4"/>
      <dgm:spPr/>
    </dgm:pt>
    <dgm:pt modelId="{94654FF3-6688-4276-A0D1-B77DEE3B00A3}" type="pres">
      <dgm:prSet presAssocID="{12304B8E-39AE-42E6-9CA0-4332400EDE94}" presName="node" presStyleLbl="node1" presStyleIdx="2" presStyleCnt="5" custScaleX="86051" custScaleY="62210">
        <dgm:presLayoutVars>
          <dgm:bulletEnabled val="1"/>
        </dgm:presLayoutVars>
      </dgm:prSet>
      <dgm:spPr/>
    </dgm:pt>
    <dgm:pt modelId="{87DD89E2-E03F-4C58-BA97-89362A30E030}" type="pres">
      <dgm:prSet presAssocID="{CE5C1FF2-8647-4605-951A-5D540A211982}" presName="sibTrans" presStyleLbl="sibTrans1D1" presStyleIdx="2" presStyleCnt="4"/>
      <dgm:spPr/>
    </dgm:pt>
    <dgm:pt modelId="{88D31437-6D40-4F93-ACD6-88C7C1F76DB6}" type="pres">
      <dgm:prSet presAssocID="{CE5C1FF2-8647-4605-951A-5D540A211982}" presName="connectorText" presStyleLbl="sibTrans1D1" presStyleIdx="2" presStyleCnt="4"/>
      <dgm:spPr/>
    </dgm:pt>
    <dgm:pt modelId="{5A347E78-3CEF-CA4F-87D0-BC61706A9064}" type="pres">
      <dgm:prSet presAssocID="{BB1E6282-A454-F94B-93B5-BCB0D6471734}" presName="node" presStyleLbl="node1" presStyleIdx="3" presStyleCnt="5" custScaleX="71184" custScaleY="56774">
        <dgm:presLayoutVars>
          <dgm:bulletEnabled val="1"/>
        </dgm:presLayoutVars>
      </dgm:prSet>
      <dgm:spPr/>
    </dgm:pt>
    <dgm:pt modelId="{B3B8F934-414D-2940-B5C1-C114DCA4E0D8}" type="pres">
      <dgm:prSet presAssocID="{88679EF6-87A5-EA44-862D-A5BF174285AD}" presName="sibTrans" presStyleLbl="sibTrans1D1" presStyleIdx="3" presStyleCnt="4"/>
      <dgm:spPr/>
    </dgm:pt>
    <dgm:pt modelId="{8A3BA6AD-5251-5C48-9F49-561AD7CBCC9C}" type="pres">
      <dgm:prSet presAssocID="{88679EF6-87A5-EA44-862D-A5BF174285AD}" presName="connectorText" presStyleLbl="sibTrans1D1" presStyleIdx="3" presStyleCnt="4"/>
      <dgm:spPr/>
    </dgm:pt>
    <dgm:pt modelId="{98E5A9E2-88F3-0E4D-A99D-C941BA421F7C}" type="pres">
      <dgm:prSet presAssocID="{E9E2EAF9-58CA-4243-AD74-6A95FE813EC3}" presName="node" presStyleLbl="node1" presStyleIdx="4" presStyleCnt="5" custScaleX="76346" custScaleY="52019">
        <dgm:presLayoutVars>
          <dgm:bulletEnabled val="1"/>
        </dgm:presLayoutVars>
      </dgm:prSet>
      <dgm:spPr/>
    </dgm:pt>
  </dgm:ptLst>
  <dgm:cxnLst>
    <dgm:cxn modelId="{99796607-B383-E04B-91C4-BA7C728C9BFC}" srcId="{47F00A75-AD3B-5441-B881-811D900AAB80}" destId="{BB1E6282-A454-F94B-93B5-BCB0D6471734}" srcOrd="3" destOrd="0" parTransId="{80720F10-9DBB-354F-8A93-969E07BBF405}" sibTransId="{88679EF6-87A5-EA44-862D-A5BF174285AD}"/>
    <dgm:cxn modelId="{85F8030C-3A62-AF4E-AC7E-22EA6E2E69DF}" type="presOf" srcId="{819BF3BA-49B3-DD40-B13D-3A117D9BD7D4}" destId="{03D7967E-6D20-5C4A-AF69-78DF3F111F03}" srcOrd="0" destOrd="0" presId="urn:microsoft.com/office/officeart/2005/8/layout/bProcess3"/>
    <dgm:cxn modelId="{28664310-A00A-1A4D-A031-C72C20AD3AD5}" type="presOf" srcId="{E9E2EAF9-58CA-4243-AD74-6A95FE813EC3}" destId="{98E5A9E2-88F3-0E4D-A99D-C941BA421F7C}" srcOrd="0" destOrd="0" presId="urn:microsoft.com/office/officeart/2005/8/layout/bProcess3"/>
    <dgm:cxn modelId="{9A118B10-1208-CF4B-83A9-85867CACCAD3}" type="presOf" srcId="{BB1E6282-A454-F94B-93B5-BCB0D6471734}" destId="{5A347E78-3CEF-CA4F-87D0-BC61706A9064}" srcOrd="0" destOrd="0" presId="urn:microsoft.com/office/officeart/2005/8/layout/bProcess3"/>
    <dgm:cxn modelId="{1B629317-732C-5F48-9177-FC7165B4BABC}" type="presOf" srcId="{5DD60AF2-3DA0-DE46-AC11-37FD78DC372D}" destId="{D0ED2F28-80F9-5745-A31C-7405AC4AB9B6}" srcOrd="0" destOrd="0" presId="urn:microsoft.com/office/officeart/2005/8/layout/bProcess3"/>
    <dgm:cxn modelId="{9FF7F120-9843-3C45-8353-5F49BFB55261}" srcId="{47F00A75-AD3B-5441-B881-811D900AAB80}" destId="{5DD60AF2-3DA0-DE46-AC11-37FD78DC372D}" srcOrd="1" destOrd="0" parTransId="{F830A962-31A3-EA45-8361-DFE514F12F38}" sibTransId="{7C048C42-6D4E-5C41-8E33-451921BCF723}"/>
    <dgm:cxn modelId="{979BCA2C-9728-46A0-82D0-3D59E6AA2711}" srcId="{47F00A75-AD3B-5441-B881-811D900AAB80}" destId="{12304B8E-39AE-42E6-9CA0-4332400EDE94}" srcOrd="2" destOrd="0" parTransId="{D56923B7-8C51-41C3-B1A6-BE6885786723}" sibTransId="{CE5C1FF2-8647-4605-951A-5D540A211982}"/>
    <dgm:cxn modelId="{1FC67141-B9B7-5C40-9BA2-F1E4DCC7CBFE}" type="presOf" srcId="{7C048C42-6D4E-5C41-8E33-451921BCF723}" destId="{27450650-E22D-C649-AFEF-D8BC95F917BA}" srcOrd="0" destOrd="0" presId="urn:microsoft.com/office/officeart/2005/8/layout/bProcess3"/>
    <dgm:cxn modelId="{B0E7D15F-3A42-7042-8D24-6668BE333FB6}" type="presOf" srcId="{88679EF6-87A5-EA44-862D-A5BF174285AD}" destId="{B3B8F934-414D-2940-B5C1-C114DCA4E0D8}" srcOrd="0" destOrd="0" presId="urn:microsoft.com/office/officeart/2005/8/layout/bProcess3"/>
    <dgm:cxn modelId="{53BF6063-1CBE-384A-AC7B-DC53D18A1651}" type="presOf" srcId="{819BF3BA-49B3-DD40-B13D-3A117D9BD7D4}" destId="{35A63F02-DF10-ED48-9363-CFA9A40E7C03}" srcOrd="1" destOrd="0" presId="urn:microsoft.com/office/officeart/2005/8/layout/bProcess3"/>
    <dgm:cxn modelId="{8A617E6F-2671-1141-B489-27106A5F626A}" srcId="{47F00A75-AD3B-5441-B881-811D900AAB80}" destId="{9197E5F2-CF6C-5E44-B8A0-1930B4E08668}" srcOrd="0" destOrd="0" parTransId="{8D2F7A25-74E8-084C-9E3C-1020C7840B33}" sibTransId="{819BF3BA-49B3-DD40-B13D-3A117D9BD7D4}"/>
    <dgm:cxn modelId="{281AB287-E74C-8F41-BCC9-917F292403ED}" type="presOf" srcId="{88679EF6-87A5-EA44-862D-A5BF174285AD}" destId="{8A3BA6AD-5251-5C48-9F49-561AD7CBCC9C}" srcOrd="1" destOrd="0" presId="urn:microsoft.com/office/officeart/2005/8/layout/bProcess3"/>
    <dgm:cxn modelId="{652CAFA9-5345-4F79-9094-90BCAA8A6F76}" type="presOf" srcId="{CE5C1FF2-8647-4605-951A-5D540A211982}" destId="{87DD89E2-E03F-4C58-BA97-89362A30E030}" srcOrd="0" destOrd="0" presId="urn:microsoft.com/office/officeart/2005/8/layout/bProcess3"/>
    <dgm:cxn modelId="{E0DE3CAA-11B8-1746-9E3A-1C64A1B622A3}" type="presOf" srcId="{47F00A75-AD3B-5441-B881-811D900AAB80}" destId="{E00032E4-0029-FF49-825A-BABB3BA92178}" srcOrd="0" destOrd="0" presId="urn:microsoft.com/office/officeart/2005/8/layout/bProcess3"/>
    <dgm:cxn modelId="{C55B7EBC-EB86-6A47-B916-4EB00BF32BEA}" type="presOf" srcId="{9197E5F2-CF6C-5E44-B8A0-1930B4E08668}" destId="{7F200A42-7A1C-4B4B-B75B-539BFB14F773}" srcOrd="0" destOrd="0" presId="urn:microsoft.com/office/officeart/2005/8/layout/bProcess3"/>
    <dgm:cxn modelId="{DFF998CC-60C5-445A-88CC-F9A007A7643A}" type="presOf" srcId="{CE5C1FF2-8647-4605-951A-5D540A211982}" destId="{88D31437-6D40-4F93-ACD6-88C7C1F76DB6}" srcOrd="1" destOrd="0" presId="urn:microsoft.com/office/officeart/2005/8/layout/bProcess3"/>
    <dgm:cxn modelId="{1B985CDE-FBB2-7A44-A0C8-AC019AA7F09D}" srcId="{47F00A75-AD3B-5441-B881-811D900AAB80}" destId="{E9E2EAF9-58CA-4243-AD74-6A95FE813EC3}" srcOrd="4" destOrd="0" parTransId="{0A7CFF6E-5B5E-C241-870E-178F38703521}" sibTransId="{C3BBD1F6-A343-354E-BD21-ADE16C582AFA}"/>
    <dgm:cxn modelId="{23E11EE3-7573-4748-8556-8F14EAF52FB2}" type="presOf" srcId="{7C048C42-6D4E-5C41-8E33-451921BCF723}" destId="{8463AA8A-8A64-F046-B4B5-F69740728595}" srcOrd="1" destOrd="0" presId="urn:microsoft.com/office/officeart/2005/8/layout/bProcess3"/>
    <dgm:cxn modelId="{DFA878EB-D85F-474D-9E83-4CBFF9CAE762}" type="presOf" srcId="{12304B8E-39AE-42E6-9CA0-4332400EDE94}" destId="{94654FF3-6688-4276-A0D1-B77DEE3B00A3}" srcOrd="0" destOrd="0" presId="urn:microsoft.com/office/officeart/2005/8/layout/bProcess3"/>
    <dgm:cxn modelId="{28329013-F65A-8544-B7DE-278B9537A7E3}" type="presParOf" srcId="{E00032E4-0029-FF49-825A-BABB3BA92178}" destId="{7F200A42-7A1C-4B4B-B75B-539BFB14F773}" srcOrd="0" destOrd="0" presId="urn:microsoft.com/office/officeart/2005/8/layout/bProcess3"/>
    <dgm:cxn modelId="{03B6C7EF-ED6F-9F44-B12B-BEB036863B8B}" type="presParOf" srcId="{E00032E4-0029-FF49-825A-BABB3BA92178}" destId="{03D7967E-6D20-5C4A-AF69-78DF3F111F03}" srcOrd="1" destOrd="0" presId="urn:microsoft.com/office/officeart/2005/8/layout/bProcess3"/>
    <dgm:cxn modelId="{4F66696D-02BE-504C-B97B-B931938534CA}" type="presParOf" srcId="{03D7967E-6D20-5C4A-AF69-78DF3F111F03}" destId="{35A63F02-DF10-ED48-9363-CFA9A40E7C03}" srcOrd="0" destOrd="0" presId="urn:microsoft.com/office/officeart/2005/8/layout/bProcess3"/>
    <dgm:cxn modelId="{FA63A69C-5038-4840-A34A-14CC4721C4E8}" type="presParOf" srcId="{E00032E4-0029-FF49-825A-BABB3BA92178}" destId="{D0ED2F28-80F9-5745-A31C-7405AC4AB9B6}" srcOrd="2" destOrd="0" presId="urn:microsoft.com/office/officeart/2005/8/layout/bProcess3"/>
    <dgm:cxn modelId="{5D3B56A0-CD80-5544-B052-238850157760}" type="presParOf" srcId="{E00032E4-0029-FF49-825A-BABB3BA92178}" destId="{27450650-E22D-C649-AFEF-D8BC95F917BA}" srcOrd="3" destOrd="0" presId="urn:microsoft.com/office/officeart/2005/8/layout/bProcess3"/>
    <dgm:cxn modelId="{B23F2698-37A5-944F-B7B0-B0C85C31E07F}" type="presParOf" srcId="{27450650-E22D-C649-AFEF-D8BC95F917BA}" destId="{8463AA8A-8A64-F046-B4B5-F69740728595}" srcOrd="0" destOrd="0" presId="urn:microsoft.com/office/officeart/2005/8/layout/bProcess3"/>
    <dgm:cxn modelId="{5D647542-3E15-4158-8959-27B08EBA0B7F}" type="presParOf" srcId="{E00032E4-0029-FF49-825A-BABB3BA92178}" destId="{94654FF3-6688-4276-A0D1-B77DEE3B00A3}" srcOrd="4" destOrd="0" presId="urn:microsoft.com/office/officeart/2005/8/layout/bProcess3"/>
    <dgm:cxn modelId="{6765234B-F30D-4C58-A188-3463EE9E6E81}" type="presParOf" srcId="{E00032E4-0029-FF49-825A-BABB3BA92178}" destId="{87DD89E2-E03F-4C58-BA97-89362A30E030}" srcOrd="5" destOrd="0" presId="urn:microsoft.com/office/officeart/2005/8/layout/bProcess3"/>
    <dgm:cxn modelId="{ABED9300-F23E-48B8-AE41-861989A0E37C}" type="presParOf" srcId="{87DD89E2-E03F-4C58-BA97-89362A30E030}" destId="{88D31437-6D40-4F93-ACD6-88C7C1F76DB6}" srcOrd="0" destOrd="0" presId="urn:microsoft.com/office/officeart/2005/8/layout/bProcess3"/>
    <dgm:cxn modelId="{2E675827-5EDF-A74A-A5DA-F5F0731102BD}" type="presParOf" srcId="{E00032E4-0029-FF49-825A-BABB3BA92178}" destId="{5A347E78-3CEF-CA4F-87D0-BC61706A9064}" srcOrd="6" destOrd="0" presId="urn:microsoft.com/office/officeart/2005/8/layout/bProcess3"/>
    <dgm:cxn modelId="{2CFEDCA2-0C0A-6B46-AA40-5F28A7A21F18}" type="presParOf" srcId="{E00032E4-0029-FF49-825A-BABB3BA92178}" destId="{B3B8F934-414D-2940-B5C1-C114DCA4E0D8}" srcOrd="7" destOrd="0" presId="urn:microsoft.com/office/officeart/2005/8/layout/bProcess3"/>
    <dgm:cxn modelId="{927C3E4A-0807-3540-A947-FCE4A29C0CEA}" type="presParOf" srcId="{B3B8F934-414D-2940-B5C1-C114DCA4E0D8}" destId="{8A3BA6AD-5251-5C48-9F49-561AD7CBCC9C}" srcOrd="0" destOrd="0" presId="urn:microsoft.com/office/officeart/2005/8/layout/bProcess3"/>
    <dgm:cxn modelId="{D55E9F7D-FF2A-8D4C-8557-97776D2D0E16}" type="presParOf" srcId="{E00032E4-0029-FF49-825A-BABB3BA92178}" destId="{98E5A9E2-88F3-0E4D-A99D-C941BA421F7C}"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967E-6D20-5C4A-AF69-78DF3F111F03}">
      <dsp:nvSpPr>
        <dsp:cNvPr id="0" name=""/>
        <dsp:cNvSpPr/>
      </dsp:nvSpPr>
      <dsp:spPr>
        <a:xfrm>
          <a:off x="3565211" y="597338"/>
          <a:ext cx="799248" cy="91440"/>
        </a:xfrm>
        <a:custGeom>
          <a:avLst/>
          <a:gdLst/>
          <a:ahLst/>
          <a:cxnLst/>
          <a:rect l="0" t="0" r="0" b="0"/>
          <a:pathLst>
            <a:path>
              <a:moveTo>
                <a:pt x="0" y="45720"/>
              </a:moveTo>
              <a:lnTo>
                <a:pt x="79924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44089" y="638905"/>
        <a:ext cx="41492" cy="8306"/>
      </dsp:txXfrm>
    </dsp:sp>
    <dsp:sp modelId="{7F200A42-7A1C-4B4B-B75B-539BFB14F773}">
      <dsp:nvSpPr>
        <dsp:cNvPr id="0" name=""/>
        <dsp:cNvSpPr/>
      </dsp:nvSpPr>
      <dsp:spPr>
        <a:xfrm>
          <a:off x="812528" y="14361"/>
          <a:ext cx="2754482" cy="12573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bg1"/>
              </a:solidFill>
            </a:rPr>
            <a:t>Contexte</a:t>
          </a:r>
        </a:p>
        <a:p>
          <a:pPr marL="0" lvl="0" indent="0" algn="ctr" defTabSz="1155700">
            <a:lnSpc>
              <a:spcPct val="90000"/>
            </a:lnSpc>
            <a:spcBef>
              <a:spcPct val="0"/>
            </a:spcBef>
            <a:spcAft>
              <a:spcPct val="35000"/>
            </a:spcAft>
            <a:buNone/>
          </a:pPr>
          <a:r>
            <a:rPr lang="en-GB" sz="1800" b="1" u="sng" kern="1200" dirty="0">
              <a:solidFill>
                <a:schemeClr val="bg1"/>
              </a:solidFill>
            </a:rPr>
            <a:t>GIEC AR6</a:t>
          </a:r>
        </a:p>
      </dsp:txBody>
      <dsp:txXfrm>
        <a:off x="812528" y="14361"/>
        <a:ext cx="2754482" cy="1257393"/>
      </dsp:txXfrm>
    </dsp:sp>
    <dsp:sp modelId="{27450650-E22D-C649-AFEF-D8BC95F917BA}">
      <dsp:nvSpPr>
        <dsp:cNvPr id="0" name=""/>
        <dsp:cNvSpPr/>
      </dsp:nvSpPr>
      <dsp:spPr>
        <a:xfrm>
          <a:off x="2364903" y="1280389"/>
          <a:ext cx="3445926" cy="799248"/>
        </a:xfrm>
        <a:custGeom>
          <a:avLst/>
          <a:gdLst/>
          <a:ahLst/>
          <a:cxnLst/>
          <a:rect l="0" t="0" r="0" b="0"/>
          <a:pathLst>
            <a:path>
              <a:moveTo>
                <a:pt x="3445926" y="0"/>
              </a:moveTo>
              <a:lnTo>
                <a:pt x="3445926" y="416724"/>
              </a:lnTo>
              <a:lnTo>
                <a:pt x="0" y="416724"/>
              </a:lnTo>
              <a:lnTo>
                <a:pt x="0" y="799248"/>
              </a:lnTo>
            </a:path>
          </a:pathLst>
        </a:custGeom>
        <a:noFill/>
        <a:ln w="6350" cap="flat" cmpd="sng" algn="ctr">
          <a:solidFill>
            <a:schemeClr val="accent2">
              <a:hueOff val="508255"/>
              <a:satOff val="-6238"/>
              <a:lumOff val="-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99256" y="1675860"/>
        <a:ext cx="177222" cy="8306"/>
      </dsp:txXfrm>
    </dsp:sp>
    <dsp:sp modelId="{D0ED2F28-80F9-5745-A31C-7405AC4AB9B6}">
      <dsp:nvSpPr>
        <dsp:cNvPr id="0" name=""/>
        <dsp:cNvSpPr/>
      </dsp:nvSpPr>
      <dsp:spPr>
        <a:xfrm>
          <a:off x="4396859" y="3927"/>
          <a:ext cx="2827942" cy="1278262"/>
        </a:xfrm>
        <a:prstGeom prst="rect">
          <a:avLst/>
        </a:prstGeom>
        <a:solidFill>
          <a:schemeClr val="accent2">
            <a:hueOff val="381191"/>
            <a:satOff val="-4679"/>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bg1"/>
              </a:solidFill>
            </a:rPr>
            <a:t>Contexte</a:t>
          </a:r>
        </a:p>
        <a:p>
          <a:pPr marL="0" lvl="0" indent="0" algn="ctr" defTabSz="1155700">
            <a:lnSpc>
              <a:spcPct val="90000"/>
            </a:lnSpc>
            <a:spcBef>
              <a:spcPct val="0"/>
            </a:spcBef>
            <a:spcAft>
              <a:spcPct val="35000"/>
            </a:spcAft>
            <a:buNone/>
          </a:pPr>
          <a:r>
            <a:rPr lang="en-GB" sz="1600" b="1" kern="1200" dirty="0">
              <a:solidFill>
                <a:schemeClr val="bg1"/>
              </a:solidFill>
            </a:rPr>
            <a:t>Changement transformationnel =&gt; pensée systémique</a:t>
          </a:r>
        </a:p>
      </dsp:txBody>
      <dsp:txXfrm>
        <a:off x="4396859" y="3927"/>
        <a:ext cx="2827942" cy="1278262"/>
      </dsp:txXfrm>
    </dsp:sp>
    <dsp:sp modelId="{87DD89E2-E03F-4C58-BA97-89362A30E030}">
      <dsp:nvSpPr>
        <dsp:cNvPr id="0" name=""/>
        <dsp:cNvSpPr/>
      </dsp:nvSpPr>
      <dsp:spPr>
        <a:xfrm>
          <a:off x="3915479" y="2739685"/>
          <a:ext cx="799248" cy="91440"/>
        </a:xfrm>
        <a:custGeom>
          <a:avLst/>
          <a:gdLst/>
          <a:ahLst/>
          <a:cxnLst/>
          <a:rect l="0" t="0" r="0" b="0"/>
          <a:pathLst>
            <a:path>
              <a:moveTo>
                <a:pt x="0" y="45720"/>
              </a:moveTo>
              <a:lnTo>
                <a:pt x="799248" y="45720"/>
              </a:lnTo>
            </a:path>
          </a:pathLst>
        </a:custGeom>
        <a:noFill/>
        <a:ln w="6350" cap="flat" cmpd="sng" algn="ctr">
          <a:solidFill>
            <a:schemeClr val="accent2">
              <a:hueOff val="1016509"/>
              <a:satOff val="-12477"/>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94357" y="2781252"/>
        <a:ext cx="41492" cy="8306"/>
      </dsp:txXfrm>
    </dsp:sp>
    <dsp:sp modelId="{94654FF3-6688-4276-A0D1-B77DEE3B00A3}">
      <dsp:nvSpPr>
        <dsp:cNvPr id="0" name=""/>
        <dsp:cNvSpPr/>
      </dsp:nvSpPr>
      <dsp:spPr>
        <a:xfrm>
          <a:off x="812528" y="2112037"/>
          <a:ext cx="3104750" cy="1346735"/>
        </a:xfrm>
        <a:prstGeom prst="rect">
          <a:avLst/>
        </a:prstGeom>
        <a:solidFill>
          <a:schemeClr val="accent2">
            <a:hueOff val="762382"/>
            <a:satOff val="-9357"/>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Portée de </a:t>
          </a:r>
          <a:r>
            <a:rPr lang="en-GB" sz="2400" b="1" kern="1200" dirty="0" err="1">
              <a:solidFill>
                <a:schemeClr val="bg1"/>
              </a:solidFill>
            </a:rPr>
            <a:t>l'évaluation</a:t>
          </a:r>
          <a:r>
            <a:rPr lang="en-GB" sz="2400" b="1" kern="1200" dirty="0">
              <a:solidFill>
                <a:schemeClr val="bg1"/>
              </a:solidFill>
            </a:rPr>
            <a:t> au </a:t>
          </a:r>
          <a:r>
            <a:rPr lang="en-GB" sz="2400" b="1" kern="1200" dirty="0" err="1">
              <a:solidFill>
                <a:schemeClr val="bg1"/>
              </a:solidFill>
            </a:rPr>
            <a:t>niveau</a:t>
          </a:r>
          <a:r>
            <a:rPr lang="en-GB" sz="2400" b="1" kern="1200" dirty="0">
              <a:solidFill>
                <a:schemeClr val="bg1"/>
              </a:solidFill>
            </a:rPr>
            <a:t> du système </a:t>
          </a:r>
        </a:p>
      </dsp:txBody>
      <dsp:txXfrm>
        <a:off x="812528" y="2112037"/>
        <a:ext cx="3104750" cy="1346735"/>
      </dsp:txXfrm>
    </dsp:sp>
    <dsp:sp modelId="{B3B8F934-414D-2940-B5C1-C114DCA4E0D8}">
      <dsp:nvSpPr>
        <dsp:cNvPr id="0" name=""/>
        <dsp:cNvSpPr/>
      </dsp:nvSpPr>
      <dsp:spPr>
        <a:xfrm>
          <a:off x="2189823" y="3398133"/>
          <a:ext cx="3841475" cy="858088"/>
        </a:xfrm>
        <a:custGeom>
          <a:avLst/>
          <a:gdLst/>
          <a:ahLst/>
          <a:cxnLst/>
          <a:rect l="0" t="0" r="0" b="0"/>
          <a:pathLst>
            <a:path>
              <a:moveTo>
                <a:pt x="3841475" y="0"/>
              </a:moveTo>
              <a:lnTo>
                <a:pt x="3841475" y="446144"/>
              </a:lnTo>
              <a:lnTo>
                <a:pt x="0" y="446144"/>
              </a:lnTo>
              <a:lnTo>
                <a:pt x="0" y="858088"/>
              </a:lnTo>
            </a:path>
          </a:pathLst>
        </a:custGeom>
        <a:noFill/>
        <a:ln w="6350" cap="flat" cmpd="sng" algn="ctr">
          <a:solidFill>
            <a:schemeClr val="accent2">
              <a:hueOff val="1524764"/>
              <a:satOff val="-18715"/>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11988" y="3823023"/>
        <a:ext cx="197146" cy="8306"/>
      </dsp:txXfrm>
    </dsp:sp>
    <dsp:sp modelId="{5A347E78-3CEF-CA4F-87D0-BC61706A9064}">
      <dsp:nvSpPr>
        <dsp:cNvPr id="0" name=""/>
        <dsp:cNvSpPr/>
      </dsp:nvSpPr>
      <dsp:spPr>
        <a:xfrm>
          <a:off x="4747127" y="2170877"/>
          <a:ext cx="2568344" cy="1229055"/>
        </a:xfrm>
        <a:prstGeom prst="rect">
          <a:avLst/>
        </a:prstGeom>
        <a:solidFill>
          <a:schemeClr val="accent2">
            <a:hueOff val="1143573"/>
            <a:satOff val="-1403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CA" sz="2600" b="1" kern="1200" dirty="0">
              <a:solidFill>
                <a:srgbClr val="FEFFFE"/>
              </a:solidFill>
              <a:latin typeface="Arial" panose="020B0604020202020204"/>
              <a:ea typeface="+mn-ea"/>
              <a:cs typeface="+mn-cs"/>
            </a:rPr>
            <a:t>Critères d'évaluation</a:t>
          </a:r>
          <a:endParaRPr lang="en-GB" sz="2600" b="1" kern="1200" dirty="0">
            <a:solidFill>
              <a:srgbClr val="FEFFFE"/>
            </a:solidFill>
            <a:latin typeface="Arial" panose="020B0604020202020204"/>
            <a:ea typeface="+mn-ea"/>
            <a:cs typeface="+mn-cs"/>
          </a:endParaRPr>
        </a:p>
      </dsp:txBody>
      <dsp:txXfrm>
        <a:off x="4747127" y="2170877"/>
        <a:ext cx="2568344" cy="1229055"/>
      </dsp:txXfrm>
    </dsp:sp>
    <dsp:sp modelId="{98E5A9E2-88F3-0E4D-A99D-C941BA421F7C}">
      <dsp:nvSpPr>
        <dsp:cNvPr id="0" name=""/>
        <dsp:cNvSpPr/>
      </dsp:nvSpPr>
      <dsp:spPr>
        <a:xfrm>
          <a:off x="812528" y="4288621"/>
          <a:ext cx="2754590" cy="1126118"/>
        </a:xfrm>
        <a:prstGeom prst="rect">
          <a:avLst/>
        </a:prstGeom>
        <a:solidFill>
          <a:schemeClr val="accent2">
            <a:hueOff val="1524764"/>
            <a:satOff val="-1871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bg1"/>
              </a:solidFill>
            </a:rPr>
            <a:t>Priorités nationales</a:t>
          </a:r>
        </a:p>
      </dsp:txBody>
      <dsp:txXfrm>
        <a:off x="812528" y="4288621"/>
        <a:ext cx="2754590" cy="11261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t>08/03/2022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t>‹#›</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08/03/22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éléments du test du schéma.</a:t>
            </a:r>
          </a:p>
          <a:p>
            <a:pPr lvl="1"/>
            <a:r>
              <a:rPr lang="it-IT"/>
              <a:t>Deuxième niveau</a:t>
            </a:r>
          </a:p>
          <a:p>
            <a:pPr lvl="2"/>
            <a:r>
              <a:rPr lang="it-IT"/>
              <a:t>Troisième niveau</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a:t>
            </a:fld>
            <a:endParaRPr lang="it-IT"/>
          </a:p>
        </p:txBody>
      </p:sp>
    </p:spTree>
    <p:extLst>
      <p:ext uri="{BB962C8B-B14F-4D97-AF65-F5344CB8AC3E}">
        <p14:creationId xmlns:p14="http://schemas.microsoft.com/office/powerpoint/2010/main" val="275656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11</a:t>
            </a:fld>
            <a:endParaRPr lang="it-IT"/>
          </a:p>
        </p:txBody>
      </p:sp>
    </p:spTree>
    <p:extLst>
      <p:ext uri="{BB962C8B-B14F-4D97-AF65-F5344CB8AC3E}">
        <p14:creationId xmlns:p14="http://schemas.microsoft.com/office/powerpoint/2010/main" val="396733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0FFD6-ED8B-304A-80FA-A6A341C0BCA4}" type="slidenum">
              <a:rPr lang="it-IT" smtClean="0"/>
              <a:t>12</a:t>
            </a:fld>
            <a:endParaRPr lang="it-IT"/>
          </a:p>
        </p:txBody>
      </p:sp>
    </p:spTree>
    <p:extLst>
      <p:ext uri="{BB962C8B-B14F-4D97-AF65-F5344CB8AC3E}">
        <p14:creationId xmlns:p14="http://schemas.microsoft.com/office/powerpoint/2010/main" val="126420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0FFD6-ED8B-304A-80FA-A6A341C0BCA4}" type="slidenum">
              <a:rPr lang="it-IT" smtClean="0"/>
              <a:t>13</a:t>
            </a:fld>
            <a:endParaRPr lang="it-IT"/>
          </a:p>
        </p:txBody>
      </p:sp>
    </p:spTree>
    <p:extLst>
      <p:ext uri="{BB962C8B-B14F-4D97-AF65-F5344CB8AC3E}">
        <p14:creationId xmlns:p14="http://schemas.microsoft.com/office/powerpoint/2010/main" val="20101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Sixième rapport d'évaluation du GIEC : "</a:t>
            </a:r>
            <a:r>
              <a:rPr lang="en-GB" sz="1200" i="1" u="sng" dirty="0">
                <a:solidFill>
                  <a:srgbClr val="0563C1"/>
                </a:solidFill>
                <a:effectLst/>
                <a:latin typeface="Calibri" panose="020F0502020204030204" pitchFamily="34" charset="0"/>
                <a:ea typeface="Calibri" panose="020F0502020204030204" pitchFamily="34" charset="0"/>
                <a:cs typeface="Akhbar MT"/>
                <a:hlinkClick r:id="rId3"/>
              </a:rPr>
              <a:t>Changements climatiques 2021 : The Physical Science Basis</a:t>
            </a: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 </a:t>
            </a:r>
            <a:r>
              <a:rPr lang="en-GB" sz="1200" u="sng" dirty="0">
                <a:solidFill>
                  <a:srgbClr val="0563C1"/>
                </a:solidFill>
                <a:effectLst/>
                <a:latin typeface="Calibri" panose="020F0502020204030204" pitchFamily="34" charset="0"/>
                <a:ea typeface="Calibri" panose="020F0502020204030204" pitchFamily="34" charset="0"/>
                <a:cs typeface="Akhbar MT"/>
              </a:rPr>
              <a:t>et </a:t>
            </a: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a:t>
            </a:r>
            <a:r>
              <a:rPr lang="en-GB" sz="1200" i="1" u="sng" dirty="0">
                <a:solidFill>
                  <a:srgbClr val="0563C1"/>
                </a:solidFill>
                <a:effectLst/>
                <a:latin typeface="Calibri" panose="020F0502020204030204" pitchFamily="34" charset="0"/>
                <a:ea typeface="Calibri" panose="020F0502020204030204" pitchFamily="34" charset="0"/>
                <a:cs typeface="Akhbar MT"/>
                <a:hlinkClick r:id="rId3"/>
              </a:rPr>
              <a:t>Climate Change 2022 : Impacts, Adaptation and Vulnerability" </a:t>
            </a:r>
            <a:r>
              <a:rPr lang="en-GB" sz="1200" dirty="0">
                <a:effectLst/>
                <a:latin typeface="Calibri" panose="020F0502020204030204" pitchFamily="34" charset="0"/>
                <a:ea typeface="Calibri" panose="020F0502020204030204" pitchFamily="34" charset="0"/>
                <a:cs typeface="Akhbar MT"/>
              </a:rPr>
              <a:t>confirment les tendances "sans équivoque", "sans précédent" et "irréversibles" des risques climatiques actuels et futurs auxquels la planète pourrait être confrontée à ce tournant historique. Les rapports révèlent que les risques, notamment la </a:t>
            </a:r>
            <a:r>
              <a:rPr lang="en-US" sz="1200" b="0" i="0" u="none" strike="noStrike" kern="1200" baseline="0" dirty="0">
                <a:solidFill>
                  <a:schemeClr val="tx1"/>
                </a:solidFill>
                <a:latin typeface="+mn-lt"/>
                <a:ea typeface="+mn-ea"/>
                <a:cs typeface="+mn-cs"/>
              </a:rPr>
              <a:t>dégradation des écosystèmes et la perte de biodiversité, </a:t>
            </a:r>
            <a:r>
              <a:rPr lang="en-GB" sz="1200" dirty="0">
                <a:effectLst/>
                <a:latin typeface="Calibri" panose="020F0502020204030204" pitchFamily="34" charset="0"/>
                <a:ea typeface="Calibri" panose="020F0502020204030204" pitchFamily="34" charset="0"/>
                <a:cs typeface="Akhbar MT"/>
              </a:rPr>
              <a:t>et les impacts de la crise climatique, allant des inondations aux vagues de chaleur, en passant par les sécheresses et les incendies de forêt, devraient se poursuivre de manière intensive et </a:t>
            </a:r>
            <a:r>
              <a:rPr lang="en-US" sz="1200" dirty="0"/>
              <a:t>risquent d'</a:t>
            </a:r>
            <a:r>
              <a:rPr lang="en-US" sz="1200" baseline="0" dirty="0"/>
              <a:t>affecter de plus en plus la </a:t>
            </a:r>
            <a:r>
              <a:rPr lang="en-US" sz="1200" dirty="0"/>
              <a:t>sécurité alimentaire et les moyens de subsistance.</a:t>
            </a: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3</a:t>
            </a:fld>
            <a:endParaRPr lang="it-IT"/>
          </a:p>
        </p:txBody>
      </p:sp>
    </p:spTree>
    <p:extLst>
      <p:ext uri="{BB962C8B-B14F-4D97-AF65-F5344CB8AC3E}">
        <p14:creationId xmlns:p14="http://schemas.microsoft.com/office/powerpoint/2010/main" val="415886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Sixième rapport d'évaluation du GIEC "</a:t>
            </a:r>
            <a:r>
              <a:rPr lang="en-GB" sz="1200" i="1" u="sng" dirty="0">
                <a:solidFill>
                  <a:srgbClr val="0563C1"/>
                </a:solidFill>
                <a:effectLst/>
                <a:latin typeface="Calibri" panose="020F0502020204030204" pitchFamily="34" charset="0"/>
                <a:ea typeface="Calibri" panose="020F0502020204030204" pitchFamily="34" charset="0"/>
                <a:cs typeface="Akhbar MT"/>
                <a:hlinkClick r:id="rId3"/>
              </a:rPr>
              <a:t>Changement climatique 2022 : incidences, adaptation et vulnérabilité</a:t>
            </a: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 </a:t>
            </a:r>
            <a:r>
              <a:rPr lang="en-US" sz="1200" b="0" i="0" u="none" strike="noStrike" kern="1200" baseline="0" dirty="0">
                <a:solidFill>
                  <a:schemeClr val="tx1"/>
                </a:solidFill>
                <a:latin typeface="+mn-lt"/>
                <a:ea typeface="+mn-ea"/>
                <a:cs typeface="+mn-cs"/>
              </a:rPr>
              <a:t>Il existe des interactions entre les </a:t>
            </a:r>
            <a:r>
              <a:rPr lang="en-US" sz="1200" b="0" i="0" u="none" strike="noStrike" kern="1200" baseline="0" dirty="0" err="1">
                <a:solidFill>
                  <a:schemeClr val="tx1"/>
                </a:solidFill>
                <a:latin typeface="+mn-lt"/>
                <a:ea typeface="+mn-ea"/>
                <a:cs typeface="+mn-cs"/>
              </a:rPr>
              <a:t>systèmes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connectés</a:t>
            </a:r>
            <a:r>
              <a:rPr lang="en-US" sz="1200" b="0" i="0" u="none" strike="noStrike" kern="1200" baseline="0" dirty="0">
                <a:solidFill>
                  <a:schemeClr val="tx1"/>
                </a:solidFill>
                <a:latin typeface="+mn-lt"/>
                <a:ea typeface="+mn-ea"/>
                <a:cs typeface="+mn-cs"/>
              </a:rPr>
              <a:t> que sont le climat, les écosystèmes (y compris leur biodiversité) et la société humaine. Ces interactions sont à la base des risques émergents liés au changement climatique, à la dégradation des écosystèmes et à la perte de biodiversité et, en même temps, elles offrent des opportunités pour l'avenir. (a) La société humaine est à l'origine du changement climatique. Le changement climatique, à travers les aléas, l'exposition et la vulnérabilité, génère des impacts et des risques qui peuvent dépasser les limites de l'adaptation et entraîner des pertes et des dommages. La société humaine peut s'adapter, </a:t>
            </a:r>
            <a:r>
              <a:rPr lang="en-US" sz="1200" b="0" i="0" u="none" strike="noStrike" kern="1200" baseline="0" dirty="0" err="1">
                <a:solidFill>
                  <a:schemeClr val="tx1"/>
                </a:solidFill>
                <a:latin typeface="+mn-lt"/>
                <a:ea typeface="+mn-ea"/>
                <a:cs typeface="+mn-cs"/>
              </a:rPr>
              <a:t>mal s'adapter </a:t>
            </a:r>
            <a:r>
              <a:rPr lang="en-US" sz="1200" b="0" i="0" u="none" strike="noStrike" kern="1200" baseline="0" dirty="0">
                <a:solidFill>
                  <a:schemeClr val="tx1"/>
                </a:solidFill>
                <a:latin typeface="+mn-lt"/>
                <a:ea typeface="+mn-ea"/>
                <a:cs typeface="+mn-cs"/>
              </a:rPr>
              <a:t>et atténuer le changement climatique, les écosystèmes peuvent s'adapter et atténuer dans certaines limites. Les écosystèmes et leur biodiversité fournissent des moyens de subsistance et des services écosystémiques. La société humaine a un impact sur les écosystèmes et peut les restaurer et les conserver. (b) Pour atteindre les objectifs d'un développement résilient au changement climatique et ainsi soutenir la santé de l'homme, des écosystèmes et de la planète, ainsi que le bien-être de l'homme, la société et les écosystèmes doivent passer (faire la transition) à un état plus résilient.</a:t>
            </a: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4</a:t>
            </a:fld>
            <a:endParaRPr lang="it-IT"/>
          </a:p>
        </p:txBody>
      </p:sp>
    </p:spTree>
    <p:extLst>
      <p:ext uri="{BB962C8B-B14F-4D97-AF65-F5344CB8AC3E}">
        <p14:creationId xmlns:p14="http://schemas.microsoft.com/office/powerpoint/2010/main" val="37438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 transformation implique des transitions systémiques visant à renforcer la résilience des écosystèmes, des systèmes </a:t>
            </a:r>
            <a:r>
              <a:rPr lang="en-US" dirty="0" err="1"/>
              <a:t>agroalimentaires </a:t>
            </a:r>
            <a:r>
              <a:rPr lang="en-US" dirty="0"/>
              <a:t>et de la société (systèmes humains) en </a:t>
            </a:r>
            <a:r>
              <a:rPr lang="en-US" sz="1200" b="1" dirty="0">
                <a:solidFill>
                  <a:schemeClr val="bg1"/>
                </a:solidFill>
                <a:latin typeface="Arial" panose="020B0604020202020204" pitchFamily="34" charset="0"/>
                <a:cs typeface="Arial" panose="020B0604020202020204" pitchFamily="34" charset="0"/>
              </a:rPr>
              <a:t>adoptant l'idée de </a:t>
            </a:r>
            <a:r>
              <a:rPr lang="en-US" sz="1200" b="1" dirty="0">
                <a:solidFill>
                  <a:srgbClr val="FF0000"/>
                </a:solidFill>
                <a:latin typeface="Arial" panose="020B0604020202020204" pitchFamily="34" charset="0"/>
                <a:cs typeface="Arial" panose="020B0604020202020204" pitchFamily="34" charset="0"/>
              </a:rPr>
              <a:t>changements </a:t>
            </a:r>
            <a:r>
              <a:rPr lang="en-US" sz="1200" b="1" dirty="0">
                <a:solidFill>
                  <a:schemeClr val="bg1"/>
                </a:solidFill>
                <a:latin typeface="Arial" panose="020B0604020202020204" pitchFamily="34" charset="0"/>
                <a:cs typeface="Arial" panose="020B0604020202020204" pitchFamily="34" charset="0"/>
              </a:rPr>
              <a:t>majeurs et fondamentaux </a:t>
            </a:r>
            <a:r>
              <a:rPr lang="en-US" sz="1200" b="1" dirty="0">
                <a:solidFill>
                  <a:srgbClr val="FF0000"/>
                </a:solidFill>
                <a:latin typeface="Arial" panose="020B0604020202020204" pitchFamily="34" charset="0"/>
                <a:cs typeface="Arial" panose="020B0604020202020204" pitchFamily="34" charset="0"/>
              </a:rPr>
              <a:t>dans la société ou les systèmes naturels</a:t>
            </a:r>
            <a:r>
              <a:rPr lang="en-US" sz="1200" b="1" dirty="0">
                <a:solidFill>
                  <a:schemeClr val="bg1"/>
                </a:solidFill>
                <a:latin typeface="Arial" panose="020B0604020202020204" pitchFamily="34" charset="0"/>
                <a:cs typeface="Arial" panose="020B0604020202020204" pitchFamily="34" charset="0"/>
              </a:rPr>
              <a:t>, par opposition aux changements mineurs, marginaux ou progressifs."</a:t>
            </a:r>
            <a:endParaRPr lang="en-US" dirty="0">
              <a:solidFill>
                <a:schemeClr val="bg1"/>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L'adaptation transformationnelle en profondeur ouvre de nouvelles options pour s'adapter aux impacts et aux risques du changement climatique (confiance élevée) en changeant les attributs fondamentaux d'un système, notamment en modifiant les objectifs ou les valeurs et en s'attaquant aux causes profondes de la vulnérabilité.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L'objectif global de SCALA est de permettre un changement transformateur. SCALA a identifié sept dimensions de la transformation qui sont nécessaires pour générer un changement transformateur dans le pays.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5</a:t>
            </a:fld>
            <a:endParaRPr lang="it-IT"/>
          </a:p>
        </p:txBody>
      </p:sp>
    </p:spTree>
    <p:extLst>
      <p:ext uri="{BB962C8B-B14F-4D97-AF65-F5344CB8AC3E}">
        <p14:creationId xmlns:p14="http://schemas.microsoft.com/office/powerpoint/2010/main" val="317128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6</a:t>
            </a:fld>
            <a:endParaRPr lang="it-IT"/>
          </a:p>
        </p:txBody>
      </p:sp>
    </p:spTree>
    <p:extLst>
      <p:ext uri="{BB962C8B-B14F-4D97-AF65-F5344CB8AC3E}">
        <p14:creationId xmlns:p14="http://schemas.microsoft.com/office/powerpoint/2010/main" val="254163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Une évaluation de système bien définie doit </a:t>
            </a:r>
            <a:r>
              <a:rPr lang="it-IT" baseline="0" dirty="0"/>
              <a:t>spécifier le système, l'échelle, l'approche générale / la méthodologie - participative / multi-parties prenantes, les composantes ciblées - CRV, impacts, aspects sociaux, y compris les aspects liés au genre, environnementaux, économiques, et le produit/résultat cible de l'évaluation.</a:t>
            </a:r>
          </a:p>
          <a:p>
            <a:r>
              <a:rPr lang="en-GB" sz="1200" b="1" kern="1200" dirty="0">
                <a:solidFill>
                  <a:schemeClr val="tx1"/>
                </a:solidFill>
                <a:effectLst/>
                <a:latin typeface="+mn-lt"/>
                <a:ea typeface="+mn-ea"/>
                <a:cs typeface="+mn-cs"/>
              </a:rPr>
              <a:t>Type de </a:t>
            </a:r>
            <a:r>
              <a:rPr lang="en-GB" sz="1200" b="1" kern="1200" baseline="0" dirty="0">
                <a:solidFill>
                  <a:schemeClr val="tx1"/>
                </a:solidFill>
                <a:effectLst/>
                <a:latin typeface="+mn-lt"/>
                <a:ea typeface="+mn-ea"/>
                <a:cs typeface="+mn-cs"/>
              </a:rPr>
              <a:t>systèmes </a:t>
            </a:r>
            <a:r>
              <a:rPr lang="en-GB" sz="1200" b="0" u="sng" kern="1200" dirty="0">
                <a:solidFill>
                  <a:srgbClr val="FF0000"/>
                </a:solidFill>
                <a:effectLst/>
                <a:latin typeface="+mn-lt"/>
                <a:ea typeface="+mn-ea"/>
                <a:cs typeface="+mn-cs"/>
              </a:rPr>
              <a:t>Paysage, </a:t>
            </a:r>
            <a:r>
              <a:rPr lang="en-GB" sz="1200" b="0" u="sng" kern="1200" baseline="0" dirty="0">
                <a:solidFill>
                  <a:srgbClr val="FF0000"/>
                </a:solidFill>
                <a:effectLst/>
                <a:latin typeface="+mn-lt"/>
                <a:ea typeface="+mn-ea"/>
                <a:cs typeface="+mn-cs"/>
              </a:rPr>
              <a:t>chaîne de </a:t>
            </a:r>
            <a:r>
              <a:rPr lang="en-GB" sz="1200" b="0" u="sng" kern="1200" dirty="0">
                <a:solidFill>
                  <a:srgbClr val="FF0000"/>
                </a:solidFill>
                <a:effectLst/>
                <a:latin typeface="+mn-lt"/>
                <a:ea typeface="+mn-ea"/>
                <a:cs typeface="+mn-cs"/>
              </a:rPr>
              <a:t>valeur</a:t>
            </a:r>
            <a:r>
              <a:rPr lang="en-GB" sz="1200" b="0" u="sng" kern="1200" baseline="0" dirty="0">
                <a:solidFill>
                  <a:srgbClr val="FF0000"/>
                </a:solidFill>
                <a:effectLst/>
                <a:latin typeface="+mn-lt"/>
                <a:ea typeface="+mn-ea"/>
                <a:cs typeface="+mn-cs"/>
              </a:rPr>
              <a:t>, système de production agricole</a:t>
            </a:r>
          </a:p>
        </p:txBody>
      </p:sp>
      <p:sp>
        <p:nvSpPr>
          <p:cNvPr id="4" name="Segnaposto numero diapositiva 3"/>
          <p:cNvSpPr>
            <a:spLocks noGrp="1"/>
          </p:cNvSpPr>
          <p:nvPr>
            <p:ph type="sldNum" sz="quarter" idx="5"/>
          </p:nvPr>
        </p:nvSpPr>
        <p:spPr/>
        <p:txBody>
          <a:bodyPr/>
          <a:lstStyle/>
          <a:p>
            <a:fld id="{8660FFD6-ED8B-304A-80FA-A6A341C0BCA4}" type="slidenum">
              <a:rPr lang="it-IT" smtClean="0"/>
              <a:t>7</a:t>
            </a:fld>
            <a:endParaRPr lang="it-IT"/>
          </a:p>
        </p:txBody>
      </p:sp>
    </p:spTree>
    <p:extLst>
      <p:ext uri="{BB962C8B-B14F-4D97-AF65-F5344CB8AC3E}">
        <p14:creationId xmlns:p14="http://schemas.microsoft.com/office/powerpoint/2010/main" val="9998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8</a:t>
            </a:fld>
            <a:endParaRPr lang="it-IT"/>
          </a:p>
        </p:txBody>
      </p:sp>
    </p:spTree>
    <p:extLst>
      <p:ext uri="{BB962C8B-B14F-4D97-AF65-F5344CB8AC3E}">
        <p14:creationId xmlns:p14="http://schemas.microsoft.com/office/powerpoint/2010/main" val="15482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9</a:t>
            </a:fld>
            <a:endParaRPr lang="it-IT"/>
          </a:p>
        </p:txBody>
      </p:sp>
    </p:spTree>
    <p:extLst>
      <p:ext uri="{BB962C8B-B14F-4D97-AF65-F5344CB8AC3E}">
        <p14:creationId xmlns:p14="http://schemas.microsoft.com/office/powerpoint/2010/main" val="195268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10</a:t>
            </a:fld>
            <a:endParaRPr lang="it-IT"/>
          </a:p>
        </p:txBody>
      </p:sp>
    </p:spTree>
    <p:extLst>
      <p:ext uri="{BB962C8B-B14F-4D97-AF65-F5344CB8AC3E}">
        <p14:creationId xmlns:p14="http://schemas.microsoft.com/office/powerpoint/2010/main" val="1194628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dirty="0"/>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dirty="0"/>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dirty="0"/>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dirty="0" err="1"/>
              <a:t>Page with text only</a:t>
            </a:r>
            <a:endParaRPr lang="en-US" dirty="0"/>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Text on 3 columns</a:t>
            </a:r>
            <a:endParaRPr lang="en-US" dirty="0"/>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3 photos with title and captions</a:t>
            </a:r>
            <a:endParaRPr lang="en-US" dirty="0"/>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Multiple photos, title over</a:t>
            </a:r>
            <a:endParaRPr lang="en-US" dirty="0"/>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dirty="0" err="1"/>
              <a:t>Place</a:t>
            </a:r>
            <a:r>
              <a:rPr lang="it-IT" dirty="0"/>
              <a:t> </a:t>
            </a:r>
            <a:r>
              <a:rPr lang="it-IT" dirty="0" err="1"/>
              <a:t>your</a:t>
            </a:r>
            <a:r>
              <a:rPr lang="it-IT" dirty="0"/>
              <a:t> text </a:t>
            </a:r>
            <a:r>
              <a:rPr lang="it-IT" dirty="0" err="1"/>
              <a:t>here</a:t>
            </a:r>
            <a:endParaRPr lang="it-IT" dirty="0"/>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Diagram</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Diapositiva titolo">
    <p:spTree>
      <p:nvGrpSpPr>
        <p:cNvPr id="1" name=""/>
        <p:cNvGrpSpPr/>
        <p:nvPr/>
      </p:nvGrpSpPr>
      <p:grpSpPr>
        <a:xfrm>
          <a:off x="0" y="0"/>
          <a:ext cx="0" cy="0"/>
          <a:chOff x="0" y="0"/>
          <a:chExt cx="0" cy="0"/>
        </a:xfrm>
      </p:grpSpPr>
      <p:sp>
        <p:nvSpPr>
          <p:cNvPr id="19" name="Segnaposto contenuto 16">
            <a:extLst>
              <a:ext uri="{FF2B5EF4-FFF2-40B4-BE49-F238E27FC236}">
                <a16:creationId xmlns:a16="http://schemas.microsoft.com/office/drawing/2014/main" id="{7264D4EB-DD20-0E46-A85A-34F4577FB31E}"/>
              </a:ext>
            </a:extLst>
          </p:cNvPr>
          <p:cNvSpPr>
            <a:spLocks noGrp="1"/>
          </p:cNvSpPr>
          <p:nvPr>
            <p:ph sz="quarter" idx="10" hasCustomPrompt="1"/>
          </p:nvPr>
        </p:nvSpPr>
        <p:spPr>
          <a:xfrm>
            <a:off x="6782119" y="2316782"/>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1st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0" name="Segnaposto contenuto 16">
            <a:extLst>
              <a:ext uri="{FF2B5EF4-FFF2-40B4-BE49-F238E27FC236}">
                <a16:creationId xmlns:a16="http://schemas.microsoft.com/office/drawing/2014/main" id="{886A750D-739D-404B-AAE3-1D8FB9F6E956}"/>
              </a:ext>
            </a:extLst>
          </p:cNvPr>
          <p:cNvSpPr>
            <a:spLocks noGrp="1"/>
          </p:cNvSpPr>
          <p:nvPr>
            <p:ph sz="quarter" idx="11" hasCustomPrompt="1"/>
          </p:nvPr>
        </p:nvSpPr>
        <p:spPr>
          <a:xfrm>
            <a:off x="5377389" y="2226704"/>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01</a:t>
            </a:r>
          </a:p>
        </p:txBody>
      </p:sp>
      <p:sp>
        <p:nvSpPr>
          <p:cNvPr id="21" name="Title Placeholder 1">
            <a:extLst>
              <a:ext uri="{FF2B5EF4-FFF2-40B4-BE49-F238E27FC236}">
                <a16:creationId xmlns:a16="http://schemas.microsoft.com/office/drawing/2014/main" id="{7A88611B-0065-BC47-B326-35B3CBF37C1B}"/>
              </a:ext>
            </a:extLst>
          </p:cNvPr>
          <p:cNvSpPr>
            <a:spLocks noGrp="1"/>
          </p:cNvSpPr>
          <p:nvPr>
            <p:ph type="title" hasCustomPrompt="1"/>
          </p:nvPr>
        </p:nvSpPr>
        <p:spPr>
          <a:xfrm>
            <a:off x="6782118" y="1337827"/>
            <a:ext cx="2368828" cy="593151"/>
          </a:xfrm>
          <a:prstGeom prst="rect">
            <a:avLst/>
          </a:prstGeom>
        </p:spPr>
        <p:txBody>
          <a:bodyPr vert="horz" lIns="91440" tIns="45720" rIns="91440" bIns="45720" rtlCol="0" anchor="b">
            <a:normAutofit/>
          </a:bodyPr>
          <a:lstStyle>
            <a:lvl1pPr>
              <a:defRPr sz="3600"/>
            </a:lvl1pPr>
          </a:lstStyle>
          <a:p>
            <a:r>
              <a:rPr lang="it-IT" err="1"/>
              <a:t>Outline</a:t>
            </a:r>
            <a:endParaRPr lang="en-US"/>
          </a:p>
        </p:txBody>
      </p:sp>
      <p:sp>
        <p:nvSpPr>
          <p:cNvPr id="23" name="Segnaposto contenuto 16">
            <a:extLst>
              <a:ext uri="{FF2B5EF4-FFF2-40B4-BE49-F238E27FC236}">
                <a16:creationId xmlns:a16="http://schemas.microsoft.com/office/drawing/2014/main" id="{F549F004-EF60-4A49-BC9F-C7051A5A04CB}"/>
              </a:ext>
            </a:extLst>
          </p:cNvPr>
          <p:cNvSpPr>
            <a:spLocks noGrp="1"/>
          </p:cNvSpPr>
          <p:nvPr>
            <p:ph sz="quarter" idx="12" hasCustomPrompt="1"/>
          </p:nvPr>
        </p:nvSpPr>
        <p:spPr>
          <a:xfrm>
            <a:off x="6795370" y="3330585"/>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2nd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4" name="Segnaposto contenuto 16">
            <a:extLst>
              <a:ext uri="{FF2B5EF4-FFF2-40B4-BE49-F238E27FC236}">
                <a16:creationId xmlns:a16="http://schemas.microsoft.com/office/drawing/2014/main" id="{B163ED76-D539-1845-97B6-C534F4071811}"/>
              </a:ext>
            </a:extLst>
          </p:cNvPr>
          <p:cNvSpPr>
            <a:spLocks noGrp="1"/>
          </p:cNvSpPr>
          <p:nvPr>
            <p:ph sz="quarter" idx="13" hasCustomPrompt="1"/>
          </p:nvPr>
        </p:nvSpPr>
        <p:spPr>
          <a:xfrm>
            <a:off x="5390640" y="3240507"/>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02</a:t>
            </a:r>
          </a:p>
        </p:txBody>
      </p:sp>
      <p:sp>
        <p:nvSpPr>
          <p:cNvPr id="25" name="Segnaposto contenuto 16">
            <a:extLst>
              <a:ext uri="{FF2B5EF4-FFF2-40B4-BE49-F238E27FC236}">
                <a16:creationId xmlns:a16="http://schemas.microsoft.com/office/drawing/2014/main" id="{A6542A9B-A3CE-FB45-BB64-D5AABF1CDA41}"/>
              </a:ext>
            </a:extLst>
          </p:cNvPr>
          <p:cNvSpPr>
            <a:spLocks noGrp="1"/>
          </p:cNvSpPr>
          <p:nvPr>
            <p:ph sz="quarter" idx="14" hasCustomPrompt="1"/>
          </p:nvPr>
        </p:nvSpPr>
        <p:spPr>
          <a:xfrm>
            <a:off x="6795370" y="4344388"/>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3rd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6" name="Segnaposto contenuto 16">
            <a:extLst>
              <a:ext uri="{FF2B5EF4-FFF2-40B4-BE49-F238E27FC236}">
                <a16:creationId xmlns:a16="http://schemas.microsoft.com/office/drawing/2014/main" id="{F92F5570-F9B6-6E46-A87D-664939E6D477}"/>
              </a:ext>
            </a:extLst>
          </p:cNvPr>
          <p:cNvSpPr>
            <a:spLocks noGrp="1"/>
          </p:cNvSpPr>
          <p:nvPr>
            <p:ph sz="quarter" idx="15" hasCustomPrompt="1"/>
          </p:nvPr>
        </p:nvSpPr>
        <p:spPr>
          <a:xfrm>
            <a:off x="5390640" y="4254310"/>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03</a:t>
            </a:r>
          </a:p>
        </p:txBody>
      </p:sp>
      <p:sp>
        <p:nvSpPr>
          <p:cNvPr id="30" name="Segnaposto immagine 18">
            <a:extLst>
              <a:ext uri="{FF2B5EF4-FFF2-40B4-BE49-F238E27FC236}">
                <a16:creationId xmlns:a16="http://schemas.microsoft.com/office/drawing/2014/main" id="{654F830B-E11C-0743-9547-39DDA6E17437}"/>
              </a:ext>
            </a:extLst>
          </p:cNvPr>
          <p:cNvSpPr>
            <a:spLocks noGrp="1"/>
          </p:cNvSpPr>
          <p:nvPr>
            <p:ph type="pic" sz="quarter" idx="18"/>
          </p:nvPr>
        </p:nvSpPr>
        <p:spPr>
          <a:xfrm>
            <a:off x="1" y="0"/>
            <a:ext cx="4920343" cy="6858000"/>
          </a:xfrm>
          <a:prstGeom prst="rect">
            <a:avLst/>
          </a:prstGeom>
        </p:spPr>
        <p:txBody>
          <a:bodyPr/>
          <a:lstStyle>
            <a:lvl1pPr>
              <a:buFontTx/>
              <a:buNone/>
              <a:defRPr sz="1200"/>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31" name="Immagine 30">
            <a:extLst>
              <a:ext uri="{FF2B5EF4-FFF2-40B4-BE49-F238E27FC236}">
                <a16:creationId xmlns:a16="http://schemas.microsoft.com/office/drawing/2014/main" id="{77492E46-27DF-B94E-B879-6E5104494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0536250" y="5431784"/>
            <a:ext cx="1796143" cy="1056289"/>
          </a:xfrm>
          <a:prstGeom prst="rect">
            <a:avLst/>
          </a:prstGeom>
        </p:spPr>
      </p:pic>
    </p:spTree>
    <p:extLst>
      <p:ext uri="{BB962C8B-B14F-4D97-AF65-F5344CB8AC3E}">
        <p14:creationId xmlns:p14="http://schemas.microsoft.com/office/powerpoint/2010/main" val="257768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01</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02</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03</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04</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05</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704" r:id="rId19"/>
    <p:sldLayoutId id="2147483781" r:id="rId20"/>
    <p:sldLayoutId id="2147483782" r:id="rId21"/>
    <p:sldLayoutId id="2147483783" r:id="rId22"/>
    <p:sldLayoutId id="2147483784" r:id="rId23"/>
    <p:sldLayoutId id="2147483785" r:id="rId24"/>
    <p:sldLayoutId id="2147483702" r:id="rId25"/>
    <p:sldLayoutId id="2147483786" r:id="rId26"/>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o.org/in-action/sharp/en/" TargetMode="External"/><Relationship Id="rId3" Type="http://schemas.openxmlformats.org/officeDocument/2006/relationships/hyperlink" Target="https://www.fao.org/gleam/model-description/en/" TargetMode="External"/><Relationship Id="rId7" Type="http://schemas.openxmlformats.org/officeDocument/2006/relationships/hyperlink" Target="http://www.fao.org/in-action/mosaicc/models/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openforis.org/tools/collect-earth/" TargetMode="External"/><Relationship Id="rId11" Type="http://schemas.openxmlformats.org/officeDocument/2006/relationships/image" Target="../media/image20.png"/><Relationship Id="rId5" Type="http://schemas.openxmlformats.org/officeDocument/2006/relationships/hyperlink" Target="https://openforis.org/tools/earth-map/" TargetMode="External"/><Relationship Id="rId10" Type="http://schemas.openxmlformats.org/officeDocument/2006/relationships/hyperlink" Target="https://www.fao.org/global-soil-partnership/areas-of-work/recarbonization-of-global-soils/en/" TargetMode="External"/><Relationship Id="rId4" Type="http://schemas.openxmlformats.org/officeDocument/2006/relationships/hyperlink" Target="https://www.resalliance.org/files/ResilienceAssessmentV2_2.pdf" TargetMode="External"/><Relationship Id="rId9" Type="http://schemas.openxmlformats.org/officeDocument/2006/relationships/hyperlink" Target="https://www.fao.org/in-action/epic/ex-act-tool/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reencommodities.org/content/gcp/en/home/tools/TSA.htm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hyperlink" Target="https://www.adaptation-undp.org/resources/training-tools/toolkit-value-chain-analysis-and-market-development-integrating-climate" TargetMode="External"/><Relationship Id="rId4" Type="http://schemas.openxmlformats.org/officeDocument/2006/relationships/hyperlink" Target="https://www.fao.org/3/I8905EN/i8905en.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p:txBody>
          <a:bodyPr/>
          <a:lstStyle/>
          <a:p>
            <a:r>
              <a:rPr lang="en-GB" dirty="0"/>
              <a:t>Évaluations au </a:t>
            </a:r>
            <a:r>
              <a:rPr lang="en-GB" dirty="0" err="1"/>
              <a:t>niveau</a:t>
            </a:r>
            <a:r>
              <a:rPr lang="en-GB" dirty="0"/>
              <a:t> des </a:t>
            </a:r>
            <a:r>
              <a:rPr lang="en-GB" dirty="0" err="1"/>
              <a:t>systèmes</a:t>
            </a:r>
            <a:endParaRPr lang="it-IT" dirty="0"/>
          </a:p>
        </p:txBody>
      </p:sp>
      <p:sp>
        <p:nvSpPr>
          <p:cNvPr id="4"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338642" y="3978038"/>
            <a:ext cx="10647221" cy="1194853"/>
          </a:xfrm>
        </p:spPr>
        <p:txBody>
          <a:bodyPr>
            <a:normAutofit fontScale="85000" lnSpcReduction="10000"/>
          </a:bodyPr>
          <a:lstStyle/>
          <a:p>
            <a:r>
              <a:rPr lang="en-US" dirty="0"/>
              <a:t>Samuel Tumwesigye, spécialiste de l'agriculture et de l'adaptation au changement climatique, PNUD, </a:t>
            </a:r>
            <a:r>
              <a:rPr lang="en-US" dirty="0" err="1"/>
              <a:t>programme</a:t>
            </a:r>
            <a:r>
              <a:rPr lang="en-US" dirty="0"/>
              <a:t> </a:t>
            </a:r>
            <a:r>
              <a:rPr lang="en-GB" dirty="0"/>
              <a:t>SCALA.</a:t>
            </a:r>
            <a:endParaRPr lang="it-IT" dirty="0">
              <a:solidFill>
                <a:srgbClr val="4C4C4C"/>
              </a:solidFill>
            </a:endParaRPr>
          </a:p>
          <a:p>
            <a:pPr>
              <a:spcBef>
                <a:spcPts val="600"/>
              </a:spcBef>
              <a:spcAft>
                <a:spcPts val="600"/>
              </a:spcAft>
            </a:pPr>
            <a:r>
              <a:rPr lang="it-IT" dirty="0"/>
              <a:t>Elisa Distefano, </a:t>
            </a:r>
            <a:r>
              <a:rPr lang="en-US" dirty="0"/>
              <a:t>spécialiste de l'adaptation </a:t>
            </a:r>
            <a:r>
              <a:rPr lang="it-IT" dirty="0"/>
              <a:t>ENRM &amp; </a:t>
            </a:r>
            <a:r>
              <a:rPr lang="en-US" dirty="0"/>
              <a:t>CC, </a:t>
            </a:r>
            <a:r>
              <a:rPr lang="it-IT" dirty="0"/>
              <a:t>FAO</a:t>
            </a:r>
            <a:r>
              <a:rPr lang="en-US" dirty="0"/>
              <a:t>, Programme </a:t>
            </a:r>
            <a:r>
              <a:rPr lang="en-GB" dirty="0"/>
              <a:t>SCALA</a:t>
            </a:r>
          </a:p>
          <a:p>
            <a:pPr>
              <a:spcBef>
                <a:spcPts val="600"/>
              </a:spcBef>
              <a:spcAft>
                <a:spcPts val="600"/>
              </a:spcAft>
            </a:pPr>
            <a:endParaRPr lang="en-US" dirty="0"/>
          </a:p>
          <a:p>
            <a:pPr>
              <a:spcAft>
                <a:spcPts val="600"/>
              </a:spcAft>
            </a:pPr>
            <a:r>
              <a:rPr lang="en-US" b="1" dirty="0"/>
              <a:t>Webinaire sur les évaluations au niveau des systèmes : 9 mars 2022</a:t>
            </a:r>
            <a:endParaRPr lang="it-IT" b="1" dirty="0"/>
          </a:p>
        </p:txBody>
      </p:sp>
    </p:spTree>
    <p:extLst>
      <p:ext uri="{BB962C8B-B14F-4D97-AF65-F5344CB8AC3E}">
        <p14:creationId xmlns:p14="http://schemas.microsoft.com/office/powerpoint/2010/main" val="163668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50938" y="372655"/>
            <a:ext cx="11300157" cy="561200"/>
          </a:xfrm>
        </p:spPr>
        <p:txBody>
          <a:bodyPr/>
          <a:lstStyle/>
          <a:p>
            <a:pPr>
              <a:lnSpc>
                <a:spcPct val="110000"/>
              </a:lnSpc>
            </a:pPr>
            <a:r>
              <a:rPr lang="en-US" sz="2600" dirty="0">
                <a:solidFill>
                  <a:srgbClr val="0095CE"/>
                </a:solidFill>
                <a:latin typeface="Arial" panose="020B0604020202020204" pitchFamily="34" charset="0"/>
                <a:ea typeface="+mj-ea"/>
                <a:cs typeface="Arial" panose="020B0604020202020204" pitchFamily="34" charset="0"/>
              </a:rPr>
              <a:t>Critères d'évaluation - </a:t>
            </a:r>
            <a:r>
              <a:rPr lang="en-US" sz="2400" dirty="0">
                <a:solidFill>
                  <a:srgbClr val="0095CE"/>
                </a:solidFill>
                <a:latin typeface="Arial" panose="020B0604020202020204" pitchFamily="34" charset="0"/>
                <a:ea typeface="+mj-ea"/>
                <a:cs typeface="Arial" panose="020B0604020202020204" pitchFamily="34" charset="0"/>
              </a:rPr>
              <a:t>Méthodologies et outils</a:t>
            </a:r>
            <a:endParaRPr lang="it-IT" sz="2400" dirty="0">
              <a:solidFill>
                <a:srgbClr val="0095CE"/>
              </a:solidFill>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1A5EA3D4-E868-5F40-89CB-AE3BBFCDC741}"/>
              </a:ext>
            </a:extLst>
          </p:cNvPr>
          <p:cNvGraphicFramePr>
            <a:graphicFrameLocks/>
          </p:cNvGraphicFramePr>
          <p:nvPr>
            <p:extLst>
              <p:ext uri="{D42A27DB-BD31-4B8C-83A1-F6EECF244321}">
                <p14:modId xmlns:p14="http://schemas.microsoft.com/office/powerpoint/2010/main" val="3376915229"/>
              </p:ext>
            </p:extLst>
          </p:nvPr>
        </p:nvGraphicFramePr>
        <p:xfrm>
          <a:off x="650240" y="1194843"/>
          <a:ext cx="11246217" cy="5034150"/>
        </p:xfrm>
        <a:graphic>
          <a:graphicData uri="http://schemas.openxmlformats.org/drawingml/2006/table">
            <a:tbl>
              <a:tblPr firstRow="1" bandRow="1"/>
              <a:tblGrid>
                <a:gridCol w="3608754">
                  <a:extLst>
                    <a:ext uri="{9D8B030D-6E8A-4147-A177-3AD203B41FA5}">
                      <a16:colId xmlns:a16="http://schemas.microsoft.com/office/drawing/2014/main" val="1689419675"/>
                    </a:ext>
                  </a:extLst>
                </a:gridCol>
                <a:gridCol w="2881838">
                  <a:extLst>
                    <a:ext uri="{9D8B030D-6E8A-4147-A177-3AD203B41FA5}">
                      <a16:colId xmlns:a16="http://schemas.microsoft.com/office/drawing/2014/main" val="1570513261"/>
                    </a:ext>
                  </a:extLst>
                </a:gridCol>
                <a:gridCol w="4755625">
                  <a:extLst>
                    <a:ext uri="{9D8B030D-6E8A-4147-A177-3AD203B41FA5}">
                      <a16:colId xmlns:a16="http://schemas.microsoft.com/office/drawing/2014/main" val="1051967685"/>
                    </a:ext>
                  </a:extLst>
                </a:gridCol>
              </a:tblGrid>
              <a:tr h="340951">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Portée de l'évaluation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Critères d'évaluation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Outils/méthodes pertinents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extLst>
                  <a:ext uri="{0D108BD9-81ED-4DB2-BD59-A6C34878D82A}">
                    <a16:rowId xmlns:a16="http://schemas.microsoft.com/office/drawing/2014/main" val="1422952840"/>
                  </a:ext>
                </a:extLst>
              </a:tr>
              <a:tr h="1113238">
                <a:tc rowSpan="2">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Quel est l'état des ressources naturelles et de l'agriculture dans la zone d'évaluation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Ressources naturelles / Évaluation de la résilience de l'environnement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0000"/>
                          </a:solidFill>
                          <a:effectLst/>
                          <a:latin typeface="+mn-lt"/>
                          <a:ea typeface="+mn-ea"/>
                          <a:cs typeface="+mn-cs"/>
                        </a:rPr>
                        <a:t>FAO. Modèle mondial d'évaluation environnementale de l'élevage (</a:t>
                      </a:r>
                      <a:r>
                        <a:rPr lang="en-GB" sz="1400" u="sng" kern="1200" dirty="0">
                          <a:solidFill>
                            <a:srgbClr val="000000"/>
                          </a:solidFill>
                          <a:effectLst/>
                          <a:latin typeface="+mn-lt"/>
                          <a:ea typeface="+mn-ea"/>
                          <a:cs typeface="+mn-cs"/>
                          <a:hlinkClick r:id="rId3"/>
                        </a:rPr>
                        <a:t>GLEAM</a:t>
                      </a:r>
                      <a:r>
                        <a:rPr lang="en-GB" sz="1400" kern="1200" dirty="0">
                          <a:solidFill>
                            <a:srgbClr val="000000"/>
                          </a:solidFill>
                          <a:effectLst/>
                          <a:latin typeface="+mn-lt"/>
                          <a:ea typeface="+mn-ea"/>
                          <a:cs typeface="+mn-cs"/>
                        </a:rPr>
                        <a:t>) </a:t>
                      </a:r>
                      <a:endParaRPr lang="en-US" sz="14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rPr>
                        <a:t>Alliance pour la résilience. </a:t>
                      </a:r>
                      <a:r>
                        <a:rPr lang="en-US" sz="1400" dirty="0">
                          <a:solidFill>
                            <a:srgbClr val="000000"/>
                          </a:solidFill>
                        </a:rPr>
                        <a:t>Évaluer la résilience des systèmes socio-écologiques </a:t>
                      </a:r>
                      <a:r>
                        <a:rPr lang="en-US" sz="1400" dirty="0">
                          <a:solidFill>
                            <a:srgbClr val="000000"/>
                          </a:solidFill>
                          <a:hlinkClick r:id="rId4"/>
                        </a:rPr>
                        <a:t>ici </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3620258001"/>
                  </a:ext>
                </a:extLst>
              </a:tr>
              <a:tr h="340951">
                <a:tc vMerge="1">
                  <a:txBody>
                    <a:bodyPr/>
                    <a:lstStyle/>
                    <a:p>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Analyse du changement d'affectation des sols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GB" sz="1400" kern="1200" dirty="0">
                          <a:solidFill>
                            <a:srgbClr val="000000"/>
                          </a:solidFill>
                          <a:effectLst/>
                          <a:latin typeface="+mn-lt"/>
                          <a:ea typeface="+mn-ea"/>
                          <a:cs typeface="+mn-cs"/>
                        </a:rPr>
                        <a:t>Ouvrir </a:t>
                      </a:r>
                      <a:r>
                        <a:rPr lang="en-GB" sz="1400" u="sng" kern="1200" dirty="0">
                          <a:solidFill>
                            <a:srgbClr val="000000"/>
                          </a:solidFill>
                          <a:effectLst/>
                          <a:latin typeface="+mn-lt"/>
                          <a:ea typeface="+mn-ea"/>
                          <a:cs typeface="+mn-cs"/>
                          <a:hlinkClick r:id="rId5"/>
                        </a:rPr>
                        <a:t>Foris/Carte de la Terre/ </a:t>
                      </a:r>
                      <a:r>
                        <a:rPr lang="en-GB" sz="1400" u="sng" kern="1200" dirty="0">
                          <a:solidFill>
                            <a:srgbClr val="000000"/>
                          </a:solidFill>
                          <a:effectLst/>
                          <a:latin typeface="+mn-lt"/>
                          <a:ea typeface="+mn-ea"/>
                          <a:cs typeface="+mn-cs"/>
                          <a:hlinkClick r:id="rId6"/>
                        </a:rPr>
                        <a:t>Collect Earth/SEPAL </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2401469014"/>
                  </a:ext>
                </a:extLst>
              </a:tr>
              <a:tr h="1522577">
                <a:tc rowSpan="3">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Dans quelle mesure les </a:t>
                      </a:r>
                      <a:r>
                        <a:rPr lang="en-US" sz="1400" b="1" dirty="0">
                          <a:solidFill>
                            <a:srgbClr val="000000"/>
                          </a:solidFill>
                        </a:rPr>
                        <a:t>pratiques </a:t>
                      </a:r>
                      <a:r>
                        <a:rPr lang="en-US" sz="1400" dirty="0">
                          <a:solidFill>
                            <a:srgbClr val="000000"/>
                          </a:solidFill>
                        </a:rPr>
                        <a:t>et les moyens de subsistance </a:t>
                      </a:r>
                      <a:r>
                        <a:rPr lang="en-US" sz="1400" b="1" dirty="0">
                          <a:solidFill>
                            <a:srgbClr val="000000"/>
                          </a:solidFill>
                        </a:rPr>
                        <a:t>actuels </a:t>
                      </a:r>
                      <a:r>
                        <a:rPr lang="en-US" sz="1400" dirty="0">
                          <a:solidFill>
                            <a:srgbClr val="000000"/>
                          </a:solidFill>
                        </a:rPr>
                        <a:t>sont-ils durables et résilients au changement climatique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Quels sont les </a:t>
                      </a:r>
                      <a:r>
                        <a:rPr lang="en-US" sz="1400" b="1" dirty="0">
                          <a:solidFill>
                            <a:srgbClr val="000000"/>
                          </a:solidFill>
                        </a:rPr>
                        <a:t>principaux impacts, vulnérabilités et risques climatiques </a:t>
                      </a:r>
                      <a:r>
                        <a:rPr lang="en-US" sz="1400" dirty="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Quelles </a:t>
                      </a:r>
                      <a:r>
                        <a:rPr lang="en-US" sz="1400" b="1" dirty="0">
                          <a:solidFill>
                            <a:srgbClr val="000000"/>
                          </a:solidFill>
                        </a:rPr>
                        <a:t>possibilités d'adaptation et d'atténuation </a:t>
                      </a:r>
                      <a:r>
                        <a:rPr lang="en-US" sz="1400" dirty="0">
                          <a:solidFill>
                            <a:srgbClr val="000000"/>
                          </a:solidFill>
                        </a:rPr>
                        <a:t>existent et où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Évaluation du risque climatique et de la vulnérabilité</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a:solidFill>
                            <a:srgbClr val="000000"/>
                          </a:solidFill>
                          <a:effectLst/>
                          <a:latin typeface="+mn-lt"/>
                          <a:ea typeface="+mn-ea"/>
                          <a:cs typeface="+mn-cs"/>
                        </a:rPr>
                        <a:t>FAO. Système de modélisation des impacts du changement climatique sur l'agriculture (</a:t>
                      </a:r>
                      <a:r>
                        <a:rPr lang="en-US" sz="1400" u="sng" kern="1200" dirty="0">
                          <a:solidFill>
                            <a:srgbClr val="000000"/>
                          </a:solidFill>
                          <a:effectLst/>
                          <a:latin typeface="+mn-lt"/>
                          <a:ea typeface="+mn-ea"/>
                          <a:cs typeface="+mn-cs"/>
                          <a:hlinkClick r:id="rId7"/>
                        </a:rPr>
                        <a:t>MOSAICC</a:t>
                      </a:r>
                      <a:r>
                        <a:rPr lang="en-US" sz="1400" kern="1200" dirty="0">
                          <a:solidFill>
                            <a:srgbClr val="000000"/>
                          </a:solidFill>
                          <a:effectLst/>
                          <a:latin typeface="+mn-lt"/>
                          <a:ea typeface="+mn-ea"/>
                          <a:cs typeface="+mn-cs"/>
                        </a:rPr>
                        <a:t>)  </a:t>
                      </a:r>
                    </a:p>
                    <a:p>
                      <a:endParaRPr lang="en-US" sz="1400" dirty="0">
                        <a:solidFill>
                          <a:srgbClr val="000000"/>
                        </a:solidFill>
                        <a:effectLst/>
                      </a:endParaRPr>
                    </a:p>
                    <a:p>
                      <a:r>
                        <a:rPr lang="en-GB" sz="1400" kern="1200" dirty="0">
                          <a:solidFill>
                            <a:srgbClr val="000000"/>
                          </a:solidFill>
                          <a:effectLst/>
                          <a:latin typeface="+mn-lt"/>
                          <a:ea typeface="+mn-ea"/>
                          <a:cs typeface="+mn-cs"/>
                        </a:rPr>
                        <a:t>FAO. Outil d'auto-évaluation et d'évaluation holistique de la résilience climatique des agriculteurs et des pasteurs (</a:t>
                      </a:r>
                      <a:r>
                        <a:rPr lang="en-GB" sz="1400" u="sng" kern="1200" dirty="0">
                          <a:solidFill>
                            <a:srgbClr val="000000"/>
                          </a:solidFill>
                          <a:effectLst/>
                          <a:latin typeface="+mn-lt"/>
                          <a:ea typeface="+mn-ea"/>
                          <a:cs typeface="+mn-cs"/>
                          <a:hlinkClick r:id="rId8"/>
                        </a:rPr>
                        <a:t>SHARP+</a:t>
                      </a:r>
                      <a:r>
                        <a:rPr lang="en-GB" sz="1400" kern="1200" dirty="0">
                          <a:solidFill>
                            <a:srgbClr val="000000"/>
                          </a:solidFill>
                          <a:effectLst/>
                          <a:latin typeface="+mn-lt"/>
                          <a:ea typeface="+mn-ea"/>
                          <a:cs typeface="+mn-cs"/>
                        </a:rPr>
                        <a: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2499775649"/>
                  </a:ext>
                </a:extLst>
              </a:tr>
              <a:tr h="340951">
                <a:tc vMerge="1">
                  <a:txBody>
                    <a:bodyPr/>
                    <a:lstStyle/>
                    <a:p>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Évaluation des émissions de GES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GB" sz="1400" kern="1200" dirty="0">
                          <a:solidFill>
                            <a:srgbClr val="000000"/>
                          </a:solidFill>
                          <a:effectLst/>
                          <a:latin typeface="+mn-lt"/>
                          <a:ea typeface="+mn-ea"/>
                          <a:cs typeface="+mn-cs"/>
                        </a:rPr>
                        <a:t>FAO. Outil de bilan carbone EX-Ante (</a:t>
                      </a:r>
                      <a:r>
                        <a:rPr lang="en-GB" sz="1400" u="sng" kern="1200" dirty="0">
                          <a:solidFill>
                            <a:srgbClr val="000000"/>
                          </a:solidFill>
                          <a:effectLst/>
                          <a:latin typeface="+mn-lt"/>
                          <a:ea typeface="+mn-ea"/>
                          <a:cs typeface="+mn-cs"/>
                          <a:hlinkClick r:id="rId9"/>
                        </a:rPr>
                        <a:t>EXACT</a:t>
                      </a:r>
                      <a:r>
                        <a:rPr lang="en-GB" sz="1400" kern="1200" dirty="0">
                          <a:solidFill>
                            <a:srgbClr val="000000"/>
                          </a:solidFill>
                          <a:effectLst/>
                          <a:latin typeface="+mn-lt"/>
                          <a:ea typeface="+mn-ea"/>
                          <a:cs typeface="+mn-cs"/>
                        </a:rPr>
                        <a:t>) </a:t>
                      </a:r>
                      <a:endParaRPr lang="en-US" sz="1400" dirty="0">
                        <a:solidFill>
                          <a:srgbClr val="000000"/>
                        </a:solidFill>
                        <a:effectLst/>
                      </a:endParaRPr>
                    </a:p>
                    <a:p>
                      <a:r>
                        <a:rPr lang="en-US" sz="1400" kern="1200" dirty="0" err="1">
                          <a:solidFill>
                            <a:srgbClr val="000000"/>
                          </a:solidFill>
                          <a:effectLst/>
                          <a:latin typeface="+mn-lt"/>
                          <a:ea typeface="+mn-ea"/>
                          <a:cs typeface="+mn-cs"/>
                        </a:rPr>
                        <a:t>Recarbonisation </a:t>
                      </a:r>
                      <a:r>
                        <a:rPr lang="en-US" sz="1400" kern="1200" dirty="0">
                          <a:solidFill>
                            <a:srgbClr val="000000"/>
                          </a:solidFill>
                          <a:effectLst/>
                          <a:latin typeface="+mn-lt"/>
                          <a:ea typeface="+mn-ea"/>
                          <a:cs typeface="+mn-cs"/>
                        </a:rPr>
                        <a:t>des sols agricoles mondiaux (</a:t>
                      </a:r>
                      <a:r>
                        <a:rPr lang="en-US" sz="1400" kern="1200" dirty="0">
                          <a:solidFill>
                            <a:srgbClr val="000000"/>
                          </a:solidFill>
                          <a:effectLst/>
                          <a:latin typeface="+mn-lt"/>
                          <a:ea typeface="+mn-ea"/>
                          <a:cs typeface="+mn-cs"/>
                          <a:hlinkClick r:id="rId10"/>
                        </a:rPr>
                        <a:t>RECOSIL</a:t>
                      </a:r>
                      <a:r>
                        <a:rPr lang="en-US" sz="1400" kern="1200" dirty="0">
                          <a:solidFill>
                            <a:srgbClr val="000000"/>
                          </a:solidFill>
                          <a:effectLst/>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1225702146"/>
                  </a:ext>
                </a:extLst>
              </a:tr>
              <a:tr h="97606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Réceptivité au genre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CARE. Boîte à outils pour le genre et l'inclusion : Recherche participative sur le changement climatique et l'agriculture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2880281500"/>
                  </a:ext>
                </a:extLst>
              </a:tr>
            </a:tbl>
          </a:graphicData>
        </a:graphic>
      </p:graphicFrame>
      <p:pic>
        <p:nvPicPr>
          <p:cNvPr id="4" name="Picture 3"/>
          <p:cNvPicPr>
            <a:picLocks noChangeAspect="1"/>
          </p:cNvPicPr>
          <p:nvPr/>
        </p:nvPicPr>
        <p:blipFill>
          <a:blip r:embed="rId11"/>
          <a:stretch>
            <a:fillRect/>
          </a:stretch>
        </p:blipFill>
        <p:spPr>
          <a:xfrm>
            <a:off x="0" y="6136640"/>
            <a:ext cx="12192000" cy="687463"/>
          </a:xfrm>
          <a:prstGeom prst="rect">
            <a:avLst/>
          </a:prstGeom>
        </p:spPr>
      </p:pic>
    </p:spTree>
    <p:extLst>
      <p:ext uri="{BB962C8B-B14F-4D97-AF65-F5344CB8AC3E}">
        <p14:creationId xmlns:p14="http://schemas.microsoft.com/office/powerpoint/2010/main" val="1751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690428" y="293007"/>
            <a:ext cx="11300157" cy="389345"/>
          </a:xfrm>
        </p:spPr>
        <p:txBody>
          <a:bodyPr/>
          <a:lstStyle/>
          <a:p>
            <a:pPr>
              <a:lnSpc>
                <a:spcPct val="110000"/>
              </a:lnSpc>
            </a:pPr>
            <a:r>
              <a:rPr lang="en-US" sz="2600" dirty="0">
                <a:solidFill>
                  <a:srgbClr val="0095CE"/>
                </a:solidFill>
                <a:latin typeface="Arial" panose="020B0604020202020204" pitchFamily="34" charset="0"/>
                <a:ea typeface="+mj-ea"/>
                <a:cs typeface="Arial" panose="020B0604020202020204" pitchFamily="34" charset="0"/>
              </a:rPr>
              <a:t>Méthodologies et outils</a:t>
            </a:r>
            <a:endParaRPr lang="it-IT" sz="2600" dirty="0">
              <a:solidFill>
                <a:srgbClr val="0095CE"/>
              </a:solidFill>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1A5EA3D4-E868-5F40-89CB-AE3BBFCDC741}"/>
              </a:ext>
            </a:extLst>
          </p:cNvPr>
          <p:cNvGraphicFramePr>
            <a:graphicFrameLocks/>
          </p:cNvGraphicFramePr>
          <p:nvPr>
            <p:extLst>
              <p:ext uri="{D42A27DB-BD31-4B8C-83A1-F6EECF244321}">
                <p14:modId xmlns:p14="http://schemas.microsoft.com/office/powerpoint/2010/main" val="4097141972"/>
              </p:ext>
            </p:extLst>
          </p:nvPr>
        </p:nvGraphicFramePr>
        <p:xfrm>
          <a:off x="690428" y="1129919"/>
          <a:ext cx="11421174" cy="4431421"/>
        </p:xfrm>
        <a:graphic>
          <a:graphicData uri="http://schemas.openxmlformats.org/drawingml/2006/table">
            <a:tbl>
              <a:tblPr firstRow="1" bandRow="1"/>
              <a:tblGrid>
                <a:gridCol w="3952240">
                  <a:extLst>
                    <a:ext uri="{9D8B030D-6E8A-4147-A177-3AD203B41FA5}">
                      <a16:colId xmlns:a16="http://schemas.microsoft.com/office/drawing/2014/main" val="1689419675"/>
                    </a:ext>
                  </a:extLst>
                </a:gridCol>
                <a:gridCol w="2580640">
                  <a:extLst>
                    <a:ext uri="{9D8B030D-6E8A-4147-A177-3AD203B41FA5}">
                      <a16:colId xmlns:a16="http://schemas.microsoft.com/office/drawing/2014/main" val="1570513261"/>
                    </a:ext>
                  </a:extLst>
                </a:gridCol>
                <a:gridCol w="4888294">
                  <a:extLst>
                    <a:ext uri="{9D8B030D-6E8A-4147-A177-3AD203B41FA5}">
                      <a16:colId xmlns:a16="http://schemas.microsoft.com/office/drawing/2014/main" val="1051967685"/>
                    </a:ext>
                  </a:extLst>
                </a:gridCol>
              </a:tblGrid>
              <a:tr h="386627">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Portée de l'évaluation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Critères d'évaluation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Outils/méthodes pertinents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extLst>
                  <a:ext uri="{0D108BD9-81ED-4DB2-BD59-A6C34878D82A}">
                    <a16:rowId xmlns:a16="http://schemas.microsoft.com/office/drawing/2014/main" val="1422952840"/>
                  </a:ext>
                </a:extLst>
              </a:tr>
              <a:tr h="194593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lvl="0" indent="0">
                        <a:buFont typeface="+mj-lt"/>
                        <a:buNone/>
                      </a:pPr>
                      <a:r>
                        <a:rPr lang="en-US" sz="1400" baseline="0" dirty="0">
                          <a:solidFill>
                            <a:srgbClr val="000000"/>
                          </a:solidFill>
                        </a:rPr>
                        <a:t>Quelles sont les innovations et les actions climatiques qui peuvent conduire à une adaptation/atténuation transformationnelle ?</a:t>
                      </a:r>
                    </a:p>
                    <a:p>
                      <a:pPr marL="73152" lvl="0" indent="0">
                        <a:buFont typeface="+mj-lt"/>
                        <a:buNone/>
                      </a:pPr>
                      <a:endParaRPr lang="en-US" sz="1400" dirty="0">
                        <a:solidFill>
                          <a:srgbClr val="000000"/>
                        </a:solidFill>
                      </a:endParaRPr>
                    </a:p>
                    <a:p>
                      <a:pPr marL="0" lvl="0" indent="0">
                        <a:buFont typeface="+mj-lt"/>
                        <a:buNone/>
                      </a:pPr>
                      <a:r>
                        <a:rPr lang="en-US" sz="1400" dirty="0">
                          <a:solidFill>
                            <a:srgbClr val="000000"/>
                          </a:solidFill>
                        </a:rPr>
                        <a:t>Quels sont les </a:t>
                      </a:r>
                      <a:r>
                        <a:rPr lang="en-US" sz="1400" b="1" dirty="0">
                          <a:solidFill>
                            <a:srgbClr val="000000"/>
                          </a:solidFill>
                        </a:rPr>
                        <a:t>coûts et les avantages </a:t>
                      </a:r>
                      <a:r>
                        <a:rPr lang="en-US" sz="1400" dirty="0">
                          <a:solidFill>
                            <a:srgbClr val="000000"/>
                          </a:solidFill>
                        </a:rPr>
                        <a:t>de ces options d'intervention ?</a:t>
                      </a:r>
                    </a:p>
                    <a:p>
                      <a:pPr marL="73152" lvl="0" indent="0">
                        <a:buFont typeface="+mj-lt"/>
                        <a:buNone/>
                      </a:pPr>
                      <a:endParaRPr lang="en-US" sz="1400" dirty="0">
                        <a:solidFill>
                          <a:srgbClr val="000000"/>
                        </a:solidFill>
                      </a:endParaRPr>
                    </a:p>
                    <a:p>
                      <a:pPr marL="0" lvl="0" indent="0">
                        <a:buFont typeface="+mj-lt"/>
                        <a:buNone/>
                      </a:pPr>
                      <a:r>
                        <a:rPr lang="en-US" sz="1400" dirty="0">
                          <a:solidFill>
                            <a:srgbClr val="000000"/>
                          </a:solidFill>
                        </a:rPr>
                        <a:t>Qui bénéficierait de la mise en œuvre et </a:t>
                      </a:r>
                      <a:r>
                        <a:rPr lang="en-US" sz="1400" b="1" dirty="0">
                          <a:solidFill>
                            <a:srgbClr val="000000"/>
                          </a:solidFill>
                        </a:rPr>
                        <a:t>qui pourrait en pâtir </a:t>
                      </a:r>
                      <a:r>
                        <a:rPr lang="en-US" sz="1400" dirty="0">
                          <a:solidFill>
                            <a:srgbClr val="000000"/>
                          </a:solidFill>
                        </a:rPr>
                        <a: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Évaluation du potentiel de transformation</a:t>
                      </a:r>
                    </a:p>
                    <a:p>
                      <a:endParaRPr lang="en-US" sz="1400" dirty="0">
                        <a:solidFill>
                          <a:srgbClr val="000000"/>
                        </a:solidFill>
                      </a:endParaRPr>
                    </a:p>
                    <a:p>
                      <a:r>
                        <a:rPr lang="en-US" sz="1400" dirty="0">
                          <a:solidFill>
                            <a:srgbClr val="000000"/>
                          </a:solidFill>
                        </a:rPr>
                        <a:t>Analyse coûts-avantages/Multi-critères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mn-lt"/>
                          <a:ea typeface="+mn-ea"/>
                          <a:cs typeface="+mn-cs"/>
                        </a:rPr>
                        <a:t>CARM de SCALA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mn-lt"/>
                          <a:ea typeface="+mn-ea"/>
                          <a:cs typeface="+mn-cs"/>
                        </a:rPr>
                        <a:t>PNUD. Analyse de scénarios ciblés </a:t>
                      </a:r>
                      <a:r>
                        <a:rPr lang="en-US" sz="1400" kern="1200" dirty="0">
                          <a:solidFill>
                            <a:srgbClr val="000000"/>
                          </a:solidFill>
                          <a:latin typeface="+mn-lt"/>
                          <a:ea typeface="+mn-ea"/>
                          <a:cs typeface="+mn-cs"/>
                          <a:hlinkClick r:id="rId3"/>
                        </a:rPr>
                        <a:t>ici </a:t>
                      </a:r>
                    </a:p>
                    <a:p>
                      <a:endParaRPr lang="en-US" sz="1400" kern="1200" dirty="0">
                        <a:solidFill>
                          <a:srgbClr val="000000"/>
                        </a:solidFill>
                        <a:latin typeface="+mn-lt"/>
                        <a:ea typeface="+mn-ea"/>
                        <a:cs typeface="+mn-cs"/>
                      </a:endParaRPr>
                    </a:p>
                    <a:p>
                      <a:r>
                        <a:rPr lang="en-US" sz="1400" kern="1200" dirty="0">
                          <a:solidFill>
                            <a:srgbClr val="000000"/>
                          </a:solidFill>
                          <a:latin typeface="+mn-lt"/>
                          <a:ea typeface="+mn-ea"/>
                          <a:cs typeface="+mn-cs"/>
                        </a:rPr>
                        <a:t>FAO/PNUD.  Guide sur l'ACB pour les options d'adaptation au changement climatique - produit dans le cadre du </a:t>
                      </a:r>
                      <a:r>
                        <a:rPr lang="en-US" sz="1400" kern="1200" dirty="0" err="1">
                          <a:solidFill>
                            <a:srgbClr val="000000"/>
                          </a:solidFill>
                          <a:latin typeface="+mn-lt"/>
                          <a:ea typeface="+mn-ea"/>
                          <a:cs typeface="+mn-cs"/>
                        </a:rPr>
                        <a:t>programme</a:t>
                      </a:r>
                      <a:r>
                        <a:rPr lang="en-US" sz="1400" kern="1200" dirty="0">
                          <a:solidFill>
                            <a:srgbClr val="000000"/>
                          </a:solidFill>
                          <a:latin typeface="+mn-lt"/>
                          <a:ea typeface="+mn-ea"/>
                          <a:cs typeface="+mn-cs"/>
                        </a:rPr>
                        <a:t> NAP-Ag </a:t>
                      </a:r>
                      <a:r>
                        <a:rPr lang="en-US" sz="1400" kern="1200" dirty="0">
                          <a:solidFill>
                            <a:srgbClr val="000000"/>
                          </a:solidFill>
                          <a:latin typeface="+mn-lt"/>
                          <a:ea typeface="+mn-ea"/>
                          <a:cs typeface="+mn-cs"/>
                          <a:hlinkClick r:id="rId4"/>
                        </a:rPr>
                        <a:t>ici </a:t>
                      </a:r>
                    </a:p>
                    <a:p>
                      <a:endParaRPr lang="en-US" sz="1400" kern="1200" dirty="0">
                        <a:solidFill>
                          <a:srgbClr val="000000"/>
                        </a:solidFill>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3624582679"/>
                  </a:ext>
                </a:extLst>
              </a:tr>
              <a:tr h="644380">
                <a:tc rowSpan="2">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Existe-t-il des incitations politiques, financières et sociales appropriées pour faciliter la mise en œuvre des interventions prioritaires ?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Secteur privé Analyse des risques d'investissement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a:solidFill>
                            <a:srgbClr val="000000"/>
                          </a:solidFill>
                          <a:effectLst/>
                          <a:latin typeface="+mn-lt"/>
                          <a:ea typeface="+mn-ea"/>
                          <a:cs typeface="+mn-cs"/>
                        </a:rPr>
                        <a:t>PNUD et FAO. </a:t>
                      </a:r>
                      <a:r>
                        <a:rPr lang="en-GB" sz="1400" kern="1200" dirty="0">
                          <a:solidFill>
                            <a:srgbClr val="000000"/>
                          </a:solidFill>
                          <a:effectLst/>
                          <a:latin typeface="+mn-lt"/>
                          <a:ea typeface="+mn-ea"/>
                          <a:cs typeface="+mn-cs"/>
                        </a:rPr>
                        <a:t>Boîte à outils pour l'</a:t>
                      </a:r>
                      <a:r>
                        <a:rPr lang="en-GB" sz="1400" u="sng" kern="1200" dirty="0">
                          <a:solidFill>
                            <a:srgbClr val="000000"/>
                          </a:solidFill>
                          <a:effectLst/>
                          <a:latin typeface="+mn-lt"/>
                          <a:ea typeface="+mn-ea"/>
                          <a:cs typeface="+mn-cs"/>
                          <a:hlinkClick r:id="rId5"/>
                        </a:rPr>
                        <a:t>analyse de la chaîne de valeur </a:t>
                      </a:r>
                      <a:r>
                        <a:rPr lang="en-GB" sz="1400" kern="1200" dirty="0">
                          <a:solidFill>
                            <a:srgbClr val="000000"/>
                          </a:solidFill>
                          <a:effectLst/>
                          <a:latin typeface="+mn-lt"/>
                          <a:ea typeface="+mn-ea"/>
                          <a:cs typeface="+mn-cs"/>
                        </a:rPr>
                        <a:t>et le développement du marché intégrant la résilience climatique </a:t>
                      </a:r>
                      <a:endParaRPr lang="en-US" sz="1400" dirty="0">
                        <a:solidFill>
                          <a:srgbClr val="000000"/>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535667521"/>
                  </a:ext>
                </a:extLst>
              </a:tr>
              <a:tr h="65721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Analyse des politiques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endParaRPr lang="en-US" sz="1400" dirty="0">
                        <a:solidFill>
                          <a:srgbClr val="E9515B"/>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1966154742"/>
                  </a:ext>
                </a:extLst>
              </a:tr>
              <a:tr h="64438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Quelles sont les </a:t>
                      </a:r>
                      <a:r>
                        <a:rPr lang="en-GB" sz="1400" b="1" dirty="0">
                          <a:solidFill>
                            <a:srgbClr val="000000"/>
                          </a:solidFill>
                        </a:rPr>
                        <a:t>parties prenantes </a:t>
                      </a:r>
                      <a:r>
                        <a:rPr lang="en-GB" sz="1400" dirty="0">
                          <a:solidFill>
                            <a:srgbClr val="000000"/>
                          </a:solidFill>
                        </a:rPr>
                        <a:t>à impliquer/engager ?</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Cartographie des parties prenantes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a:solidFill>
                            <a:srgbClr val="000000"/>
                          </a:solidFill>
                          <a:effectLst/>
                          <a:latin typeface="+mn-lt"/>
                          <a:ea typeface="+mn-ea"/>
                          <a:cs typeface="+mn-cs"/>
                        </a:rPr>
                        <a:t>Outil de cartographie du secteur privé du PNUD/FAO</a:t>
                      </a:r>
                    </a:p>
                    <a:p>
                      <a:r>
                        <a:rPr lang="en-US" sz="1400" kern="1200" dirty="0">
                          <a:solidFill>
                            <a:srgbClr val="000000"/>
                          </a:solidFill>
                          <a:effectLst/>
                          <a:latin typeface="+mn-lt"/>
                          <a:ea typeface="+mn-ea"/>
                          <a:cs typeface="+mn-cs"/>
                        </a:rPr>
                        <a:t>PNUD - Outil FACS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3847819091"/>
                  </a:ext>
                </a:extLst>
              </a:tr>
            </a:tbl>
          </a:graphicData>
        </a:graphic>
      </p:graphicFrame>
      <p:pic>
        <p:nvPicPr>
          <p:cNvPr id="6" name="Picture 5"/>
          <p:cNvPicPr>
            <a:picLocks noChangeAspect="1"/>
          </p:cNvPicPr>
          <p:nvPr/>
        </p:nvPicPr>
        <p:blipFill>
          <a:blip r:embed="rId6"/>
          <a:stretch>
            <a:fillRect/>
          </a:stretch>
        </p:blipFill>
        <p:spPr>
          <a:xfrm>
            <a:off x="0" y="5921768"/>
            <a:ext cx="12192000" cy="790575"/>
          </a:xfrm>
          <a:prstGeom prst="rect">
            <a:avLst/>
          </a:prstGeom>
        </p:spPr>
      </p:pic>
    </p:spTree>
    <p:extLst>
      <p:ext uri="{BB962C8B-B14F-4D97-AF65-F5344CB8AC3E}">
        <p14:creationId xmlns:p14="http://schemas.microsoft.com/office/powerpoint/2010/main" val="300037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C27-98BC-4ADE-9B6F-3A070F44C204}"/>
              </a:ext>
            </a:extLst>
          </p:cNvPr>
          <p:cNvSpPr>
            <a:spLocks noGrp="1"/>
          </p:cNvSpPr>
          <p:nvPr>
            <p:ph type="title"/>
          </p:nvPr>
        </p:nvSpPr>
        <p:spPr>
          <a:xfrm>
            <a:off x="695349" y="242461"/>
            <a:ext cx="8189571" cy="593151"/>
          </a:xfrm>
        </p:spPr>
        <p:txBody>
          <a:bodyPr/>
          <a:lstStyle/>
          <a:p>
            <a:r>
              <a:rPr lang="en-US" dirty="0"/>
              <a:t>Priorités émergentes pour les pays SCALA </a:t>
            </a:r>
            <a:endParaRPr lang="en-GB" dirty="0"/>
          </a:p>
        </p:txBody>
      </p:sp>
      <p:sp>
        <p:nvSpPr>
          <p:cNvPr id="5"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0" y="1064192"/>
            <a:ext cx="4081670" cy="5793808"/>
          </a:xfrm>
          <a:solidFill>
            <a:schemeClr val="accent5">
              <a:lumMod val="20000"/>
              <a:lumOff val="80000"/>
            </a:schemeClr>
          </a:solidFill>
          <a:ln w="2540">
            <a:noFill/>
          </a:ln>
        </p:spPr>
        <p:txBody>
          <a:bodyPr/>
          <a:lstStyle/>
          <a:p>
            <a:pPr algn="ctr"/>
            <a:r>
              <a:rPr lang="en-US" b="1" dirty="0">
                <a:solidFill>
                  <a:schemeClr val="accent6"/>
                </a:solidFill>
              </a:rPr>
              <a:t>Type d'évaluation</a:t>
            </a:r>
          </a:p>
          <a:p>
            <a:r>
              <a:rPr lang="it-IT" sz="1400" b="1" dirty="0">
                <a:solidFill>
                  <a:srgbClr val="000000"/>
                </a:solidFill>
              </a:rPr>
              <a:t>CRVA, </a:t>
            </a:r>
            <a:r>
              <a:rPr lang="it-IT" sz="1400" b="1" dirty="0" err="1">
                <a:solidFill>
                  <a:srgbClr val="000000"/>
                </a:solidFill>
              </a:rPr>
              <a:t>transformation</a:t>
            </a:r>
            <a:r>
              <a:rPr lang="it-IT" sz="1400" b="1" dirty="0">
                <a:solidFill>
                  <a:srgbClr val="000000"/>
                </a:solidFill>
              </a:rPr>
              <a:t> </a:t>
            </a:r>
            <a:r>
              <a:rPr lang="it-IT" sz="1400" b="1" dirty="0" err="1">
                <a:solidFill>
                  <a:srgbClr val="000000"/>
                </a:solidFill>
              </a:rPr>
              <a:t>appuyée</a:t>
            </a:r>
            <a:r>
              <a:rPr lang="it-IT" sz="1400" b="1" dirty="0">
                <a:solidFill>
                  <a:srgbClr val="000000"/>
                </a:solidFill>
              </a:rPr>
              <a:t> par </a:t>
            </a:r>
            <a:r>
              <a:rPr lang="it-IT" sz="1400" b="1" dirty="0" err="1">
                <a:solidFill>
                  <a:srgbClr val="000000"/>
                </a:solidFill>
              </a:rPr>
              <a:t>des</a:t>
            </a:r>
            <a:r>
              <a:rPr lang="it-IT" sz="1400" b="1" dirty="0">
                <a:solidFill>
                  <a:srgbClr val="000000"/>
                </a:solidFill>
              </a:rPr>
              <a:t> preuves</a:t>
            </a:r>
            <a:endParaRPr lang="it-IT" sz="1500" dirty="0">
              <a:solidFill>
                <a:srgbClr val="000000"/>
              </a:solidFill>
            </a:endParaRPr>
          </a:p>
          <a:p>
            <a:pPr marL="182563" indent="-96838">
              <a:lnSpc>
                <a:spcPct val="100000"/>
              </a:lnSpc>
              <a:buFont typeface="Arial" panose="020B0604020202020204" pitchFamily="34" charset="0"/>
              <a:buChar char="•"/>
            </a:pPr>
            <a:r>
              <a:rPr lang="it-IT" sz="1500" dirty="0"/>
              <a:t>systèmes à l'échelle du paysage : </a:t>
            </a:r>
            <a:r>
              <a:rPr lang="it-IT" sz="1400" b="1" dirty="0">
                <a:solidFill>
                  <a:srgbClr val="F18D70"/>
                </a:solidFill>
              </a:rPr>
              <a:t>6 pays </a:t>
            </a:r>
            <a:r>
              <a:rPr lang="it-IT" sz="1500" dirty="0"/>
              <a:t>(Ouganda, Éthiopie, </a:t>
            </a:r>
            <a:r>
              <a:rPr lang="en-US" sz="1500" dirty="0"/>
              <a:t>Côte d'Ivoire, Colombie, Thaïlande, Mongolie, Népal)</a:t>
            </a:r>
            <a:endParaRPr lang="it-IT" sz="1500" dirty="0"/>
          </a:p>
          <a:p>
            <a:pPr marL="182563" indent="-96838">
              <a:lnSpc>
                <a:spcPts val="1600"/>
              </a:lnSpc>
              <a:buFont typeface="Arial" panose="020B0604020202020204" pitchFamily="34" charset="0"/>
              <a:buChar char="•"/>
            </a:pPr>
            <a:r>
              <a:rPr lang="it-IT" sz="1500" dirty="0"/>
              <a:t>transition agro-écologique : </a:t>
            </a:r>
            <a:r>
              <a:rPr lang="it-IT" sz="1400" b="1" dirty="0">
                <a:solidFill>
                  <a:srgbClr val="F18D70"/>
                </a:solidFill>
              </a:rPr>
              <a:t>1 pays - </a:t>
            </a:r>
            <a:r>
              <a:rPr lang="it-IT" sz="1500" dirty="0"/>
              <a:t>Sénégal</a:t>
            </a:r>
          </a:p>
          <a:p>
            <a:pPr marL="85725">
              <a:lnSpc>
                <a:spcPts val="400"/>
              </a:lnSpc>
            </a:pPr>
            <a:endParaRPr lang="it-IT" sz="1500" b="1" dirty="0">
              <a:solidFill>
                <a:srgbClr val="000000"/>
              </a:solidFill>
            </a:endParaRPr>
          </a:p>
          <a:p>
            <a:pPr marL="85725">
              <a:lnSpc>
                <a:spcPts val="400"/>
              </a:lnSpc>
            </a:pPr>
            <a:endParaRPr lang="it-IT" sz="1500" b="1" dirty="0">
              <a:solidFill>
                <a:srgbClr val="000000"/>
              </a:solidFill>
            </a:endParaRPr>
          </a:p>
          <a:p>
            <a:pPr marL="85725">
              <a:lnSpc>
                <a:spcPts val="400"/>
              </a:lnSpc>
            </a:pPr>
            <a:r>
              <a:rPr lang="it-IT" sz="1500" b="1" dirty="0">
                <a:solidFill>
                  <a:srgbClr val="000000"/>
                </a:solidFill>
              </a:rPr>
              <a:t>Analyse et développement </a:t>
            </a:r>
            <a:r>
              <a:rPr lang="it-IT" sz="1500" b="1" dirty="0" err="1">
                <a:solidFill>
                  <a:srgbClr val="000000"/>
                </a:solidFill>
              </a:rPr>
              <a:t>du</a:t>
            </a:r>
            <a:r>
              <a:rPr lang="it-IT" sz="1500" b="1" dirty="0">
                <a:solidFill>
                  <a:srgbClr val="000000"/>
                </a:solidFill>
              </a:rPr>
              <a:t> capital</a:t>
            </a:r>
          </a:p>
          <a:p>
            <a:pPr marL="85725">
              <a:lnSpc>
                <a:spcPts val="400"/>
              </a:lnSpc>
            </a:pPr>
            <a:r>
              <a:rPr lang="it-IT" sz="1500" b="1" dirty="0">
                <a:solidFill>
                  <a:srgbClr val="000000"/>
                </a:solidFill>
              </a:rPr>
              <a:t>-</a:t>
            </a:r>
            <a:r>
              <a:rPr lang="it-IT" sz="1500" b="1" dirty="0" err="1">
                <a:solidFill>
                  <a:srgbClr val="000000"/>
                </a:solidFill>
              </a:rPr>
              <a:t>risque</a:t>
            </a:r>
            <a:endParaRPr lang="it-IT" sz="1500" b="1" dirty="0">
              <a:solidFill>
                <a:srgbClr val="000000"/>
              </a:solidFill>
            </a:endParaRPr>
          </a:p>
          <a:p>
            <a:pPr marL="182563" indent="-96838">
              <a:lnSpc>
                <a:spcPct val="100000"/>
              </a:lnSpc>
              <a:buFont typeface="Arial" panose="020B0604020202020204" pitchFamily="34" charset="0"/>
              <a:buChar char="•"/>
            </a:pPr>
            <a:r>
              <a:rPr lang="it-IT" sz="1500" dirty="0" err="1"/>
              <a:t>cartographie</a:t>
            </a:r>
            <a:r>
              <a:rPr lang="it-IT" sz="1500" dirty="0"/>
              <a:t> et développement du marché :                                    </a:t>
            </a:r>
            <a:r>
              <a:rPr lang="it-IT" sz="1400" b="1" dirty="0">
                <a:solidFill>
                  <a:srgbClr val="F18D70"/>
                </a:solidFill>
              </a:rPr>
              <a:t>3 pays - </a:t>
            </a:r>
            <a:r>
              <a:rPr lang="it-IT" sz="1500" dirty="0"/>
              <a:t>Ethiopie, Mongolie, Cambodge</a:t>
            </a:r>
          </a:p>
          <a:p>
            <a:pPr marL="182563" indent="-96838">
              <a:lnSpc>
                <a:spcPct val="100000"/>
              </a:lnSpc>
              <a:buFont typeface="Arial" panose="020B0604020202020204" pitchFamily="34" charset="0"/>
              <a:buChar char="•"/>
            </a:pPr>
            <a:r>
              <a:rPr lang="it-IT" sz="1500" dirty="0"/>
              <a:t> normes et certification : </a:t>
            </a:r>
            <a:r>
              <a:rPr lang="it-IT" sz="1400" b="1" dirty="0">
                <a:solidFill>
                  <a:srgbClr val="F18D70"/>
                </a:solidFill>
              </a:rPr>
              <a:t>1 pays - </a:t>
            </a:r>
            <a:r>
              <a:rPr lang="it-IT" sz="1300" dirty="0"/>
              <a:t>Costa Rica </a:t>
            </a:r>
          </a:p>
          <a:p>
            <a:pPr>
              <a:lnSpc>
                <a:spcPts val="400"/>
              </a:lnSpc>
            </a:pPr>
            <a:endParaRPr lang="en-US" sz="1500" b="1" dirty="0">
              <a:solidFill>
                <a:srgbClr val="000000"/>
              </a:solidFill>
            </a:endParaRPr>
          </a:p>
          <a:p>
            <a:pPr>
              <a:lnSpc>
                <a:spcPts val="400"/>
              </a:lnSpc>
            </a:pPr>
            <a:r>
              <a:rPr lang="en-US" sz="1500" b="1" dirty="0">
                <a:solidFill>
                  <a:srgbClr val="000000"/>
                </a:solidFill>
              </a:rPr>
              <a:t> </a:t>
            </a:r>
          </a:p>
          <a:p>
            <a:pPr>
              <a:lnSpc>
                <a:spcPts val="400"/>
              </a:lnSpc>
            </a:pPr>
            <a:r>
              <a:rPr lang="en-US" sz="1500" b="1" dirty="0">
                <a:solidFill>
                  <a:srgbClr val="000000"/>
                </a:solidFill>
              </a:rPr>
              <a:t>Évaluation des émissions de gaz à </a:t>
            </a:r>
            <a:r>
              <a:rPr lang="en-US" sz="1500" b="1" dirty="0" err="1">
                <a:solidFill>
                  <a:srgbClr val="000000"/>
                </a:solidFill>
              </a:rPr>
              <a:t>effet</a:t>
            </a:r>
            <a:r>
              <a:rPr lang="en-US" sz="1500" b="1" dirty="0">
                <a:solidFill>
                  <a:srgbClr val="000000"/>
                </a:solidFill>
              </a:rPr>
              <a:t> de</a:t>
            </a:r>
          </a:p>
          <a:p>
            <a:pPr>
              <a:lnSpc>
                <a:spcPts val="400"/>
              </a:lnSpc>
            </a:pPr>
            <a:r>
              <a:rPr lang="en-US" sz="1500" b="1" dirty="0" err="1">
                <a:solidFill>
                  <a:srgbClr val="000000"/>
                </a:solidFill>
              </a:rPr>
              <a:t>serre</a:t>
            </a:r>
            <a:endParaRPr lang="en-US" sz="1500" b="1" dirty="0">
              <a:solidFill>
                <a:srgbClr val="000000"/>
              </a:solidFill>
            </a:endParaRPr>
          </a:p>
          <a:p>
            <a:pPr>
              <a:lnSpc>
                <a:spcPts val="1200"/>
              </a:lnSpc>
            </a:pPr>
            <a:r>
              <a:rPr lang="it-IT" sz="1400" b="1" dirty="0">
                <a:solidFill>
                  <a:srgbClr val="F18D70"/>
                </a:solidFill>
              </a:rPr>
              <a:t>  3 pays </a:t>
            </a:r>
            <a:r>
              <a:rPr lang="it-IT" sz="1500" dirty="0"/>
              <a:t>- Mongolie, Sénégal, Costa Rica</a:t>
            </a:r>
          </a:p>
          <a:p>
            <a:pPr>
              <a:lnSpc>
                <a:spcPts val="400"/>
              </a:lnSpc>
            </a:pPr>
            <a:endParaRPr lang="en-US" sz="1500" b="1" dirty="0">
              <a:solidFill>
                <a:srgbClr val="000000"/>
              </a:solidFill>
            </a:endParaRPr>
          </a:p>
          <a:p>
            <a:pPr>
              <a:lnSpc>
                <a:spcPts val="400"/>
              </a:lnSpc>
            </a:pPr>
            <a:endParaRPr lang="en-US" sz="1500" b="1" dirty="0">
              <a:solidFill>
                <a:srgbClr val="000000"/>
              </a:solidFill>
            </a:endParaRPr>
          </a:p>
          <a:p>
            <a:pPr>
              <a:lnSpc>
                <a:spcPts val="800"/>
              </a:lnSpc>
            </a:pPr>
            <a:r>
              <a:rPr lang="en-US" sz="1500" b="1" dirty="0">
                <a:solidFill>
                  <a:srgbClr val="000000"/>
                </a:solidFill>
              </a:rPr>
              <a:t>Analyse économique</a:t>
            </a:r>
          </a:p>
          <a:p>
            <a:pPr>
              <a:lnSpc>
                <a:spcPts val="800"/>
              </a:lnSpc>
            </a:pPr>
            <a:r>
              <a:rPr lang="it-IT" sz="1350" b="1" dirty="0">
                <a:solidFill>
                  <a:srgbClr val="F18D70"/>
                </a:solidFill>
              </a:rPr>
              <a:t> 2 pays - </a:t>
            </a:r>
            <a:r>
              <a:rPr lang="it-IT" sz="1500" dirty="0"/>
              <a:t>Colombie, Cambodge</a:t>
            </a:r>
            <a:endParaRPr lang="en-US" sz="1500" dirty="0"/>
          </a:p>
        </p:txBody>
      </p:sp>
      <p:sp>
        <p:nvSpPr>
          <p:cNvPr id="7" name="Rounded Rectangle 6"/>
          <p:cNvSpPr/>
          <p:nvPr/>
        </p:nvSpPr>
        <p:spPr>
          <a:xfrm>
            <a:off x="6799005" y="835612"/>
            <a:ext cx="4500000" cy="16920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Matrice d'examen des actions climatiques : </a:t>
            </a:r>
            <a:r>
              <a:rPr lang="en-US" dirty="0">
                <a:solidFill>
                  <a:schemeClr val="accent6">
                    <a:lumMod val="75000"/>
                  </a:schemeClr>
                </a:solidFill>
              </a:rPr>
              <a:t>examen des CDN/PNA afin d'identifier les actions climatiques ayant un potentiel de transformation.  </a:t>
            </a:r>
            <a:endParaRPr lang="en-US" sz="1400" dirty="0">
              <a:solidFill>
                <a:srgbClr val="000000"/>
              </a:solidFill>
            </a:endParaRPr>
          </a:p>
          <a:p>
            <a:pPr algn="ctr"/>
            <a:r>
              <a:rPr lang="it-IT" sz="1600" dirty="0">
                <a:solidFill>
                  <a:schemeClr val="accent6">
                    <a:lumMod val="75000"/>
                  </a:schemeClr>
                </a:solidFill>
              </a:rPr>
              <a:t>(Ouganda, Éthiopie, Cambodge, Mongolie, Népal, Colombie, Thaïlande)</a:t>
            </a:r>
          </a:p>
        </p:txBody>
      </p:sp>
      <p:sp>
        <p:nvSpPr>
          <p:cNvPr id="8" name="Rounded Rectangle 7"/>
          <p:cNvSpPr/>
          <p:nvPr/>
        </p:nvSpPr>
        <p:spPr>
          <a:xfrm>
            <a:off x="4419273" y="2810403"/>
            <a:ext cx="4817580" cy="1702800"/>
          </a:xfrm>
          <a:prstGeom prst="roundRect">
            <a:avLst/>
          </a:prstGeom>
          <a:solidFill>
            <a:srgbClr val="E4EE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Évaluation du paysage : </a:t>
            </a:r>
            <a:r>
              <a:rPr lang="it-IT" dirty="0">
                <a:solidFill>
                  <a:schemeClr val="accent6">
                    <a:lumMod val="75000"/>
                  </a:schemeClr>
                </a:solidFill>
              </a:rPr>
              <a:t>Mongolie : </a:t>
            </a:r>
            <a:r>
              <a:rPr lang="en-US" dirty="0">
                <a:solidFill>
                  <a:schemeClr val="accent6">
                    <a:lumMod val="75000"/>
                  </a:schemeClr>
                </a:solidFill>
              </a:rPr>
              <a:t>évaluation de la capacité de charge des pâturages et de la communauté végétale dans la zone de l'aire protégée spéciale de Khan </a:t>
            </a:r>
            <a:r>
              <a:rPr lang="en-US" dirty="0" err="1">
                <a:solidFill>
                  <a:schemeClr val="accent6">
                    <a:lumMod val="75000"/>
                  </a:schemeClr>
                </a:solidFill>
              </a:rPr>
              <a:t>Khentii.</a:t>
            </a:r>
            <a:endParaRPr lang="en-US" dirty="0">
              <a:solidFill>
                <a:schemeClr val="accent6">
                  <a:lumMod val="75000"/>
                </a:schemeClr>
              </a:solidFill>
            </a:endParaRPr>
          </a:p>
        </p:txBody>
      </p:sp>
      <p:sp>
        <p:nvSpPr>
          <p:cNvPr id="10" name="Rounded Rectangle 9"/>
          <p:cNvSpPr/>
          <p:nvPr/>
        </p:nvSpPr>
        <p:spPr>
          <a:xfrm>
            <a:off x="6944031" y="4748722"/>
            <a:ext cx="4901381" cy="16519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Évaluation des risques et de la vulnérabilité climatiques : </a:t>
            </a:r>
            <a:r>
              <a:rPr lang="en-US" dirty="0">
                <a:solidFill>
                  <a:schemeClr val="accent6">
                    <a:lumMod val="75000"/>
                  </a:schemeClr>
                </a:solidFill>
              </a:rPr>
              <a:t>Ouganda pour générer des preuves à l'appui de la planification et de la budgétisation de l'A/M, de la RRC au niveau du district dans le corridor du bétail.</a:t>
            </a:r>
          </a:p>
        </p:txBody>
      </p:sp>
    </p:spTree>
    <p:extLst>
      <p:ext uri="{BB962C8B-B14F-4D97-AF65-F5344CB8AC3E}">
        <p14:creationId xmlns:p14="http://schemas.microsoft.com/office/powerpoint/2010/main" val="344432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C27-98BC-4ADE-9B6F-3A070F44C204}"/>
              </a:ext>
            </a:extLst>
          </p:cNvPr>
          <p:cNvSpPr>
            <a:spLocks noGrp="1"/>
          </p:cNvSpPr>
          <p:nvPr>
            <p:ph type="title"/>
          </p:nvPr>
        </p:nvSpPr>
        <p:spPr>
          <a:xfrm>
            <a:off x="695349" y="375197"/>
            <a:ext cx="8189571" cy="593151"/>
          </a:xfrm>
        </p:spPr>
        <p:txBody>
          <a:bodyPr/>
          <a:lstStyle/>
          <a:p>
            <a:r>
              <a:rPr lang="en-US" dirty="0"/>
              <a:t>Priorités émergentes pour les pays SCALA </a:t>
            </a:r>
            <a:endParaRPr lang="en-GB" dirty="0"/>
          </a:p>
        </p:txBody>
      </p:sp>
      <p:sp>
        <p:nvSpPr>
          <p:cNvPr id="5" name="Rounded Rectangle 4"/>
          <p:cNvSpPr/>
          <p:nvPr/>
        </p:nvSpPr>
        <p:spPr>
          <a:xfrm>
            <a:off x="250722" y="1410798"/>
            <a:ext cx="5191433" cy="131765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Évaluation des émissions de GES : </a:t>
            </a:r>
            <a:r>
              <a:rPr lang="en-US" dirty="0">
                <a:solidFill>
                  <a:schemeClr val="accent6">
                    <a:lumMod val="75000"/>
                  </a:schemeClr>
                </a:solidFill>
              </a:rPr>
              <a:t>Costa Rica: </a:t>
            </a:r>
            <a:r>
              <a:rPr lang="en-US" dirty="0" err="1">
                <a:solidFill>
                  <a:schemeClr val="accent6">
                    <a:lumMod val="75000"/>
                  </a:schemeClr>
                </a:solidFill>
              </a:rPr>
              <a:t>évaluation</a:t>
            </a:r>
            <a:r>
              <a:rPr lang="en-US" dirty="0">
                <a:solidFill>
                  <a:schemeClr val="accent6">
                    <a:lumMod val="75000"/>
                  </a:schemeClr>
                </a:solidFill>
              </a:rPr>
              <a:t> de la capacité de séquestration du carbone des sols dans les élevages et les plantations de café </a:t>
            </a:r>
            <a:endParaRPr lang="it-IT" dirty="0">
              <a:solidFill>
                <a:schemeClr val="accent6">
                  <a:lumMod val="75000"/>
                </a:schemeClr>
              </a:solidFill>
            </a:endParaRPr>
          </a:p>
        </p:txBody>
      </p:sp>
      <p:sp>
        <p:nvSpPr>
          <p:cNvPr id="6" name="Rounded Rectangle 5"/>
          <p:cNvSpPr/>
          <p:nvPr/>
        </p:nvSpPr>
        <p:spPr>
          <a:xfrm>
            <a:off x="7123698" y="795845"/>
            <a:ext cx="4817580" cy="1584000"/>
          </a:xfrm>
          <a:prstGeom prst="roundRect">
            <a:avLst/>
          </a:prstGeom>
          <a:solidFill>
            <a:srgbClr val="FAC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Analyse économique : </a:t>
            </a:r>
            <a:r>
              <a:rPr lang="en-US" dirty="0" err="1">
                <a:solidFill>
                  <a:schemeClr val="accent6">
                    <a:lumMod val="75000"/>
                  </a:schemeClr>
                </a:solidFill>
              </a:rPr>
              <a:t>Colombie</a:t>
            </a:r>
            <a:r>
              <a:rPr lang="en-US" dirty="0">
                <a:solidFill>
                  <a:schemeClr val="accent6">
                    <a:lumMod val="75000"/>
                  </a:schemeClr>
                </a:solidFill>
              </a:rPr>
              <a:t>: a</a:t>
            </a:r>
            <a:r>
              <a:rPr lang="en-US">
                <a:solidFill>
                  <a:schemeClr val="accent6">
                    <a:lumMod val="75000"/>
                  </a:schemeClr>
                </a:solidFill>
              </a:rPr>
              <a:t>nalyse</a:t>
            </a:r>
            <a:r>
              <a:rPr lang="en-US" dirty="0">
                <a:solidFill>
                  <a:schemeClr val="accent6">
                    <a:lumMod val="75000"/>
                  </a:schemeClr>
                </a:solidFill>
              </a:rPr>
              <a:t> coûts-avantages des actions prioritaires du plan de gestion globale du </a:t>
            </a:r>
            <a:r>
              <a:rPr lang="en-US" dirty="0" err="1">
                <a:solidFill>
                  <a:schemeClr val="accent6">
                    <a:lumMod val="75000"/>
                  </a:schemeClr>
                </a:solidFill>
              </a:rPr>
              <a:t>changement</a:t>
            </a:r>
            <a:r>
              <a:rPr lang="en-US" dirty="0">
                <a:solidFill>
                  <a:schemeClr val="accent6">
                    <a:lumMod val="75000"/>
                  </a:schemeClr>
                </a:solidFill>
              </a:rPr>
              <a:t> </a:t>
            </a:r>
            <a:r>
              <a:rPr lang="en-US" dirty="0" err="1">
                <a:solidFill>
                  <a:schemeClr val="accent6">
                    <a:lumMod val="75000"/>
                  </a:schemeClr>
                </a:solidFill>
              </a:rPr>
              <a:t>climatique</a:t>
            </a:r>
            <a:r>
              <a:rPr lang="en-US" dirty="0">
                <a:solidFill>
                  <a:schemeClr val="accent6">
                    <a:lumMod val="75000"/>
                  </a:schemeClr>
                </a:solidFill>
              </a:rPr>
              <a:t> pour le secteur agricole.</a:t>
            </a:r>
          </a:p>
        </p:txBody>
      </p:sp>
      <p:sp>
        <p:nvSpPr>
          <p:cNvPr id="8" name="Rounded Rectangle 7"/>
          <p:cNvSpPr/>
          <p:nvPr/>
        </p:nvSpPr>
        <p:spPr>
          <a:xfrm>
            <a:off x="6051755" y="2547999"/>
            <a:ext cx="4950541" cy="1491420"/>
          </a:xfrm>
          <a:prstGeom prst="roundRect">
            <a:avLst/>
          </a:prstGeom>
          <a:solidFill>
            <a:srgbClr val="FAC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Analyse économique : </a:t>
            </a:r>
            <a:r>
              <a:rPr lang="en-US" b="1" dirty="0">
                <a:solidFill>
                  <a:schemeClr val="accent6">
                    <a:lumMod val="75000"/>
                  </a:schemeClr>
                </a:solidFill>
              </a:rPr>
              <a:t>é</a:t>
            </a:r>
            <a:r>
              <a:rPr lang="en-US" dirty="0">
                <a:solidFill>
                  <a:schemeClr val="accent6">
                    <a:lumMod val="75000"/>
                  </a:schemeClr>
                </a:solidFill>
              </a:rPr>
              <a:t>tude de faisabilité au Cambodge pour la mise en œuvre de la compensation Plan Vivo, dans les communautés du projet REDD+.</a:t>
            </a:r>
          </a:p>
        </p:txBody>
      </p:sp>
      <p:sp>
        <p:nvSpPr>
          <p:cNvPr id="9" name="Rounded Rectangle 8"/>
          <p:cNvSpPr/>
          <p:nvPr/>
        </p:nvSpPr>
        <p:spPr>
          <a:xfrm>
            <a:off x="695349" y="3119317"/>
            <a:ext cx="4901381" cy="154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Évaluation des émissions de GES : </a:t>
            </a:r>
            <a:r>
              <a:rPr lang="en-US" dirty="0">
                <a:solidFill>
                  <a:schemeClr val="accent6">
                    <a:lumMod val="75000"/>
                  </a:schemeClr>
                </a:solidFill>
              </a:rPr>
              <a:t>Sénégal : évaluation de la réduction des émissions des techniques d'adaptation dans certains systèmes </a:t>
            </a:r>
            <a:r>
              <a:rPr lang="en-US" dirty="0" err="1">
                <a:solidFill>
                  <a:schemeClr val="accent6">
                    <a:lumMod val="75000"/>
                  </a:schemeClr>
                </a:solidFill>
              </a:rPr>
              <a:t>agro-écologiques.</a:t>
            </a:r>
          </a:p>
        </p:txBody>
      </p:sp>
      <p:sp>
        <p:nvSpPr>
          <p:cNvPr id="10" name="Rounded Rectangle 9"/>
          <p:cNvSpPr/>
          <p:nvPr/>
        </p:nvSpPr>
        <p:spPr>
          <a:xfrm>
            <a:off x="6985932" y="4704477"/>
            <a:ext cx="4817580" cy="1681446"/>
          </a:xfrm>
          <a:prstGeom prst="roundRect">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Analyse de la chaîne de valeur : </a:t>
            </a:r>
            <a:r>
              <a:rPr lang="en-US" b="1" dirty="0" err="1">
                <a:solidFill>
                  <a:schemeClr val="accent6">
                    <a:lumMod val="75000"/>
                  </a:schemeClr>
                </a:solidFill>
              </a:rPr>
              <a:t>c</a:t>
            </a:r>
            <a:r>
              <a:rPr lang="en-US" dirty="0" err="1">
                <a:solidFill>
                  <a:schemeClr val="accent6">
                    <a:lumMod val="75000"/>
                  </a:schemeClr>
                </a:solidFill>
              </a:rPr>
              <a:t>artographie</a:t>
            </a:r>
            <a:r>
              <a:rPr lang="en-US" dirty="0">
                <a:solidFill>
                  <a:schemeClr val="accent6">
                    <a:lumMod val="75000"/>
                  </a:schemeClr>
                </a:solidFill>
              </a:rPr>
              <a:t> participative au Cambodge des </a:t>
            </a:r>
            <a:r>
              <a:rPr lang="en-US" dirty="0" err="1">
                <a:solidFill>
                  <a:schemeClr val="accent6">
                    <a:lumMod val="75000"/>
                  </a:schemeClr>
                </a:solidFill>
              </a:rPr>
              <a:t>principales</a:t>
            </a:r>
            <a:r>
              <a:rPr lang="en-US" dirty="0">
                <a:solidFill>
                  <a:schemeClr val="accent6">
                    <a:lumMod val="75000"/>
                  </a:schemeClr>
                </a:solidFill>
              </a:rPr>
              <a:t> </a:t>
            </a:r>
            <a:r>
              <a:rPr lang="en-US" dirty="0" err="1">
                <a:solidFill>
                  <a:schemeClr val="accent6">
                    <a:lumMod val="75000"/>
                  </a:schemeClr>
                </a:solidFill>
              </a:rPr>
              <a:t>chaines</a:t>
            </a:r>
            <a:r>
              <a:rPr lang="en-US" dirty="0">
                <a:solidFill>
                  <a:schemeClr val="accent6">
                    <a:lumMod val="75000"/>
                  </a:schemeClr>
                </a:solidFill>
              </a:rPr>
              <a:t> de </a:t>
            </a:r>
            <a:r>
              <a:rPr lang="en-US" dirty="0" err="1">
                <a:solidFill>
                  <a:schemeClr val="accent6">
                    <a:lumMod val="75000"/>
                  </a:schemeClr>
                </a:solidFill>
              </a:rPr>
              <a:t>valeur</a:t>
            </a:r>
            <a:r>
              <a:rPr lang="en-US" dirty="0">
                <a:solidFill>
                  <a:schemeClr val="accent6">
                    <a:lumMod val="75000"/>
                  </a:schemeClr>
                </a:solidFill>
              </a:rPr>
              <a:t> des produits forestiers à risque à </a:t>
            </a:r>
            <a:r>
              <a:rPr lang="en-US" dirty="0" err="1">
                <a:solidFill>
                  <a:schemeClr val="accent6">
                    <a:lumMod val="75000"/>
                  </a:schemeClr>
                </a:solidFill>
              </a:rPr>
              <a:t>StunTreng</a:t>
            </a:r>
            <a:r>
              <a:rPr lang="en-US" dirty="0">
                <a:solidFill>
                  <a:schemeClr val="accent6">
                    <a:lumMod val="75000"/>
                  </a:schemeClr>
                </a:solidFill>
              </a:rPr>
              <a:t>.</a:t>
            </a:r>
          </a:p>
        </p:txBody>
      </p:sp>
      <p:sp>
        <p:nvSpPr>
          <p:cNvPr id="11" name="Rounded Rectangle 10"/>
          <p:cNvSpPr/>
          <p:nvPr/>
        </p:nvSpPr>
        <p:spPr>
          <a:xfrm>
            <a:off x="1489699" y="4999573"/>
            <a:ext cx="4817580" cy="1681446"/>
          </a:xfrm>
          <a:prstGeom prst="roundRect">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Analyse de la chaîne de valeur : </a:t>
            </a:r>
            <a:r>
              <a:rPr lang="en-US" dirty="0">
                <a:solidFill>
                  <a:schemeClr val="accent6">
                    <a:lumMod val="75000"/>
                  </a:schemeClr>
                </a:solidFill>
              </a:rPr>
              <a:t>Costa Rica: </a:t>
            </a:r>
            <a:r>
              <a:rPr lang="en-US" dirty="0" err="1">
                <a:solidFill>
                  <a:schemeClr val="accent6">
                    <a:lumMod val="75000"/>
                  </a:schemeClr>
                </a:solidFill>
              </a:rPr>
              <a:t>développement</a:t>
            </a:r>
            <a:r>
              <a:rPr lang="en-US" dirty="0">
                <a:solidFill>
                  <a:schemeClr val="accent6">
                    <a:lumMod val="75000"/>
                  </a:schemeClr>
                </a:solidFill>
              </a:rPr>
              <a:t> de la chaîne de valeur du bœuf : définition de nouvelles normes de certification : bœuf produit sans perte de couverture forestière.</a:t>
            </a:r>
          </a:p>
        </p:txBody>
      </p:sp>
    </p:spTree>
    <p:extLst>
      <p:ext uri="{BB962C8B-B14F-4D97-AF65-F5344CB8AC3E}">
        <p14:creationId xmlns:p14="http://schemas.microsoft.com/office/powerpoint/2010/main" val="1955547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lstStyle/>
          <a:p>
            <a:endParaRPr lang="it-IT" dirty="0"/>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157964"/>
          </a:xfrm>
        </p:spPr>
        <p:txBody>
          <a:bodyPr/>
          <a:lstStyle/>
          <a:p>
            <a:endParaRPr lang="it-IT" dirty="0"/>
          </a:p>
        </p:txBody>
      </p:sp>
    </p:spTree>
    <p:extLst>
      <p:ext uri="{BB962C8B-B14F-4D97-AF65-F5344CB8AC3E}">
        <p14:creationId xmlns:p14="http://schemas.microsoft.com/office/powerpoint/2010/main" val="328541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943EDEA-7D6C-234A-BD62-7B9A5EBFB648}"/>
              </a:ext>
            </a:extLst>
          </p:cNvPr>
          <p:cNvGraphicFramePr/>
          <p:nvPr>
            <p:extLst>
              <p:ext uri="{D42A27DB-BD31-4B8C-83A1-F6EECF244321}">
                <p14:modId xmlns:p14="http://schemas.microsoft.com/office/powerpoint/2010/main" val="2588565761"/>
              </p:ext>
            </p:extLst>
          </p:nvPr>
        </p:nvGraphicFramePr>
        <p:xfrm>
          <a:off x="264100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a:extLst>
              <a:ext uri="{FF2B5EF4-FFF2-40B4-BE49-F238E27FC236}">
                <a16:creationId xmlns:a16="http://schemas.microsoft.com/office/drawing/2014/main" id="{2FD5F5C3-E688-F944-8BF8-A1A52B3846AB}"/>
              </a:ext>
            </a:extLst>
          </p:cNvPr>
          <p:cNvSpPr>
            <a:spLocks noGrp="1"/>
          </p:cNvSpPr>
          <p:nvPr>
            <p:ph type="title"/>
          </p:nvPr>
        </p:nvSpPr>
        <p:spPr>
          <a:xfrm>
            <a:off x="0" y="2538547"/>
            <a:ext cx="3017520" cy="593151"/>
          </a:xfrm>
        </p:spPr>
        <p:txBody>
          <a:bodyPr>
            <a:noAutofit/>
          </a:bodyPr>
          <a:lstStyle/>
          <a:p>
            <a:pPr algn="ctr"/>
            <a:r>
              <a:rPr lang="en-GB" sz="4400" dirty="0">
                <a:latin typeface="Arial"/>
                <a:cs typeface="Arial"/>
              </a:rPr>
              <a:t>Les </a:t>
            </a:r>
            <a:r>
              <a:rPr lang="en-GB" sz="4400" dirty="0" err="1">
                <a:latin typeface="Arial"/>
                <a:cs typeface="Arial"/>
              </a:rPr>
              <a:t>grandes</a:t>
            </a:r>
            <a:r>
              <a:rPr lang="en-GB" sz="4400" dirty="0">
                <a:latin typeface="Arial"/>
                <a:cs typeface="Arial"/>
              </a:rPr>
              <a:t> lignes</a:t>
            </a:r>
          </a:p>
        </p:txBody>
      </p:sp>
    </p:spTree>
    <p:extLst>
      <p:ext uri="{BB962C8B-B14F-4D97-AF65-F5344CB8AC3E}">
        <p14:creationId xmlns:p14="http://schemas.microsoft.com/office/powerpoint/2010/main" val="18403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715669" y="253277"/>
            <a:ext cx="4191075" cy="593151"/>
          </a:xfrm>
        </p:spPr>
        <p:txBody>
          <a:bodyPr/>
          <a:lstStyle/>
          <a:p>
            <a:r>
              <a:rPr lang="it-IT" dirty="0"/>
              <a:t>Contexte</a:t>
            </a:r>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359922" y="1518054"/>
            <a:ext cx="9360000" cy="729038"/>
          </a:xfrm>
          <a:noFill/>
        </p:spPr>
        <p:txBody>
          <a:bodyPr/>
          <a:lstStyle/>
          <a:p>
            <a:r>
              <a:rPr lang="en-US" sz="1800" b="1" dirty="0"/>
              <a:t>Le changement climatique : </a:t>
            </a:r>
            <a:r>
              <a:rPr lang="en-US" sz="1800" dirty="0"/>
              <a:t>un défi complexe aux impacts de plus en plus graves, interconnectés et souvent irréversibles sur les écosystèmes (+ biodiversité), les systèmes </a:t>
            </a:r>
            <a:r>
              <a:rPr lang="en-US" sz="1800" dirty="0" err="1"/>
              <a:t>agroalimentaires </a:t>
            </a:r>
            <a:r>
              <a:rPr lang="en-US" sz="1800" dirty="0"/>
              <a:t>et les systèmes humains.</a:t>
            </a:r>
            <a:endParaRPr lang="en-US" sz="1800" b="1" dirty="0"/>
          </a:p>
          <a:p>
            <a:endParaRPr lang="en-GB" sz="1800" b="1" dirty="0"/>
          </a:p>
          <a:p>
            <a:pPr>
              <a:lnSpc>
                <a:spcPct val="100000"/>
              </a:lnSpc>
            </a:pPr>
            <a:r>
              <a:rPr lang="en-US" dirty="0">
                <a:solidFill>
                  <a:srgbClr val="4C4C4C"/>
                </a:solidFill>
              </a:rPr>
              <a:t>	</a:t>
            </a:r>
          </a:p>
          <a:p>
            <a:pPr>
              <a:lnSpc>
                <a:spcPct val="100000"/>
              </a:lnSpc>
            </a:pPr>
            <a:r>
              <a:rPr lang="it-IT" sz="2000" dirty="0"/>
              <a:t> </a:t>
            </a:r>
          </a:p>
        </p:txBody>
      </p:sp>
      <p:pic>
        <p:nvPicPr>
          <p:cNvPr id="5" name="Picture 11">
            <a:extLst>
              <a:ext uri="{FF2B5EF4-FFF2-40B4-BE49-F238E27FC236}">
                <a16:creationId xmlns:a16="http://schemas.microsoft.com/office/drawing/2014/main" id="{7F6FAA9D-94CD-43D3-8027-F870D6E905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00969" y="3123821"/>
            <a:ext cx="2391031" cy="3734179"/>
          </a:xfrm>
          <a:prstGeom prst="rect">
            <a:avLst/>
          </a:prstGeom>
        </p:spPr>
      </p:pic>
      <p:sp>
        <p:nvSpPr>
          <p:cNvPr id="6" name="Titolo 1">
            <a:extLst>
              <a:ext uri="{FF2B5EF4-FFF2-40B4-BE49-F238E27FC236}">
                <a16:creationId xmlns:a16="http://schemas.microsoft.com/office/drawing/2014/main" id="{588EF276-2114-6849-9AF8-A16A8F622D36}"/>
              </a:ext>
            </a:extLst>
          </p:cNvPr>
          <p:cNvSpPr txBox="1">
            <a:spLocks/>
          </p:cNvSpPr>
          <p:nvPr/>
        </p:nvSpPr>
        <p:spPr>
          <a:xfrm>
            <a:off x="538480" y="6228184"/>
            <a:ext cx="3308485" cy="4599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r>
              <a:rPr lang="it-IT" sz="1100" b="1" dirty="0"/>
              <a:t>Rapport AR6 du GIEC : </a:t>
            </a:r>
            <a:r>
              <a:rPr lang="it-IT" sz="1100" dirty="0"/>
              <a:t>Changement climatique 2022 : Impacts, adaptation et vulnérabilité</a:t>
            </a:r>
          </a:p>
        </p:txBody>
      </p:sp>
      <p:sp>
        <p:nvSpPr>
          <p:cNvPr id="7" name="Segnaposto testo 2">
            <a:extLst>
              <a:ext uri="{FF2B5EF4-FFF2-40B4-BE49-F238E27FC236}">
                <a16:creationId xmlns:a16="http://schemas.microsoft.com/office/drawing/2014/main" id="{F61DB9E9-CDD8-BE4D-B169-6A53C40B33F8}"/>
              </a:ext>
            </a:extLst>
          </p:cNvPr>
          <p:cNvSpPr txBox="1">
            <a:spLocks/>
          </p:cNvSpPr>
          <p:nvPr/>
        </p:nvSpPr>
        <p:spPr>
          <a:xfrm>
            <a:off x="359922" y="2385834"/>
            <a:ext cx="9360000" cy="736748"/>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Les phénomènes extrêmes liés au climat </a:t>
            </a:r>
            <a:r>
              <a:rPr lang="en-US" sz="1800" dirty="0"/>
              <a:t>ont affecté la </a:t>
            </a:r>
            <a:r>
              <a:rPr lang="en-US" sz="1800" b="1" dirty="0"/>
              <a:t>productivité </a:t>
            </a:r>
            <a:r>
              <a:rPr lang="en-US" sz="1800" dirty="0"/>
              <a:t>de tous les secteurs de l'agriculture, de la pêche et de l'utilisation des terres, avec des conséquences négatives sur la sécurité alimentaire et les moyens de subsistance.</a:t>
            </a:r>
          </a:p>
          <a:p>
            <a:endParaRPr lang="en-US" sz="1800" b="1" dirty="0"/>
          </a:p>
          <a:p>
            <a:endParaRPr lang="en-US" sz="1800" b="1" dirty="0"/>
          </a:p>
          <a:p>
            <a:endParaRPr lang="en-GB" sz="1800" b="1" dirty="0"/>
          </a:p>
          <a:p>
            <a:pPr>
              <a:lnSpc>
                <a:spcPct val="100000"/>
              </a:lnSpc>
            </a:pPr>
            <a:r>
              <a:rPr lang="en-US" dirty="0"/>
              <a:t>	</a:t>
            </a:r>
          </a:p>
          <a:p>
            <a:pPr>
              <a:lnSpc>
                <a:spcPct val="100000"/>
              </a:lnSpc>
            </a:pPr>
            <a:r>
              <a:rPr lang="it-IT" sz="2000" dirty="0"/>
              <a:t> </a:t>
            </a:r>
          </a:p>
        </p:txBody>
      </p:sp>
      <p:sp>
        <p:nvSpPr>
          <p:cNvPr id="8" name="Segnaposto testo 2">
            <a:extLst>
              <a:ext uri="{FF2B5EF4-FFF2-40B4-BE49-F238E27FC236}">
                <a16:creationId xmlns:a16="http://schemas.microsoft.com/office/drawing/2014/main" id="{F61DB9E9-CDD8-BE4D-B169-6A53C40B33F8}"/>
              </a:ext>
            </a:extLst>
          </p:cNvPr>
          <p:cNvSpPr txBox="1">
            <a:spLocks/>
          </p:cNvSpPr>
          <p:nvPr/>
        </p:nvSpPr>
        <p:spPr>
          <a:xfrm>
            <a:off x="389104" y="3321388"/>
            <a:ext cx="9360000" cy="1080795"/>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Les </a:t>
            </a:r>
            <a:r>
              <a:rPr lang="en-US" sz="1800" b="1" dirty="0"/>
              <a:t>impacts </a:t>
            </a:r>
            <a:r>
              <a:rPr lang="en-US" sz="1800" dirty="0"/>
              <a:t>sont particulièrement </a:t>
            </a:r>
            <a:r>
              <a:rPr lang="en-US" sz="1800" b="1" dirty="0"/>
              <a:t>aigus et graves </a:t>
            </a:r>
            <a:r>
              <a:rPr lang="en-US" sz="1800" dirty="0"/>
              <a:t>pour les populations d'Afrique subsaharienne, d'Asie, des petits États insulaires, d'Amérique centrale et du Sud et de l'Arctique, ainsi que pour les petits producteurs du monde entire. </a:t>
            </a:r>
            <a:r>
              <a:rPr lang="en-US" sz="1800" dirty="0" err="1"/>
              <a:t>Toutefois</a:t>
            </a:r>
            <a:r>
              <a:rPr lang="en-US" sz="1800" dirty="0"/>
              <a:t>, </a:t>
            </a:r>
            <a:r>
              <a:rPr lang="en-US" sz="1800" b="1" dirty="0">
                <a:solidFill>
                  <a:srgbClr val="000000"/>
                </a:solidFill>
              </a:rPr>
              <a:t>les impacts seront jusqu'à plusieurs fois supérieurs à ceux observés actuellement.</a:t>
            </a:r>
          </a:p>
          <a:p>
            <a:endParaRPr lang="en-US" sz="1800" b="1" dirty="0"/>
          </a:p>
          <a:p>
            <a:endParaRPr lang="en-GB" sz="1800" b="1" dirty="0"/>
          </a:p>
          <a:p>
            <a:pPr>
              <a:lnSpc>
                <a:spcPct val="100000"/>
              </a:lnSpc>
            </a:pPr>
            <a:r>
              <a:rPr lang="en-US" dirty="0"/>
              <a:t>	</a:t>
            </a:r>
          </a:p>
          <a:p>
            <a:pPr>
              <a:lnSpc>
                <a:spcPct val="100000"/>
              </a:lnSpc>
            </a:pPr>
            <a:r>
              <a:rPr lang="it-IT" sz="2000" dirty="0"/>
              <a:t> </a:t>
            </a:r>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389104" y="4453607"/>
            <a:ext cx="9360000" cy="913732"/>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Les groupes les plus vulnérables </a:t>
            </a:r>
            <a:r>
              <a:rPr lang="en-US" sz="1800" dirty="0"/>
              <a:t>: les populations autochtones, les petits producteurs de denrées alimentaires (principalement des femmes) et les ménages à faible revenu sont/seront affectés de manière grave et disproportionnée.</a:t>
            </a:r>
            <a:endParaRPr lang="en-GB" sz="1800" dirty="0"/>
          </a:p>
          <a:p>
            <a:endParaRPr lang="en-GB" sz="1800" b="1" dirty="0"/>
          </a:p>
          <a:p>
            <a:pPr>
              <a:lnSpc>
                <a:spcPct val="100000"/>
              </a:lnSpc>
            </a:pPr>
            <a:r>
              <a:rPr lang="en-US" dirty="0"/>
              <a:t>	</a:t>
            </a:r>
          </a:p>
          <a:p>
            <a:pPr>
              <a:lnSpc>
                <a:spcPct val="100000"/>
              </a:lnSpc>
            </a:pPr>
            <a:r>
              <a:rPr lang="it-IT" sz="2000" dirty="0"/>
              <a:t> </a:t>
            </a:r>
          </a:p>
        </p:txBody>
      </p:sp>
      <p:pic>
        <p:nvPicPr>
          <p:cNvPr id="10" name="Picture 9"/>
          <p:cNvPicPr>
            <a:picLocks noChangeAspect="1"/>
          </p:cNvPicPr>
          <p:nvPr/>
        </p:nvPicPr>
        <p:blipFill>
          <a:blip r:embed="rId4"/>
          <a:stretch>
            <a:fillRect/>
          </a:stretch>
        </p:blipFill>
        <p:spPr>
          <a:xfrm>
            <a:off x="9803618" y="-36125"/>
            <a:ext cx="2376231" cy="3158707"/>
          </a:xfrm>
          <a:prstGeom prst="rect">
            <a:avLst/>
          </a:prstGeom>
        </p:spPr>
      </p:pic>
    </p:spTree>
    <p:extLst>
      <p:ext uri="{BB962C8B-B14F-4D97-AF65-F5344CB8AC3E}">
        <p14:creationId xmlns:p14="http://schemas.microsoft.com/office/powerpoint/2010/main" val="32592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91958" y="4218859"/>
            <a:ext cx="3367764" cy="1640239"/>
          </a:xfrm>
          <a:noFill/>
        </p:spPr>
        <p:txBody>
          <a:bodyPr/>
          <a:lstStyle/>
          <a:p>
            <a:pPr>
              <a:lnSpc>
                <a:spcPct val="100000"/>
              </a:lnSpc>
            </a:pPr>
            <a:r>
              <a:rPr lang="en-US" sz="1800" dirty="0"/>
              <a:t>L'accent est mis sur la </a:t>
            </a:r>
            <a:r>
              <a:rPr lang="en-US" sz="1800" b="1" dirty="0"/>
              <a:t>transformation des systèmes </a:t>
            </a:r>
            <a:r>
              <a:rPr lang="en-US" dirty="0"/>
              <a:t>: </a:t>
            </a:r>
            <a:r>
              <a:rPr lang="en-US" sz="1800" dirty="0"/>
              <a:t>un </a:t>
            </a:r>
            <a:r>
              <a:rPr lang="en-US" sz="1800" dirty="0" err="1"/>
              <a:t>changement</a:t>
            </a:r>
            <a:r>
              <a:rPr lang="en-US" sz="1800" dirty="0"/>
              <a:t> des </a:t>
            </a:r>
            <a:r>
              <a:rPr lang="en-US" sz="1800" dirty="0" err="1"/>
              <a:t>attributs</a:t>
            </a:r>
            <a:r>
              <a:rPr lang="en-US" sz="1800" dirty="0"/>
              <a:t> fondamentaux des systèmes naturels et humains.</a:t>
            </a:r>
          </a:p>
        </p:txBody>
      </p:sp>
      <p:pic>
        <p:nvPicPr>
          <p:cNvPr id="7" name="Picture 6"/>
          <p:cNvPicPr>
            <a:picLocks noChangeAspect="1"/>
          </p:cNvPicPr>
          <p:nvPr/>
        </p:nvPicPr>
        <p:blipFill>
          <a:blip r:embed="rId3"/>
          <a:stretch>
            <a:fillRect/>
          </a:stretch>
        </p:blipFill>
        <p:spPr>
          <a:xfrm>
            <a:off x="3498911" y="387549"/>
            <a:ext cx="8571603" cy="6069987"/>
          </a:xfrm>
          <a:prstGeom prst="rect">
            <a:avLst/>
          </a:prstGeom>
          <a:ln w="12700">
            <a:solidFill>
              <a:schemeClr val="accent4">
                <a:lumMod val="60000"/>
                <a:lumOff val="40000"/>
              </a:schemeClr>
            </a:solidFill>
          </a:ln>
        </p:spPr>
      </p:pic>
      <p:sp>
        <p:nvSpPr>
          <p:cNvPr id="8" name="Titolo 1">
            <a:extLst>
              <a:ext uri="{FF2B5EF4-FFF2-40B4-BE49-F238E27FC236}">
                <a16:creationId xmlns:a16="http://schemas.microsoft.com/office/drawing/2014/main" id="{588EF276-2114-6849-9AF8-A16A8F622D36}"/>
              </a:ext>
            </a:extLst>
          </p:cNvPr>
          <p:cNvSpPr txBox="1">
            <a:spLocks/>
          </p:cNvSpPr>
          <p:nvPr/>
        </p:nvSpPr>
        <p:spPr>
          <a:xfrm>
            <a:off x="6008914" y="6466113"/>
            <a:ext cx="6074664" cy="32849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r"/>
            <a:r>
              <a:rPr lang="it-IT" sz="1100" b="1" dirty="0"/>
              <a:t>Rapport AR6 du GIEC : </a:t>
            </a:r>
            <a:r>
              <a:rPr lang="it-IT" sz="1100" dirty="0"/>
              <a:t>Changement climatique 2022 Impacts, Adaptation et Vulnérabilité</a:t>
            </a:r>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91958" y="1468483"/>
            <a:ext cx="3367764" cy="2489562"/>
          </a:xfrm>
          <a:prstGeom prst="rect">
            <a:avLst/>
          </a:prstGeom>
          <a:solidFill>
            <a:schemeClr val="accent5">
              <a:lumMod val="20000"/>
              <a:lumOff val="80000"/>
            </a:schemeClr>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a:t>Les interactions entre les </a:t>
            </a:r>
            <a:r>
              <a:rPr lang="en-US" sz="1800" b="1" dirty="0" err="1"/>
              <a:t>systèmes</a:t>
            </a:r>
            <a:r>
              <a:rPr lang="en-US" sz="1800" b="1" dirty="0"/>
              <a:t> (</a:t>
            </a:r>
            <a:r>
              <a:rPr lang="en-US" sz="1800" dirty="0"/>
              <a:t>climat, systèmes naturels/écosystèmes et humains) sont </a:t>
            </a:r>
            <a:r>
              <a:rPr lang="en-US" sz="1800" b="1" dirty="0"/>
              <a:t>à la base des risques émergents </a:t>
            </a:r>
            <a:r>
              <a:rPr lang="en-US" sz="1800" dirty="0"/>
              <a:t>liés au changement climatique, tout en offrant des </a:t>
            </a:r>
            <a:r>
              <a:rPr lang="en-US" sz="1800" b="1" dirty="0"/>
              <a:t>possibilités de développement résistant au climat.</a:t>
            </a:r>
          </a:p>
        </p:txBody>
      </p:sp>
    </p:spTree>
    <p:extLst>
      <p:ext uri="{BB962C8B-B14F-4D97-AF65-F5344CB8AC3E}">
        <p14:creationId xmlns:p14="http://schemas.microsoft.com/office/powerpoint/2010/main" val="5463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836328" y="226546"/>
            <a:ext cx="7540057" cy="593151"/>
          </a:xfrm>
        </p:spPr>
        <p:txBody>
          <a:bodyPr>
            <a:normAutofit fontScale="90000"/>
          </a:bodyPr>
          <a:lstStyle/>
          <a:p>
            <a:r>
              <a:rPr lang="it-IT" dirty="0"/>
              <a:t>Les sept dimensions de la transformation selon SCALA</a:t>
            </a:r>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522580" y="2858796"/>
            <a:ext cx="4369434" cy="1495648"/>
          </a:xfrm>
          <a:solidFill>
            <a:schemeClr val="accent1">
              <a:lumMod val="40000"/>
              <a:lumOff val="60000"/>
            </a:schemeClr>
          </a:solidFill>
        </p:spPr>
        <p:txBody>
          <a:bodyPr/>
          <a:lstStyle/>
          <a:p>
            <a:pPr algn="ctr">
              <a:lnSpc>
                <a:spcPct val="100000"/>
              </a:lnSpc>
            </a:pPr>
            <a:r>
              <a:rPr lang="en-GB" sz="2200" b="1" dirty="0">
                <a:solidFill>
                  <a:srgbClr val="000000"/>
                </a:solidFill>
              </a:rPr>
              <a:t>L'objectif global de SCALA est de permettre un changement transformationnel au sein du </a:t>
            </a:r>
            <a:r>
              <a:rPr lang="en-GB" sz="2200" b="1" dirty="0" err="1">
                <a:solidFill>
                  <a:srgbClr val="000000"/>
                </a:solidFill>
              </a:rPr>
              <a:t>secteur</a:t>
            </a:r>
            <a:r>
              <a:rPr lang="en-GB" sz="2200" b="1" dirty="0">
                <a:solidFill>
                  <a:srgbClr val="000000"/>
                </a:solidFill>
              </a:rPr>
              <a:t> AFOLU.</a:t>
            </a:r>
          </a:p>
        </p:txBody>
      </p:sp>
      <p:grpSp>
        <p:nvGrpSpPr>
          <p:cNvPr id="8" name="Group 7">
            <a:extLst>
              <a:ext uri="{FF2B5EF4-FFF2-40B4-BE49-F238E27FC236}">
                <a16:creationId xmlns:a16="http://schemas.microsoft.com/office/drawing/2014/main" id="{3EBA53D3-A5C0-044C-8DB2-310C75FC7450}"/>
              </a:ext>
            </a:extLst>
          </p:cNvPr>
          <p:cNvGrpSpPr/>
          <p:nvPr/>
        </p:nvGrpSpPr>
        <p:grpSpPr>
          <a:xfrm>
            <a:off x="939098" y="1601729"/>
            <a:ext cx="6699457" cy="4770154"/>
            <a:chOff x="6074102" y="1995695"/>
            <a:chExt cx="6699457" cy="4633554"/>
          </a:xfrm>
        </p:grpSpPr>
        <p:sp>
          <p:nvSpPr>
            <p:cNvPr id="9" name="Oval 8">
              <a:extLst>
                <a:ext uri="{FF2B5EF4-FFF2-40B4-BE49-F238E27FC236}">
                  <a16:creationId xmlns:a16="http://schemas.microsoft.com/office/drawing/2014/main" id="{DE055793-DC72-474E-91C7-F836248968C5}"/>
                </a:ext>
              </a:extLst>
            </p:cNvPr>
            <p:cNvSpPr/>
            <p:nvPr/>
          </p:nvSpPr>
          <p:spPr>
            <a:xfrm rot="679638">
              <a:off x="7352522" y="3545633"/>
              <a:ext cx="3452327" cy="80243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5D1D65A-050F-6440-ABEC-B6344C4BDB3D}"/>
                </a:ext>
              </a:extLst>
            </p:cNvPr>
            <p:cNvSpPr/>
            <p:nvPr/>
          </p:nvSpPr>
          <p:spPr>
            <a:xfrm rot="2014349">
              <a:off x="7396564" y="3536880"/>
              <a:ext cx="3452327" cy="8024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FE546DD-7572-0846-BCEC-D7177FA39B19}"/>
                </a:ext>
              </a:extLst>
            </p:cNvPr>
            <p:cNvSpPr/>
            <p:nvPr/>
          </p:nvSpPr>
          <p:spPr>
            <a:xfrm rot="3988822">
              <a:off x="7512326" y="3579632"/>
              <a:ext cx="3452327" cy="8024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729E18A-8DAC-2B49-BFC2-156C440DD756}"/>
                </a:ext>
              </a:extLst>
            </p:cNvPr>
            <p:cNvSpPr/>
            <p:nvPr/>
          </p:nvSpPr>
          <p:spPr>
            <a:xfrm rot="6927256">
              <a:off x="7431042" y="3600077"/>
              <a:ext cx="3452327" cy="8024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5D5EF96-B1A7-1748-903F-E3E718F2C874}"/>
                </a:ext>
              </a:extLst>
            </p:cNvPr>
            <p:cNvSpPr/>
            <p:nvPr/>
          </p:nvSpPr>
          <p:spPr>
            <a:xfrm rot="8621672">
              <a:off x="7406717" y="3600075"/>
              <a:ext cx="3452327" cy="8024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BECF488-60F5-F947-82FB-520D1CA5D185}"/>
                </a:ext>
              </a:extLst>
            </p:cNvPr>
            <p:cNvSpPr/>
            <p:nvPr/>
          </p:nvSpPr>
          <p:spPr>
            <a:xfrm rot="10134707">
              <a:off x="7431041" y="3611222"/>
              <a:ext cx="3452327" cy="80243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BEAB53C-BC90-0F45-B47A-D99AAF5A296A}"/>
                </a:ext>
              </a:extLst>
            </p:cNvPr>
            <p:cNvSpPr/>
            <p:nvPr/>
          </p:nvSpPr>
          <p:spPr>
            <a:xfrm>
              <a:off x="7298064" y="3514775"/>
              <a:ext cx="196917" cy="22393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CC9F556-EAFA-634F-9552-13A5AB69D7C2}"/>
                </a:ext>
              </a:extLst>
            </p:cNvPr>
            <p:cNvSpPr/>
            <p:nvPr/>
          </p:nvSpPr>
          <p:spPr>
            <a:xfrm>
              <a:off x="8376375" y="2611137"/>
              <a:ext cx="196917" cy="223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F626D95-511A-D94F-8DFC-F7F55DEDC762}"/>
                </a:ext>
              </a:extLst>
            </p:cNvPr>
            <p:cNvSpPr/>
            <p:nvPr/>
          </p:nvSpPr>
          <p:spPr>
            <a:xfrm>
              <a:off x="10326543" y="3174767"/>
              <a:ext cx="196917" cy="22393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CA8710A-E666-2242-B1E1-280580FE96B3}"/>
                </a:ext>
              </a:extLst>
            </p:cNvPr>
            <p:cNvSpPr/>
            <p:nvPr/>
          </p:nvSpPr>
          <p:spPr>
            <a:xfrm>
              <a:off x="10230373" y="4819009"/>
              <a:ext cx="196917" cy="223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C201A1C-7C73-044C-B9BF-F6296564AD74}"/>
                </a:ext>
              </a:extLst>
            </p:cNvPr>
            <p:cNvSpPr/>
            <p:nvPr/>
          </p:nvSpPr>
          <p:spPr>
            <a:xfrm>
              <a:off x="8213317" y="5265055"/>
              <a:ext cx="196917" cy="2239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EA9C287-A238-7B47-A0EB-CB2D44178E36}"/>
                </a:ext>
              </a:extLst>
            </p:cNvPr>
            <p:cNvSpPr/>
            <p:nvPr/>
          </p:nvSpPr>
          <p:spPr>
            <a:xfrm>
              <a:off x="7504258" y="4347796"/>
              <a:ext cx="196917" cy="223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C001CC0-6EDD-0E4C-B441-35C704CA25BF}"/>
                </a:ext>
              </a:extLst>
            </p:cNvPr>
            <p:cNvSpPr/>
            <p:nvPr/>
          </p:nvSpPr>
          <p:spPr>
            <a:xfrm rot="5787795">
              <a:off x="7517752" y="3589855"/>
              <a:ext cx="3452327" cy="8024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42798BE-4ECE-DA42-8484-EC22F0F177A9}"/>
                </a:ext>
              </a:extLst>
            </p:cNvPr>
            <p:cNvSpPr/>
            <p:nvPr/>
          </p:nvSpPr>
          <p:spPr>
            <a:xfrm>
              <a:off x="9163561" y="5346664"/>
              <a:ext cx="196917" cy="223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CADCB023-BCAA-F446-9265-C8B2CB948213}"/>
                </a:ext>
              </a:extLst>
            </p:cNvPr>
            <p:cNvCxnSpPr>
              <a:stCxn id="16" idx="1"/>
            </p:cNvCxnSpPr>
            <p:nvPr/>
          </p:nvCxnSpPr>
          <p:spPr>
            <a:xfrm flipH="1" flipV="1">
              <a:off x="8181756" y="2463282"/>
              <a:ext cx="223457" cy="18065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D06D05-E017-884A-B794-4D16E0212892}"/>
                </a:ext>
              </a:extLst>
            </p:cNvPr>
            <p:cNvSpPr txBox="1"/>
            <p:nvPr/>
          </p:nvSpPr>
          <p:spPr>
            <a:xfrm>
              <a:off x="7056646" y="1995695"/>
              <a:ext cx="1927034" cy="56802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Pensée systémique</a:t>
              </a:r>
            </a:p>
          </p:txBody>
        </p:sp>
        <p:sp>
          <p:nvSpPr>
            <p:cNvPr id="25" name="TextBox 24">
              <a:extLst>
                <a:ext uri="{FF2B5EF4-FFF2-40B4-BE49-F238E27FC236}">
                  <a16:creationId xmlns:a16="http://schemas.microsoft.com/office/drawing/2014/main" id="{25841FF5-67E4-EC4F-B43E-FE22EE62CFD8}"/>
                </a:ext>
              </a:extLst>
            </p:cNvPr>
            <p:cNvSpPr txBox="1"/>
            <p:nvPr/>
          </p:nvSpPr>
          <p:spPr>
            <a:xfrm>
              <a:off x="10846525" y="2469576"/>
              <a:ext cx="1927034" cy="807200"/>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Raisonnement</a:t>
              </a:r>
              <a:r>
                <a:rPr lang="en-GB" sz="1600" dirty="0">
                  <a:latin typeface="Arial" panose="020B0604020202020204" pitchFamily="34" charset="0"/>
                  <a:cs typeface="Arial" panose="020B0604020202020204" pitchFamily="34" charset="0"/>
                </a:rPr>
                <a:t> de fond sur les </a:t>
              </a:r>
              <a:r>
                <a:rPr lang="en-GB" sz="1600" dirty="0" err="1">
                  <a:latin typeface="Arial" panose="020B0604020202020204" pitchFamily="34" charset="0"/>
                  <a:cs typeface="Arial" panose="020B0604020202020204" pitchFamily="34" charset="0"/>
                </a:rPr>
                <a:t>enjeux</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climatiques</a:t>
              </a:r>
              <a:endParaRPr lang="en-GB" sz="16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4DE2D7D8-9E79-AB40-BC46-D2D2E832F57D}"/>
                </a:ext>
              </a:extLst>
            </p:cNvPr>
            <p:cNvCxnSpPr>
              <a:cxnSpLocks/>
            </p:cNvCxnSpPr>
            <p:nvPr/>
          </p:nvCxnSpPr>
          <p:spPr>
            <a:xfrm flipH="1">
              <a:off x="10486796" y="2999877"/>
              <a:ext cx="311371" cy="25069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86BF355-802E-9E42-9079-930275466BE5}"/>
                </a:ext>
              </a:extLst>
            </p:cNvPr>
            <p:cNvSpPr txBox="1"/>
            <p:nvPr/>
          </p:nvSpPr>
          <p:spPr>
            <a:xfrm>
              <a:off x="10605325" y="4790813"/>
              <a:ext cx="1418762" cy="807200"/>
            </a:xfrm>
            <a:custGeom>
              <a:avLst/>
              <a:gdLst>
                <a:gd name="connsiteX0" fmla="*/ 0 w 1418762"/>
                <a:gd name="connsiteY0" fmla="*/ 0 h 830997"/>
                <a:gd name="connsiteX1" fmla="*/ 444545 w 1418762"/>
                <a:gd name="connsiteY1" fmla="*/ 0 h 830997"/>
                <a:gd name="connsiteX2" fmla="*/ 945841 w 1418762"/>
                <a:gd name="connsiteY2" fmla="*/ 0 h 830997"/>
                <a:gd name="connsiteX3" fmla="*/ 1418762 w 1418762"/>
                <a:gd name="connsiteY3" fmla="*/ 0 h 830997"/>
                <a:gd name="connsiteX4" fmla="*/ 1418762 w 1418762"/>
                <a:gd name="connsiteY4" fmla="*/ 432118 h 830997"/>
                <a:gd name="connsiteX5" fmla="*/ 1418762 w 1418762"/>
                <a:gd name="connsiteY5" fmla="*/ 830997 h 830997"/>
                <a:gd name="connsiteX6" fmla="*/ 960029 w 1418762"/>
                <a:gd name="connsiteY6" fmla="*/ 830997 h 830997"/>
                <a:gd name="connsiteX7" fmla="*/ 458733 w 1418762"/>
                <a:gd name="connsiteY7" fmla="*/ 830997 h 830997"/>
                <a:gd name="connsiteX8" fmla="*/ 0 w 1418762"/>
                <a:gd name="connsiteY8" fmla="*/ 830997 h 830997"/>
                <a:gd name="connsiteX9" fmla="*/ 0 w 1418762"/>
                <a:gd name="connsiteY9" fmla="*/ 407189 h 830997"/>
                <a:gd name="connsiteX10" fmla="*/ 0 w 1418762"/>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62" h="830997" extrusionOk="0">
                  <a:moveTo>
                    <a:pt x="0" y="0"/>
                  </a:moveTo>
                  <a:cubicBezTo>
                    <a:pt x="121654" y="-6919"/>
                    <a:pt x="343371" y="-10885"/>
                    <a:pt x="444545" y="0"/>
                  </a:cubicBezTo>
                  <a:cubicBezTo>
                    <a:pt x="545720" y="10885"/>
                    <a:pt x="736138" y="-6649"/>
                    <a:pt x="945841" y="0"/>
                  </a:cubicBezTo>
                  <a:cubicBezTo>
                    <a:pt x="1155544" y="6649"/>
                    <a:pt x="1204126" y="-3234"/>
                    <a:pt x="1418762" y="0"/>
                  </a:cubicBezTo>
                  <a:cubicBezTo>
                    <a:pt x="1429414" y="211589"/>
                    <a:pt x="1412297" y="253584"/>
                    <a:pt x="1418762" y="432118"/>
                  </a:cubicBezTo>
                  <a:cubicBezTo>
                    <a:pt x="1425227" y="610652"/>
                    <a:pt x="1426070" y="731470"/>
                    <a:pt x="1418762" y="830997"/>
                  </a:cubicBezTo>
                  <a:cubicBezTo>
                    <a:pt x="1204760" y="844363"/>
                    <a:pt x="1091207" y="830736"/>
                    <a:pt x="960029" y="830997"/>
                  </a:cubicBezTo>
                  <a:cubicBezTo>
                    <a:pt x="828851" y="831258"/>
                    <a:pt x="675632" y="815723"/>
                    <a:pt x="458733" y="830997"/>
                  </a:cubicBezTo>
                  <a:cubicBezTo>
                    <a:pt x="241834" y="846271"/>
                    <a:pt x="142570" y="828635"/>
                    <a:pt x="0" y="830997"/>
                  </a:cubicBezTo>
                  <a:cubicBezTo>
                    <a:pt x="-2434" y="735647"/>
                    <a:pt x="17665" y="559499"/>
                    <a:pt x="0" y="407189"/>
                  </a:cubicBezTo>
                  <a:cubicBezTo>
                    <a:pt x="-17665" y="254879"/>
                    <a:pt x="1843" y="175988"/>
                    <a:pt x="0" y="0"/>
                  </a:cubicBezTo>
                  <a:close/>
                </a:path>
              </a:pathLst>
            </a:custGeom>
            <a:noFill/>
            <a:ln>
              <a:noFill/>
              <a:extLst>
                <a:ext uri="{C807C97D-BFC1-408E-A445-0C87EB9F89A2}">
                  <ask:lineSketchStyleProps xmlns:ask="http://schemas.microsoft.com/office/drawing/2018/sketchyshapes" sd="11767231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Genre et </a:t>
              </a:r>
            </a:p>
            <a:p>
              <a:r>
                <a:rPr lang="en-GB" sz="1600" dirty="0">
                  <a:latin typeface="Arial" panose="020B0604020202020204" pitchFamily="34" charset="0"/>
                  <a:cs typeface="Arial" panose="020B0604020202020204" pitchFamily="34" charset="0"/>
                </a:rPr>
                <a:t>Inclusion </a:t>
              </a:r>
              <a:r>
                <a:rPr lang="en-GB" sz="1600" dirty="0" err="1">
                  <a:latin typeface="Arial" panose="020B0604020202020204" pitchFamily="34" charset="0"/>
                  <a:cs typeface="Arial" panose="020B0604020202020204" pitchFamily="34" charset="0"/>
                </a:rPr>
                <a:t>sociale</a:t>
              </a:r>
              <a:endParaRPr lang="en-GB" sz="1600" dirty="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628DFCBA-992D-8A4E-AE1D-C44B6D6A615E}"/>
                </a:ext>
              </a:extLst>
            </p:cNvPr>
            <p:cNvCxnSpPr/>
            <p:nvPr/>
          </p:nvCxnSpPr>
          <p:spPr>
            <a:xfrm flipH="1" flipV="1">
              <a:off x="10412661" y="4985388"/>
              <a:ext cx="223457" cy="1806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E1CC59-7A23-544E-8DB7-8785CBD8E6E5}"/>
                </a:ext>
              </a:extLst>
            </p:cNvPr>
            <p:cNvSpPr txBox="1"/>
            <p:nvPr/>
          </p:nvSpPr>
          <p:spPr>
            <a:xfrm>
              <a:off x="8777843" y="5822049"/>
              <a:ext cx="1927034" cy="807200"/>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Approche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incluant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l'ensemble</a:t>
              </a:r>
              <a:r>
                <a:rPr lang="en-GB" sz="1600" dirty="0">
                  <a:latin typeface="Arial" panose="020B0604020202020204" pitchFamily="34" charset="0"/>
                  <a:cs typeface="Arial" panose="020B0604020202020204" pitchFamily="34" charset="0"/>
                </a:rPr>
                <a:t> du gouvernement</a:t>
              </a:r>
            </a:p>
          </p:txBody>
        </p:sp>
        <p:cxnSp>
          <p:nvCxnSpPr>
            <p:cNvPr id="30" name="Straight Connector 29">
              <a:extLst>
                <a:ext uri="{FF2B5EF4-FFF2-40B4-BE49-F238E27FC236}">
                  <a16:creationId xmlns:a16="http://schemas.microsoft.com/office/drawing/2014/main" id="{BDC914C0-CEB5-0242-A52B-A82F8F2B8142}"/>
                </a:ext>
              </a:extLst>
            </p:cNvPr>
            <p:cNvCxnSpPr>
              <a:cxnSpLocks/>
            </p:cNvCxnSpPr>
            <p:nvPr/>
          </p:nvCxnSpPr>
          <p:spPr>
            <a:xfrm flipH="1" flipV="1">
              <a:off x="9292970" y="5565463"/>
              <a:ext cx="114462" cy="302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839E3AC-FA0D-074E-A280-0EDD7439D025}"/>
                </a:ext>
              </a:extLst>
            </p:cNvPr>
            <p:cNvSpPr txBox="1"/>
            <p:nvPr/>
          </p:nvSpPr>
          <p:spPr>
            <a:xfrm>
              <a:off x="6764137" y="5590011"/>
              <a:ext cx="1927034" cy="584775"/>
            </a:xfrm>
            <a:custGeom>
              <a:avLst/>
              <a:gdLst>
                <a:gd name="connsiteX0" fmla="*/ 0 w 1927034"/>
                <a:gd name="connsiteY0" fmla="*/ 0 h 584775"/>
                <a:gd name="connsiteX1" fmla="*/ 661615 w 1927034"/>
                <a:gd name="connsiteY1" fmla="*/ 0 h 584775"/>
                <a:gd name="connsiteX2" fmla="*/ 1284689 w 1927034"/>
                <a:gd name="connsiteY2" fmla="*/ 0 h 584775"/>
                <a:gd name="connsiteX3" fmla="*/ 1927034 w 1927034"/>
                <a:gd name="connsiteY3" fmla="*/ 0 h 584775"/>
                <a:gd name="connsiteX4" fmla="*/ 1927034 w 1927034"/>
                <a:gd name="connsiteY4" fmla="*/ 584775 h 584775"/>
                <a:gd name="connsiteX5" fmla="*/ 1246149 w 1927034"/>
                <a:gd name="connsiteY5" fmla="*/ 584775 h 584775"/>
                <a:gd name="connsiteX6" fmla="*/ 642345 w 1927034"/>
                <a:gd name="connsiteY6" fmla="*/ 584775 h 584775"/>
                <a:gd name="connsiteX7" fmla="*/ 0 w 1927034"/>
                <a:gd name="connsiteY7" fmla="*/ 584775 h 584775"/>
                <a:gd name="connsiteX8" fmla="*/ 0 w 192703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34" h="584775" extrusionOk="0">
                  <a:moveTo>
                    <a:pt x="0" y="0"/>
                  </a:moveTo>
                  <a:cubicBezTo>
                    <a:pt x="193587" y="712"/>
                    <a:pt x="370908" y="-29546"/>
                    <a:pt x="661615" y="0"/>
                  </a:cubicBezTo>
                  <a:cubicBezTo>
                    <a:pt x="952323" y="29546"/>
                    <a:pt x="1029385" y="14842"/>
                    <a:pt x="1284689" y="0"/>
                  </a:cubicBezTo>
                  <a:cubicBezTo>
                    <a:pt x="1539993" y="-14842"/>
                    <a:pt x="1629145" y="26253"/>
                    <a:pt x="1927034" y="0"/>
                  </a:cubicBezTo>
                  <a:cubicBezTo>
                    <a:pt x="1943299" y="204606"/>
                    <a:pt x="1946640" y="420379"/>
                    <a:pt x="1927034" y="584775"/>
                  </a:cubicBezTo>
                  <a:cubicBezTo>
                    <a:pt x="1781293" y="582134"/>
                    <a:pt x="1564044" y="614993"/>
                    <a:pt x="1246149" y="584775"/>
                  </a:cubicBezTo>
                  <a:cubicBezTo>
                    <a:pt x="928254" y="554557"/>
                    <a:pt x="905498" y="613730"/>
                    <a:pt x="642345" y="584775"/>
                  </a:cubicBezTo>
                  <a:cubicBezTo>
                    <a:pt x="379192" y="555820"/>
                    <a:pt x="297844" y="614503"/>
                    <a:pt x="0" y="584775"/>
                  </a:cubicBezTo>
                  <a:cubicBezTo>
                    <a:pt x="-21040" y="466427"/>
                    <a:pt x="7204" y="275212"/>
                    <a:pt x="0" y="0"/>
                  </a:cubicBezTo>
                  <a:close/>
                </a:path>
              </a:pathLst>
            </a:custGeom>
            <a:noFill/>
            <a:ln>
              <a:noFill/>
              <a:extLst>
                <a:ext uri="{C807C97D-BFC1-408E-A445-0C87EB9F89A2}">
                  <ask:lineSketchStyleProps xmlns:ask="http://schemas.microsoft.com/office/drawing/2018/sketchyshapes" sd="22648487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Développement durable</a:t>
              </a:r>
            </a:p>
          </p:txBody>
        </p:sp>
        <p:cxnSp>
          <p:nvCxnSpPr>
            <p:cNvPr id="32" name="Straight Connector 31">
              <a:extLst>
                <a:ext uri="{FF2B5EF4-FFF2-40B4-BE49-F238E27FC236}">
                  <a16:creationId xmlns:a16="http://schemas.microsoft.com/office/drawing/2014/main" id="{7CE40273-31D0-2F4D-A891-00186E1E9578}"/>
                </a:ext>
              </a:extLst>
            </p:cNvPr>
            <p:cNvCxnSpPr>
              <a:cxnSpLocks/>
            </p:cNvCxnSpPr>
            <p:nvPr/>
          </p:nvCxnSpPr>
          <p:spPr>
            <a:xfrm flipH="1">
              <a:off x="7925564" y="5435359"/>
              <a:ext cx="311371" cy="2506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900DEF-6966-6145-9C7B-3EE9A1D85B83}"/>
                </a:ext>
              </a:extLst>
            </p:cNvPr>
            <p:cNvSpPr txBox="1"/>
            <p:nvPr/>
          </p:nvSpPr>
          <p:spPr>
            <a:xfrm>
              <a:off x="6074102" y="4660153"/>
              <a:ext cx="1468594" cy="584775"/>
            </a:xfrm>
            <a:custGeom>
              <a:avLst/>
              <a:gdLst>
                <a:gd name="connsiteX0" fmla="*/ 0 w 1468594"/>
                <a:gd name="connsiteY0" fmla="*/ 0 h 584775"/>
                <a:gd name="connsiteX1" fmla="*/ 489531 w 1468594"/>
                <a:gd name="connsiteY1" fmla="*/ 0 h 584775"/>
                <a:gd name="connsiteX2" fmla="*/ 1008435 w 1468594"/>
                <a:gd name="connsiteY2" fmla="*/ 0 h 584775"/>
                <a:gd name="connsiteX3" fmla="*/ 1468594 w 1468594"/>
                <a:gd name="connsiteY3" fmla="*/ 0 h 584775"/>
                <a:gd name="connsiteX4" fmla="*/ 1468594 w 1468594"/>
                <a:gd name="connsiteY4" fmla="*/ 584775 h 584775"/>
                <a:gd name="connsiteX5" fmla="*/ 964377 w 1468594"/>
                <a:gd name="connsiteY5" fmla="*/ 584775 h 584775"/>
                <a:gd name="connsiteX6" fmla="*/ 445474 w 1468594"/>
                <a:gd name="connsiteY6" fmla="*/ 584775 h 584775"/>
                <a:gd name="connsiteX7" fmla="*/ 0 w 1468594"/>
                <a:gd name="connsiteY7" fmla="*/ 584775 h 584775"/>
                <a:gd name="connsiteX8" fmla="*/ 0 w 146859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94" h="584775" extrusionOk="0">
                  <a:moveTo>
                    <a:pt x="0" y="0"/>
                  </a:moveTo>
                  <a:cubicBezTo>
                    <a:pt x="183469" y="-18601"/>
                    <a:pt x="288543" y="5291"/>
                    <a:pt x="489531" y="0"/>
                  </a:cubicBezTo>
                  <a:cubicBezTo>
                    <a:pt x="690519" y="-5291"/>
                    <a:pt x="826311" y="-17061"/>
                    <a:pt x="1008435" y="0"/>
                  </a:cubicBezTo>
                  <a:cubicBezTo>
                    <a:pt x="1190559" y="17061"/>
                    <a:pt x="1239577" y="-12014"/>
                    <a:pt x="1468594" y="0"/>
                  </a:cubicBezTo>
                  <a:cubicBezTo>
                    <a:pt x="1494987" y="141419"/>
                    <a:pt x="1492989" y="452612"/>
                    <a:pt x="1468594" y="584775"/>
                  </a:cubicBezTo>
                  <a:cubicBezTo>
                    <a:pt x="1307631" y="566335"/>
                    <a:pt x="1207230" y="564686"/>
                    <a:pt x="964377" y="584775"/>
                  </a:cubicBezTo>
                  <a:cubicBezTo>
                    <a:pt x="721524" y="604864"/>
                    <a:pt x="690423" y="590651"/>
                    <a:pt x="445474" y="584775"/>
                  </a:cubicBezTo>
                  <a:cubicBezTo>
                    <a:pt x="200525" y="578899"/>
                    <a:pt x="118500" y="606218"/>
                    <a:pt x="0" y="584775"/>
                  </a:cubicBezTo>
                  <a:cubicBezTo>
                    <a:pt x="-21348" y="325794"/>
                    <a:pt x="-2765" y="169860"/>
                    <a:pt x="0" y="0"/>
                  </a:cubicBezTo>
                  <a:close/>
                </a:path>
              </a:pathLst>
            </a:custGeom>
            <a:noFill/>
            <a:ln>
              <a:noFill/>
              <a:extLst>
                <a:ext uri="{C807C97D-BFC1-408E-A445-0C87EB9F89A2}">
                  <ask:lineSketchStyleProps xmlns:ask="http://schemas.microsoft.com/office/drawing/2018/sketchyshapes" sd="1515991416">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Engagement du secteur privé</a:t>
              </a:r>
            </a:p>
          </p:txBody>
        </p:sp>
        <p:cxnSp>
          <p:nvCxnSpPr>
            <p:cNvPr id="34" name="Straight Connector 33">
              <a:extLst>
                <a:ext uri="{FF2B5EF4-FFF2-40B4-BE49-F238E27FC236}">
                  <a16:creationId xmlns:a16="http://schemas.microsoft.com/office/drawing/2014/main" id="{E42C8329-DE42-DD4A-9416-21EEADEF4B27}"/>
                </a:ext>
              </a:extLst>
            </p:cNvPr>
            <p:cNvCxnSpPr>
              <a:cxnSpLocks/>
            </p:cNvCxnSpPr>
            <p:nvPr/>
          </p:nvCxnSpPr>
          <p:spPr>
            <a:xfrm flipH="1">
              <a:off x="7409598" y="4524162"/>
              <a:ext cx="139813" cy="141751"/>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168D75A-7C12-A045-A5CB-0F14A1AB72F8}"/>
                </a:ext>
              </a:extLst>
            </p:cNvPr>
            <p:cNvSpPr txBox="1"/>
            <p:nvPr/>
          </p:nvSpPr>
          <p:spPr>
            <a:xfrm>
              <a:off x="6221368" y="3086594"/>
              <a:ext cx="127687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Innovation</a:t>
              </a:r>
            </a:p>
          </p:txBody>
        </p:sp>
        <p:cxnSp>
          <p:nvCxnSpPr>
            <p:cNvPr id="36" name="Straight Connector 35">
              <a:extLst>
                <a:ext uri="{FF2B5EF4-FFF2-40B4-BE49-F238E27FC236}">
                  <a16:creationId xmlns:a16="http://schemas.microsoft.com/office/drawing/2014/main" id="{1BF95B6C-6678-104D-A447-E3FCF8FCB0A8}"/>
                </a:ext>
              </a:extLst>
            </p:cNvPr>
            <p:cNvCxnSpPr/>
            <p:nvPr/>
          </p:nvCxnSpPr>
          <p:spPr>
            <a:xfrm flipH="1" flipV="1">
              <a:off x="7167260" y="3373940"/>
              <a:ext cx="223457" cy="18065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813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2">
            <a:extLst>
              <a:ext uri="{FF2B5EF4-FFF2-40B4-BE49-F238E27FC236}">
                <a16:creationId xmlns:a16="http://schemas.microsoft.com/office/drawing/2014/main" id="{F61DB9E9-CDD8-BE4D-B169-6A53C40B33F8}"/>
              </a:ext>
            </a:extLst>
          </p:cNvPr>
          <p:cNvSpPr txBox="1">
            <a:spLocks/>
          </p:cNvSpPr>
          <p:nvPr/>
        </p:nvSpPr>
        <p:spPr>
          <a:xfrm>
            <a:off x="804000" y="837424"/>
            <a:ext cx="5292000" cy="5072868"/>
          </a:xfrm>
          <a:prstGeom prst="rect">
            <a:avLst/>
          </a:prstGeom>
          <a:solidFill>
            <a:srgbClr val="6BBAD3"/>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gn="just">
              <a:lnSpc>
                <a:spcPct val="100000"/>
              </a:lnSpc>
            </a:pPr>
            <a:r>
              <a:rPr lang="en-US" sz="2200" b="1" dirty="0">
                <a:solidFill>
                  <a:schemeClr val="bg1"/>
                </a:solidFill>
              </a:rPr>
              <a:t>Transformationnel </a:t>
            </a:r>
            <a:r>
              <a:rPr lang="en-US" sz="2200" dirty="0">
                <a:solidFill>
                  <a:schemeClr val="bg1"/>
                </a:solidFill>
              </a:rPr>
              <a:t>- </a:t>
            </a:r>
            <a:r>
              <a:rPr lang="en-US" sz="2000" dirty="0">
                <a:solidFill>
                  <a:schemeClr val="bg1"/>
                </a:solidFill>
              </a:rPr>
              <a:t>mise en œuvre d'actions climatiques qui modifient fondamentalement les aspects d'un système défini.</a:t>
            </a:r>
          </a:p>
          <a:p>
            <a:pPr marL="92075" lvl="1" indent="0" algn="just">
              <a:lnSpc>
                <a:spcPct val="100000"/>
              </a:lnSpc>
            </a:pPr>
            <a:r>
              <a:rPr lang="en-US" sz="2000" b="1" dirty="0" err="1">
                <a:solidFill>
                  <a:schemeClr val="bg1"/>
                </a:solidFill>
              </a:rPr>
              <a:t>Exemple</a:t>
            </a:r>
            <a:r>
              <a:rPr lang="en-US" sz="2000" b="1" dirty="0">
                <a:solidFill>
                  <a:schemeClr val="bg1"/>
                </a:solidFill>
              </a:rPr>
              <a:t> </a:t>
            </a:r>
            <a:r>
              <a:rPr lang="en-US" sz="2200" b="1" dirty="0">
                <a:solidFill>
                  <a:schemeClr val="bg1"/>
                </a:solidFill>
              </a:rPr>
              <a:t>: </a:t>
            </a:r>
            <a:r>
              <a:rPr lang="en-US" dirty="0">
                <a:solidFill>
                  <a:schemeClr val="bg1"/>
                </a:solidFill>
              </a:rPr>
              <a:t>Le passage à la production agroécologique de café en </a:t>
            </a:r>
            <a:r>
              <a:rPr lang="en-US" dirty="0" err="1">
                <a:solidFill>
                  <a:schemeClr val="bg1"/>
                </a:solidFill>
              </a:rPr>
              <a:t>Éthiopie</a:t>
            </a:r>
            <a:r>
              <a:rPr lang="en-US" dirty="0">
                <a:solidFill>
                  <a:schemeClr val="bg1"/>
                </a:solidFill>
              </a:rPr>
              <a:t> </a:t>
            </a:r>
            <a:r>
              <a:rPr lang="en-US" sz="1600" dirty="0"/>
              <a:t>qui passe par la mise en œuvre de </a:t>
            </a:r>
            <a:r>
              <a:rPr lang="en-US" sz="1600" b="1" dirty="0"/>
              <a:t>changements systémiques </a:t>
            </a:r>
            <a:r>
              <a:rPr lang="en-US" sz="1600" dirty="0"/>
              <a:t>vers des pratiques de production agroécologiques, </a:t>
            </a:r>
            <a:r>
              <a:rPr lang="en-US" sz="1600" dirty="0" err="1"/>
              <a:t>notamment</a:t>
            </a:r>
            <a:r>
              <a:rPr lang="en-US" sz="1600" dirty="0"/>
              <a:t> : l'adoption de l'agroforesterie/du reboisement pour donner plus d'ombre aux </a:t>
            </a:r>
            <a:r>
              <a:rPr lang="en-US" sz="1600" dirty="0" err="1"/>
              <a:t>caféiers</a:t>
            </a:r>
            <a:r>
              <a:rPr lang="en-US" sz="1600" dirty="0"/>
              <a:t>; l'intégration de systèmes de vulgarisation agricole axés sur </a:t>
            </a:r>
            <a:r>
              <a:rPr lang="en-US" sz="1600" dirty="0" err="1"/>
              <a:t>l'exploitation</a:t>
            </a:r>
            <a:r>
              <a:rPr lang="en-US" sz="1600" dirty="0"/>
              <a:t>; la collaboration inclusive des acteurs de la chaîne de </a:t>
            </a:r>
            <a:r>
              <a:rPr lang="en-US" sz="1600" dirty="0" err="1"/>
              <a:t>valeur</a:t>
            </a:r>
            <a:r>
              <a:rPr lang="en-US" sz="1600" dirty="0"/>
              <a:t>; l'amélioration de l'accès au credit; des programmes de commercialisation fonctionnels, en plus d'autres changements significatifs à long terme qui transformeraient le système de production agricole dans les zones agroécologiques de production de café.</a:t>
            </a:r>
            <a:endParaRPr lang="it-IT" sz="1600" dirty="0">
              <a:solidFill>
                <a:schemeClr val="bg1"/>
              </a:solidFill>
            </a:endParaRPr>
          </a:p>
          <a:p>
            <a:pPr marL="92075" lvl="1" indent="0">
              <a:lnSpc>
                <a:spcPct val="100000"/>
              </a:lnSpc>
            </a:pPr>
            <a:r>
              <a:rPr lang="en-US" sz="1600" dirty="0">
                <a:solidFill>
                  <a:srgbClr val="4C4C4C"/>
                </a:solidFill>
              </a:rPr>
              <a:t> 	</a:t>
            </a:r>
          </a:p>
          <a:p>
            <a:pPr>
              <a:lnSpc>
                <a:spcPct val="100000"/>
              </a:lnSpc>
            </a:pPr>
            <a:r>
              <a:rPr lang="it-IT" sz="2000" dirty="0"/>
              <a:t> </a:t>
            </a:r>
          </a:p>
        </p:txBody>
      </p:sp>
      <p:sp>
        <p:nvSpPr>
          <p:cNvPr id="11" name="Titolo 20">
            <a:extLst>
              <a:ext uri="{FF2B5EF4-FFF2-40B4-BE49-F238E27FC236}">
                <a16:creationId xmlns:a16="http://schemas.microsoft.com/office/drawing/2014/main" id="{839E7191-19C0-4BFC-A0DA-7D50A742BD38}"/>
              </a:ext>
            </a:extLst>
          </p:cNvPr>
          <p:cNvSpPr>
            <a:spLocks noGrp="1"/>
          </p:cNvSpPr>
          <p:nvPr>
            <p:ph type="title"/>
          </p:nvPr>
        </p:nvSpPr>
        <p:spPr>
          <a:xfrm>
            <a:off x="1907178" y="54911"/>
            <a:ext cx="7403588" cy="640080"/>
          </a:xfrm>
        </p:spPr>
        <p:txBody>
          <a:bodyPr>
            <a:noAutofit/>
          </a:bodyPr>
          <a:lstStyle/>
          <a:p>
            <a:pPr algn="ctr"/>
            <a:r>
              <a:rPr lang="it-IT" sz="3000" b="1" dirty="0">
                <a:solidFill>
                  <a:srgbClr val="1EA6C7"/>
                </a:solidFill>
              </a:rPr>
              <a:t>Transformationnel vs incrémental</a:t>
            </a:r>
          </a:p>
        </p:txBody>
      </p:sp>
      <p:sp>
        <p:nvSpPr>
          <p:cNvPr id="12" name="Segnaposto testo 2">
            <a:extLst>
              <a:ext uri="{FF2B5EF4-FFF2-40B4-BE49-F238E27FC236}">
                <a16:creationId xmlns:a16="http://schemas.microsoft.com/office/drawing/2014/main" id="{F61DB9E9-CDD8-BE4D-B169-6A53C40B33F8}"/>
              </a:ext>
            </a:extLst>
          </p:cNvPr>
          <p:cNvSpPr txBox="1">
            <a:spLocks/>
          </p:cNvSpPr>
          <p:nvPr/>
        </p:nvSpPr>
        <p:spPr>
          <a:xfrm>
            <a:off x="804000" y="6052725"/>
            <a:ext cx="11256944" cy="815434"/>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nSpc>
                <a:spcPct val="100000"/>
              </a:lnSpc>
            </a:pPr>
            <a:r>
              <a:rPr lang="it-IT" sz="1400" b="1" dirty="0"/>
              <a:t>Aspects clés de la transformation : </a:t>
            </a:r>
            <a:r>
              <a:rPr lang="en-US" sz="1400" b="1" dirty="0"/>
              <a:t>accent mis sur le </a:t>
            </a:r>
            <a:r>
              <a:rPr lang="en-US" sz="1400" b="1" dirty="0" err="1"/>
              <a:t>système</a:t>
            </a:r>
            <a:r>
              <a:rPr lang="en-US" sz="1400" b="1" dirty="0"/>
              <a:t> dans son ensemble ; </a:t>
            </a:r>
            <a:r>
              <a:rPr lang="en-US" sz="1400" dirty="0"/>
              <a:t>objectif d'un changement soit de la nature/intensité, soit de l'emplacement, soit de la </a:t>
            </a:r>
            <a:r>
              <a:rPr lang="en-US" sz="1400" dirty="0" err="1"/>
              <a:t>fonctionnalité</a:t>
            </a:r>
            <a:r>
              <a:rPr lang="en-US" sz="1400" dirty="0"/>
              <a:t> du système ; le </a:t>
            </a:r>
            <a:r>
              <a:rPr lang="en-US" sz="1400" dirty="0" err="1"/>
              <a:t>changement</a:t>
            </a:r>
            <a:r>
              <a:rPr lang="en-US" sz="1400" dirty="0"/>
              <a:t> </a:t>
            </a:r>
            <a:r>
              <a:rPr lang="en-US" sz="1400" dirty="0" err="1"/>
              <a:t>à</a:t>
            </a:r>
            <a:r>
              <a:rPr lang="en-US" sz="1400" dirty="0"/>
              <a:t> long </a:t>
            </a:r>
            <a:r>
              <a:rPr lang="en-US" sz="1400" dirty="0" err="1"/>
              <a:t>terme</a:t>
            </a:r>
            <a:r>
              <a:rPr lang="en-US" sz="1400" dirty="0"/>
              <a:t> </a:t>
            </a:r>
            <a:r>
              <a:rPr lang="en-US" sz="1400" dirty="0" err="1"/>
              <a:t>est</a:t>
            </a:r>
            <a:r>
              <a:rPr lang="en-US" sz="1400" dirty="0"/>
              <a:t> recherché. </a:t>
            </a:r>
            <a:endParaRPr lang="it-IT" sz="1400" b="1" dirty="0"/>
          </a:p>
        </p:txBody>
      </p:sp>
      <p:sp>
        <p:nvSpPr>
          <p:cNvPr id="13" name="Segnaposto testo 2">
            <a:extLst>
              <a:ext uri="{FF2B5EF4-FFF2-40B4-BE49-F238E27FC236}">
                <a16:creationId xmlns:a16="http://schemas.microsoft.com/office/drawing/2014/main" id="{F61DB9E9-CDD8-BE4D-B169-6A53C40B33F8}"/>
              </a:ext>
            </a:extLst>
          </p:cNvPr>
          <p:cNvSpPr txBox="1">
            <a:spLocks/>
          </p:cNvSpPr>
          <p:nvPr/>
        </p:nvSpPr>
        <p:spPr>
          <a:xfrm>
            <a:off x="6936377" y="837424"/>
            <a:ext cx="4553839" cy="5072868"/>
          </a:xfrm>
          <a:prstGeom prst="rect">
            <a:avLst/>
          </a:prstGeom>
          <a:solidFill>
            <a:srgbClr val="226074"/>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gn="just">
              <a:lnSpc>
                <a:spcPct val="100000"/>
              </a:lnSpc>
            </a:pPr>
            <a:r>
              <a:rPr lang="en-US" sz="2200" b="1" dirty="0" err="1">
                <a:solidFill>
                  <a:schemeClr val="bg1"/>
                </a:solidFill>
              </a:rPr>
              <a:t>Incrémental</a:t>
            </a:r>
            <a:r>
              <a:rPr lang="en-US" sz="2200" b="1" dirty="0">
                <a:solidFill>
                  <a:schemeClr val="bg1"/>
                </a:solidFill>
              </a:rPr>
              <a:t> </a:t>
            </a:r>
            <a:r>
              <a:rPr lang="en-US" sz="2200" dirty="0">
                <a:solidFill>
                  <a:schemeClr val="bg1"/>
                </a:solidFill>
              </a:rPr>
              <a:t>- </a:t>
            </a:r>
            <a:r>
              <a:rPr lang="en-US" sz="2000" dirty="0">
                <a:solidFill>
                  <a:schemeClr val="bg1"/>
                </a:solidFill>
              </a:rPr>
              <a:t>apporter des ajustements marginaux aux systèmes existants pour mieux gérer la variabilité climatique actuelle et faire face aux risques climatiques à court terme.</a:t>
            </a:r>
            <a:endParaRPr lang="it-IT" sz="2000" dirty="0">
              <a:solidFill>
                <a:schemeClr val="bg1"/>
              </a:solidFill>
            </a:endParaRPr>
          </a:p>
          <a:p>
            <a:pPr marL="92075" lvl="1" indent="0">
              <a:lnSpc>
                <a:spcPct val="100000"/>
              </a:lnSpc>
            </a:pPr>
            <a:r>
              <a:rPr lang="en-US" dirty="0">
                <a:solidFill>
                  <a:srgbClr val="4C4C4C"/>
                </a:solidFill>
              </a:rPr>
              <a:t> 	</a:t>
            </a:r>
          </a:p>
          <a:p>
            <a:pPr algn="just">
              <a:lnSpc>
                <a:spcPct val="100000"/>
              </a:lnSpc>
            </a:pPr>
            <a:r>
              <a:rPr lang="it-IT" sz="2000" b="1" dirty="0">
                <a:solidFill>
                  <a:schemeClr val="bg1"/>
                </a:solidFill>
              </a:rPr>
              <a:t> Exemple : </a:t>
            </a:r>
            <a:r>
              <a:rPr lang="en-US" dirty="0">
                <a:solidFill>
                  <a:srgbClr val="000000"/>
                </a:solidFill>
              </a:rPr>
              <a:t>adaptation des systèmes de culture par l'introduction de </a:t>
            </a:r>
            <a:r>
              <a:rPr lang="en-US" dirty="0" err="1">
                <a:solidFill>
                  <a:srgbClr val="000000"/>
                </a:solidFill>
              </a:rPr>
              <a:t>nouvelles</a:t>
            </a:r>
            <a:r>
              <a:rPr lang="en-US" dirty="0">
                <a:solidFill>
                  <a:srgbClr val="000000"/>
                </a:solidFill>
              </a:rPr>
              <a:t> </a:t>
            </a:r>
            <a:r>
              <a:rPr lang="en-US" dirty="0" err="1">
                <a:solidFill>
                  <a:srgbClr val="000000"/>
                </a:solidFill>
              </a:rPr>
              <a:t>variétés</a:t>
            </a:r>
            <a:r>
              <a:rPr lang="en-US" dirty="0">
                <a:solidFill>
                  <a:srgbClr val="000000"/>
                </a:solidFill>
              </a:rPr>
              <a:t>, la modification des périodes de plantation ou l'utilisation de technologies d'irrigation plus efficaces.</a:t>
            </a:r>
            <a:endParaRPr lang="it-IT" dirty="0">
              <a:solidFill>
                <a:srgbClr val="000000"/>
              </a:solidFill>
            </a:endParaRPr>
          </a:p>
        </p:txBody>
      </p:sp>
    </p:spTree>
    <p:extLst>
      <p:ext uri="{BB962C8B-B14F-4D97-AF65-F5344CB8AC3E}">
        <p14:creationId xmlns:p14="http://schemas.microsoft.com/office/powerpoint/2010/main" val="125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grafico 4">
            <a:extLst>
              <a:ext uri="{FF2B5EF4-FFF2-40B4-BE49-F238E27FC236}">
                <a16:creationId xmlns:a16="http://schemas.microsoft.com/office/drawing/2014/main" id="{A7C58105-DE9A-784B-AA2F-4A4460132BB9}"/>
              </a:ext>
            </a:extLst>
          </p:cNvPr>
          <p:cNvPicPr>
            <a:picLocks noGrp="1" noRot="1" noChangeAspect="1" noMove="1" noResize="1" noEditPoints="1" noAdjustHandles="1" noChangeArrowheads="1" noChangeShapeType="1"/>
          </p:cNvPicPr>
          <p:nvPr/>
        </p:nvPicPr>
        <p:blipFill>
          <a:blip r:embed="rId3"/>
          <a:stretch>
            <a:fillRect/>
          </a:stretch>
        </p:blipFill>
        <p:spPr>
          <a:xfrm>
            <a:off x="-312515" y="329061"/>
            <a:ext cx="12504515" cy="6933235"/>
          </a:xfrm>
          <a:prstGeom prst="rect">
            <a:avLst/>
          </a:prstGeom>
        </p:spPr>
      </p:pic>
      <p:sp>
        <p:nvSpPr>
          <p:cNvPr id="4" name="Rectangle 3">
            <a:extLst>
              <a:ext uri="{FF2B5EF4-FFF2-40B4-BE49-F238E27FC236}">
                <a16:creationId xmlns:a16="http://schemas.microsoft.com/office/drawing/2014/main" id="{94782852-4198-484B-91B7-2A7726A6CD9C}"/>
              </a:ext>
            </a:extLst>
          </p:cNvPr>
          <p:cNvSpPr/>
          <p:nvPr/>
        </p:nvSpPr>
        <p:spPr>
          <a:xfrm>
            <a:off x="3496234" y="6332125"/>
            <a:ext cx="7382598" cy="35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6/12 pays - </a:t>
            </a:r>
            <a:r>
              <a:rPr lang="en-US" sz="1600" b="1" dirty="0" err="1"/>
              <a:t>systèmes</a:t>
            </a:r>
            <a:r>
              <a:rPr lang="en-US" sz="1600" b="1" dirty="0"/>
              <a:t> au </a:t>
            </a:r>
            <a:r>
              <a:rPr lang="en-US" sz="1600" b="1" dirty="0" err="1"/>
              <a:t>niveau</a:t>
            </a:r>
            <a:r>
              <a:rPr lang="en-US" sz="1600" b="1" dirty="0"/>
              <a:t> du </a:t>
            </a:r>
            <a:r>
              <a:rPr lang="en-US" sz="1600" b="1" dirty="0" err="1"/>
              <a:t>paysage</a:t>
            </a:r>
            <a:r>
              <a:rPr lang="en-US" sz="1600" b="1" dirty="0"/>
              <a:t> ; 4/12 - chaînes de valeur</a:t>
            </a:r>
          </a:p>
        </p:txBody>
      </p:sp>
      <p:sp>
        <p:nvSpPr>
          <p:cNvPr id="3" name="Titolo 2">
            <a:extLst>
              <a:ext uri="{FF2B5EF4-FFF2-40B4-BE49-F238E27FC236}">
                <a16:creationId xmlns:a16="http://schemas.microsoft.com/office/drawing/2014/main" id="{AC7A2485-93ED-B740-ABD8-E2D96548F7D2}"/>
              </a:ext>
            </a:extLst>
          </p:cNvPr>
          <p:cNvSpPr>
            <a:spLocks noGrp="1"/>
          </p:cNvSpPr>
          <p:nvPr>
            <p:ph type="title"/>
          </p:nvPr>
        </p:nvSpPr>
        <p:spPr>
          <a:xfrm>
            <a:off x="69058" y="5597821"/>
            <a:ext cx="2696396" cy="537520"/>
          </a:xfrm>
        </p:spPr>
        <p:txBody>
          <a:bodyPr>
            <a:normAutofit fontScale="90000"/>
          </a:bodyPr>
          <a:lstStyle/>
          <a:p>
            <a:r>
              <a:rPr lang="it-IT" sz="2000" b="1" dirty="0">
                <a:solidFill>
                  <a:srgbClr val="0095CE"/>
                </a:solidFill>
              </a:rPr>
              <a:t>Précisez le </a:t>
            </a:r>
            <a:r>
              <a:rPr lang="it-IT" sz="2200" b="1" dirty="0">
                <a:solidFill>
                  <a:srgbClr val="0095CE"/>
                </a:solidFill>
              </a:rPr>
              <a:t>système </a:t>
            </a:r>
            <a:r>
              <a:rPr lang="it-IT" sz="2000" b="1" dirty="0">
                <a:solidFill>
                  <a:srgbClr val="0095CE"/>
                </a:solidFill>
              </a:rPr>
              <a:t>:</a:t>
            </a:r>
          </a:p>
        </p:txBody>
      </p:sp>
      <p:pic>
        <p:nvPicPr>
          <p:cNvPr id="17"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4361" y="2225216"/>
            <a:ext cx="227193" cy="251999"/>
          </a:xfrm>
          <a:prstGeom prst="rect">
            <a:avLst/>
          </a:prstGeom>
        </p:spPr>
      </p:pic>
      <p:sp>
        <p:nvSpPr>
          <p:cNvPr id="18" name="CasellaDiTesto 17">
            <a:extLst>
              <a:ext uri="{FF2B5EF4-FFF2-40B4-BE49-F238E27FC236}">
                <a16:creationId xmlns:a16="http://schemas.microsoft.com/office/drawing/2014/main" id="{82887583-941E-C24E-8524-13675A5036CD}"/>
              </a:ext>
            </a:extLst>
          </p:cNvPr>
          <p:cNvSpPr txBox="1"/>
          <p:nvPr/>
        </p:nvSpPr>
        <p:spPr>
          <a:xfrm>
            <a:off x="1767963" y="2009427"/>
            <a:ext cx="1140560" cy="307777"/>
          </a:xfrm>
          <a:prstGeom prst="rect">
            <a:avLst/>
          </a:prstGeom>
          <a:noFill/>
        </p:spPr>
        <p:txBody>
          <a:bodyPr wrap="square" rtlCol="0">
            <a:spAutoFit/>
          </a:bodyPr>
          <a:lstStyle/>
          <a:p>
            <a:r>
              <a:rPr lang="it-IT" sz="1400" b="1" dirty="0">
                <a:solidFill>
                  <a:schemeClr val="accent4">
                    <a:lumMod val="75000"/>
                  </a:schemeClr>
                </a:solidFill>
              </a:rPr>
              <a:t>Costa Rica</a:t>
            </a:r>
          </a:p>
        </p:txBody>
      </p:sp>
      <p:sp>
        <p:nvSpPr>
          <p:cNvPr id="63" name="Line Callout 1 (Border and Accent Bar) 62">
            <a:extLst>
              <a:ext uri="{FF2B5EF4-FFF2-40B4-BE49-F238E27FC236}">
                <a16:creationId xmlns:a16="http://schemas.microsoft.com/office/drawing/2014/main" id="{D27F01BE-8517-3745-8121-9D345699FDC2}"/>
              </a:ext>
            </a:extLst>
          </p:cNvPr>
          <p:cNvSpPr/>
          <p:nvPr/>
        </p:nvSpPr>
        <p:spPr>
          <a:xfrm rot="10800000" flipH="1" flipV="1">
            <a:off x="198782" y="1478949"/>
            <a:ext cx="1484499" cy="901884"/>
          </a:xfrm>
          <a:prstGeom prst="accentBorderCallout1">
            <a:avLst>
              <a:gd name="adj1" fmla="val 52427"/>
              <a:gd name="adj2" fmla="val 101893"/>
              <a:gd name="adj3" fmla="val 110336"/>
              <a:gd name="adj4" fmla="val 120153"/>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Systèmes de production de bétail et de café ;</a:t>
            </a:r>
          </a:p>
          <a:p>
            <a:pPr algn="ctr"/>
            <a:r>
              <a:rPr lang="en-US" sz="1100" b="1" dirty="0" err="1">
                <a:solidFill>
                  <a:srgbClr val="000000"/>
                </a:solidFill>
                <a:latin typeface="Calibri" panose="020F0502020204030204" pitchFamily="34" charset="0"/>
                <a:cs typeface="Calibri" panose="020F0502020204030204" pitchFamily="34" charset="0"/>
              </a:rPr>
              <a:t>Chaine</a:t>
            </a:r>
            <a:r>
              <a:rPr lang="en-US" sz="1100" b="1" dirty="0">
                <a:solidFill>
                  <a:srgbClr val="000000"/>
                </a:solidFill>
                <a:latin typeface="Calibri" panose="020F0502020204030204" pitchFamily="34" charset="0"/>
                <a:cs typeface="Calibri" panose="020F0502020204030204" pitchFamily="34" charset="0"/>
              </a:rPr>
              <a:t> de </a:t>
            </a:r>
            <a:r>
              <a:rPr lang="en-US" sz="1100" b="1" dirty="0" err="1">
                <a:solidFill>
                  <a:srgbClr val="000000"/>
                </a:solidFill>
                <a:latin typeface="Calibri" panose="020F0502020204030204" pitchFamily="34" charset="0"/>
                <a:cs typeface="Calibri" panose="020F0502020204030204" pitchFamily="34" charset="0"/>
              </a:rPr>
              <a:t>valeur</a:t>
            </a:r>
            <a:r>
              <a:rPr lang="en-US" sz="1100" b="1" dirty="0">
                <a:solidFill>
                  <a:srgbClr val="000000"/>
                </a:solidFill>
                <a:latin typeface="Calibri" panose="020F0502020204030204" pitchFamily="34" charset="0"/>
                <a:cs typeface="Calibri" panose="020F0502020204030204" pitchFamily="34" charset="0"/>
              </a:rPr>
              <a:t> du </a:t>
            </a:r>
            <a:r>
              <a:rPr lang="en-US" sz="1100" b="1" dirty="0" err="1">
                <a:solidFill>
                  <a:srgbClr val="000000"/>
                </a:solidFill>
                <a:latin typeface="Calibri" panose="020F0502020204030204" pitchFamily="34" charset="0"/>
                <a:cs typeface="Calibri" panose="020F0502020204030204" pitchFamily="34" charset="0"/>
              </a:rPr>
              <a:t>Bœuf</a:t>
            </a:r>
            <a:r>
              <a:rPr lang="en-US" sz="1100" b="1" dirty="0">
                <a:solidFill>
                  <a:srgbClr val="000000"/>
                </a:solidFill>
                <a:latin typeface="Calibri" panose="020F0502020204030204" pitchFamily="34" charset="0"/>
                <a:cs typeface="Calibri" panose="020F0502020204030204" pitchFamily="34" charset="0"/>
              </a:rPr>
              <a:t> </a:t>
            </a:r>
          </a:p>
        </p:txBody>
      </p:sp>
      <p:sp>
        <p:nvSpPr>
          <p:cNvPr id="8" name="CasellaDiTesto 7">
            <a:extLst>
              <a:ext uri="{FF2B5EF4-FFF2-40B4-BE49-F238E27FC236}">
                <a16:creationId xmlns:a16="http://schemas.microsoft.com/office/drawing/2014/main" id="{E3DDC644-D66B-DC42-9731-9E3330DE9C71}"/>
              </a:ext>
            </a:extLst>
          </p:cNvPr>
          <p:cNvSpPr txBox="1"/>
          <p:nvPr/>
        </p:nvSpPr>
        <p:spPr>
          <a:xfrm>
            <a:off x="2130823" y="2873906"/>
            <a:ext cx="994639" cy="307777"/>
          </a:xfrm>
          <a:prstGeom prst="rect">
            <a:avLst/>
          </a:prstGeom>
          <a:noFill/>
        </p:spPr>
        <p:txBody>
          <a:bodyPr wrap="square" rtlCol="0">
            <a:spAutoFit/>
          </a:bodyPr>
          <a:lstStyle>
            <a:defPPr>
              <a:defRPr lang="en-US"/>
            </a:defPPr>
            <a:lvl1pPr>
              <a:defRPr sz="1400" b="1">
                <a:solidFill>
                  <a:schemeClr val="accent4">
                    <a:lumMod val="75000"/>
                  </a:schemeClr>
                </a:solidFill>
              </a:defRPr>
            </a:lvl1pPr>
          </a:lstStyle>
          <a:p>
            <a:r>
              <a:rPr lang="it-IT" dirty="0"/>
              <a:t>Colombie</a:t>
            </a:r>
          </a:p>
        </p:txBody>
      </p:sp>
      <p:pic>
        <p:nvPicPr>
          <p:cNvPr id="43"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11050" y="2529087"/>
            <a:ext cx="227193" cy="251999"/>
          </a:xfrm>
          <a:prstGeom prst="rect">
            <a:avLst/>
          </a:prstGeom>
        </p:spPr>
      </p:pic>
      <p:sp>
        <p:nvSpPr>
          <p:cNvPr id="75" name="Line Callout 1 (Border and Accent Bar) 74">
            <a:extLst>
              <a:ext uri="{FF2B5EF4-FFF2-40B4-BE49-F238E27FC236}">
                <a16:creationId xmlns:a16="http://schemas.microsoft.com/office/drawing/2014/main" id="{87D7DC90-134B-0443-91DA-54F9C00C37E1}"/>
              </a:ext>
            </a:extLst>
          </p:cNvPr>
          <p:cNvSpPr/>
          <p:nvPr/>
        </p:nvSpPr>
        <p:spPr>
          <a:xfrm rot="10800000" flipH="1" flipV="1">
            <a:off x="728617" y="2828587"/>
            <a:ext cx="1332000" cy="684000"/>
          </a:xfrm>
          <a:prstGeom prst="accentBorderCallout1">
            <a:avLst>
              <a:gd name="adj1" fmla="val 54592"/>
              <a:gd name="adj2" fmla="val 101878"/>
              <a:gd name="adj3" fmla="val -20776"/>
              <a:gd name="adj4" fmla="val 112176"/>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Systèmes </a:t>
            </a:r>
            <a:r>
              <a:rPr lang="en-US" sz="1100" b="1" dirty="0" err="1">
                <a:solidFill>
                  <a:srgbClr val="000000"/>
                </a:solidFill>
                <a:latin typeface="Calibri" panose="020F0502020204030204" pitchFamily="34" charset="0"/>
                <a:cs typeface="Calibri" panose="020F0502020204030204" pitchFamily="34" charset="0"/>
              </a:rPr>
              <a:t>agroalimentaires</a:t>
            </a:r>
            <a:endParaRPr lang="en-IT" sz="1100" b="1" dirty="0">
              <a:solidFill>
                <a:srgbClr val="000000"/>
              </a:solidFill>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4ED87E53-85A4-3E40-BE0C-BD4385E6AC82}"/>
              </a:ext>
            </a:extLst>
          </p:cNvPr>
          <p:cNvSpPr txBox="1"/>
          <p:nvPr/>
        </p:nvSpPr>
        <p:spPr>
          <a:xfrm>
            <a:off x="3855862" y="2589420"/>
            <a:ext cx="1257668" cy="307777"/>
          </a:xfrm>
          <a:prstGeom prst="rect">
            <a:avLst/>
          </a:prstGeom>
          <a:noFill/>
        </p:spPr>
        <p:txBody>
          <a:bodyPr wrap="square" rtlCol="0">
            <a:spAutoFit/>
          </a:bodyPr>
          <a:lstStyle/>
          <a:p>
            <a:r>
              <a:rPr lang="it-IT" sz="1400" b="1" dirty="0">
                <a:solidFill>
                  <a:srgbClr val="00B050"/>
                </a:solidFill>
              </a:rPr>
              <a:t>Côte d'</a:t>
            </a:r>
            <a:r>
              <a:rPr lang="it-IT" sz="1400" b="1" dirty="0" err="1">
                <a:solidFill>
                  <a:srgbClr val="00B050"/>
                </a:solidFill>
              </a:rPr>
              <a:t>Ivoire</a:t>
            </a:r>
            <a:endParaRPr lang="it-IT" sz="1400" b="1" dirty="0">
              <a:solidFill>
                <a:srgbClr val="00B050"/>
              </a:solidFill>
            </a:endParaRPr>
          </a:p>
        </p:txBody>
      </p:sp>
      <p:sp>
        <p:nvSpPr>
          <p:cNvPr id="27" name="CasellaDiTesto 26">
            <a:extLst>
              <a:ext uri="{FF2B5EF4-FFF2-40B4-BE49-F238E27FC236}">
                <a16:creationId xmlns:a16="http://schemas.microsoft.com/office/drawing/2014/main" id="{B06AA557-FFEA-F14D-8C5B-5482C902CBC3}"/>
              </a:ext>
            </a:extLst>
          </p:cNvPr>
          <p:cNvSpPr txBox="1"/>
          <p:nvPr/>
        </p:nvSpPr>
        <p:spPr>
          <a:xfrm>
            <a:off x="4895849" y="2096829"/>
            <a:ext cx="936868" cy="307777"/>
          </a:xfrm>
          <a:prstGeom prst="rect">
            <a:avLst/>
          </a:prstGeom>
          <a:noFill/>
        </p:spPr>
        <p:txBody>
          <a:bodyPr wrap="square" rtlCol="0">
            <a:spAutoFit/>
          </a:bodyPr>
          <a:lstStyle/>
          <a:p>
            <a:r>
              <a:rPr lang="it-IT" sz="1400" b="1" dirty="0" err="1">
                <a:solidFill>
                  <a:srgbClr val="00B050"/>
                </a:solidFill>
              </a:rPr>
              <a:t>Éthiopie</a:t>
            </a:r>
            <a:endParaRPr lang="it-IT" sz="1400" b="1" dirty="0">
              <a:solidFill>
                <a:srgbClr val="00B050"/>
              </a:solidFill>
            </a:endParaRPr>
          </a:p>
        </p:txBody>
      </p:sp>
      <p:sp>
        <p:nvSpPr>
          <p:cNvPr id="30" name="CasellaDiTesto 29">
            <a:extLst>
              <a:ext uri="{FF2B5EF4-FFF2-40B4-BE49-F238E27FC236}">
                <a16:creationId xmlns:a16="http://schemas.microsoft.com/office/drawing/2014/main" id="{5B62D35F-9794-FD48-A35C-5D04F125C20E}"/>
              </a:ext>
            </a:extLst>
          </p:cNvPr>
          <p:cNvSpPr txBox="1"/>
          <p:nvPr/>
        </p:nvSpPr>
        <p:spPr>
          <a:xfrm>
            <a:off x="3185182" y="2056975"/>
            <a:ext cx="880494" cy="307777"/>
          </a:xfrm>
          <a:prstGeom prst="rect">
            <a:avLst/>
          </a:prstGeom>
          <a:noFill/>
        </p:spPr>
        <p:txBody>
          <a:bodyPr wrap="square" rtlCol="0">
            <a:spAutoFit/>
          </a:bodyPr>
          <a:lstStyle/>
          <a:p>
            <a:r>
              <a:rPr lang="it-IT" sz="1400" b="1" dirty="0">
                <a:solidFill>
                  <a:srgbClr val="00B050"/>
                </a:solidFill>
              </a:rPr>
              <a:t>Sénégal</a:t>
            </a:r>
          </a:p>
        </p:txBody>
      </p:sp>
      <p:sp>
        <p:nvSpPr>
          <p:cNvPr id="33" name="CasellaDiTesto 32">
            <a:extLst>
              <a:ext uri="{FF2B5EF4-FFF2-40B4-BE49-F238E27FC236}">
                <a16:creationId xmlns:a16="http://schemas.microsoft.com/office/drawing/2014/main" id="{7932FD9F-302C-F642-8E7A-6362B8886036}"/>
              </a:ext>
            </a:extLst>
          </p:cNvPr>
          <p:cNvSpPr txBox="1"/>
          <p:nvPr/>
        </p:nvSpPr>
        <p:spPr>
          <a:xfrm>
            <a:off x="5200070" y="2877196"/>
            <a:ext cx="1103791" cy="307777"/>
          </a:xfrm>
          <a:prstGeom prst="rect">
            <a:avLst/>
          </a:prstGeom>
          <a:noFill/>
        </p:spPr>
        <p:txBody>
          <a:bodyPr wrap="square" rtlCol="0">
            <a:spAutoFit/>
          </a:bodyPr>
          <a:lstStyle/>
          <a:p>
            <a:r>
              <a:rPr lang="it-IT" sz="1400" b="1" dirty="0">
                <a:solidFill>
                  <a:srgbClr val="00B050"/>
                </a:solidFill>
              </a:rPr>
              <a:t>Ouganda</a:t>
            </a:r>
          </a:p>
        </p:txBody>
      </p:sp>
      <p:pic>
        <p:nvPicPr>
          <p:cNvPr id="49" name="Elemento grafico 16" descr="Indicatore con riempimento a tinta unita">
            <a:extLst>
              <a:ext uri="{FF2B5EF4-FFF2-40B4-BE49-F238E27FC236}">
                <a16:creationId xmlns:a16="http://schemas.microsoft.com/office/drawing/2014/main" id="{92E9F29F-736D-7B46-B0F0-408D0EBF3A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34844" y="2120538"/>
            <a:ext cx="234729" cy="260360"/>
          </a:xfrm>
          <a:prstGeom prst="rect">
            <a:avLst/>
          </a:prstGeom>
        </p:spPr>
      </p:pic>
      <p:pic>
        <p:nvPicPr>
          <p:cNvPr id="50" name="Elemento grafico 16" descr="Indicatore con riempimento a tinta unita">
            <a:extLst>
              <a:ext uri="{FF2B5EF4-FFF2-40B4-BE49-F238E27FC236}">
                <a16:creationId xmlns:a16="http://schemas.microsoft.com/office/drawing/2014/main" id="{2404F360-BF73-1F43-A4AD-0448CA971B6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378" y="2346387"/>
            <a:ext cx="227192" cy="252000"/>
          </a:xfrm>
          <a:prstGeom prst="rect">
            <a:avLst/>
          </a:prstGeom>
        </p:spPr>
      </p:pic>
      <p:pic>
        <p:nvPicPr>
          <p:cNvPr id="52" name="Elemento grafico 16" descr="Indicatore con riempimento a tinta unita">
            <a:extLst>
              <a:ext uri="{FF2B5EF4-FFF2-40B4-BE49-F238E27FC236}">
                <a16:creationId xmlns:a16="http://schemas.microsoft.com/office/drawing/2014/main" id="{2D0EDDF1-CCC0-F347-B4BE-0654C068D3D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13666" y="2669039"/>
            <a:ext cx="194736" cy="216000"/>
          </a:xfrm>
          <a:prstGeom prst="rect">
            <a:avLst/>
          </a:prstGeom>
        </p:spPr>
      </p:pic>
      <p:pic>
        <p:nvPicPr>
          <p:cNvPr id="53" name="Elemento grafico 16" descr="Indicatore con riempimento a tinta unita">
            <a:extLst>
              <a:ext uri="{FF2B5EF4-FFF2-40B4-BE49-F238E27FC236}">
                <a16:creationId xmlns:a16="http://schemas.microsoft.com/office/drawing/2014/main" id="{58A3CD19-DBC8-C542-9BC1-DD53DF41DF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5391" y="2380833"/>
            <a:ext cx="227192" cy="252000"/>
          </a:xfrm>
          <a:prstGeom prst="rect">
            <a:avLst/>
          </a:prstGeom>
        </p:spPr>
      </p:pic>
      <p:sp>
        <p:nvSpPr>
          <p:cNvPr id="77" name="Line Callout 1 (Border and Accent Bar) 76">
            <a:extLst>
              <a:ext uri="{FF2B5EF4-FFF2-40B4-BE49-F238E27FC236}">
                <a16:creationId xmlns:a16="http://schemas.microsoft.com/office/drawing/2014/main" id="{DA1144B9-492B-CE49-8FF7-387F8CE0E73B}"/>
              </a:ext>
            </a:extLst>
          </p:cNvPr>
          <p:cNvSpPr/>
          <p:nvPr/>
        </p:nvSpPr>
        <p:spPr>
          <a:xfrm rot="10800000" flipH="1" flipV="1">
            <a:off x="2513454" y="545918"/>
            <a:ext cx="1691996" cy="725204"/>
          </a:xfrm>
          <a:prstGeom prst="accentBorderCallout1">
            <a:avLst>
              <a:gd name="adj1" fmla="val 55725"/>
              <a:gd name="adj2" fmla="val 101980"/>
              <a:gd name="adj3" fmla="val 242695"/>
              <a:gd name="adj4" fmla="val 91589"/>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Transition agro-écologique des systèmes agricoles de millet/noix de terre</a:t>
            </a:r>
          </a:p>
        </p:txBody>
      </p:sp>
      <p:sp>
        <p:nvSpPr>
          <p:cNvPr id="78" name="Line Callout 1 (Border and Accent Bar) 77">
            <a:extLst>
              <a:ext uri="{FF2B5EF4-FFF2-40B4-BE49-F238E27FC236}">
                <a16:creationId xmlns:a16="http://schemas.microsoft.com/office/drawing/2014/main" id="{4D400907-50E0-BD4B-8630-FB413AD0B112}"/>
              </a:ext>
            </a:extLst>
          </p:cNvPr>
          <p:cNvSpPr/>
          <p:nvPr/>
        </p:nvSpPr>
        <p:spPr>
          <a:xfrm rot="10800000" flipH="1" flipV="1">
            <a:off x="3493077" y="3186162"/>
            <a:ext cx="1386963" cy="540002"/>
          </a:xfrm>
          <a:prstGeom prst="accentBorderCallout1">
            <a:avLst>
              <a:gd name="adj1" fmla="val 50144"/>
              <a:gd name="adj2" fmla="val 102358"/>
              <a:gd name="adj3" fmla="val -117482"/>
              <a:gd name="adj4" fmla="val 57833"/>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Chaîne de valeur du cacao</a:t>
            </a:r>
          </a:p>
          <a:p>
            <a:pPr algn="ctr"/>
            <a:endParaRPr lang="en-IT" sz="1100" b="1" dirty="0">
              <a:solidFill>
                <a:srgbClr val="000000"/>
              </a:solidFill>
              <a:latin typeface="Calibri" panose="020F0502020204030204" pitchFamily="34" charset="0"/>
              <a:cs typeface="Calibri" panose="020F0502020204030204" pitchFamily="34" charset="0"/>
            </a:endParaRPr>
          </a:p>
        </p:txBody>
      </p:sp>
      <p:sp>
        <p:nvSpPr>
          <p:cNvPr id="82" name="Line Callout 1 (Border and Accent Bar) 81">
            <a:extLst>
              <a:ext uri="{FF2B5EF4-FFF2-40B4-BE49-F238E27FC236}">
                <a16:creationId xmlns:a16="http://schemas.microsoft.com/office/drawing/2014/main" id="{7C14F286-AA3C-4B4B-9CC1-1D314423FEAA}"/>
              </a:ext>
            </a:extLst>
          </p:cNvPr>
          <p:cNvSpPr/>
          <p:nvPr/>
        </p:nvSpPr>
        <p:spPr>
          <a:xfrm rot="10800000" flipV="1">
            <a:off x="5805359" y="2005929"/>
            <a:ext cx="1332000" cy="756000"/>
          </a:xfrm>
          <a:prstGeom prst="accentBorderCallout1">
            <a:avLst>
              <a:gd name="adj1" fmla="val 50935"/>
              <a:gd name="adj2" fmla="val 101639"/>
              <a:gd name="adj3" fmla="val 68816"/>
              <a:gd name="adj4" fmla="val 122589"/>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1100" b="1" dirty="0">
                <a:solidFill>
                  <a:srgbClr val="000000"/>
                </a:solidFill>
                <a:latin typeface="Calibri" panose="020F0502020204030204" pitchFamily="34" charset="0"/>
                <a:cs typeface="Calibri" panose="020F0502020204030204" pitchFamily="34" charset="0"/>
              </a:rPr>
              <a:t>Paysage d'élevage / bassin versant dans les zones agro-écologiques</a:t>
            </a:r>
            <a:endParaRPr lang="en-IT" sz="800" b="1" dirty="0">
              <a:solidFill>
                <a:srgbClr val="000000"/>
              </a:solidFill>
              <a:latin typeface="Calibri" panose="020F0502020204030204" pitchFamily="34" charset="0"/>
              <a:cs typeface="Calibri" panose="020F0502020204030204" pitchFamily="34" charset="0"/>
            </a:endParaRPr>
          </a:p>
        </p:txBody>
      </p:sp>
      <p:sp>
        <p:nvSpPr>
          <p:cNvPr id="84" name="Line Callout 1 (Border and Accent Bar) 83">
            <a:extLst>
              <a:ext uri="{FF2B5EF4-FFF2-40B4-BE49-F238E27FC236}">
                <a16:creationId xmlns:a16="http://schemas.microsoft.com/office/drawing/2014/main" id="{2ACD0CF7-2993-3341-A051-D6FB1EC2443F}"/>
              </a:ext>
            </a:extLst>
          </p:cNvPr>
          <p:cNvSpPr/>
          <p:nvPr/>
        </p:nvSpPr>
        <p:spPr>
          <a:xfrm rot="10800000" flipH="1" flipV="1">
            <a:off x="5770165" y="3580374"/>
            <a:ext cx="1476000" cy="576002"/>
          </a:xfrm>
          <a:prstGeom prst="accentBorderCallout1">
            <a:avLst>
              <a:gd name="adj1" fmla="val 1947"/>
              <a:gd name="adj2" fmla="val 102593"/>
              <a:gd name="adj3" fmla="val -129288"/>
              <a:gd name="adj4" fmla="val -23261"/>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Corridor </a:t>
            </a:r>
            <a:r>
              <a:rPr lang="en-US" sz="1100" b="1" dirty="0" err="1">
                <a:solidFill>
                  <a:srgbClr val="000000"/>
                </a:solidFill>
                <a:latin typeface="Calibri" panose="020F0502020204030204" pitchFamily="34" charset="0"/>
                <a:cs typeface="Calibri" panose="020F0502020204030204" pitchFamily="34" charset="0"/>
              </a:rPr>
              <a:t>à</a:t>
            </a:r>
            <a:r>
              <a:rPr lang="en-US" sz="1100" b="1" dirty="0">
                <a:solidFill>
                  <a:srgbClr val="000000"/>
                </a:solidFill>
                <a:latin typeface="Calibri" panose="020F0502020204030204" pitchFamily="34" charset="0"/>
                <a:cs typeface="Calibri" panose="020F0502020204030204" pitchFamily="34" charset="0"/>
              </a:rPr>
              <a:t> </a:t>
            </a:r>
            <a:r>
              <a:rPr lang="en-US" sz="1100" b="1" dirty="0" err="1">
                <a:solidFill>
                  <a:srgbClr val="000000"/>
                </a:solidFill>
                <a:latin typeface="Calibri" panose="020F0502020204030204" pitchFamily="34" charset="0"/>
                <a:cs typeface="Calibri" panose="020F0502020204030204" pitchFamily="34" charset="0"/>
              </a:rPr>
              <a:t>bétail</a:t>
            </a:r>
            <a:r>
              <a:rPr lang="en-US" sz="1100" b="1" dirty="0">
                <a:solidFill>
                  <a:srgbClr val="000000"/>
                </a:solidFill>
                <a:latin typeface="Calibri" panose="020F0502020204030204" pitchFamily="34" charset="0"/>
                <a:cs typeface="Calibri" panose="020F0502020204030204" pitchFamily="34" charset="0"/>
              </a:rPr>
              <a:t>; </a:t>
            </a:r>
          </a:p>
          <a:p>
            <a:pPr algn="ctr"/>
            <a:r>
              <a:rPr lang="en-US" sz="1100" b="1" dirty="0">
                <a:solidFill>
                  <a:srgbClr val="000000"/>
                </a:solidFill>
                <a:latin typeface="Calibri" panose="020F0502020204030204" pitchFamily="34" charset="0"/>
                <a:cs typeface="Calibri" panose="020F0502020204030204" pitchFamily="34" charset="0"/>
              </a:rPr>
              <a:t>Paysage agricole </a:t>
            </a:r>
          </a:p>
        </p:txBody>
      </p:sp>
      <p:sp>
        <p:nvSpPr>
          <p:cNvPr id="39" name="CasellaDiTesto 38">
            <a:extLst>
              <a:ext uri="{FF2B5EF4-FFF2-40B4-BE49-F238E27FC236}">
                <a16:creationId xmlns:a16="http://schemas.microsoft.com/office/drawing/2014/main" id="{5B3A6807-6918-584C-99CD-5AB67FE3E2C2}"/>
              </a:ext>
            </a:extLst>
          </p:cNvPr>
          <p:cNvSpPr txBox="1"/>
          <p:nvPr/>
        </p:nvSpPr>
        <p:spPr>
          <a:xfrm>
            <a:off x="6535341" y="785973"/>
            <a:ext cx="909175" cy="319295"/>
          </a:xfrm>
          <a:prstGeom prst="rect">
            <a:avLst/>
          </a:prstGeom>
          <a:noFill/>
        </p:spPr>
        <p:txBody>
          <a:bodyPr wrap="square" rtlCol="0">
            <a:spAutoFit/>
          </a:bodyPr>
          <a:lstStyle/>
          <a:p>
            <a:r>
              <a:rPr lang="it-IT" sz="1400" dirty="0">
                <a:solidFill>
                  <a:schemeClr val="accent6"/>
                </a:solidFill>
              </a:rPr>
              <a:t>Mongolie</a:t>
            </a:r>
          </a:p>
        </p:txBody>
      </p:sp>
      <p:sp>
        <p:nvSpPr>
          <p:cNvPr id="45" name="CasellaDiTesto 44">
            <a:extLst>
              <a:ext uri="{FF2B5EF4-FFF2-40B4-BE49-F238E27FC236}">
                <a16:creationId xmlns:a16="http://schemas.microsoft.com/office/drawing/2014/main" id="{1DE5A263-E89C-7145-AD10-5130584A9EF5}"/>
              </a:ext>
            </a:extLst>
          </p:cNvPr>
          <p:cNvSpPr txBox="1"/>
          <p:nvPr/>
        </p:nvSpPr>
        <p:spPr>
          <a:xfrm>
            <a:off x="7169634" y="2515447"/>
            <a:ext cx="1103791" cy="319294"/>
          </a:xfrm>
          <a:prstGeom prst="rect">
            <a:avLst/>
          </a:prstGeom>
          <a:noFill/>
        </p:spPr>
        <p:txBody>
          <a:bodyPr wrap="square" rtlCol="0">
            <a:spAutoFit/>
          </a:bodyPr>
          <a:lstStyle/>
          <a:p>
            <a:r>
              <a:rPr lang="it-IT" sz="1400" b="1" dirty="0">
                <a:solidFill>
                  <a:schemeClr val="accent6"/>
                </a:solidFill>
              </a:rPr>
              <a:t>Cambodge</a:t>
            </a:r>
          </a:p>
        </p:txBody>
      </p:sp>
      <p:pic>
        <p:nvPicPr>
          <p:cNvPr id="55" name="Elemento grafico 16" descr="Indicatore con riempimento a tinta unita">
            <a:extLst>
              <a:ext uri="{FF2B5EF4-FFF2-40B4-BE49-F238E27FC236}">
                <a16:creationId xmlns:a16="http://schemas.microsoft.com/office/drawing/2014/main" id="{E8D8520D-4F71-134C-863D-113A717EA42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48799" y="1071754"/>
            <a:ext cx="194733" cy="233413"/>
          </a:xfrm>
          <a:prstGeom prst="rect">
            <a:avLst/>
          </a:prstGeom>
        </p:spPr>
      </p:pic>
      <p:pic>
        <p:nvPicPr>
          <p:cNvPr id="58" name="Elemento grafico 16" descr="Indicatore con riempimento a tinta unita">
            <a:extLst>
              <a:ext uri="{FF2B5EF4-FFF2-40B4-BE49-F238E27FC236}">
                <a16:creationId xmlns:a16="http://schemas.microsoft.com/office/drawing/2014/main" id="{1CFE27B8-E1FD-C043-9AE6-24CDA4541F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80738" y="2148100"/>
            <a:ext cx="227188" cy="272315"/>
          </a:xfrm>
          <a:prstGeom prst="rect">
            <a:avLst/>
          </a:prstGeom>
        </p:spPr>
      </p:pic>
      <p:sp>
        <p:nvSpPr>
          <p:cNvPr id="86" name="Line Callout 1 (Border and Accent Bar) 85">
            <a:extLst>
              <a:ext uri="{FF2B5EF4-FFF2-40B4-BE49-F238E27FC236}">
                <a16:creationId xmlns:a16="http://schemas.microsoft.com/office/drawing/2014/main" id="{F8BFE24C-11F4-5C44-BCE3-8867698E5639}"/>
              </a:ext>
            </a:extLst>
          </p:cNvPr>
          <p:cNvSpPr/>
          <p:nvPr/>
        </p:nvSpPr>
        <p:spPr>
          <a:xfrm rot="10800000" flipV="1">
            <a:off x="8810129" y="3595698"/>
            <a:ext cx="1551228" cy="615273"/>
          </a:xfrm>
          <a:prstGeom prst="accentBorderCallout1">
            <a:avLst>
              <a:gd name="adj1" fmla="val 48731"/>
              <a:gd name="adj2" fmla="val 102317"/>
              <a:gd name="adj3" fmla="val -206778"/>
              <a:gd name="adj4" fmla="val 192739"/>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Système agroforestier</a:t>
            </a:r>
            <a:endParaRPr lang="en-IT" sz="1100" b="1" dirty="0">
              <a:solidFill>
                <a:srgbClr val="000000"/>
              </a:solidFill>
              <a:latin typeface="Calibri" panose="020F0502020204030204" pitchFamily="34" charset="0"/>
              <a:cs typeface="Calibri" panose="020F0502020204030204" pitchFamily="34" charset="0"/>
            </a:endParaRPr>
          </a:p>
        </p:txBody>
      </p:sp>
      <p:sp>
        <p:nvSpPr>
          <p:cNvPr id="91" name="Line Callout 1 (Border and Accent Bar) 90">
            <a:extLst>
              <a:ext uri="{FF2B5EF4-FFF2-40B4-BE49-F238E27FC236}">
                <a16:creationId xmlns:a16="http://schemas.microsoft.com/office/drawing/2014/main" id="{3E061B05-3A62-6647-9E80-A2EA473EA05E}"/>
              </a:ext>
            </a:extLst>
          </p:cNvPr>
          <p:cNvSpPr/>
          <p:nvPr/>
        </p:nvSpPr>
        <p:spPr>
          <a:xfrm rot="10800000" flipV="1">
            <a:off x="7715766" y="623945"/>
            <a:ext cx="1368000" cy="583534"/>
          </a:xfrm>
          <a:prstGeom prst="accentBorderCallout1">
            <a:avLst>
              <a:gd name="adj1" fmla="val 47055"/>
              <a:gd name="adj2" fmla="val 101606"/>
              <a:gd name="adj3" fmla="val 102753"/>
              <a:gd name="adj4" fmla="val 134064"/>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Calibri" panose="020F0502020204030204" pitchFamily="34" charset="0"/>
                <a:cs typeface="Calibri" panose="020F0502020204030204" pitchFamily="34" charset="0"/>
              </a:rPr>
              <a:t>Chaînes de valeur de l'élevage</a:t>
            </a:r>
            <a:endParaRPr lang="en-IT" sz="1100" b="1" dirty="0">
              <a:solidFill>
                <a:sysClr val="windowText" lastClr="000000"/>
              </a:solidFill>
              <a:latin typeface="Calibri" panose="020F0502020204030204" pitchFamily="34" charset="0"/>
              <a:cs typeface="Calibri" panose="020F0502020204030204" pitchFamily="34" charset="0"/>
            </a:endParaRPr>
          </a:p>
        </p:txBody>
      </p:sp>
      <p:grpSp>
        <p:nvGrpSpPr>
          <p:cNvPr id="6" name="Group 5"/>
          <p:cNvGrpSpPr/>
          <p:nvPr/>
        </p:nvGrpSpPr>
        <p:grpSpPr>
          <a:xfrm>
            <a:off x="1156416" y="535492"/>
            <a:ext cx="9204941" cy="4452874"/>
            <a:chOff x="1161826" y="617701"/>
            <a:chExt cx="9204941" cy="4452874"/>
          </a:xfrm>
        </p:grpSpPr>
        <p:grpSp>
          <p:nvGrpSpPr>
            <p:cNvPr id="2" name="Group 1"/>
            <p:cNvGrpSpPr/>
            <p:nvPr/>
          </p:nvGrpSpPr>
          <p:grpSpPr>
            <a:xfrm>
              <a:off x="1161826" y="3947036"/>
              <a:ext cx="2507026" cy="1123539"/>
              <a:chOff x="1161826" y="3947036"/>
              <a:chExt cx="2507026" cy="1123539"/>
            </a:xfrm>
          </p:grpSpPr>
          <p:sp>
            <p:nvSpPr>
              <p:cNvPr id="15" name="CasellaDiTesto 14">
                <a:extLst>
                  <a:ext uri="{FF2B5EF4-FFF2-40B4-BE49-F238E27FC236}">
                    <a16:creationId xmlns:a16="http://schemas.microsoft.com/office/drawing/2014/main" id="{B9E9B829-1D88-5148-908F-785B41EE2334}"/>
                  </a:ext>
                </a:extLst>
              </p:cNvPr>
              <p:cNvSpPr txBox="1"/>
              <p:nvPr/>
            </p:nvSpPr>
            <p:spPr>
              <a:xfrm>
                <a:off x="2604390" y="4096158"/>
                <a:ext cx="1064462" cy="307777"/>
              </a:xfrm>
              <a:prstGeom prst="rect">
                <a:avLst/>
              </a:prstGeom>
              <a:noFill/>
            </p:spPr>
            <p:txBody>
              <a:bodyPr wrap="square" rtlCol="0">
                <a:spAutoFit/>
              </a:bodyPr>
              <a:lstStyle>
                <a:defPPr>
                  <a:defRPr lang="en-US"/>
                </a:defPPr>
                <a:lvl1pPr>
                  <a:defRPr sz="1400" b="1">
                    <a:solidFill>
                      <a:schemeClr val="accent4">
                        <a:lumMod val="75000"/>
                      </a:schemeClr>
                    </a:solidFill>
                  </a:defRPr>
                </a:lvl1pPr>
              </a:lstStyle>
              <a:p>
                <a:r>
                  <a:rPr lang="it-IT" dirty="0"/>
                  <a:t>Argentine</a:t>
                </a:r>
              </a:p>
            </p:txBody>
          </p:sp>
          <p:pic>
            <p:nvPicPr>
              <p:cNvPr id="48" name="Elemento grafico 16" descr="Indicatore con riempimento a tinta unita">
                <a:extLst>
                  <a:ext uri="{FF2B5EF4-FFF2-40B4-BE49-F238E27FC236}">
                    <a16:creationId xmlns:a16="http://schemas.microsoft.com/office/drawing/2014/main" id="{EDC5ECC2-BA33-7A46-89F0-8F68729C6C8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13454" y="3947036"/>
                <a:ext cx="252000" cy="279517"/>
              </a:xfrm>
              <a:prstGeom prst="rect">
                <a:avLst/>
              </a:prstGeom>
            </p:spPr>
          </p:pic>
          <p:sp>
            <p:nvSpPr>
              <p:cNvPr id="76" name="Line Callout 1 (Border and Accent Bar) 75">
                <a:extLst>
                  <a:ext uri="{FF2B5EF4-FFF2-40B4-BE49-F238E27FC236}">
                    <a16:creationId xmlns:a16="http://schemas.microsoft.com/office/drawing/2014/main" id="{4F49B4FA-B94F-264B-8554-06762BA5E631}"/>
                  </a:ext>
                </a:extLst>
              </p:cNvPr>
              <p:cNvSpPr/>
              <p:nvPr/>
            </p:nvSpPr>
            <p:spPr>
              <a:xfrm rot="10800000" flipH="1" flipV="1">
                <a:off x="1161826" y="4530575"/>
                <a:ext cx="1102128" cy="540000"/>
              </a:xfrm>
              <a:prstGeom prst="accentBorderCallout1">
                <a:avLst>
                  <a:gd name="adj1" fmla="val 56343"/>
                  <a:gd name="adj2" fmla="val 101455"/>
                  <a:gd name="adj3" fmla="val -67578"/>
                  <a:gd name="adj4" fmla="val 135608"/>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0000"/>
                    </a:solidFill>
                    <a:latin typeface="Calibri" panose="020F0502020204030204" pitchFamily="34" charset="0"/>
                    <a:cs typeface="Calibri" panose="020F0502020204030204" pitchFamily="34" charset="0"/>
                  </a:rPr>
                  <a:t>Chaine</a:t>
                </a:r>
                <a:r>
                  <a:rPr lang="en-US" sz="1200" b="1" dirty="0">
                    <a:solidFill>
                      <a:srgbClr val="000000"/>
                    </a:solidFill>
                    <a:latin typeface="Calibri" panose="020F0502020204030204" pitchFamily="34" charset="0"/>
                    <a:cs typeface="Calibri" panose="020F0502020204030204" pitchFamily="34" charset="0"/>
                  </a:rPr>
                  <a:t> de </a:t>
                </a:r>
                <a:r>
                  <a:rPr lang="en-US" sz="1200" b="1" dirty="0" err="1">
                    <a:solidFill>
                      <a:srgbClr val="000000"/>
                    </a:solidFill>
                    <a:latin typeface="Calibri" panose="020F0502020204030204" pitchFamily="34" charset="0"/>
                    <a:cs typeface="Calibri" panose="020F0502020204030204" pitchFamily="34" charset="0"/>
                  </a:rPr>
                  <a:t>valeur</a:t>
                </a:r>
                <a:r>
                  <a:rPr lang="en-US" sz="1200" b="1" dirty="0">
                    <a:solidFill>
                      <a:srgbClr val="000000"/>
                    </a:solidFill>
                    <a:latin typeface="Calibri" panose="020F0502020204030204" pitchFamily="34" charset="0"/>
                    <a:cs typeface="Calibri" panose="020F0502020204030204" pitchFamily="34" charset="0"/>
                  </a:rPr>
                  <a:t> du </a:t>
                </a:r>
                <a:r>
                  <a:rPr lang="en-US" sz="1200" b="1" dirty="0" err="1">
                    <a:solidFill>
                      <a:srgbClr val="000000"/>
                    </a:solidFill>
                    <a:latin typeface="Calibri" panose="020F0502020204030204" pitchFamily="34" charset="0"/>
                    <a:cs typeface="Calibri" panose="020F0502020204030204" pitchFamily="34" charset="0"/>
                  </a:rPr>
                  <a:t>bétail</a:t>
                </a:r>
                <a:r>
                  <a:rPr lang="en-US" sz="1200" b="1" dirty="0">
                    <a:solidFill>
                      <a:srgbClr val="000000"/>
                    </a:solidFill>
                    <a:latin typeface="Calibri" panose="020F0502020204030204" pitchFamily="34" charset="0"/>
                    <a:cs typeface="Calibri" panose="020F0502020204030204" pitchFamily="34" charset="0"/>
                  </a:rPr>
                  <a:t> </a:t>
                </a:r>
              </a:p>
            </p:txBody>
          </p:sp>
        </p:grpSp>
        <p:grpSp>
          <p:nvGrpSpPr>
            <p:cNvPr id="25" name="Group 24"/>
            <p:cNvGrpSpPr/>
            <p:nvPr/>
          </p:nvGrpSpPr>
          <p:grpSpPr>
            <a:xfrm>
              <a:off x="4939527" y="617701"/>
              <a:ext cx="1331999" cy="1538204"/>
              <a:chOff x="4939527" y="617701"/>
              <a:chExt cx="1331999" cy="1538204"/>
            </a:xfrm>
          </p:grpSpPr>
          <p:sp>
            <p:nvSpPr>
              <p:cNvPr id="24" name="CasellaDiTesto 23">
                <a:extLst>
                  <a:ext uri="{FF2B5EF4-FFF2-40B4-BE49-F238E27FC236}">
                    <a16:creationId xmlns:a16="http://schemas.microsoft.com/office/drawing/2014/main" id="{0881A96B-C639-CE4D-8829-6DA4E503C797}"/>
                  </a:ext>
                </a:extLst>
              </p:cNvPr>
              <p:cNvSpPr txBox="1"/>
              <p:nvPr/>
            </p:nvSpPr>
            <p:spPr>
              <a:xfrm>
                <a:off x="5031944" y="1508206"/>
                <a:ext cx="967663" cy="307777"/>
              </a:xfrm>
              <a:prstGeom prst="rect">
                <a:avLst/>
              </a:prstGeom>
              <a:noFill/>
            </p:spPr>
            <p:txBody>
              <a:bodyPr wrap="square" rtlCol="0">
                <a:spAutoFit/>
              </a:bodyPr>
              <a:lstStyle/>
              <a:p>
                <a:r>
                  <a:rPr lang="it-IT" sz="1400" b="1" dirty="0" err="1">
                    <a:solidFill>
                      <a:srgbClr val="00B050"/>
                    </a:solidFill>
                  </a:rPr>
                  <a:t>Égypte</a:t>
                </a:r>
                <a:endParaRPr lang="it-IT" sz="1400" b="1" dirty="0">
                  <a:solidFill>
                    <a:srgbClr val="00B050"/>
                  </a:solidFill>
                </a:endParaRPr>
              </a:p>
            </p:txBody>
          </p:sp>
          <p:pic>
            <p:nvPicPr>
              <p:cNvPr id="54" name="Elemento grafico 16" descr="Indicatore con riempimento a tinta unita">
                <a:extLst>
                  <a:ext uri="{FF2B5EF4-FFF2-40B4-BE49-F238E27FC236}">
                    <a16:creationId xmlns:a16="http://schemas.microsoft.com/office/drawing/2014/main" id="{2F6A2E63-EFF6-0B44-A8E3-BFF7F824615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91884" y="1903905"/>
                <a:ext cx="227192" cy="252000"/>
              </a:xfrm>
              <a:prstGeom prst="rect">
                <a:avLst/>
              </a:prstGeom>
            </p:spPr>
          </p:pic>
          <p:sp>
            <p:nvSpPr>
              <p:cNvPr id="80" name="Line Callout 1 (Border and Accent Bar) 79">
                <a:extLst>
                  <a:ext uri="{FF2B5EF4-FFF2-40B4-BE49-F238E27FC236}">
                    <a16:creationId xmlns:a16="http://schemas.microsoft.com/office/drawing/2014/main" id="{D2A16FFD-D14F-3B4A-8B0D-1838C5B5890F}"/>
                  </a:ext>
                </a:extLst>
              </p:cNvPr>
              <p:cNvSpPr/>
              <p:nvPr/>
            </p:nvSpPr>
            <p:spPr>
              <a:xfrm rot="10800000" flipH="1" flipV="1">
                <a:off x="4939527" y="617701"/>
                <a:ext cx="1331999" cy="780384"/>
              </a:xfrm>
              <a:prstGeom prst="accentBorderCallout1">
                <a:avLst>
                  <a:gd name="adj1" fmla="val 106471"/>
                  <a:gd name="adj2" fmla="val -1413"/>
                  <a:gd name="adj3" fmla="val 195179"/>
                  <a:gd name="adj4" fmla="val 19764"/>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75000"/>
                      </a:schemeClr>
                    </a:solidFill>
                    <a:latin typeface="Calibri" panose="020F0502020204030204" pitchFamily="34" charset="0"/>
                    <a:cs typeface="Calibri" panose="020F0502020204030204" pitchFamily="34" charset="0"/>
                  </a:rPr>
                  <a:t>Système !</a:t>
                </a:r>
              </a:p>
              <a:p>
                <a:pPr algn="ctr"/>
                <a:r>
                  <a:rPr lang="en-US" sz="1000" b="1" dirty="0">
                    <a:solidFill>
                      <a:srgbClr val="000000"/>
                    </a:solidFill>
                    <a:latin typeface="Calibri" panose="020F0502020204030204" pitchFamily="34" charset="0"/>
                    <a:cs typeface="Calibri" panose="020F0502020204030204" pitchFamily="34" charset="0"/>
                  </a:rPr>
                  <a:t>Compléter le processus de préparation des PNA</a:t>
                </a:r>
              </a:p>
            </p:txBody>
          </p:sp>
        </p:grpSp>
        <p:grpSp>
          <p:nvGrpSpPr>
            <p:cNvPr id="22" name="Group 21"/>
            <p:cNvGrpSpPr/>
            <p:nvPr/>
          </p:nvGrpSpPr>
          <p:grpSpPr>
            <a:xfrm>
              <a:off x="6659074" y="1408861"/>
              <a:ext cx="3707693" cy="1687933"/>
              <a:chOff x="6659074" y="1408861"/>
              <a:chExt cx="3707693" cy="1687933"/>
            </a:xfrm>
          </p:grpSpPr>
          <p:sp>
            <p:nvSpPr>
              <p:cNvPr id="36" name="CasellaDiTesto 35">
                <a:extLst>
                  <a:ext uri="{FF2B5EF4-FFF2-40B4-BE49-F238E27FC236}">
                    <a16:creationId xmlns:a16="http://schemas.microsoft.com/office/drawing/2014/main" id="{F52F623E-8F35-7546-B516-C6163839DD8A}"/>
                  </a:ext>
                </a:extLst>
              </p:cNvPr>
              <p:cNvSpPr txBox="1"/>
              <p:nvPr/>
            </p:nvSpPr>
            <p:spPr>
              <a:xfrm>
                <a:off x="6767074" y="1506513"/>
                <a:ext cx="767467" cy="319294"/>
              </a:xfrm>
              <a:prstGeom prst="rect">
                <a:avLst/>
              </a:prstGeom>
              <a:noFill/>
            </p:spPr>
            <p:txBody>
              <a:bodyPr wrap="square" rtlCol="0">
                <a:spAutoFit/>
              </a:bodyPr>
              <a:lstStyle/>
              <a:p>
                <a:r>
                  <a:rPr lang="it-IT" sz="1400" b="1" dirty="0">
                    <a:solidFill>
                      <a:schemeClr val="accent6"/>
                    </a:solidFill>
                  </a:rPr>
                  <a:t>Népal</a:t>
                </a:r>
              </a:p>
            </p:txBody>
          </p:sp>
          <p:sp>
            <p:nvSpPr>
              <p:cNvPr id="42" name="CasellaDiTesto 41">
                <a:extLst>
                  <a:ext uri="{FF2B5EF4-FFF2-40B4-BE49-F238E27FC236}">
                    <a16:creationId xmlns:a16="http://schemas.microsoft.com/office/drawing/2014/main" id="{CC9D9B97-4968-3047-A47D-B281ABA68AE4}"/>
                  </a:ext>
                </a:extLst>
              </p:cNvPr>
              <p:cNvSpPr txBox="1"/>
              <p:nvPr/>
            </p:nvSpPr>
            <p:spPr>
              <a:xfrm>
                <a:off x="7224051" y="1868220"/>
                <a:ext cx="1083461" cy="319294"/>
              </a:xfrm>
              <a:prstGeom prst="rect">
                <a:avLst/>
              </a:prstGeom>
              <a:noFill/>
            </p:spPr>
            <p:txBody>
              <a:bodyPr wrap="square" rtlCol="0">
                <a:spAutoFit/>
              </a:bodyPr>
              <a:lstStyle/>
              <a:p>
                <a:r>
                  <a:rPr lang="it-IT" sz="1400" b="1" dirty="0">
                    <a:solidFill>
                      <a:schemeClr val="accent6"/>
                    </a:solidFill>
                  </a:rPr>
                  <a:t>Thaïlande</a:t>
                </a:r>
              </a:p>
            </p:txBody>
          </p:sp>
          <p:pic>
            <p:nvPicPr>
              <p:cNvPr id="56" name="Elemento grafico 16" descr="Indicatore con riempimento a tinta unita">
                <a:extLst>
                  <a:ext uri="{FF2B5EF4-FFF2-40B4-BE49-F238E27FC236}">
                    <a16:creationId xmlns:a16="http://schemas.microsoft.com/office/drawing/2014/main" id="{EFDC6FA9-B2E2-DC40-9C1D-9C31DE593A6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59074" y="1588727"/>
                <a:ext cx="216000" cy="268859"/>
              </a:xfrm>
              <a:prstGeom prst="rect">
                <a:avLst/>
              </a:prstGeom>
            </p:spPr>
          </p:pic>
          <p:pic>
            <p:nvPicPr>
              <p:cNvPr id="57" name="Elemento grafico 16" descr="Indicatore con riempimento a tinta unita">
                <a:extLst>
                  <a:ext uri="{FF2B5EF4-FFF2-40B4-BE49-F238E27FC236}">
                    <a16:creationId xmlns:a16="http://schemas.microsoft.com/office/drawing/2014/main" id="{656001D1-F96A-5C49-92BB-11814C6CE63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69634" y="1946262"/>
                <a:ext cx="216000" cy="268859"/>
              </a:xfrm>
              <a:prstGeom prst="rect">
                <a:avLst/>
              </a:prstGeom>
            </p:spPr>
          </p:pic>
          <p:sp>
            <p:nvSpPr>
              <p:cNvPr id="85" name="Line Callout 1 (Border and Accent Bar) 84">
                <a:extLst>
                  <a:ext uri="{FF2B5EF4-FFF2-40B4-BE49-F238E27FC236}">
                    <a16:creationId xmlns:a16="http://schemas.microsoft.com/office/drawing/2014/main" id="{306EB900-F7EE-1645-8DD2-41CBAE1B819F}"/>
                  </a:ext>
                </a:extLst>
              </p:cNvPr>
              <p:cNvSpPr/>
              <p:nvPr/>
            </p:nvSpPr>
            <p:spPr>
              <a:xfrm rot="10800000" flipV="1">
                <a:off x="8921358" y="2369635"/>
                <a:ext cx="1440000" cy="727159"/>
              </a:xfrm>
              <a:prstGeom prst="accentBorderCallout1">
                <a:avLst>
                  <a:gd name="adj1" fmla="val 46098"/>
                  <a:gd name="adj2" fmla="val 101791"/>
                  <a:gd name="adj3" fmla="val -42669"/>
                  <a:gd name="adj4" fmla="val 213441"/>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75000"/>
                      </a:schemeClr>
                    </a:solidFill>
                    <a:latin typeface="Calibri" panose="020F0502020204030204" pitchFamily="34" charset="0"/>
                    <a:cs typeface="Calibri" panose="020F0502020204030204" pitchFamily="34" charset="0"/>
                  </a:rPr>
                  <a:t>Système !</a:t>
                </a:r>
              </a:p>
              <a:p>
                <a:pPr algn="ctr"/>
                <a:r>
                  <a:rPr lang="en-US" sz="1100" b="1" dirty="0">
                    <a:solidFill>
                      <a:srgbClr val="000000"/>
                    </a:solidFill>
                    <a:latin typeface="Calibri" panose="020F0502020204030204" pitchFamily="34" charset="0"/>
                    <a:cs typeface="Calibri" panose="020F0502020204030204" pitchFamily="34" charset="0"/>
                  </a:rPr>
                  <a:t>Mise en œuvre des CDN/PNA dans l'AFOLU</a:t>
                </a:r>
              </a:p>
            </p:txBody>
          </p:sp>
          <p:sp>
            <p:nvSpPr>
              <p:cNvPr id="92" name="Line Callout 1 (Border and Accent Bar) 91">
                <a:extLst>
                  <a:ext uri="{FF2B5EF4-FFF2-40B4-BE49-F238E27FC236}">
                    <a16:creationId xmlns:a16="http://schemas.microsoft.com/office/drawing/2014/main" id="{B4D37C3D-67AD-CB44-8818-E16E61E3042E}"/>
                  </a:ext>
                </a:extLst>
              </p:cNvPr>
              <p:cNvSpPr/>
              <p:nvPr/>
            </p:nvSpPr>
            <p:spPr>
              <a:xfrm rot="10800000" flipV="1">
                <a:off x="8890767" y="1408861"/>
                <a:ext cx="1476000" cy="727159"/>
              </a:xfrm>
              <a:prstGeom prst="accentBorderCallout1">
                <a:avLst>
                  <a:gd name="adj1" fmla="val 44132"/>
                  <a:gd name="adj2" fmla="val 102011"/>
                  <a:gd name="adj3" fmla="val 49760"/>
                  <a:gd name="adj4" fmla="val 241367"/>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75000"/>
                      </a:schemeClr>
                    </a:solidFill>
                    <a:latin typeface="Calibri" panose="020F0502020204030204" pitchFamily="34" charset="0"/>
                    <a:cs typeface="Calibri" panose="020F0502020204030204" pitchFamily="34" charset="0"/>
                  </a:rPr>
                  <a:t>Système !</a:t>
                </a:r>
              </a:p>
            </p:txBody>
          </p:sp>
        </p:grpSp>
      </p:grpSp>
      <p:sp>
        <p:nvSpPr>
          <p:cNvPr id="59" name="Rectangle 58">
            <a:extLst>
              <a:ext uri="{FF2B5EF4-FFF2-40B4-BE49-F238E27FC236}">
                <a16:creationId xmlns:a16="http://schemas.microsoft.com/office/drawing/2014/main" id="{94782852-4198-484B-91B7-2A7726A6CD9C}"/>
              </a:ext>
            </a:extLst>
          </p:cNvPr>
          <p:cNvSpPr/>
          <p:nvPr/>
        </p:nvSpPr>
        <p:spPr>
          <a:xfrm>
            <a:off x="2639454" y="5693398"/>
            <a:ext cx="9424324" cy="66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0000"/>
                </a:solidFill>
              </a:rPr>
              <a:t>Simple - </a:t>
            </a:r>
            <a:r>
              <a:rPr lang="en-US" sz="1600" dirty="0">
                <a:solidFill>
                  <a:srgbClr val="000000"/>
                </a:solidFill>
              </a:rPr>
              <a:t>comme les chaînes de valeur, le système alimentaire, les systèmes agroforestiers ou </a:t>
            </a:r>
            <a:r>
              <a:rPr lang="en-US" sz="1600" b="1" dirty="0">
                <a:solidFill>
                  <a:srgbClr val="000000"/>
                </a:solidFill>
              </a:rPr>
              <a:t>complexe </a:t>
            </a:r>
            <a:r>
              <a:rPr lang="en-US" sz="1600" dirty="0">
                <a:solidFill>
                  <a:srgbClr val="000000"/>
                </a:solidFill>
              </a:rPr>
              <a:t>- comme les systèmes à </a:t>
            </a:r>
            <a:r>
              <a:rPr lang="en-US" sz="1600" dirty="0" err="1">
                <a:solidFill>
                  <a:srgbClr val="000000"/>
                </a:solidFill>
              </a:rPr>
              <a:t>l'échelle</a:t>
            </a:r>
            <a:r>
              <a:rPr lang="en-US" sz="1600" dirty="0">
                <a:solidFill>
                  <a:srgbClr val="000000"/>
                </a:solidFill>
              </a:rPr>
              <a:t> d’un paysage, les systèmes agroécologiques, le système </a:t>
            </a:r>
            <a:r>
              <a:rPr lang="en-US" sz="1600" dirty="0" err="1">
                <a:solidFill>
                  <a:srgbClr val="000000"/>
                </a:solidFill>
              </a:rPr>
              <a:t>climatique</a:t>
            </a:r>
            <a:r>
              <a:rPr lang="en-US" sz="1600" dirty="0">
                <a:solidFill>
                  <a:srgbClr val="000000"/>
                </a:solidFill>
              </a:rPr>
              <a:t>  </a:t>
            </a:r>
          </a:p>
        </p:txBody>
      </p:sp>
      <p:sp>
        <p:nvSpPr>
          <p:cNvPr id="51" name="Titolo 1">
            <a:extLst>
              <a:ext uri="{FF2B5EF4-FFF2-40B4-BE49-F238E27FC236}">
                <a16:creationId xmlns:a16="http://schemas.microsoft.com/office/drawing/2014/main" id="{588EF276-2114-6849-9AF8-A16A8F622D36}"/>
              </a:ext>
            </a:extLst>
          </p:cNvPr>
          <p:cNvSpPr txBox="1">
            <a:spLocks/>
          </p:cNvSpPr>
          <p:nvPr/>
        </p:nvSpPr>
        <p:spPr>
          <a:xfrm>
            <a:off x="669916" y="30795"/>
            <a:ext cx="4191075" cy="40806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600" b="0" i="0" kern="1200">
                <a:solidFill>
                  <a:srgbClr val="000000"/>
                </a:solidFill>
                <a:latin typeface="Arial" panose="020B0604020202020204" pitchFamily="34" charset="0"/>
                <a:ea typeface="+mj-ea"/>
                <a:cs typeface="Arial" panose="020B0604020202020204" pitchFamily="34" charset="0"/>
              </a:defRPr>
            </a:lvl1pPr>
          </a:lstStyle>
          <a:p>
            <a:r>
              <a:rPr lang="it-IT" dirty="0">
                <a:solidFill>
                  <a:srgbClr val="0095CE"/>
                </a:solidFill>
              </a:rPr>
              <a:t>Évaluation des systèmes</a:t>
            </a:r>
          </a:p>
        </p:txBody>
      </p:sp>
    </p:spTree>
    <p:extLst>
      <p:ext uri="{BB962C8B-B14F-4D97-AF65-F5344CB8AC3E}">
        <p14:creationId xmlns:p14="http://schemas.microsoft.com/office/powerpoint/2010/main" val="8493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715669" y="253277"/>
            <a:ext cx="4191075" cy="593151"/>
          </a:xfrm>
        </p:spPr>
        <p:txBody>
          <a:bodyPr/>
          <a:lstStyle/>
          <a:p>
            <a:r>
              <a:rPr lang="it-IT" dirty="0"/>
              <a:t>Évaluation des systèmes</a:t>
            </a:r>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15669" y="1701363"/>
            <a:ext cx="9157536" cy="3462511"/>
          </a:xfrm>
          <a:noFill/>
        </p:spPr>
        <p:txBody>
          <a:bodyPr/>
          <a:lstStyle/>
          <a:p>
            <a:r>
              <a:rPr lang="en-US" sz="1800" b="1" dirty="0"/>
              <a:t>Quel est l'objectif ? </a:t>
            </a:r>
            <a:r>
              <a:rPr lang="en-US" sz="1800" dirty="0"/>
              <a:t>Identifier et évaluer le risque climatique et l'action transformatrice : générer des preuves pour soutenir le changement transformateur du système.</a:t>
            </a:r>
          </a:p>
          <a:p>
            <a:endParaRPr lang="en-US" dirty="0"/>
          </a:p>
          <a:p>
            <a:r>
              <a:rPr lang="en-US" sz="1800" b="1" dirty="0"/>
              <a:t>Quelles sont les dimensions </a:t>
            </a:r>
            <a:r>
              <a:rPr lang="en-US" sz="1800" dirty="0"/>
              <a:t>: sociale, économique, naturelle / </a:t>
            </a:r>
            <a:r>
              <a:rPr lang="en-US" sz="1800" dirty="0" err="1"/>
              <a:t>environnementale</a:t>
            </a:r>
            <a:r>
              <a:rPr lang="en-US" sz="1800" dirty="0"/>
              <a:t> et </a:t>
            </a:r>
            <a:r>
              <a:rPr lang="en-US" sz="1800" dirty="0" err="1"/>
              <a:t>gouvernance</a:t>
            </a:r>
            <a:r>
              <a:rPr lang="en-US" sz="1800" dirty="0"/>
              <a:t> ?</a:t>
            </a:r>
          </a:p>
          <a:p>
            <a:endParaRPr lang="en-US" sz="1800" dirty="0"/>
          </a:p>
          <a:p>
            <a:r>
              <a:rPr lang="en-US" sz="1800" b="1" dirty="0"/>
              <a:t>Pourquoi cibler un système entier </a:t>
            </a:r>
            <a:r>
              <a:rPr lang="en-US" sz="1800" dirty="0"/>
              <a:t>: comprendre les différentes composantes, les acteurs, les dynamiques et leurs interdépendances, ainsi que les risques, les opportunités et les solutions pour un changement transformationnel.</a:t>
            </a:r>
          </a:p>
          <a:p>
            <a:pPr>
              <a:lnSpc>
                <a:spcPct val="100000"/>
              </a:lnSpc>
            </a:pPr>
            <a:endParaRPr lang="it-IT" sz="2000" dirty="0"/>
          </a:p>
        </p:txBody>
      </p:sp>
      <p:pic>
        <p:nvPicPr>
          <p:cNvPr id="4" name="Picture 3"/>
          <p:cNvPicPr>
            <a:picLocks noChangeAspect="1"/>
          </p:cNvPicPr>
          <p:nvPr/>
        </p:nvPicPr>
        <p:blipFill>
          <a:blip r:embed="rId3"/>
          <a:stretch>
            <a:fillRect/>
          </a:stretch>
        </p:blipFill>
        <p:spPr>
          <a:xfrm>
            <a:off x="9786620" y="3091180"/>
            <a:ext cx="2324098" cy="3479053"/>
          </a:xfrm>
          <a:prstGeom prst="rect">
            <a:avLst/>
          </a:prstGeom>
        </p:spPr>
      </p:pic>
      <p:pic>
        <p:nvPicPr>
          <p:cNvPr id="5" name="Google Shape;223;p41"/>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9786620" y="132080"/>
            <a:ext cx="2324100" cy="2959100"/>
          </a:xfrm>
          <a:prstGeom prst="rect">
            <a:avLst/>
          </a:prstGeom>
          <a:noFill/>
          <a:ln>
            <a:noFill/>
          </a:ln>
        </p:spPr>
      </p:pic>
    </p:spTree>
    <p:extLst>
      <p:ext uri="{BB962C8B-B14F-4D97-AF65-F5344CB8AC3E}">
        <p14:creationId xmlns:p14="http://schemas.microsoft.com/office/powerpoint/2010/main" val="338342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827429" y="191593"/>
            <a:ext cx="10734651" cy="593151"/>
          </a:xfrm>
        </p:spPr>
        <p:txBody>
          <a:bodyPr/>
          <a:lstStyle/>
          <a:p>
            <a:r>
              <a:rPr lang="en-GB" sz="2200" b="1" dirty="0"/>
              <a:t>Évaluation des systèmes </a:t>
            </a:r>
            <a:endParaRPr lang="it-IT" sz="2200" dirty="0"/>
          </a:p>
        </p:txBody>
      </p:sp>
      <p:sp>
        <p:nvSpPr>
          <p:cNvPr id="4" name="Segnaposto testo 2">
            <a:extLst>
              <a:ext uri="{FF2B5EF4-FFF2-40B4-BE49-F238E27FC236}">
                <a16:creationId xmlns:a16="http://schemas.microsoft.com/office/drawing/2014/main" id="{F61DB9E9-CDD8-BE4D-B169-6A53C40B33F8}"/>
              </a:ext>
            </a:extLst>
          </p:cNvPr>
          <p:cNvSpPr txBox="1">
            <a:spLocks/>
          </p:cNvSpPr>
          <p:nvPr/>
        </p:nvSpPr>
        <p:spPr>
          <a:xfrm>
            <a:off x="827429" y="985887"/>
            <a:ext cx="11300157" cy="3190603"/>
          </a:xfrm>
          <a:prstGeom prst="rect">
            <a:avLst/>
          </a:prstGeom>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b="1" dirty="0">
                <a:solidFill>
                  <a:srgbClr val="000000"/>
                </a:solidFill>
              </a:rPr>
              <a:t>Questions générales qui guident l'évaluation du système</a:t>
            </a:r>
            <a:endParaRPr lang="en-US" sz="2000" b="1" dirty="0"/>
          </a:p>
          <a:p>
            <a:pPr>
              <a:lnSpc>
                <a:spcPct val="110000"/>
              </a:lnSpc>
            </a:pPr>
            <a:endParaRPr lang="en-US" sz="400" b="1" dirty="0"/>
          </a:p>
          <a:p>
            <a:pPr marL="987552" lvl="1" indent="-457200">
              <a:buFont typeface="Arial" panose="020B0604020202020204" pitchFamily="34" charset="0"/>
              <a:buChar char="•"/>
            </a:pPr>
            <a:r>
              <a:rPr lang="en-US" sz="1600" dirty="0">
                <a:solidFill>
                  <a:srgbClr val="4C4C4C"/>
                </a:solidFill>
              </a:rPr>
              <a:t>Quel est l'</a:t>
            </a:r>
            <a:r>
              <a:rPr lang="en-US" sz="1600" b="1" dirty="0"/>
              <a:t>état des éléments naturels, écologiques, sociaux et économiques </a:t>
            </a:r>
            <a:r>
              <a:rPr lang="en-US" sz="1600" dirty="0">
                <a:solidFill>
                  <a:srgbClr val="4C4C4C"/>
                </a:solidFill>
              </a:rPr>
              <a:t>dans le périmètre défini ?</a:t>
            </a:r>
          </a:p>
          <a:p>
            <a:pPr marL="987552" lvl="1" indent="-457200">
              <a:buFont typeface="Arial" panose="020B0604020202020204" pitchFamily="34" charset="0"/>
              <a:buChar char="•"/>
            </a:pPr>
            <a:r>
              <a:rPr lang="en-US" sz="1600" dirty="0">
                <a:solidFill>
                  <a:srgbClr val="4C4C4C"/>
                </a:solidFill>
              </a:rPr>
              <a:t>Dans quelle mesure </a:t>
            </a:r>
            <a:r>
              <a:rPr lang="en-US" sz="1600" b="1" dirty="0"/>
              <a:t>les pratiques </a:t>
            </a:r>
            <a:r>
              <a:rPr lang="en-US" sz="1600" dirty="0">
                <a:solidFill>
                  <a:srgbClr val="4C4C4C"/>
                </a:solidFill>
              </a:rPr>
              <a:t>et les moyens de subsistance </a:t>
            </a:r>
            <a:r>
              <a:rPr lang="en-US" sz="1600" b="1" dirty="0"/>
              <a:t>actuels sont-ils </a:t>
            </a:r>
            <a:r>
              <a:rPr lang="en-US" sz="1600" dirty="0">
                <a:solidFill>
                  <a:srgbClr val="4C4C4C"/>
                </a:solidFill>
              </a:rPr>
              <a:t>durables et </a:t>
            </a:r>
            <a:r>
              <a:rPr lang="en-US" sz="1600" b="1" dirty="0"/>
              <a:t>résilients au changement climatique </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Quels sont les </a:t>
            </a:r>
            <a:r>
              <a:rPr lang="en-US" sz="1600" b="1" dirty="0"/>
              <a:t>principaux impacts, vulnérabilités et risques climatiques </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Quelles </a:t>
            </a:r>
            <a:r>
              <a:rPr lang="en-US" sz="1600" b="1" dirty="0"/>
              <a:t>possibilités d'adaptation et d'atténuation </a:t>
            </a:r>
            <a:r>
              <a:rPr lang="en-US" sz="1600" dirty="0">
                <a:solidFill>
                  <a:srgbClr val="4C4C4C"/>
                </a:solidFill>
              </a:rPr>
              <a:t>existent et où ?</a:t>
            </a:r>
          </a:p>
          <a:p>
            <a:pPr marL="987552" lvl="1" indent="-457200">
              <a:buFont typeface="Arial" panose="020B0604020202020204" pitchFamily="34" charset="0"/>
              <a:buChar char="•"/>
            </a:pPr>
            <a:r>
              <a:rPr lang="en-US" sz="1600" dirty="0"/>
              <a:t>Quelles sont les innovations et les actions climatiques qui peuvent conduire à une </a:t>
            </a:r>
            <a:r>
              <a:rPr lang="en-US" sz="1600" b="1" dirty="0"/>
              <a:t>adaptation/atténuation transformationnelle </a:t>
            </a:r>
            <a:r>
              <a:rPr lang="en-US" sz="1600" dirty="0"/>
              <a:t>?</a:t>
            </a:r>
            <a:endParaRPr lang="en-US" sz="1600" dirty="0">
              <a:solidFill>
                <a:srgbClr val="4C4C4C"/>
              </a:solidFill>
            </a:endParaRPr>
          </a:p>
          <a:p>
            <a:pPr marL="987552" lvl="1" indent="-457200">
              <a:buFont typeface="Arial" panose="020B0604020202020204" pitchFamily="34" charset="0"/>
              <a:buChar char="•"/>
            </a:pPr>
            <a:r>
              <a:rPr lang="en-US" sz="1600" dirty="0">
                <a:solidFill>
                  <a:srgbClr val="4C4C4C"/>
                </a:solidFill>
              </a:rPr>
              <a:t>Quels sont les </a:t>
            </a:r>
            <a:r>
              <a:rPr lang="en-US" sz="1600" b="1" dirty="0"/>
              <a:t>coûts et les avantages </a:t>
            </a:r>
            <a:r>
              <a:rPr lang="en-US" sz="1600" dirty="0">
                <a:solidFill>
                  <a:srgbClr val="4C4C4C"/>
                </a:solidFill>
              </a:rPr>
              <a:t>de ces options d'intervention sur le climat ?</a:t>
            </a:r>
          </a:p>
          <a:p>
            <a:pPr marL="987552" lvl="1" indent="-457200">
              <a:buFont typeface="Arial" panose="020B0604020202020204" pitchFamily="34" charset="0"/>
              <a:buChar char="•"/>
            </a:pPr>
            <a:r>
              <a:rPr lang="en-US" sz="1600" dirty="0">
                <a:solidFill>
                  <a:srgbClr val="4C4C4C"/>
                </a:solidFill>
              </a:rPr>
              <a:t>Qui bénéficierait de la mise en œuvre et </a:t>
            </a:r>
            <a:r>
              <a:rPr lang="en-US" sz="1600" b="1" dirty="0"/>
              <a:t>qui pourrait en pâtir </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Quelles sont les </a:t>
            </a:r>
            <a:r>
              <a:rPr lang="en-US" sz="1600" b="1" dirty="0"/>
              <a:t>incitations politiques, financières et sociales qui </a:t>
            </a:r>
            <a:r>
              <a:rPr lang="en-US" sz="1600" dirty="0">
                <a:solidFill>
                  <a:srgbClr val="4C4C4C"/>
                </a:solidFill>
              </a:rPr>
              <a:t>existent pour faciliter un changement transformateur ? </a:t>
            </a:r>
          </a:p>
          <a:p>
            <a:pPr marL="987552" lvl="1" indent="-457200">
              <a:buFont typeface="Arial" panose="020B0604020202020204" pitchFamily="34" charset="0"/>
              <a:buChar char="•"/>
            </a:pPr>
            <a:r>
              <a:rPr lang="en-GB" sz="1600" dirty="0">
                <a:solidFill>
                  <a:srgbClr val="4C4C4C"/>
                </a:solidFill>
              </a:rPr>
              <a:t>Qui sont les </a:t>
            </a:r>
            <a:r>
              <a:rPr lang="en-GB" sz="1600" b="1" dirty="0"/>
              <a:t>parties prenantes </a:t>
            </a:r>
            <a:r>
              <a:rPr lang="en-GB" sz="1600" dirty="0">
                <a:solidFill>
                  <a:srgbClr val="4C4C4C"/>
                </a:solidFill>
              </a:rPr>
              <a:t>à impliquer / engager ?</a:t>
            </a:r>
            <a:endParaRPr lang="en-US" sz="1600" dirty="0">
              <a:solidFill>
                <a:srgbClr val="4C4C4C"/>
              </a:solidFill>
            </a:endParaRPr>
          </a:p>
          <a:p>
            <a:pPr>
              <a:lnSpc>
                <a:spcPct val="110000"/>
              </a:lnSpc>
            </a:pPr>
            <a:endParaRPr lang="it-IT"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42819"/>
            <a:ext cx="12192000" cy="2386301"/>
          </a:xfrm>
          <a:prstGeom prst="rect">
            <a:avLst/>
          </a:prstGeom>
        </p:spPr>
      </p:pic>
    </p:spTree>
    <p:extLst>
      <p:ext uri="{BB962C8B-B14F-4D97-AF65-F5344CB8AC3E}">
        <p14:creationId xmlns:p14="http://schemas.microsoft.com/office/powerpoint/2010/main" val="1363995821"/>
      </p:ext>
    </p:extLst>
  </p:cSld>
  <p:clrMapOvr>
    <a:masterClrMapping/>
  </p:clrMapOvr>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3" ma:contentTypeDescription="Create a new document." ma:contentTypeScope="" ma:versionID="90fc575f5acdf523cf50822ef921e1ee">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9885230d3806baad452203ced53348c6"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2977F-647D-482C-B138-1C77BFBAD4C0}">
  <ds:schemaRefs>
    <ds:schemaRef ds:uri="http://schemas.microsoft.com/sharepoint/v3/contenttype/forms"/>
  </ds:schemaRefs>
</ds:datastoreItem>
</file>

<file path=customXml/itemProps2.xml><?xml version="1.0" encoding="utf-8"?>
<ds:datastoreItem xmlns:ds="http://schemas.openxmlformats.org/officeDocument/2006/customXml" ds:itemID="{69FA27A4-E3F8-441A-B9D1-977C2FD968F8}">
  <ds:schemaRefs>
    <ds:schemaRef ds:uri="74256197-604b-42f5-aacf-fefb1a968110"/>
    <ds:schemaRef ds:uri="http://purl.org/dc/terms/"/>
    <ds:schemaRef ds:uri="http://schemas.openxmlformats.org/package/2006/metadata/core-properties"/>
    <ds:schemaRef ds:uri="http://purl.org/dc/dcmitype/"/>
    <ds:schemaRef ds:uri="http://schemas.microsoft.com/office/infopath/2007/PartnerControls"/>
    <ds:schemaRef ds:uri="82271603-98a2-43a6-905d-03f34327d955"/>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7EBADD6E-E1AE-49DE-A0B0-20FC216BD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7428</TotalTime>
  <Words>2299</Words>
  <Application>Microsoft Macintosh PowerPoint</Application>
  <PresentationFormat>Widescreen</PresentationFormat>
  <Paragraphs>208</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Franklin Gothic Book</vt:lpstr>
      <vt:lpstr>Section 1</vt:lpstr>
      <vt:lpstr>Évaluations au niveau des systèmes</vt:lpstr>
      <vt:lpstr>Les grandes lignes</vt:lpstr>
      <vt:lpstr>Contexte</vt:lpstr>
      <vt:lpstr>PowerPoint Presentation</vt:lpstr>
      <vt:lpstr>Les sept dimensions de la transformation selon SCALA</vt:lpstr>
      <vt:lpstr>Transformationnel vs incrémental</vt:lpstr>
      <vt:lpstr>Précisez le système :</vt:lpstr>
      <vt:lpstr>Évaluation des systèmes</vt:lpstr>
      <vt:lpstr>Évaluation des systèmes </vt:lpstr>
      <vt:lpstr>PowerPoint Presentation</vt:lpstr>
      <vt:lpstr>PowerPoint Presentation</vt:lpstr>
      <vt:lpstr>Priorités émergentes pour les pays SCALA </vt:lpstr>
      <vt:lpstr>Priorités émergentes pour les pays SCALA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keywords>, docId:2DA2588B88A585EF476DC73D8B273830</cp:keywords>
  <cp:lastModifiedBy>Thibault Le Pivain</cp:lastModifiedBy>
  <cp:revision>352</cp:revision>
  <dcterms:created xsi:type="dcterms:W3CDTF">2021-04-19T14:48:42Z</dcterms:created>
  <dcterms:modified xsi:type="dcterms:W3CDTF">2022-03-08T16:47:07Z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